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5.svg" ContentType="image/svg+xml"/>
  <Override PartName="/ppt/media/image2.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9" r:id="rId4"/>
    <p:sldId id="260" r:id="rId5"/>
    <p:sldId id="261" r:id="rId6"/>
    <p:sldId id="262" r:id="rId7"/>
    <p:sldId id="263" r:id="rId8"/>
    <p:sldId id="264" r:id="rId9"/>
    <p:sldId id="271" r:id="rId10"/>
    <p:sldId id="272" r:id="rId11"/>
    <p:sldId id="265" r:id="rId12"/>
    <p:sldId id="266" r:id="rId13"/>
    <p:sldId id="267" r:id="rId14"/>
    <p:sldId id="268" r:id="rId15"/>
    <p:sldId id="270" r:id="rId16"/>
  </p:sldIdLst>
  <p:sldSz cx="18288000" cy="10287000"/>
  <p:notesSz cx="6858000" cy="9144000"/>
  <p:embeddedFontLst>
    <p:embeddedFont>
      <p:font typeface="SimSun" panose="02010600030101010101" pitchFamily="2" charset="-122"/>
      <p:regular r:id="rId20"/>
    </p:embeddedFont>
    <p:embeddedFont>
      <p:font typeface="Inter Bold" panose="020B0802030000000004"/>
      <p:bold r:id="rId21"/>
    </p:embeddedFont>
    <p:embeddedFont>
      <p:font typeface="Open Sans Medium"/>
      <p:regular r:id="rId22"/>
    </p:embeddedFont>
    <p:embeddedFont>
      <p:font typeface="Open Sans Bold"/>
      <p:bold r:id="rId23"/>
    </p:embeddedFont>
    <p:embeddedFont>
      <p:font typeface="Open Sans" panose="020B0606030504020204"/>
      <p:regular r:id="rId24"/>
      <p:bold r:id="rId25"/>
      <p:italic r:id="rId26"/>
      <p:boldItalic r:id="rId27"/>
    </p:embeddedFont>
    <p:embeddedFont>
      <p:font typeface="Open Sans Semi-Bold"/>
      <p:bold r:id="rId28"/>
    </p:embeddedFont>
    <p:embeddedFont>
      <p:font typeface="Inter Ultra-Bold" panose="02000503000000020004"/>
      <p:bold r:id="rId29"/>
    </p:embeddedFont>
    <p:embeddedFont>
      <p:font typeface="Inter Heavy" panose="02000503000000020004"/>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49" d="100"/>
          <a:sy n="49" d="100"/>
        </p:scale>
        <p:origin x="5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3384550" y="6617495"/>
            <a:ext cx="3733800" cy="3495675"/>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sz="270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sz="270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sz="270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sz="270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sz="270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sz="270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sz="270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sz="270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sz="2700"/>
            </a:p>
          </p:txBody>
        </p:sp>
      </p:grpSp>
      <p:sp>
        <p:nvSpPr>
          <p:cNvPr id="2051" name="未知"/>
          <p:cNvSpPr>
            <a:spLocks noChangeAspect="1"/>
          </p:cNvSpPr>
          <p:nvPr/>
        </p:nvSpPr>
        <p:spPr>
          <a:xfrm>
            <a:off x="4565650" y="3440907"/>
            <a:ext cx="13795376" cy="6886575"/>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sz="2700"/>
          </a:p>
        </p:txBody>
      </p:sp>
      <p:sp>
        <p:nvSpPr>
          <p:cNvPr id="2061" name="Rectangle 13"/>
          <p:cNvSpPr>
            <a:spLocks noGrp="1" noChangeArrowheads="1"/>
          </p:cNvSpPr>
          <p:nvPr>
            <p:ph type="ctrTitle" sz="quarter"/>
          </p:nvPr>
        </p:nvSpPr>
        <p:spPr>
          <a:xfrm>
            <a:off x="793750" y="3200400"/>
            <a:ext cx="16846550" cy="2205038"/>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2743200" y="5829300"/>
            <a:ext cx="12801600" cy="1797845"/>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914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smtClean="0"/>
            </a:fld>
            <a:endParaRPr lang="en-US"/>
          </a:p>
        </p:txBody>
      </p:sp>
      <p:sp>
        <p:nvSpPr>
          <p:cNvPr id="30" name="Rectangle 16"/>
          <p:cNvSpPr>
            <a:spLocks noGrp="1" noChangeArrowheads="1"/>
          </p:cNvSpPr>
          <p:nvPr>
            <p:ph type="ftr" sz="quarter" idx="3"/>
          </p:nvPr>
        </p:nvSpPr>
        <p:spPr bwMode="auto">
          <a:xfrm>
            <a:off x="6248400" y="9367838"/>
            <a:ext cx="5791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13106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7"/>
            <a:ext cx="4114800" cy="8777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411957"/>
            <a:ext cx="12039600" cy="877728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2564607"/>
            <a:ext cx="15773400" cy="4279106"/>
          </a:xfrm>
        </p:spPr>
        <p:txBody>
          <a:bodyPr anchor="b"/>
          <a:lstStyle>
            <a:lvl1pPr>
              <a:defRPr sz="9000"/>
            </a:lvl1pPr>
          </a:lstStyle>
          <a:p>
            <a:r>
              <a:rPr lang="en-US" smtClean="0"/>
              <a:t>Click to edit Master title style</a:t>
            </a:r>
            <a:endParaRPr lang="en-US"/>
          </a:p>
        </p:txBody>
      </p:sp>
      <p:sp>
        <p:nvSpPr>
          <p:cNvPr id="3" name="Text Placeholder 2"/>
          <p:cNvSpPr>
            <a:spLocks noGrp="1"/>
          </p:cNvSpPr>
          <p:nvPr>
            <p:ph type="body" idx="1"/>
          </p:nvPr>
        </p:nvSpPr>
        <p:spPr>
          <a:xfrm>
            <a:off x="1247776" y="6884195"/>
            <a:ext cx="15773400" cy="2250281"/>
          </a:xfrm>
        </p:spPr>
        <p:txBody>
          <a:bodyPr/>
          <a:lstStyle>
            <a:lvl1pPr marL="0" indent="0">
              <a:buNone/>
              <a:defRPr sz="3600"/>
            </a:lvl1pPr>
            <a:lvl2pPr marL="685800" indent="0">
              <a:buNone/>
              <a:defRPr sz="3000"/>
            </a:lvl2pPr>
            <a:lvl3pPr marL="1371600" indent="0">
              <a:buNone/>
              <a:defRPr sz="27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400300"/>
            <a:ext cx="8077200" cy="678894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9296400" y="2400300"/>
            <a:ext cx="8077200" cy="678894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6" y="547688"/>
            <a:ext cx="15773400" cy="198834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60476" y="2521745"/>
            <a:ext cx="7737474"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60476" y="3757613"/>
            <a:ext cx="7737474"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9258300" y="2521745"/>
            <a:ext cx="7775576"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9258300" y="3757613"/>
            <a:ext cx="7775576"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smtClean="0"/>
              <a:t>Click to edit Master title style</a:t>
            </a:r>
            <a:endParaRPr lang="en-US"/>
          </a:p>
        </p:txBody>
      </p:sp>
      <p:sp>
        <p:nvSpPr>
          <p:cNvPr id="3" name="Content Placeholder 2"/>
          <p:cNvSpPr>
            <a:spLocks noGrp="1"/>
          </p:cNvSpPr>
          <p:nvPr>
            <p:ph idx="1"/>
          </p:nvPr>
        </p:nvSpPr>
        <p:spPr>
          <a:xfrm>
            <a:off x="7775576"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smtClean="0"/>
              <a:t>Click to edit Master title style</a:t>
            </a:r>
            <a:endParaRPr lang="en-US"/>
          </a:p>
        </p:txBody>
      </p:sp>
      <p:sp>
        <p:nvSpPr>
          <p:cNvPr id="3" name="Picture Placeholder 2"/>
          <p:cNvSpPr>
            <a:spLocks noGrp="1"/>
          </p:cNvSpPr>
          <p:nvPr>
            <p:ph type="pic" idx="1"/>
          </p:nvPr>
        </p:nvSpPr>
        <p:spPr>
          <a:xfrm>
            <a:off x="7775576" y="1481138"/>
            <a:ext cx="9258300" cy="7310438"/>
          </a:xfrm>
        </p:spPr>
        <p:txBody>
          <a:bodyPr vert="horz" wrap="square" lIns="91440" tIns="45720" rIns="91440" bIns="45720" numCol="1" anchor="t" anchorCtr="0" compatLnSpc="1"/>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10525126" y="6115050"/>
            <a:ext cx="2794000" cy="2624138"/>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sz="270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sz="270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sz="270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sz="270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sz="270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sz="270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sz="270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sz="270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sz="2700"/>
            </a:p>
          </p:txBody>
        </p:sp>
      </p:grpSp>
      <p:sp>
        <p:nvSpPr>
          <p:cNvPr id="1027" name="未知"/>
          <p:cNvSpPr>
            <a:spLocks noChangeAspect="1"/>
          </p:cNvSpPr>
          <p:nvPr/>
        </p:nvSpPr>
        <p:spPr>
          <a:xfrm>
            <a:off x="4260850" y="7124700"/>
            <a:ext cx="14027150" cy="3202782"/>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sz="2700"/>
          </a:p>
        </p:txBody>
      </p:sp>
      <p:sp>
        <p:nvSpPr>
          <p:cNvPr id="1028" name="Rectangle 13"/>
          <p:cNvSpPr>
            <a:spLocks noGrp="1"/>
          </p:cNvSpPr>
          <p:nvPr>
            <p:ph type="title"/>
          </p:nvPr>
        </p:nvSpPr>
        <p:spPr>
          <a:xfrm>
            <a:off x="914400" y="411957"/>
            <a:ext cx="16459200" cy="17145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914400" y="2400300"/>
            <a:ext cx="16459200" cy="6788945"/>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914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2100"/>
            </a:lvl1pPr>
          </a:lstStyle>
          <a:p>
            <a:fld id="{1D8BD707-D9CF-40AE-B4C6-C98DA3205C09}" type="datetimeFigureOut">
              <a:rPr lang="en-US" smtClean="0"/>
            </a:fld>
            <a:endParaRPr lang="en-US"/>
          </a:p>
        </p:txBody>
      </p:sp>
      <p:sp>
        <p:nvSpPr>
          <p:cNvPr id="3" name="Rectangle 16"/>
          <p:cNvSpPr>
            <a:spLocks noGrp="1" noChangeArrowheads="1"/>
          </p:cNvSpPr>
          <p:nvPr>
            <p:ph type="ftr" sz="quarter" idx="3"/>
          </p:nvPr>
        </p:nvSpPr>
        <p:spPr bwMode="auto">
          <a:xfrm>
            <a:off x="6248400" y="9367838"/>
            <a:ext cx="5791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2100"/>
            </a:lvl1pPr>
          </a:lstStyle>
          <a:p>
            <a:endParaRPr lang="en-US"/>
          </a:p>
        </p:txBody>
      </p:sp>
      <p:sp>
        <p:nvSpPr>
          <p:cNvPr id="4" name="Rectangle 17"/>
          <p:cNvSpPr>
            <a:spLocks noGrp="1" noChangeArrowheads="1"/>
          </p:cNvSpPr>
          <p:nvPr>
            <p:ph type="sldNum" sz="quarter" idx="4"/>
          </p:nvPr>
        </p:nvSpPr>
        <p:spPr bwMode="auto">
          <a:xfrm>
            <a:off x="13106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2100"/>
            </a:lvl1pPr>
          </a:lstStyle>
          <a:p>
            <a:fld id="{B6F15528-21DE-4FAA-801E-634DDDAF4B2B}"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54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514350" indent="-514350" algn="l" rtl="0" fontAlgn="base">
        <a:spcBef>
          <a:spcPct val="30000"/>
        </a:spcBef>
        <a:spcAft>
          <a:spcPct val="0"/>
        </a:spcAft>
        <a:buChar char="•"/>
        <a:defRPr sz="4800" kern="1200">
          <a:solidFill>
            <a:schemeClr val="tx1"/>
          </a:solidFill>
          <a:latin typeface="+mn-lt"/>
          <a:ea typeface="+mn-ea"/>
          <a:cs typeface="+mn-cs"/>
        </a:defRPr>
      </a:lvl1pPr>
      <a:lvl2pPr marL="1114425" indent="-428625" algn="l" rtl="0" fontAlgn="base">
        <a:spcBef>
          <a:spcPct val="30000"/>
        </a:spcBef>
        <a:spcAft>
          <a:spcPct val="0"/>
        </a:spcAft>
        <a:buChar char="–"/>
        <a:defRPr sz="4200" kern="1200">
          <a:solidFill>
            <a:schemeClr val="tx1"/>
          </a:solidFill>
          <a:latin typeface="+mn-lt"/>
          <a:ea typeface="+mn-ea"/>
          <a:cs typeface="+mn-cs"/>
        </a:defRPr>
      </a:lvl2pPr>
      <a:lvl3pPr marL="1714500" indent="-342900" algn="l" rtl="0" fontAlgn="base">
        <a:spcBef>
          <a:spcPct val="30000"/>
        </a:spcBef>
        <a:spcAft>
          <a:spcPct val="0"/>
        </a:spcAft>
        <a:buChar char="•"/>
        <a:defRPr sz="3600" kern="1200">
          <a:solidFill>
            <a:schemeClr val="tx1"/>
          </a:solidFill>
          <a:latin typeface="+mn-lt"/>
          <a:ea typeface="+mn-ea"/>
          <a:cs typeface="+mn-cs"/>
        </a:defRPr>
      </a:lvl3pPr>
      <a:lvl4pPr marL="2400300" indent="-342900" algn="l" rtl="0" fontAlgn="base">
        <a:spcBef>
          <a:spcPct val="30000"/>
        </a:spcBef>
        <a:spcAft>
          <a:spcPct val="0"/>
        </a:spcAft>
        <a:buChar char="–"/>
        <a:defRPr sz="3000" kern="1200">
          <a:solidFill>
            <a:schemeClr val="tx1"/>
          </a:solidFill>
          <a:latin typeface="+mn-lt"/>
          <a:ea typeface="+mn-ea"/>
          <a:cs typeface="+mn-cs"/>
        </a:defRPr>
      </a:lvl4pPr>
      <a:lvl5pPr marL="3086100" indent="-342900" algn="l" rtl="0" fontAlgn="base">
        <a:spcBef>
          <a:spcPct val="30000"/>
        </a:spcBef>
        <a:spcAft>
          <a:spcPct val="0"/>
        </a:spcAft>
        <a:buChar char="»"/>
        <a:defRPr sz="30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jpeg"/><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jpeg"/><Relationship Id="rId2" Type="http://schemas.openxmlformats.org/officeDocument/2006/relationships/image" Target="../media/image15.sv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8.sv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13" name="Group 13"/>
          <p:cNvGrpSpPr/>
          <p:nvPr/>
        </p:nvGrpSpPr>
        <p:grpSpPr>
          <a:xfrm>
            <a:off x="15972039" y="656036"/>
            <a:ext cx="1241303" cy="575606"/>
            <a:chOff x="0" y="0"/>
            <a:chExt cx="326928" cy="151600"/>
          </a:xfrm>
        </p:grpSpPr>
        <p:sp>
          <p:nvSpPr>
            <p:cNvPr id="14" name="Freeform 14"/>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id="15" name="TextBox 15"/>
            <p:cNvSpPr txBox="1"/>
            <p:nvPr/>
          </p:nvSpPr>
          <p:spPr>
            <a:xfrm>
              <a:off x="0" y="-47625"/>
              <a:ext cx="326928" cy="199225"/>
            </a:xfrm>
            <a:prstGeom prst="rect">
              <a:avLst/>
            </a:prstGeom>
          </p:spPr>
          <p:txBody>
            <a:bodyPr lIns="50800" tIns="50800" rIns="50800" bIns="50800" rtlCol="0" anchor="ctr"/>
            <a:lstStyle/>
            <a:p>
              <a:pPr algn="ctr">
                <a:lnSpc>
                  <a:spcPts val="2480"/>
                </a:lnSpc>
              </a:pPr>
            </a:p>
          </p:txBody>
        </p:sp>
      </p:grpSp>
      <p:sp>
        <p:nvSpPr>
          <p:cNvPr id="16" name="Freeform 16"/>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7" name="TextBox 17"/>
          <p:cNvSpPr txBox="1"/>
          <p:nvPr/>
        </p:nvSpPr>
        <p:spPr>
          <a:xfrm>
            <a:off x="208915" y="2884170"/>
            <a:ext cx="17774920" cy="5610225"/>
          </a:xfrm>
          <a:prstGeom prst="rect">
            <a:avLst/>
          </a:prstGeom>
        </p:spPr>
        <p:txBody>
          <a:bodyPr wrap="square" lIns="0" tIns="0" rIns="0" bIns="0" rtlCol="0" anchor="t">
            <a:spAutoFit/>
          </a:bodyPr>
          <a:lstStyle/>
          <a:p>
            <a:pPr algn="l">
              <a:lnSpc>
                <a:spcPts val="21875"/>
              </a:lnSpc>
            </a:pPr>
            <a:r>
              <a:rPr lang="en-US" sz="15625" b="1">
                <a:solidFill>
                  <a:srgbClr val="17726D"/>
                </a:solidFill>
                <a:latin typeface="Inter Bold" panose="020B0802030000000004"/>
                <a:ea typeface="Inter Bold" panose="020B0802030000000004"/>
                <a:cs typeface="Inter Bold" panose="020B0802030000000004"/>
                <a:sym typeface="Inter Bold" panose="020B0802030000000004"/>
              </a:rPr>
              <a:t>BANK MANAGEMENT</a:t>
            </a:r>
            <a:endParaRPr lang="en-US" sz="15625"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1074658" y="9213231"/>
            <a:ext cx="2012164" cy="31750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Medium"/>
                <a:ea typeface="Open Sans Medium"/>
                <a:cs typeface="Open Sans Medium"/>
                <a:sym typeface="Open Sans Medium"/>
              </a:rPr>
              <a:t>0717131147 </a:t>
            </a:r>
            <a:endParaRPr lang="en-US" sz="1600" b="1">
              <a:solidFill>
                <a:srgbClr val="000000"/>
              </a:solidFill>
              <a:latin typeface="Open Sans Medium"/>
              <a:ea typeface="Open Sans Medium"/>
              <a:cs typeface="Open Sans Medium"/>
              <a:sym typeface="Open Sans Medium"/>
            </a:endParaRPr>
          </a:p>
        </p:txBody>
      </p:sp>
      <p:sp>
        <p:nvSpPr>
          <p:cNvPr id="19" name="TextBox 19"/>
          <p:cNvSpPr txBox="1"/>
          <p:nvPr/>
        </p:nvSpPr>
        <p:spPr>
          <a:xfrm>
            <a:off x="1074658" y="8881603"/>
            <a:ext cx="2012164"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Telephone</a:t>
            </a:r>
            <a:endParaRPr lang="en-US" sz="1600" b="1">
              <a:solidFill>
                <a:srgbClr val="000000"/>
              </a:solidFill>
              <a:latin typeface="Open Sans Bold"/>
              <a:ea typeface="Open Sans Bold"/>
              <a:cs typeface="Open Sans Bold"/>
              <a:sym typeface="Open Sans Bold"/>
            </a:endParaRPr>
          </a:p>
        </p:txBody>
      </p:sp>
      <p:sp>
        <p:nvSpPr>
          <p:cNvPr id="20" name="TextBox 20"/>
          <p:cNvSpPr txBox="1"/>
          <p:nvPr/>
        </p:nvSpPr>
        <p:spPr>
          <a:xfrm>
            <a:off x="3575225" y="9213231"/>
            <a:ext cx="2725663" cy="635635"/>
          </a:xfrm>
          <a:prstGeom prst="rect">
            <a:avLst/>
          </a:prstGeom>
        </p:spPr>
        <p:txBody>
          <a:bodyPr lIns="0" tIns="0" rIns="0" bIns="0" rtlCol="0" anchor="t">
            <a:spAutoFit/>
          </a:bodyPr>
          <a:lstStyle/>
          <a:p>
            <a:pPr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 </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a:p>
            <a:pPr marL="0" lvl="0" indent="0"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 kevnal456@gmail.com</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1" name="TextBox 21"/>
          <p:cNvSpPr txBox="1"/>
          <p:nvPr/>
        </p:nvSpPr>
        <p:spPr>
          <a:xfrm>
            <a:off x="6824763" y="9213231"/>
            <a:ext cx="2868747" cy="290830"/>
          </a:xfrm>
          <a:prstGeom prst="rect">
            <a:avLst/>
          </a:prstGeom>
        </p:spPr>
        <p:txBody>
          <a:bodyPr lIns="0" tIns="0" rIns="0" bIns="0" rtlCol="0" anchor="t">
            <a:spAutoFit/>
          </a:bodyPr>
          <a:lstStyle/>
          <a:p>
            <a:pPr marL="0" lvl="0" indent="0"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www.reallygreatsite.com </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2" name="TextBox 22"/>
          <p:cNvSpPr txBox="1"/>
          <p:nvPr/>
        </p:nvSpPr>
        <p:spPr>
          <a:xfrm>
            <a:off x="3575225" y="8881603"/>
            <a:ext cx="2725663"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Address</a:t>
            </a:r>
            <a:endParaRPr lang="en-US" sz="1600" b="1">
              <a:solidFill>
                <a:srgbClr val="000000"/>
              </a:solidFill>
              <a:latin typeface="Open Sans Bold"/>
              <a:ea typeface="Open Sans Bold"/>
              <a:cs typeface="Open Sans Bold"/>
              <a:sym typeface="Open Sans Bold"/>
            </a:endParaRPr>
          </a:p>
        </p:txBody>
      </p:sp>
      <p:sp>
        <p:nvSpPr>
          <p:cNvPr id="23" name="TextBox 23"/>
          <p:cNvSpPr txBox="1"/>
          <p:nvPr/>
        </p:nvSpPr>
        <p:spPr>
          <a:xfrm>
            <a:off x="6824763" y="8881603"/>
            <a:ext cx="2868747"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Website</a:t>
            </a:r>
            <a:endParaRPr lang="en-US" sz="1600" b="1">
              <a:solidFill>
                <a:srgbClr val="000000"/>
              </a:solidFill>
              <a:latin typeface="Open Sans Bold"/>
              <a:ea typeface="Open Sans Bold"/>
              <a:cs typeface="Open Sans Bold"/>
              <a:sym typeface="Open Sans Bold"/>
            </a:endParaRPr>
          </a:p>
        </p:txBody>
      </p:sp>
      <p:sp>
        <p:nvSpPr>
          <p:cNvPr id="24" name="TextBox 24"/>
          <p:cNvSpPr txBox="1"/>
          <p:nvPr/>
        </p:nvSpPr>
        <p:spPr>
          <a:xfrm>
            <a:off x="14344595" y="8862553"/>
            <a:ext cx="2868747" cy="397510"/>
          </a:xfrm>
          <a:prstGeom prst="rect">
            <a:avLst/>
          </a:prstGeom>
        </p:spPr>
        <p:txBody>
          <a:bodyPr lIns="0" tIns="0" rIns="0" bIns="0" rtlCol="0" anchor="t">
            <a:spAutoFit/>
          </a:bodyPr>
          <a:lstStyle/>
          <a:p>
            <a:pPr marL="0" lvl="0" indent="0" algn="r">
              <a:lnSpc>
                <a:spcPts val="3100"/>
              </a:lnSpc>
            </a:pPr>
            <a:r>
              <a:rPr lang="en-US" sz="2000" b="1">
                <a:solidFill>
                  <a:srgbClr val="000000"/>
                </a:solidFill>
                <a:latin typeface="Open Sans Bold"/>
                <a:ea typeface="Open Sans Bold"/>
                <a:cs typeface="Open Sans Bold"/>
                <a:sym typeface="Open Sans Bold"/>
              </a:rPr>
              <a:t>December     2024</a:t>
            </a:r>
            <a:endParaRPr lang="en-US" sz="2000" b="1">
              <a:solidFill>
                <a:srgbClr val="000000"/>
              </a:solidFill>
              <a:latin typeface="Open Sans Bold"/>
              <a:ea typeface="Open Sans Bold"/>
              <a:cs typeface="Open Sans Bold"/>
              <a:sym typeface="Open Sans Bold"/>
            </a:endParaRPr>
          </a:p>
        </p:txBody>
      </p:sp>
      <p:sp>
        <p:nvSpPr>
          <p:cNvPr id="25" name="TextBox 25"/>
          <p:cNvSpPr txBox="1"/>
          <p:nvPr/>
        </p:nvSpPr>
        <p:spPr>
          <a:xfrm>
            <a:off x="1690843" y="5507968"/>
            <a:ext cx="8069342" cy="502285"/>
          </a:xfrm>
          <a:prstGeom prst="rect">
            <a:avLst/>
          </a:prstGeom>
        </p:spPr>
        <p:txBody>
          <a:bodyPr lIns="0" tIns="0" rIns="0" bIns="0" rtlCol="0" anchor="t">
            <a:spAutoFit/>
          </a:bodyPr>
          <a:lstStyle/>
          <a:p>
            <a:pPr marL="0" lvl="0" indent="0" algn="l">
              <a:lnSpc>
                <a:spcPts val="3920"/>
              </a:lnSpc>
            </a:pPr>
            <a:r>
              <a:rPr lang="en-US" sz="2800" b="1" spc="207">
                <a:solidFill>
                  <a:srgbClr val="000000"/>
                </a:solidFill>
                <a:latin typeface="Open Sans Semi-Bold"/>
                <a:ea typeface="Open Sans Semi-Bold"/>
                <a:cs typeface="Open Sans Semi-Bold"/>
                <a:sym typeface="Open Sans Semi-Bold"/>
              </a:rPr>
              <a:t>PROJECT PRESENTATION</a:t>
            </a:r>
            <a:endParaRPr lang="en-US" sz="2800" b="1" spc="207">
              <a:solidFill>
                <a:srgbClr val="000000"/>
              </a:solidFill>
              <a:latin typeface="Open Sans Semi-Bold"/>
              <a:ea typeface="Open Sans Semi-Bold"/>
              <a:cs typeface="Open Sans Semi-Bold"/>
              <a:sym typeface="Open Sans Semi-Bold"/>
            </a:endParaRPr>
          </a:p>
        </p:txBody>
      </p:sp>
      <p:pic>
        <p:nvPicPr>
          <p:cNvPr id="6" name="Picture 5"/>
          <p:cNvPicPr/>
          <p:nvPr/>
        </p:nvPicPr>
        <p:blipFill>
          <a:blip r:embed="rId3"/>
          <a:stretch>
            <a:fillRect/>
          </a:stretch>
        </p:blipFill>
        <p:spPr>
          <a:xfrm>
            <a:off x="7061835" y="328295"/>
            <a:ext cx="10840085" cy="57524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945152"/>
            <a:chOff x="0" y="0"/>
            <a:chExt cx="4816593" cy="775678"/>
          </a:xfrm>
        </p:grpSpPr>
        <p:sp>
          <p:nvSpPr>
            <p:cNvPr id="3" name="Freeform 3"/>
            <p:cNvSpPr/>
            <p:nvPr/>
          </p:nvSpPr>
          <p:spPr>
            <a:xfrm>
              <a:off x="0" y="0"/>
              <a:ext cx="4816592" cy="775678"/>
            </a:xfrm>
            <a:custGeom>
              <a:avLst/>
              <a:gdLst/>
              <a:ahLst/>
              <a:cxnLst/>
              <a:rect l="l" t="t" r="r" b="b"/>
              <a:pathLst>
                <a:path w="4816592" h="775678">
                  <a:moveTo>
                    <a:pt x="0" y="0"/>
                  </a:moveTo>
                  <a:lnTo>
                    <a:pt x="4816592" y="0"/>
                  </a:lnTo>
                  <a:lnTo>
                    <a:pt x="4816592" y="775678"/>
                  </a:lnTo>
                  <a:lnTo>
                    <a:pt x="0" y="775678"/>
                  </a:lnTo>
                  <a:close/>
                </a:path>
              </a:pathLst>
            </a:custGeom>
            <a:solidFill>
              <a:srgbClr val="17726D"/>
            </a:solidFill>
          </p:spPr>
        </p:sp>
        <p:sp>
          <p:nvSpPr>
            <p:cNvPr id="4" name="TextBox 4"/>
            <p:cNvSpPr txBox="1"/>
            <p:nvPr/>
          </p:nvSpPr>
          <p:spPr>
            <a:xfrm>
              <a:off x="0" y="-47625"/>
              <a:ext cx="4816593" cy="823303"/>
            </a:xfrm>
            <a:prstGeom prst="rect">
              <a:avLst/>
            </a:prstGeom>
          </p:spPr>
          <p:txBody>
            <a:bodyPr lIns="50800" tIns="50800" rIns="50800" bIns="50800" rtlCol="0" anchor="ctr"/>
            <a:lstStyle/>
            <a:p>
              <a:pPr algn="ctr">
                <a:lnSpc>
                  <a:spcPts val="2480"/>
                </a:lnSpc>
              </a:pPr>
            </a:p>
          </p:txBody>
        </p:sp>
      </p:grpSp>
      <p:sp>
        <p:nvSpPr>
          <p:cNvPr id="5" name="TextBox 5"/>
          <p:cNvSpPr txBox="1"/>
          <p:nvPr/>
        </p:nvSpPr>
        <p:spPr>
          <a:xfrm>
            <a:off x="820895" y="4631674"/>
            <a:ext cx="6127720"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BUSINESS MODEL</a:t>
            </a:r>
            <a:endParaRPr lang="en-US" sz="7200"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6" name="TextBox 6"/>
          <p:cNvSpPr txBox="1"/>
          <p:nvPr/>
        </p:nvSpPr>
        <p:spPr>
          <a:xfrm>
            <a:off x="849470" y="6607159"/>
            <a:ext cx="6099145"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OUR BUSINESS MODEL</a:t>
            </a:r>
            <a:endParaRPr lang="en-US" sz="2400" b="1" spc="177">
              <a:solidFill>
                <a:srgbClr val="000000"/>
              </a:solidFill>
              <a:latin typeface="Open Sans Bold"/>
              <a:ea typeface="Open Sans Bold"/>
              <a:cs typeface="Open Sans Bold"/>
              <a:sym typeface="Open Sans Bold"/>
            </a:endParaRPr>
          </a:p>
        </p:txBody>
      </p:sp>
      <p:grpSp>
        <p:nvGrpSpPr>
          <p:cNvPr id="7" name="Group 7"/>
          <p:cNvGrpSpPr/>
          <p:nvPr/>
        </p:nvGrpSpPr>
        <p:grpSpPr>
          <a:xfrm>
            <a:off x="15745226" y="-1332365"/>
            <a:ext cx="3803190" cy="380319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10" name="Group 10"/>
          <p:cNvGrpSpPr/>
          <p:nvPr/>
        </p:nvGrpSpPr>
        <p:grpSpPr>
          <a:xfrm>
            <a:off x="849470" y="752128"/>
            <a:ext cx="16589060" cy="3437392"/>
            <a:chOff x="0" y="0"/>
            <a:chExt cx="22118747" cy="4583190"/>
          </a:xfrm>
        </p:grpSpPr>
        <p:pic>
          <p:nvPicPr>
            <p:cNvPr id="11" name="Picture 11"/>
            <p:cNvPicPr>
              <a:picLocks noChangeAspect="1"/>
            </p:cNvPicPr>
            <p:nvPr/>
          </p:nvPicPr>
          <p:blipFill>
            <a:blip r:embed="rId1"/>
            <a:srcRect t="43919" b="21034"/>
            <a:stretch>
              <a:fillRect/>
            </a:stretch>
          </p:blipFill>
          <p:spPr>
            <a:xfrm>
              <a:off x="0" y="0"/>
              <a:ext cx="22118747" cy="4583190"/>
            </a:xfrm>
            <a:prstGeom prst="rect">
              <a:avLst/>
            </a:prstGeom>
          </p:spPr>
        </p:pic>
      </p:grpSp>
      <p:pic>
        <p:nvPicPr>
          <p:cNvPr id="12" name="Picture 12"/>
          <p:cNvPicPr>
            <a:picLocks noChangeAspect="1"/>
          </p:cNvPicPr>
          <p:nvPr/>
        </p:nvPicPr>
        <p:blipFill>
          <a:blip r:embed="rId2"/>
          <a:stretch>
            <a:fillRect/>
          </a:stretch>
        </p:blipFill>
        <p:spPr>
          <a:xfrm>
            <a:off x="8314547" y="3930905"/>
            <a:ext cx="9953436" cy="6577153"/>
          </a:xfrm>
          <a:prstGeom prst="rect">
            <a:avLst/>
          </a:prstGeom>
        </p:spPr>
      </p:pic>
      <p:sp>
        <p:nvSpPr>
          <p:cNvPr id="13" name="TextBox 13"/>
          <p:cNvSpPr txBox="1"/>
          <p:nvPr/>
        </p:nvSpPr>
        <p:spPr>
          <a:xfrm>
            <a:off x="849470" y="8122221"/>
            <a:ext cx="7512107" cy="6463030"/>
          </a:xfrm>
          <a:prstGeom prst="rect">
            <a:avLst/>
          </a:prstGeom>
        </p:spPr>
        <p:txBody>
          <a:bodyPr lIns="0" tIns="0" rIns="0" bIns="0" rtlCol="0" anchor="t">
            <a:spAutoFit/>
          </a:bodyPr>
          <a:lstStyle/>
          <a:p>
            <a:pPr marL="0" lvl="0" indent="0" algn="just">
              <a:lnSpc>
                <a:spcPts val="4200"/>
              </a:lnSpc>
            </a:pP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Our business model thrives on creating a software application which will be sold to the banks and other financial institutions on the subscription with the annual renewals.</a:t>
            </a:r>
            <a:endParaRPr lang="en-US" sz="2400" dirty="0">
              <a:solidFill>
                <a:srgbClr val="000000"/>
              </a:solidFill>
              <a:latin typeface="Open Sans" panose="020B0606030504020204"/>
              <a:ea typeface="Open Sans" panose="020B0606030504020204"/>
              <a:cs typeface="Open Sans" panose="020B0606030504020204"/>
              <a:sym typeface="Open Sans" panose="020B0606030504020204"/>
            </a:endParaRPr>
          </a:p>
          <a:p>
            <a:pPr marL="0" lvl="0" indent="0" algn="just">
              <a:lnSpc>
                <a:spcPts val="4200"/>
              </a:lnSpc>
            </a:pP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we intent to approach banks and saccos  who want to increase their customer base by reaching the maginalized areas.</a:t>
            </a:r>
            <a:endParaRPr lang="en-US" sz="2400" dirty="0">
              <a:solidFill>
                <a:srgbClr val="000000"/>
              </a:solidFill>
              <a:latin typeface="Open Sans" panose="020B0606030504020204"/>
              <a:ea typeface="Open Sans" panose="020B0606030504020204"/>
              <a:cs typeface="Open Sans" panose="020B0606030504020204"/>
              <a:sym typeface="Open Sans" panose="020B0606030504020204"/>
            </a:endParaRPr>
          </a:p>
          <a:p>
            <a:pPr marL="0" lvl="0" indent="0" algn="just">
              <a:lnSpc>
                <a:spcPts val="4200"/>
              </a:lnSpc>
            </a:pP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We also intent to reach other stakeholders who can help us build the app and include other functionalities that help us expand to international markets.</a:t>
            </a:r>
            <a:endParaRPr lang="en-US" sz="2400" dirty="0">
              <a:solidFill>
                <a:srgbClr val="000000"/>
              </a:solidFill>
              <a:latin typeface="Open Sans" panose="020B0606030504020204"/>
              <a:ea typeface="Open Sans" panose="020B0606030504020204"/>
              <a:cs typeface="Open Sans" panose="020B0606030504020204"/>
              <a:sym typeface="Open Sans" panose="020B0606030504020204"/>
            </a:endParaRPr>
          </a:p>
          <a:p>
            <a:pPr marL="0" lvl="0" indent="0" algn="just">
              <a:lnSpc>
                <a:spcPts val="4200"/>
              </a:lnSpc>
            </a:pPr>
            <a:endParaRPr lang="en-US" sz="2400" dirty="0">
              <a:solidFill>
                <a:srgbClr val="000000"/>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8614" y="0"/>
            <a:ext cx="7799121" cy="6275956"/>
            <a:chOff x="0" y="0"/>
            <a:chExt cx="2054089" cy="1652927"/>
          </a:xfrm>
        </p:grpSpPr>
        <p:sp>
          <p:nvSpPr>
            <p:cNvPr id="3" name="Freeform 3"/>
            <p:cNvSpPr/>
            <p:nvPr/>
          </p:nvSpPr>
          <p:spPr>
            <a:xfrm>
              <a:off x="0" y="0"/>
              <a:ext cx="2054089" cy="1652927"/>
            </a:xfrm>
            <a:custGeom>
              <a:avLst/>
              <a:gdLst/>
              <a:ahLst/>
              <a:cxnLst/>
              <a:rect l="l" t="t" r="r" b="b"/>
              <a:pathLst>
                <a:path w="2054089" h="1652927">
                  <a:moveTo>
                    <a:pt x="0" y="0"/>
                  </a:moveTo>
                  <a:lnTo>
                    <a:pt x="2054089" y="0"/>
                  </a:lnTo>
                  <a:lnTo>
                    <a:pt x="2054089" y="1652927"/>
                  </a:lnTo>
                  <a:lnTo>
                    <a:pt x="0" y="1652927"/>
                  </a:lnTo>
                  <a:close/>
                </a:path>
              </a:pathLst>
            </a:custGeom>
            <a:solidFill>
              <a:srgbClr val="17726D"/>
            </a:solidFill>
          </p:spPr>
        </p:sp>
        <p:sp>
          <p:nvSpPr>
            <p:cNvPr id="4" name="TextBox 4"/>
            <p:cNvSpPr txBox="1"/>
            <p:nvPr/>
          </p:nvSpPr>
          <p:spPr>
            <a:xfrm>
              <a:off x="0" y="-47625"/>
              <a:ext cx="2054089" cy="1700552"/>
            </a:xfrm>
            <a:prstGeom prst="rect">
              <a:avLst/>
            </a:prstGeom>
          </p:spPr>
          <p:txBody>
            <a:bodyPr lIns="50800" tIns="50800" rIns="50800" bIns="50800" rtlCol="0" anchor="ctr"/>
            <a:lstStyle/>
            <a:p>
              <a:pPr algn="ctr">
                <a:lnSpc>
                  <a:spcPts val="2480"/>
                </a:lnSpc>
              </a:pPr>
            </a:p>
          </p:txBody>
        </p:sp>
      </p:grpSp>
      <p:grpSp>
        <p:nvGrpSpPr>
          <p:cNvPr id="5" name="Group 5"/>
          <p:cNvGrpSpPr/>
          <p:nvPr/>
        </p:nvGrpSpPr>
        <p:grpSpPr>
          <a:xfrm>
            <a:off x="0" y="8790247"/>
            <a:ext cx="778614" cy="1496753"/>
            <a:chOff x="0" y="0"/>
            <a:chExt cx="205067" cy="394207"/>
          </a:xfrm>
        </p:grpSpPr>
        <p:sp>
          <p:nvSpPr>
            <p:cNvPr id="6" name="Freeform 6"/>
            <p:cNvSpPr/>
            <p:nvPr/>
          </p:nvSpPr>
          <p:spPr>
            <a:xfrm>
              <a:off x="0" y="0"/>
              <a:ext cx="205067" cy="394207"/>
            </a:xfrm>
            <a:custGeom>
              <a:avLst/>
              <a:gdLst/>
              <a:ahLst/>
              <a:cxnLst/>
              <a:rect l="l" t="t" r="r" b="b"/>
              <a:pathLst>
                <a:path w="205067" h="394207">
                  <a:moveTo>
                    <a:pt x="0" y="0"/>
                  </a:moveTo>
                  <a:lnTo>
                    <a:pt x="205067" y="0"/>
                  </a:lnTo>
                  <a:lnTo>
                    <a:pt x="205067" y="394207"/>
                  </a:lnTo>
                  <a:lnTo>
                    <a:pt x="0" y="394207"/>
                  </a:lnTo>
                  <a:close/>
                </a:path>
              </a:pathLst>
            </a:custGeom>
            <a:solidFill>
              <a:srgbClr val="17726D"/>
            </a:solidFill>
          </p:spPr>
        </p:sp>
        <p:sp>
          <p:nvSpPr>
            <p:cNvPr id="7" name="TextBox 7"/>
            <p:cNvSpPr txBox="1"/>
            <p:nvPr/>
          </p:nvSpPr>
          <p:spPr>
            <a:xfrm>
              <a:off x="0" y="-47625"/>
              <a:ext cx="205067" cy="441832"/>
            </a:xfrm>
            <a:prstGeom prst="rect">
              <a:avLst/>
            </a:prstGeom>
          </p:spPr>
          <p:txBody>
            <a:bodyPr lIns="50800" tIns="50800" rIns="50800" bIns="50800" rtlCol="0" anchor="ctr"/>
            <a:lstStyle/>
            <a:p>
              <a:pPr algn="ctr">
                <a:lnSpc>
                  <a:spcPts val="2480"/>
                </a:lnSpc>
              </a:pPr>
            </a:p>
          </p:txBody>
        </p:sp>
      </p:grpSp>
      <p:sp>
        <p:nvSpPr>
          <p:cNvPr id="8" name="AutoShape 8"/>
          <p:cNvSpPr/>
          <p:nvPr/>
        </p:nvSpPr>
        <p:spPr>
          <a:xfrm flipV="1">
            <a:off x="1359021" y="2418387"/>
            <a:ext cx="1858299" cy="0"/>
          </a:xfrm>
          <a:prstGeom prst="line">
            <a:avLst/>
          </a:prstGeom>
          <a:ln w="76200" cap="flat">
            <a:solidFill>
              <a:srgbClr val="EAE4D2"/>
            </a:solidFill>
            <a:prstDash val="solid"/>
            <a:headEnd type="none" w="sm" len="sm"/>
            <a:tailEnd type="none" w="sm" len="sm"/>
          </a:ln>
        </p:spPr>
      </p:sp>
      <p:pic>
        <p:nvPicPr>
          <p:cNvPr id="9" name="Picture 9"/>
          <p:cNvPicPr>
            <a:picLocks noChangeAspect="1"/>
          </p:cNvPicPr>
          <p:nvPr/>
        </p:nvPicPr>
        <p:blipFill>
          <a:blip r:embed="rId1"/>
          <a:stretch>
            <a:fillRect/>
          </a:stretch>
        </p:blipFill>
        <p:spPr>
          <a:xfrm>
            <a:off x="8654328" y="-90030"/>
            <a:ext cx="9387242" cy="6444425"/>
          </a:xfrm>
          <a:prstGeom prst="rect">
            <a:avLst/>
          </a:prstGeom>
        </p:spPr>
      </p:pic>
      <p:grpSp>
        <p:nvGrpSpPr>
          <p:cNvPr id="12" name="Group 12"/>
          <p:cNvGrpSpPr/>
          <p:nvPr/>
        </p:nvGrpSpPr>
        <p:grpSpPr>
          <a:xfrm>
            <a:off x="9436598" y="6556539"/>
            <a:ext cx="738460" cy="73846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15" name="Group 15"/>
          <p:cNvGrpSpPr/>
          <p:nvPr/>
        </p:nvGrpSpPr>
        <p:grpSpPr>
          <a:xfrm>
            <a:off x="9436598" y="7809441"/>
            <a:ext cx="738460" cy="73846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B08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18" name="Group 18"/>
          <p:cNvGrpSpPr/>
          <p:nvPr/>
        </p:nvGrpSpPr>
        <p:grpSpPr>
          <a:xfrm>
            <a:off x="9436598" y="9062343"/>
            <a:ext cx="738460" cy="73846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21" name="TextBox 21"/>
          <p:cNvSpPr txBox="1"/>
          <p:nvPr/>
        </p:nvSpPr>
        <p:spPr>
          <a:xfrm>
            <a:off x="1359021" y="562269"/>
            <a:ext cx="6543494" cy="1949252"/>
          </a:xfrm>
          <a:prstGeom prst="rect">
            <a:avLst/>
          </a:prstGeom>
        </p:spPr>
        <p:txBody>
          <a:bodyPr lIns="0" tIns="0" rIns="0" bIns="0" rtlCol="0" anchor="t">
            <a:spAutoFit/>
          </a:bodyPr>
          <a:lstStyle/>
          <a:p>
            <a:pPr algn="l">
              <a:lnSpc>
                <a:spcPts val="7560"/>
              </a:lnSpc>
            </a:pPr>
            <a:r>
              <a:rPr lang="en-US" sz="7200" b="1" dirty="0">
                <a:solidFill>
                  <a:srgbClr val="FFFFFF"/>
                </a:solidFill>
                <a:latin typeface="Inter Bold" panose="020B0802030000000004"/>
                <a:ea typeface="Inter Bold" panose="020B0802030000000004"/>
                <a:cs typeface="Inter Bold" panose="020B0802030000000004"/>
                <a:sym typeface="Inter Bold" panose="020B0802030000000004"/>
              </a:rPr>
              <a:t>GO TO MARKET</a:t>
            </a:r>
            <a:endParaRPr lang="en-US" sz="7200" b="1" dirty="0">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22" name="TextBox 22"/>
          <p:cNvSpPr txBox="1"/>
          <p:nvPr/>
        </p:nvSpPr>
        <p:spPr>
          <a:xfrm>
            <a:off x="1368546" y="1556679"/>
            <a:ext cx="6533969" cy="396240"/>
          </a:xfrm>
          <a:prstGeom prst="rect">
            <a:avLst/>
          </a:prstGeom>
        </p:spPr>
        <p:txBody>
          <a:bodyPr lIns="0" tIns="0" rIns="0" bIns="0" rtlCol="0" anchor="t">
            <a:spAutoFit/>
          </a:bodyPr>
          <a:lstStyle/>
          <a:p>
            <a:pPr marL="0" lvl="0" indent="0" algn="l">
              <a:lnSpc>
                <a:spcPts val="3360"/>
              </a:lnSpc>
            </a:pPr>
            <a:r>
              <a:rPr lang="en-US" sz="2400" b="1" spc="177">
                <a:solidFill>
                  <a:srgbClr val="FFFFFF"/>
                </a:solidFill>
                <a:latin typeface="Open Sans Semi-Bold"/>
                <a:ea typeface="Open Sans Semi-Bold"/>
                <a:cs typeface="Open Sans Semi-Bold"/>
                <a:sym typeface="Open Sans Semi-Bold"/>
              </a:rPr>
              <a:t>CLIENT’S SATISFACTION</a:t>
            </a:r>
            <a:endParaRPr lang="en-US" sz="2400" b="1" spc="177">
              <a:solidFill>
                <a:srgbClr val="FFFFFF"/>
              </a:solidFill>
              <a:latin typeface="Open Sans Semi-Bold"/>
              <a:ea typeface="Open Sans Semi-Bold"/>
              <a:cs typeface="Open Sans Semi-Bold"/>
              <a:sym typeface="Open Sans Semi-Bold"/>
            </a:endParaRPr>
          </a:p>
        </p:txBody>
      </p:sp>
      <p:sp>
        <p:nvSpPr>
          <p:cNvPr id="23" name="TextBox 23"/>
          <p:cNvSpPr txBox="1"/>
          <p:nvPr/>
        </p:nvSpPr>
        <p:spPr>
          <a:xfrm>
            <a:off x="1368546" y="3021965"/>
            <a:ext cx="6533969" cy="2186305"/>
          </a:xfrm>
          <a:prstGeom prst="rect">
            <a:avLst/>
          </a:prstGeom>
        </p:spPr>
        <p:txBody>
          <a:bodyPr lIns="0" tIns="0" rIns="0" bIns="0" rtlCol="0" anchor="t">
            <a:spAutoFit/>
          </a:bodyPr>
          <a:lstStyle/>
          <a:p>
            <a:pPr marL="0" lvl="0" indent="0" algn="just">
              <a:lnSpc>
                <a:spcPts val="3410"/>
              </a:lnSpc>
            </a:pPr>
            <a:r>
              <a:rPr lang="en-US" sz="2200" dirty="0">
                <a:solidFill>
                  <a:srgbClr val="FFFFFF"/>
                </a:solidFill>
                <a:latin typeface="Open Sans" panose="020B0606030504020204"/>
                <a:ea typeface="Open Sans" panose="020B0606030504020204"/>
                <a:cs typeface="Open Sans" panose="020B0606030504020204"/>
                <a:sym typeface="Open Sans" panose="020B0606030504020204"/>
              </a:rPr>
              <a:t>We are reaching the market through printing of </a:t>
            </a:r>
            <a:r>
              <a:rPr lang="en-US" sz="2200" dirty="0" err="1">
                <a:solidFill>
                  <a:srgbClr val="FFFFFF"/>
                </a:solidFill>
                <a:latin typeface="Open Sans" panose="020B0606030504020204"/>
                <a:ea typeface="Open Sans" panose="020B0606030504020204"/>
                <a:cs typeface="Open Sans" panose="020B0606030504020204"/>
                <a:sym typeface="Open Sans" panose="020B0606030504020204"/>
              </a:rPr>
              <a:t>bronchures</a:t>
            </a:r>
            <a:r>
              <a:rPr lang="en-US" sz="2200" dirty="0">
                <a:solidFill>
                  <a:srgbClr val="FFFFFF"/>
                </a:solidFill>
                <a:latin typeface="Open Sans" panose="020B0606030504020204"/>
                <a:ea typeface="Open Sans" panose="020B0606030504020204"/>
                <a:cs typeface="Open Sans" panose="020B0606030504020204"/>
                <a:sym typeface="Open Sans" panose="020B0606030504020204"/>
              </a:rPr>
              <a:t> and ditributing them to financial instiitutions  such as banks and saccos,</a:t>
            </a:r>
            <a:endParaRPr lang="en-US" sz="2200" dirty="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just">
              <a:lnSpc>
                <a:spcPts val="3410"/>
              </a:lnSpc>
            </a:pPr>
            <a:r>
              <a:rPr lang="en-US" sz="2200" dirty="0">
                <a:solidFill>
                  <a:srgbClr val="FFFFFF"/>
                </a:solidFill>
                <a:latin typeface="Open Sans" panose="020B0606030504020204"/>
                <a:ea typeface="Open Sans" panose="020B0606030504020204"/>
                <a:cs typeface="Open Sans" panose="020B0606030504020204"/>
                <a:sym typeface="Open Sans" panose="020B0606030504020204"/>
              </a:rPr>
              <a:t>We also do advertisement by publicizing our product on  social media platforms.</a:t>
            </a:r>
            <a:endParaRPr lang="en-US" sz="2200" dirty="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4" name="TextBox 24"/>
          <p:cNvSpPr txBox="1"/>
          <p:nvPr/>
        </p:nvSpPr>
        <p:spPr>
          <a:xfrm>
            <a:off x="10435473" y="6518439"/>
            <a:ext cx="6823827" cy="394970"/>
          </a:xfrm>
          <a:prstGeom prst="rect">
            <a:avLst/>
          </a:prstGeom>
        </p:spPr>
        <p:txBody>
          <a:bodyPr lIns="0" tIns="0" rIns="0" bIns="0" rtlCol="0" anchor="t">
            <a:spAutoFit/>
          </a:bodyPr>
          <a:lstStyle/>
          <a:p>
            <a:pPr marL="0" lvl="0" indent="0" algn="just">
              <a:lnSpc>
                <a:spcPts val="308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Reach out to banking institutions.</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grpSp>
        <p:nvGrpSpPr>
          <p:cNvPr id="25" name="Group 25"/>
          <p:cNvGrpSpPr/>
          <p:nvPr/>
        </p:nvGrpSpPr>
        <p:grpSpPr>
          <a:xfrm>
            <a:off x="15357705" y="7637029"/>
            <a:ext cx="4136867" cy="413686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27" name="TextBox 27"/>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28" name="TextBox 28"/>
          <p:cNvSpPr txBox="1"/>
          <p:nvPr/>
        </p:nvSpPr>
        <p:spPr>
          <a:xfrm>
            <a:off x="10435473" y="7771341"/>
            <a:ext cx="6823827" cy="394970"/>
          </a:xfrm>
          <a:prstGeom prst="rect">
            <a:avLst/>
          </a:prstGeom>
        </p:spPr>
        <p:txBody>
          <a:bodyPr lIns="0" tIns="0" rIns="0" bIns="0" rtlCol="0" anchor="t">
            <a:spAutoFit/>
          </a:bodyPr>
          <a:lstStyle/>
          <a:p>
            <a:pPr marL="0" lvl="0" indent="0" algn="just">
              <a:lnSpc>
                <a:spcPts val="308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print bronchours and give them to banks and sacco</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9" name="TextBox 29"/>
          <p:cNvSpPr txBox="1"/>
          <p:nvPr/>
        </p:nvSpPr>
        <p:spPr>
          <a:xfrm>
            <a:off x="10435473" y="9020386"/>
            <a:ext cx="6823827" cy="394970"/>
          </a:xfrm>
          <a:prstGeom prst="rect">
            <a:avLst/>
          </a:prstGeom>
        </p:spPr>
        <p:txBody>
          <a:bodyPr lIns="0" tIns="0" rIns="0" bIns="0" rtlCol="0" anchor="t">
            <a:spAutoFit/>
          </a:bodyPr>
          <a:lstStyle/>
          <a:p>
            <a:pPr marL="0" lvl="0" indent="0" algn="just">
              <a:lnSpc>
                <a:spcPts val="308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angage the public to publisize our products.</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30" name="Picture 29"/>
          <p:cNvPicPr/>
          <p:nvPr/>
        </p:nvPicPr>
        <p:blipFill>
          <a:blip r:embed="rId2"/>
          <a:stretch>
            <a:fillRect/>
          </a:stretch>
        </p:blipFill>
        <p:spPr>
          <a:xfrm>
            <a:off x="838200" y="6286500"/>
            <a:ext cx="7731760" cy="38646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57494"/>
            <a:ext cx="18288000" cy="1495425"/>
            <a:chOff x="0" y="0"/>
            <a:chExt cx="4816593" cy="393857"/>
          </a:xfrm>
        </p:grpSpPr>
        <p:sp>
          <p:nvSpPr>
            <p:cNvPr id="3" name="Freeform 3"/>
            <p:cNvSpPr/>
            <p:nvPr/>
          </p:nvSpPr>
          <p:spPr>
            <a:xfrm>
              <a:off x="0" y="0"/>
              <a:ext cx="4816592" cy="393857"/>
            </a:xfrm>
            <a:custGeom>
              <a:avLst/>
              <a:gdLst/>
              <a:ahLst/>
              <a:cxnLst/>
              <a:rect l="l" t="t" r="r" b="b"/>
              <a:pathLst>
                <a:path w="4816592" h="393857">
                  <a:moveTo>
                    <a:pt x="0" y="0"/>
                  </a:moveTo>
                  <a:lnTo>
                    <a:pt x="4816592" y="0"/>
                  </a:lnTo>
                  <a:lnTo>
                    <a:pt x="4816592" y="393857"/>
                  </a:lnTo>
                  <a:lnTo>
                    <a:pt x="0" y="393857"/>
                  </a:lnTo>
                  <a:close/>
                </a:path>
              </a:pathLst>
            </a:custGeom>
            <a:solidFill>
              <a:srgbClr val="17726D"/>
            </a:solidFill>
          </p:spPr>
        </p:sp>
        <p:sp>
          <p:nvSpPr>
            <p:cNvPr id="4" name="TextBox 4"/>
            <p:cNvSpPr txBox="1"/>
            <p:nvPr/>
          </p:nvSpPr>
          <p:spPr>
            <a:xfrm>
              <a:off x="0" y="-47625"/>
              <a:ext cx="4816593" cy="441482"/>
            </a:xfrm>
            <a:prstGeom prst="rect">
              <a:avLst/>
            </a:prstGeom>
          </p:spPr>
          <p:txBody>
            <a:bodyPr lIns="50800" tIns="50800" rIns="50800" bIns="50800" rtlCol="0" anchor="ctr"/>
            <a:lstStyle/>
            <a:p>
              <a:pPr algn="ctr">
                <a:lnSpc>
                  <a:spcPts val="2480"/>
                </a:lnSpc>
              </a:pPr>
            </a:p>
          </p:txBody>
        </p:sp>
      </p:grpSp>
      <p:sp>
        <p:nvSpPr>
          <p:cNvPr id="5" name="TextBox 5"/>
          <p:cNvSpPr txBox="1"/>
          <p:nvPr/>
        </p:nvSpPr>
        <p:spPr>
          <a:xfrm>
            <a:off x="839945" y="765151"/>
            <a:ext cx="8147912" cy="984885"/>
          </a:xfrm>
          <a:prstGeom prst="rect">
            <a:avLst/>
          </a:prstGeom>
        </p:spPr>
        <p:txBody>
          <a:bodyPr lIns="0" tIns="0" rIns="0" bIns="0" rtlCol="0" anchor="t">
            <a:spAutoFit/>
          </a:bodyPr>
          <a:lstStyle/>
          <a:p>
            <a:pPr algn="l">
              <a:lnSpc>
                <a:spcPts val="7560"/>
              </a:lnSpc>
            </a:pPr>
            <a:r>
              <a:rPr lang="en-US" sz="7200" b="1">
                <a:solidFill>
                  <a:srgbClr val="FFFFFF"/>
                </a:solidFill>
                <a:latin typeface="Inter Bold" panose="020B0802030000000004"/>
                <a:ea typeface="Inter Bold" panose="020B0802030000000004"/>
                <a:cs typeface="Inter Bold" panose="020B0802030000000004"/>
                <a:sym typeface="Inter Bold" panose="020B0802030000000004"/>
              </a:rPr>
              <a:t>STATISTIC</a:t>
            </a:r>
            <a:endParaRPr lang="en-US" sz="7200" b="1">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7" name="TextBox 7"/>
          <p:cNvSpPr txBox="1"/>
          <p:nvPr/>
        </p:nvSpPr>
        <p:spPr>
          <a:xfrm>
            <a:off x="14848250" y="970256"/>
            <a:ext cx="3191396" cy="448310"/>
          </a:xfrm>
          <a:prstGeom prst="rect">
            <a:avLst/>
          </a:prstGeom>
        </p:spPr>
        <p:txBody>
          <a:bodyPr lIns="0" tIns="0" rIns="0" bIns="0" rtlCol="0" anchor="t">
            <a:spAutoFit/>
          </a:bodyPr>
          <a:lstStyle/>
          <a:p>
            <a:pPr algn="l">
              <a:lnSpc>
                <a:spcPts val="3500"/>
              </a:lnSpc>
            </a:pPr>
            <a:endParaRPr lang="en-US" sz="2500" b="1">
              <a:solidFill>
                <a:srgbClr val="FFFFFF"/>
              </a:solidFill>
              <a:latin typeface="Open Sans Semi-Bold"/>
              <a:ea typeface="Open Sans Semi-Bold"/>
              <a:cs typeface="Open Sans Semi-Bold"/>
              <a:sym typeface="Open Sans Semi-Bold"/>
            </a:endParaRPr>
          </a:p>
        </p:txBody>
      </p:sp>
      <p:pic>
        <p:nvPicPr>
          <p:cNvPr id="8" name="Picture 8"/>
          <p:cNvPicPr>
            <a:picLocks noChangeAspect="1"/>
          </p:cNvPicPr>
          <p:nvPr/>
        </p:nvPicPr>
        <p:blipFill>
          <a:blip r:embed="rId1"/>
          <a:stretch>
            <a:fillRect/>
          </a:stretch>
        </p:blipFill>
        <p:spPr>
          <a:xfrm>
            <a:off x="107073" y="1744732"/>
            <a:ext cx="8794465" cy="6200871"/>
          </a:xfrm>
          <a:prstGeom prst="rect">
            <a:avLst/>
          </a:prstGeom>
        </p:spPr>
      </p:pic>
      <p:pic>
        <p:nvPicPr>
          <p:cNvPr id="9" name="Picture 9"/>
          <p:cNvPicPr>
            <a:picLocks noChangeAspect="1"/>
          </p:cNvPicPr>
          <p:nvPr/>
        </p:nvPicPr>
        <p:blipFill>
          <a:blip r:embed="rId2"/>
          <a:stretch>
            <a:fillRect/>
          </a:stretch>
        </p:blipFill>
        <p:spPr>
          <a:xfrm>
            <a:off x="8670785" y="1686935"/>
            <a:ext cx="9488030" cy="6316465"/>
          </a:xfrm>
          <a:prstGeom prst="rect">
            <a:avLst/>
          </a:prstGeom>
        </p:spPr>
      </p:pic>
      <p:sp>
        <p:nvSpPr>
          <p:cNvPr id="10" name="TextBox 10"/>
          <p:cNvSpPr txBox="1"/>
          <p:nvPr/>
        </p:nvSpPr>
        <p:spPr>
          <a:xfrm>
            <a:off x="839945" y="8303715"/>
            <a:ext cx="7328721" cy="3105850"/>
          </a:xfrm>
          <a:prstGeom prst="rect">
            <a:avLst/>
          </a:prstGeom>
        </p:spPr>
        <p:txBody>
          <a:bodyPr lIns="0" tIns="0" rIns="0" bIns="0" rtlCol="0" anchor="t">
            <a:spAutoFit/>
          </a:bodyPr>
          <a:lstStyle/>
          <a:p>
            <a:pPr marL="0" lvl="0" indent="0" algn="just">
              <a:lnSpc>
                <a:spcPts val="3450"/>
              </a:lnSpc>
            </a:pP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The clients we have served have given as good feedback,  companies that are handling long distance travels have reported improvement in terms of security of their products, and have reported reduced instances related to </a:t>
            </a:r>
            <a:r>
              <a:rPr lang="en-US" sz="2300" dirty="0" err="1">
                <a:solidFill>
                  <a:srgbClr val="000000"/>
                </a:solidFill>
                <a:latin typeface="Open Sans" panose="020B0606030504020204"/>
                <a:ea typeface="Open Sans" panose="020B0606030504020204"/>
                <a:cs typeface="Open Sans" panose="020B0606030504020204"/>
                <a:sym typeface="Open Sans" panose="020B0606030504020204"/>
              </a:rPr>
              <a:t>fartigue</a:t>
            </a: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 and sleep. Also this has ensured that only recognized drivers handle the cars that leading to competence and accountability.</a:t>
            </a:r>
            <a:endParaRPr lang="en-US" sz="2300" dirty="0">
              <a:solidFill>
                <a:srgbClr val="000000"/>
              </a:solidFill>
              <a:latin typeface="Open Sans" panose="020B0606030504020204"/>
              <a:ea typeface="Open Sans" panose="020B0606030504020204"/>
              <a:cs typeface="Open Sans" panose="020B0606030504020204"/>
              <a:sym typeface="Open Sans" panose="020B0606030504020204"/>
            </a:endParaRPr>
          </a:p>
        </p:txBody>
      </p:sp>
      <p:grpSp>
        <p:nvGrpSpPr>
          <p:cNvPr id="11" name="Group 11"/>
          <p:cNvGrpSpPr/>
          <p:nvPr/>
        </p:nvGrpSpPr>
        <p:grpSpPr>
          <a:xfrm>
            <a:off x="15357705" y="7637029"/>
            <a:ext cx="4136867" cy="413686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14" name="TextBox 14"/>
          <p:cNvSpPr txBox="1"/>
          <p:nvPr/>
        </p:nvSpPr>
        <p:spPr>
          <a:xfrm>
            <a:off x="9461454" y="8303715"/>
            <a:ext cx="7906692" cy="861646"/>
          </a:xfrm>
          <a:prstGeom prst="rect">
            <a:avLst/>
          </a:prstGeom>
        </p:spPr>
        <p:txBody>
          <a:bodyPr lIns="0" tIns="0" rIns="0" bIns="0" rtlCol="0" anchor="t">
            <a:spAutoFit/>
          </a:bodyPr>
          <a:lstStyle/>
          <a:p>
            <a:pPr marL="0" lvl="0" indent="0" algn="just">
              <a:lnSpc>
                <a:spcPts val="3450"/>
              </a:lnSpc>
            </a:pP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This has let to positive recommendations and </a:t>
            </a:r>
            <a:r>
              <a:rPr lang="en-US" sz="2300" dirty="0" err="1">
                <a:solidFill>
                  <a:srgbClr val="000000"/>
                </a:solidFill>
                <a:latin typeface="Open Sans" panose="020B0606030504020204"/>
                <a:ea typeface="Open Sans" panose="020B0606030504020204"/>
                <a:cs typeface="Open Sans" panose="020B0606030504020204"/>
                <a:sym typeface="Open Sans" panose="020B0606030504020204"/>
              </a:rPr>
              <a:t>refferals</a:t>
            </a: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 leading to more sales and production of more units. </a:t>
            </a:r>
            <a:endParaRPr lang="en-US" sz="2300" dirty="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15" name="TextBox 15"/>
          <p:cNvSpPr txBox="1"/>
          <p:nvPr/>
        </p:nvSpPr>
        <p:spPr>
          <a:xfrm>
            <a:off x="839945" y="7822331"/>
            <a:ext cx="7328721" cy="405765"/>
          </a:xfrm>
          <a:prstGeom prst="rect">
            <a:avLst/>
          </a:prstGeom>
        </p:spPr>
        <p:txBody>
          <a:bodyPr lIns="0" tIns="0" rIns="0" bIns="0" rtlCol="0" anchor="t">
            <a:spAutoFit/>
          </a:bodyPr>
          <a:lstStyle/>
          <a:p>
            <a:pPr algn="l">
              <a:lnSpc>
                <a:spcPts val="3360"/>
              </a:lnSpc>
            </a:pPr>
            <a:r>
              <a:rPr lang="en-US" sz="2400" b="1">
                <a:solidFill>
                  <a:srgbClr val="000000"/>
                </a:solidFill>
                <a:latin typeface="Inter Ultra-Bold" panose="02000503000000020004"/>
                <a:ea typeface="Inter Ultra-Bold" panose="02000503000000020004"/>
                <a:cs typeface="Inter Ultra-Bold" panose="02000503000000020004"/>
                <a:sym typeface="Inter Ultra-Bold" panose="02000503000000020004"/>
              </a:rPr>
              <a:t>Our Customer’s Satisfaction</a:t>
            </a:r>
            <a:endParaRPr lang="en-US" sz="2400" b="1">
              <a:solidFill>
                <a:srgbClr val="000000"/>
              </a:solidFill>
              <a:latin typeface="Inter Ultra-Bold" panose="02000503000000020004"/>
              <a:ea typeface="Inter Ultra-Bold" panose="02000503000000020004"/>
              <a:cs typeface="Inter Ultra-Bold" panose="02000503000000020004"/>
              <a:sym typeface="Inter Ultra-Bold" panose="02000503000000020004"/>
            </a:endParaRPr>
          </a:p>
        </p:txBody>
      </p:sp>
      <p:sp>
        <p:nvSpPr>
          <p:cNvPr id="16" name="TextBox 16"/>
          <p:cNvSpPr txBox="1"/>
          <p:nvPr/>
        </p:nvSpPr>
        <p:spPr>
          <a:xfrm>
            <a:off x="9461454" y="7822331"/>
            <a:ext cx="7906692" cy="405765"/>
          </a:xfrm>
          <a:prstGeom prst="rect">
            <a:avLst/>
          </a:prstGeom>
        </p:spPr>
        <p:txBody>
          <a:bodyPr lIns="0" tIns="0" rIns="0" bIns="0" rtlCol="0" anchor="t">
            <a:spAutoFit/>
          </a:bodyPr>
          <a:lstStyle/>
          <a:p>
            <a:pPr algn="l">
              <a:lnSpc>
                <a:spcPts val="3360"/>
              </a:lnSpc>
            </a:pPr>
            <a:r>
              <a:rPr lang="en-US" sz="2400" b="1">
                <a:solidFill>
                  <a:srgbClr val="000000"/>
                </a:solidFill>
                <a:latin typeface="Inter Ultra-Bold" panose="02000503000000020004"/>
                <a:ea typeface="Inter Ultra-Bold" panose="02000503000000020004"/>
                <a:cs typeface="Inter Ultra-Bold" panose="02000503000000020004"/>
                <a:sym typeface="Inter Ultra-Bold" panose="02000503000000020004"/>
              </a:rPr>
              <a:t>Repeat Order Rate</a:t>
            </a:r>
            <a:endParaRPr lang="en-US" sz="2400" b="1">
              <a:solidFill>
                <a:srgbClr val="000000"/>
              </a:solidFill>
              <a:latin typeface="Inter Ultra-Bold" panose="02000503000000020004"/>
              <a:ea typeface="Inter Ultra-Bold" panose="02000503000000020004"/>
              <a:cs typeface="Inter Ultra-Bold" panose="02000503000000020004"/>
              <a:sym typeface="Inter Ultra-Bold" panose="020005030000000200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186411" y="2105463"/>
            <a:ext cx="7956703" cy="7956703"/>
          </a:xfrm>
          <a:prstGeom prst="rect">
            <a:avLst/>
          </a:prstGeom>
        </p:spPr>
      </p:pic>
      <p:grpSp>
        <p:nvGrpSpPr>
          <p:cNvPr id="3" name="Group 3"/>
          <p:cNvGrpSpPr/>
          <p:nvPr/>
        </p:nvGrpSpPr>
        <p:grpSpPr>
          <a:xfrm>
            <a:off x="8510867" y="457494"/>
            <a:ext cx="9777133" cy="1495425"/>
            <a:chOff x="0" y="0"/>
            <a:chExt cx="2575047" cy="393857"/>
          </a:xfrm>
        </p:grpSpPr>
        <p:sp>
          <p:nvSpPr>
            <p:cNvPr id="4" name="Freeform 4"/>
            <p:cNvSpPr/>
            <p:nvPr/>
          </p:nvSpPr>
          <p:spPr>
            <a:xfrm>
              <a:off x="0" y="0"/>
              <a:ext cx="2575047" cy="393857"/>
            </a:xfrm>
            <a:custGeom>
              <a:avLst/>
              <a:gdLst/>
              <a:ahLst/>
              <a:cxnLst/>
              <a:rect l="l" t="t" r="r" b="b"/>
              <a:pathLst>
                <a:path w="2575047" h="393857">
                  <a:moveTo>
                    <a:pt x="0" y="0"/>
                  </a:moveTo>
                  <a:lnTo>
                    <a:pt x="2575047" y="0"/>
                  </a:lnTo>
                  <a:lnTo>
                    <a:pt x="2575047" y="393857"/>
                  </a:lnTo>
                  <a:lnTo>
                    <a:pt x="0" y="393857"/>
                  </a:lnTo>
                  <a:close/>
                </a:path>
              </a:pathLst>
            </a:custGeom>
            <a:solidFill>
              <a:srgbClr val="17726D"/>
            </a:solidFill>
          </p:spPr>
        </p:sp>
        <p:sp>
          <p:nvSpPr>
            <p:cNvPr id="5" name="TextBox 5"/>
            <p:cNvSpPr txBox="1"/>
            <p:nvPr/>
          </p:nvSpPr>
          <p:spPr>
            <a:xfrm>
              <a:off x="0" y="-47625"/>
              <a:ext cx="2575047" cy="441482"/>
            </a:xfrm>
            <a:prstGeom prst="rect">
              <a:avLst/>
            </a:prstGeom>
          </p:spPr>
          <p:txBody>
            <a:bodyPr lIns="50800" tIns="50800" rIns="50800" bIns="50800" rtlCol="0" anchor="ctr"/>
            <a:lstStyle/>
            <a:p>
              <a:pPr algn="ctr">
                <a:lnSpc>
                  <a:spcPts val="2480"/>
                </a:lnSpc>
              </a:pPr>
            </a:p>
          </p:txBody>
        </p:sp>
      </p:grpSp>
      <p:grpSp>
        <p:nvGrpSpPr>
          <p:cNvPr id="7" name="Group 7"/>
          <p:cNvGrpSpPr/>
          <p:nvPr/>
        </p:nvGrpSpPr>
        <p:grpSpPr>
          <a:xfrm>
            <a:off x="15516967" y="7065996"/>
            <a:ext cx="4384608" cy="438460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aphicFrame>
        <p:nvGraphicFramePr>
          <p:cNvPr id="10" name="Table 10"/>
          <p:cNvGraphicFramePr>
            <a:graphicFrameLocks noGrp="1"/>
          </p:cNvGraphicFramePr>
          <p:nvPr/>
        </p:nvGraphicFramePr>
        <p:xfrm>
          <a:off x="8510867" y="5627208"/>
          <a:ext cx="8748433" cy="3771900"/>
        </p:xfrm>
        <a:graphic>
          <a:graphicData uri="http://schemas.openxmlformats.org/drawingml/2006/table">
            <a:tbl>
              <a:tblPr/>
              <a:tblGrid>
                <a:gridCol w="2469812"/>
                <a:gridCol w="6278621"/>
              </a:tblGrid>
              <a:tr h="1885950">
                <a:tc>
                  <a:txBody>
                    <a:bodyPr/>
                    <a:lstStyle/>
                    <a:p>
                      <a:pPr algn="ctr">
                        <a:lnSpc>
                          <a:spcPts val="8400"/>
                        </a:lnSpc>
                        <a:defRPr/>
                      </a:pPr>
                      <a:r>
                        <a:rPr lang="en-US" sz="6000" b="1">
                          <a:solidFill>
                            <a:srgbClr val="FFFFFF"/>
                          </a:solidFill>
                          <a:latin typeface="Inter Bold" panose="020B0802030000000004"/>
                          <a:ea typeface="Inter Bold" panose="020B0802030000000004"/>
                          <a:cs typeface="Inter Bold" panose="020B0802030000000004"/>
                          <a:sym typeface="Inter Bold" panose="020B0802030000000004"/>
                        </a:rPr>
                        <a:t>90%</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17726D"/>
                    </a:solidFill>
                  </a:tcPr>
                </a:tc>
                <a:tc>
                  <a:txBody>
                    <a:bodyPr/>
                    <a:lstStyle/>
                    <a:p>
                      <a:pPr algn="l">
                        <a:lnSpc>
                          <a:spcPts val="3360"/>
                        </a:lnSpc>
                        <a:defRPr/>
                      </a:pPr>
                      <a:r>
                        <a:rPr lang="en-US" sz="2400" b="1">
                          <a:solidFill>
                            <a:srgbClr val="000000"/>
                          </a:solidFill>
                          <a:latin typeface="Open Sans Semi-Bold"/>
                          <a:ea typeface="Open Sans Semi-Bold"/>
                          <a:cs typeface="Open Sans Semi-Bold"/>
                          <a:sym typeface="Open Sans Semi-Bold"/>
                        </a:rPr>
                        <a:t>Our client loyalty speaks volumes as evidenced by a robust repeat order rate</a:t>
                      </a:r>
                      <a:endParaRPr lang="en-US" sz="1100"/>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885950">
                <a:tc>
                  <a:txBody>
                    <a:bodyPr/>
                    <a:lstStyle/>
                    <a:p>
                      <a:pPr algn="ctr">
                        <a:lnSpc>
                          <a:spcPts val="8400"/>
                        </a:lnSpc>
                        <a:defRPr/>
                      </a:pPr>
                      <a:r>
                        <a:rPr lang="en-US" sz="6000" b="1">
                          <a:solidFill>
                            <a:srgbClr val="000000"/>
                          </a:solidFill>
                          <a:latin typeface="Inter Bold" panose="020B0802030000000004"/>
                          <a:ea typeface="Inter Bold" panose="020B0802030000000004"/>
                          <a:cs typeface="Inter Bold" panose="020B0802030000000004"/>
                          <a:sym typeface="Inter Bold" panose="020B0802030000000004"/>
                        </a:rPr>
                        <a:t>99%</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EAE4D2"/>
                    </a:solidFill>
                  </a:tcPr>
                </a:tc>
                <a:tc>
                  <a:txBody>
                    <a:bodyPr/>
                    <a:lstStyle/>
                    <a:p>
                      <a:pPr algn="l">
                        <a:lnSpc>
                          <a:spcPts val="3360"/>
                        </a:lnSpc>
                        <a:defRPr/>
                      </a:pPr>
                      <a:r>
                        <a:rPr lang="en-US" sz="2400" b="1">
                          <a:solidFill>
                            <a:srgbClr val="000000"/>
                          </a:solidFill>
                          <a:latin typeface="Open Sans Semi-Bold"/>
                          <a:ea typeface="Open Sans Semi-Bold"/>
                          <a:cs typeface="Open Sans Semi-Bold"/>
                          <a:sym typeface="Open Sans Semi-Bold"/>
                        </a:rPr>
                        <a:t>Our paramount focus on client satisfaction is the bedrock of our agency's success.</a:t>
                      </a:r>
                      <a:endParaRPr lang="en-US" sz="1100"/>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11" name="TextBox 11"/>
          <p:cNvSpPr txBox="1"/>
          <p:nvPr/>
        </p:nvSpPr>
        <p:spPr>
          <a:xfrm>
            <a:off x="839945" y="562269"/>
            <a:ext cx="7670922" cy="984885"/>
          </a:xfrm>
          <a:prstGeom prst="rect">
            <a:avLst/>
          </a:prstGeom>
        </p:spPr>
        <p:txBody>
          <a:bodyPr lIns="0" tIns="0" rIns="0" bIns="0" rtlCol="0" anchor="t">
            <a:spAutoFit/>
          </a:bodyPr>
          <a:lstStyle/>
          <a:p>
            <a:pPr algn="l">
              <a:lnSpc>
                <a:spcPts val="7560"/>
              </a:lnSpc>
            </a:pPr>
            <a:r>
              <a:rPr lang="en-US" sz="7200" b="1" dirty="0">
                <a:solidFill>
                  <a:srgbClr val="17726D"/>
                </a:solidFill>
                <a:latin typeface="Inter Bold" panose="020B0802030000000004"/>
                <a:ea typeface="Inter Bold" panose="020B0802030000000004"/>
                <a:cs typeface="Inter Bold" panose="020B0802030000000004"/>
                <a:sym typeface="Inter Bold" panose="020B0802030000000004"/>
              </a:rPr>
              <a:t>Our ask</a:t>
            </a:r>
            <a:endParaRPr lang="en-US" sz="7200" b="1" dirty="0">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2" name="TextBox 12"/>
          <p:cNvSpPr txBox="1"/>
          <p:nvPr/>
        </p:nvSpPr>
        <p:spPr>
          <a:xfrm>
            <a:off x="849470" y="1556679"/>
            <a:ext cx="7661397" cy="406458"/>
          </a:xfrm>
          <a:prstGeom prst="rect">
            <a:avLst/>
          </a:prstGeom>
        </p:spPr>
        <p:txBody>
          <a:bodyPr lIns="0" tIns="0" rIns="0" bIns="0" rtlCol="0" anchor="t">
            <a:spAutoFit/>
          </a:bodyPr>
          <a:lstStyle/>
          <a:p>
            <a:pPr marL="0" lvl="0" indent="0" algn="l">
              <a:lnSpc>
                <a:spcPts val="3360"/>
              </a:lnSpc>
            </a:pPr>
            <a:r>
              <a:rPr lang="en-US" sz="2400" b="1" spc="177" dirty="0">
                <a:solidFill>
                  <a:srgbClr val="000000"/>
                </a:solidFill>
                <a:latin typeface="Open Sans Bold"/>
                <a:ea typeface="Open Sans Bold"/>
                <a:cs typeface="Open Sans Bold"/>
                <a:sym typeface="Open Sans Bold"/>
              </a:rPr>
              <a:t>$5 MILLION</a:t>
            </a:r>
            <a:endParaRPr lang="en-US" sz="2400" b="1" spc="177" dirty="0">
              <a:solidFill>
                <a:srgbClr val="000000"/>
              </a:solidFill>
              <a:latin typeface="Open Sans Bold"/>
              <a:ea typeface="Open Sans Bold"/>
              <a:cs typeface="Open Sans Bold"/>
              <a:sym typeface="Open Sans Bold"/>
            </a:endParaRPr>
          </a:p>
        </p:txBody>
      </p:sp>
      <p:sp>
        <p:nvSpPr>
          <p:cNvPr id="13" name="TextBox 13"/>
          <p:cNvSpPr txBox="1"/>
          <p:nvPr/>
        </p:nvSpPr>
        <p:spPr>
          <a:xfrm>
            <a:off x="1568626" y="5302897"/>
            <a:ext cx="5192273" cy="389255"/>
          </a:xfrm>
          <a:prstGeom prst="rect">
            <a:avLst/>
          </a:prstGeom>
        </p:spPr>
        <p:txBody>
          <a:bodyPr lIns="0" tIns="0" rIns="0" bIns="0" rtlCol="0" anchor="t">
            <a:spAutoFit/>
          </a:bodyPr>
          <a:lstStyle/>
          <a:p>
            <a:pPr marL="0" lvl="0" indent="0" algn="ctr">
              <a:lnSpc>
                <a:spcPts val="3220"/>
              </a:lnSpc>
            </a:pPr>
            <a:r>
              <a:rPr lang="en-US" sz="2300" b="1" spc="170" dirty="0">
                <a:solidFill>
                  <a:srgbClr val="000000"/>
                </a:solidFill>
                <a:latin typeface="Open Sans Bold"/>
                <a:ea typeface="Open Sans Bold"/>
                <a:cs typeface="Open Sans Bold"/>
                <a:sym typeface="Open Sans Bold"/>
              </a:rPr>
              <a:t>$5 MILLION</a:t>
            </a:r>
            <a:endParaRPr lang="en-US" sz="2300" b="1" spc="170" dirty="0">
              <a:solidFill>
                <a:srgbClr val="000000"/>
              </a:solidFill>
              <a:latin typeface="Open Sans Bold"/>
              <a:ea typeface="Open Sans Bold"/>
              <a:cs typeface="Open Sans Bold"/>
              <a:sym typeface="Open Sans Bold"/>
            </a:endParaRPr>
          </a:p>
        </p:txBody>
      </p:sp>
      <p:sp>
        <p:nvSpPr>
          <p:cNvPr id="15" name="TextBox 15"/>
          <p:cNvSpPr txBox="1"/>
          <p:nvPr/>
        </p:nvSpPr>
        <p:spPr>
          <a:xfrm>
            <a:off x="1799441" y="5835027"/>
            <a:ext cx="4730644" cy="1371594"/>
          </a:xfrm>
          <a:prstGeom prst="rect">
            <a:avLst/>
          </a:prstGeom>
        </p:spPr>
        <p:txBody>
          <a:bodyPr lIns="0" tIns="0" rIns="0" bIns="0" rtlCol="0" anchor="t">
            <a:spAutoFit/>
          </a:bodyPr>
          <a:lstStyle/>
          <a:p>
            <a:pPr algn="ctr">
              <a:lnSpc>
                <a:spcPts val="10500"/>
              </a:lnSpc>
            </a:pPr>
            <a:r>
              <a:rPr lang="en-US" sz="10000" b="1" dirty="0">
                <a:solidFill>
                  <a:srgbClr val="17726D"/>
                </a:solidFill>
                <a:latin typeface="Inter Heavy" panose="02000503000000020004"/>
                <a:ea typeface="Inter Heavy" panose="02000503000000020004"/>
                <a:cs typeface="Inter Heavy" panose="02000503000000020004"/>
                <a:sym typeface="Inter Heavy" panose="02000503000000020004"/>
              </a:rPr>
              <a:t>$5M</a:t>
            </a:r>
            <a:endParaRPr lang="en-US" sz="10000" b="1" dirty="0">
              <a:solidFill>
                <a:srgbClr val="17726D"/>
              </a:solidFill>
              <a:latin typeface="Inter Heavy" panose="02000503000000020004"/>
              <a:ea typeface="Inter Heavy" panose="02000503000000020004"/>
              <a:cs typeface="Inter Heavy" panose="02000503000000020004"/>
              <a:sym typeface="Inter Heavy" panose="02000503000000020004"/>
            </a:endParaRPr>
          </a:p>
        </p:txBody>
      </p:sp>
      <p:sp>
        <p:nvSpPr>
          <p:cNvPr id="16" name="TextBox 16"/>
          <p:cNvSpPr txBox="1"/>
          <p:nvPr/>
        </p:nvSpPr>
        <p:spPr>
          <a:xfrm>
            <a:off x="8510867" y="2663747"/>
            <a:ext cx="8748433" cy="2576924"/>
          </a:xfrm>
          <a:prstGeom prst="rect">
            <a:avLst/>
          </a:prstGeom>
        </p:spPr>
        <p:txBody>
          <a:bodyPr lIns="0" tIns="0" rIns="0" bIns="0" rtlCol="0" anchor="t">
            <a:spAutoFit/>
          </a:bodyPr>
          <a:lstStyle/>
          <a:p>
            <a:pPr marL="0" lvl="0" indent="0" algn="just">
              <a:lnSpc>
                <a:spcPts val="4080"/>
              </a:lnSpc>
            </a:pP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We are asking for $5 million, to expand our market and production. We indent to use 15% of the money for advertisement, 50% to set up a small manufacturing and sales </a:t>
            </a:r>
            <a:r>
              <a:rPr lang="en-US" sz="2400" dirty="0" err="1">
                <a:solidFill>
                  <a:srgbClr val="000000"/>
                </a:solidFill>
                <a:latin typeface="Open Sans" panose="020B0606030504020204"/>
                <a:ea typeface="Open Sans" panose="020B0606030504020204"/>
                <a:cs typeface="Open Sans" panose="020B0606030504020204"/>
                <a:sym typeface="Open Sans" panose="020B0606030504020204"/>
              </a:rPr>
              <a:t>centre</a:t>
            </a: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 and  </a:t>
            </a:r>
            <a:r>
              <a:rPr lang="en-US" sz="2400" dirty="0" err="1">
                <a:solidFill>
                  <a:srgbClr val="000000"/>
                </a:solidFill>
                <a:latin typeface="Open Sans" panose="020B0606030504020204"/>
                <a:ea typeface="Open Sans" panose="020B0606030504020204"/>
                <a:cs typeface="Open Sans" panose="020B0606030504020204"/>
                <a:sym typeface="Open Sans" panose="020B0606030504020204"/>
              </a:rPr>
              <a:t>and</a:t>
            </a: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 to bring on board more expertise and </a:t>
            </a:r>
            <a:r>
              <a:rPr lang="en-US" sz="2400" dirty="0" err="1">
                <a:solidFill>
                  <a:srgbClr val="000000"/>
                </a:solidFill>
                <a:latin typeface="Open Sans" panose="020B0606030504020204"/>
                <a:ea typeface="Open Sans" panose="020B0606030504020204"/>
                <a:cs typeface="Open Sans" panose="020B0606030504020204"/>
                <a:sym typeface="Open Sans" panose="020B0606030504020204"/>
              </a:rPr>
              <a:t>workfore</a:t>
            </a: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a:t>
            </a:r>
            <a:endParaRPr lang="en-US" sz="2400" dirty="0">
              <a:solidFill>
                <a:srgbClr val="000000"/>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13" name="Group 13"/>
          <p:cNvGrpSpPr/>
          <p:nvPr/>
        </p:nvGrpSpPr>
        <p:grpSpPr>
          <a:xfrm>
            <a:off x="15972039" y="656036"/>
            <a:ext cx="1241303" cy="575606"/>
            <a:chOff x="0" y="0"/>
            <a:chExt cx="326928" cy="151600"/>
          </a:xfrm>
        </p:grpSpPr>
        <p:sp>
          <p:nvSpPr>
            <p:cNvPr id="14" name="Freeform 14"/>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id="15" name="TextBox 15"/>
            <p:cNvSpPr txBox="1"/>
            <p:nvPr/>
          </p:nvSpPr>
          <p:spPr>
            <a:xfrm>
              <a:off x="0" y="-47625"/>
              <a:ext cx="326928" cy="199225"/>
            </a:xfrm>
            <a:prstGeom prst="rect">
              <a:avLst/>
            </a:prstGeom>
          </p:spPr>
          <p:txBody>
            <a:bodyPr lIns="50800" tIns="50800" rIns="50800" bIns="50800" rtlCol="0" anchor="ctr"/>
            <a:lstStyle/>
            <a:p>
              <a:pPr algn="ctr">
                <a:lnSpc>
                  <a:spcPts val="2480"/>
                </a:lnSpc>
              </a:pPr>
            </a:p>
          </p:txBody>
        </p:sp>
      </p:grpSp>
      <p:sp>
        <p:nvSpPr>
          <p:cNvPr id="16" name="Freeform 16"/>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7" name="TextBox 17"/>
          <p:cNvSpPr txBox="1"/>
          <p:nvPr/>
        </p:nvSpPr>
        <p:spPr>
          <a:xfrm>
            <a:off x="981075" y="2884046"/>
            <a:ext cx="14166687" cy="2669325"/>
          </a:xfrm>
          <a:prstGeom prst="rect">
            <a:avLst/>
          </a:prstGeom>
        </p:spPr>
        <p:txBody>
          <a:bodyPr lIns="0" tIns="0" rIns="0" bIns="0" rtlCol="0" anchor="t">
            <a:spAutoFit/>
          </a:bodyPr>
          <a:lstStyle/>
          <a:p>
            <a:pPr algn="l">
              <a:lnSpc>
                <a:spcPts val="21875"/>
              </a:lnSpc>
            </a:pPr>
            <a:r>
              <a:rPr lang="en-US" sz="15625" b="1">
                <a:solidFill>
                  <a:srgbClr val="17726D"/>
                </a:solidFill>
                <a:latin typeface="Inter Bold" panose="020B0802030000000004"/>
                <a:ea typeface="Inter Bold" panose="020B0802030000000004"/>
                <a:cs typeface="Inter Bold" panose="020B0802030000000004"/>
                <a:sym typeface="Inter Bold" panose="020B0802030000000004"/>
              </a:rPr>
              <a:t>THANK YOU</a:t>
            </a:r>
            <a:endParaRPr lang="en-US" sz="15625"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1074658" y="9213231"/>
            <a:ext cx="2012164" cy="31750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Medium"/>
                <a:ea typeface="Open Sans Medium"/>
                <a:cs typeface="Open Sans Medium"/>
                <a:sym typeface="Open Sans Medium"/>
              </a:rPr>
              <a:t>+0717131147 </a:t>
            </a:r>
            <a:endParaRPr lang="en-US" sz="1600" b="1">
              <a:solidFill>
                <a:srgbClr val="000000"/>
              </a:solidFill>
              <a:latin typeface="Open Sans Medium"/>
              <a:ea typeface="Open Sans Medium"/>
              <a:cs typeface="Open Sans Medium"/>
              <a:sym typeface="Open Sans Medium"/>
            </a:endParaRPr>
          </a:p>
        </p:txBody>
      </p:sp>
      <p:sp>
        <p:nvSpPr>
          <p:cNvPr id="19" name="TextBox 19"/>
          <p:cNvSpPr txBox="1"/>
          <p:nvPr/>
        </p:nvSpPr>
        <p:spPr>
          <a:xfrm>
            <a:off x="1074658" y="8881603"/>
            <a:ext cx="2012164"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Telephone</a:t>
            </a:r>
            <a:endParaRPr lang="en-US" sz="1600" b="1">
              <a:solidFill>
                <a:srgbClr val="000000"/>
              </a:solidFill>
              <a:latin typeface="Open Sans Bold"/>
              <a:ea typeface="Open Sans Bold"/>
              <a:cs typeface="Open Sans Bold"/>
              <a:sym typeface="Open Sans Bold"/>
            </a:endParaRPr>
          </a:p>
        </p:txBody>
      </p:sp>
      <p:sp>
        <p:nvSpPr>
          <p:cNvPr id="20" name="TextBox 20"/>
          <p:cNvSpPr txBox="1"/>
          <p:nvPr/>
        </p:nvSpPr>
        <p:spPr>
          <a:xfrm>
            <a:off x="3575225" y="9213231"/>
            <a:ext cx="2725663" cy="635635"/>
          </a:xfrm>
          <a:prstGeom prst="rect">
            <a:avLst/>
          </a:prstGeom>
        </p:spPr>
        <p:txBody>
          <a:bodyPr lIns="0" tIns="0" rIns="0" bIns="0" rtlCol="0" anchor="t">
            <a:spAutoFit/>
          </a:bodyPr>
          <a:lstStyle/>
          <a:p>
            <a:pPr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 </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a:p>
            <a:pPr marL="0" lvl="0" indent="0"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kevnal456@gmail.com </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1" name="TextBox 21"/>
          <p:cNvSpPr txBox="1"/>
          <p:nvPr/>
        </p:nvSpPr>
        <p:spPr>
          <a:xfrm>
            <a:off x="6824763" y="9213231"/>
            <a:ext cx="2868747" cy="290830"/>
          </a:xfrm>
          <a:prstGeom prst="rect">
            <a:avLst/>
          </a:prstGeom>
        </p:spPr>
        <p:txBody>
          <a:bodyPr lIns="0" tIns="0" rIns="0" bIns="0" rtlCol="0" anchor="t">
            <a:spAutoFit/>
          </a:bodyPr>
          <a:lstStyle/>
          <a:p>
            <a:pPr marL="0" lvl="0" indent="0"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www.reallygreatsite.com </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2" name="TextBox 22"/>
          <p:cNvSpPr txBox="1"/>
          <p:nvPr/>
        </p:nvSpPr>
        <p:spPr>
          <a:xfrm>
            <a:off x="3575225" y="8881603"/>
            <a:ext cx="2725663"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Address</a:t>
            </a:r>
            <a:endParaRPr lang="en-US" sz="1600" b="1">
              <a:solidFill>
                <a:srgbClr val="000000"/>
              </a:solidFill>
              <a:latin typeface="Open Sans Bold"/>
              <a:ea typeface="Open Sans Bold"/>
              <a:cs typeface="Open Sans Bold"/>
              <a:sym typeface="Open Sans Bold"/>
            </a:endParaRPr>
          </a:p>
        </p:txBody>
      </p:sp>
      <p:sp>
        <p:nvSpPr>
          <p:cNvPr id="23" name="TextBox 23"/>
          <p:cNvSpPr txBox="1"/>
          <p:nvPr/>
        </p:nvSpPr>
        <p:spPr>
          <a:xfrm>
            <a:off x="6824763" y="8881603"/>
            <a:ext cx="2868747"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Website</a:t>
            </a:r>
            <a:endParaRPr lang="en-US" sz="1600" b="1">
              <a:solidFill>
                <a:srgbClr val="000000"/>
              </a:solidFill>
              <a:latin typeface="Open Sans Bold"/>
              <a:ea typeface="Open Sans Bold"/>
              <a:cs typeface="Open Sans Bold"/>
              <a:sym typeface="Open Sans Bold"/>
            </a:endParaRPr>
          </a:p>
        </p:txBody>
      </p:sp>
      <p:sp>
        <p:nvSpPr>
          <p:cNvPr id="24" name="TextBox 24"/>
          <p:cNvSpPr txBox="1"/>
          <p:nvPr/>
        </p:nvSpPr>
        <p:spPr>
          <a:xfrm>
            <a:off x="14344595" y="8862553"/>
            <a:ext cx="2868747" cy="368301"/>
          </a:xfrm>
          <a:prstGeom prst="rect">
            <a:avLst/>
          </a:prstGeom>
        </p:spPr>
        <p:txBody>
          <a:bodyPr lIns="0" tIns="0" rIns="0" bIns="0" rtlCol="0" anchor="t">
            <a:spAutoFit/>
          </a:bodyPr>
          <a:lstStyle/>
          <a:p>
            <a:pPr marL="0" lvl="0" indent="0" algn="r">
              <a:lnSpc>
                <a:spcPts val="3100"/>
              </a:lnSpc>
            </a:pPr>
            <a:r>
              <a:rPr lang="en-US" sz="2000" b="1">
                <a:solidFill>
                  <a:srgbClr val="000000"/>
                </a:solidFill>
                <a:latin typeface="Open Sans Bold"/>
                <a:ea typeface="Open Sans Bold"/>
                <a:cs typeface="Open Sans Bold"/>
                <a:sym typeface="Open Sans Bold"/>
              </a:rPr>
              <a:t>December 2023</a:t>
            </a:r>
            <a:endParaRPr lang="en-US" sz="2000" b="1">
              <a:solidFill>
                <a:srgbClr val="000000"/>
              </a:solidFill>
              <a:latin typeface="Open Sans Bold"/>
              <a:ea typeface="Open Sans Bold"/>
              <a:cs typeface="Open Sans Bold"/>
              <a:sym typeface="Open Sans Bold"/>
            </a:endParaRPr>
          </a:p>
        </p:txBody>
      </p:sp>
      <p:sp>
        <p:nvSpPr>
          <p:cNvPr id="25" name="TextBox 25"/>
          <p:cNvSpPr txBox="1"/>
          <p:nvPr/>
        </p:nvSpPr>
        <p:spPr>
          <a:xfrm>
            <a:off x="1690843" y="5507968"/>
            <a:ext cx="8069342" cy="481330"/>
          </a:xfrm>
          <a:prstGeom prst="rect">
            <a:avLst/>
          </a:prstGeom>
        </p:spPr>
        <p:txBody>
          <a:bodyPr lIns="0" tIns="0" rIns="0" bIns="0" rtlCol="0" anchor="t">
            <a:spAutoFit/>
          </a:bodyPr>
          <a:lstStyle/>
          <a:p>
            <a:pPr marL="0" lvl="0" indent="0" algn="l">
              <a:lnSpc>
                <a:spcPts val="3920"/>
              </a:lnSpc>
            </a:pPr>
            <a:r>
              <a:rPr lang="en-US" sz="2800" b="1" spc="207">
                <a:solidFill>
                  <a:srgbClr val="000000"/>
                </a:solidFill>
                <a:latin typeface="Open Sans Semi-Bold"/>
                <a:ea typeface="Open Sans Semi-Bold"/>
                <a:cs typeface="Open Sans Semi-Bold"/>
                <a:sym typeface="Open Sans Semi-Bold"/>
              </a:rPr>
              <a:t>FOR YOUR NICE ATTENTION</a:t>
            </a:r>
            <a:endParaRPr lang="en-US" sz="2800" b="1" spc="207">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270195" y="0"/>
            <a:ext cx="5017805" cy="10287000"/>
            <a:chOff x="0" y="0"/>
            <a:chExt cx="1321562" cy="2709333"/>
          </a:xfrm>
        </p:grpSpPr>
        <p:sp>
          <p:nvSpPr>
            <p:cNvPr id="3" name="Freeform 3"/>
            <p:cNvSpPr/>
            <p:nvPr/>
          </p:nvSpPr>
          <p:spPr>
            <a:xfrm>
              <a:off x="0" y="0"/>
              <a:ext cx="1321562" cy="2709333"/>
            </a:xfrm>
            <a:custGeom>
              <a:avLst/>
              <a:gdLst/>
              <a:ahLst/>
              <a:cxnLst/>
              <a:rect l="l" t="t" r="r" b="b"/>
              <a:pathLst>
                <a:path w="1321562" h="2709333">
                  <a:moveTo>
                    <a:pt x="0" y="0"/>
                  </a:moveTo>
                  <a:lnTo>
                    <a:pt x="1321562" y="0"/>
                  </a:lnTo>
                  <a:lnTo>
                    <a:pt x="1321562" y="2709333"/>
                  </a:lnTo>
                  <a:lnTo>
                    <a:pt x="0" y="2709333"/>
                  </a:lnTo>
                  <a:close/>
                </a:path>
              </a:pathLst>
            </a:custGeom>
            <a:solidFill>
              <a:srgbClr val="17726D"/>
            </a:solidFill>
          </p:spPr>
        </p:sp>
        <p:sp>
          <p:nvSpPr>
            <p:cNvPr id="4" name="TextBox 4"/>
            <p:cNvSpPr txBox="1"/>
            <p:nvPr/>
          </p:nvSpPr>
          <p:spPr>
            <a:xfrm>
              <a:off x="0" y="-47625"/>
              <a:ext cx="1321562" cy="2756958"/>
            </a:xfrm>
            <a:prstGeom prst="rect">
              <a:avLst/>
            </a:prstGeom>
          </p:spPr>
          <p:txBody>
            <a:bodyPr lIns="50800" tIns="50800" rIns="50800" bIns="50800" rtlCol="0" anchor="ctr"/>
            <a:lstStyle/>
            <a:p>
              <a:pPr algn="ctr">
                <a:lnSpc>
                  <a:spcPts val="2480"/>
                </a:lnSpc>
              </a:pPr>
            </a:p>
          </p:txBody>
        </p:sp>
      </p:grpSp>
      <p:grpSp>
        <p:nvGrpSpPr>
          <p:cNvPr id="5" name="Group 5"/>
          <p:cNvGrpSpPr/>
          <p:nvPr/>
        </p:nvGrpSpPr>
        <p:grpSpPr>
          <a:xfrm>
            <a:off x="17259300" y="9151339"/>
            <a:ext cx="1028700" cy="1135661"/>
            <a:chOff x="0" y="0"/>
            <a:chExt cx="270933" cy="299104"/>
          </a:xfrm>
        </p:grpSpPr>
        <p:sp>
          <p:nvSpPr>
            <p:cNvPr id="6" name="Freeform 6"/>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sp>
        <p:sp>
          <p:nvSpPr>
            <p:cNvPr id="7" name="TextBox 7"/>
            <p:cNvSpPr txBox="1"/>
            <p:nvPr/>
          </p:nvSpPr>
          <p:spPr>
            <a:xfrm>
              <a:off x="0" y="-47625"/>
              <a:ext cx="270933" cy="346729"/>
            </a:xfrm>
            <a:prstGeom prst="rect">
              <a:avLst/>
            </a:prstGeom>
          </p:spPr>
          <p:txBody>
            <a:bodyPr lIns="50800" tIns="50800" rIns="50800" bIns="50800" rtlCol="0" anchor="ctr"/>
            <a:lstStyle/>
            <a:p>
              <a:pPr algn="ctr">
                <a:lnSpc>
                  <a:spcPts val="2480"/>
                </a:lnSpc>
              </a:pPr>
            </a:p>
          </p:txBody>
        </p:sp>
      </p:grpSp>
      <p:grpSp>
        <p:nvGrpSpPr>
          <p:cNvPr id="8" name="Group 8"/>
          <p:cNvGrpSpPr/>
          <p:nvPr/>
        </p:nvGrpSpPr>
        <p:grpSpPr>
          <a:xfrm>
            <a:off x="10866642" y="0"/>
            <a:ext cx="1028700" cy="1135661"/>
            <a:chOff x="0" y="0"/>
            <a:chExt cx="270933" cy="299104"/>
          </a:xfrm>
        </p:grpSpPr>
        <p:sp>
          <p:nvSpPr>
            <p:cNvPr id="9" name="Freeform 9"/>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sp>
        <p:sp>
          <p:nvSpPr>
            <p:cNvPr id="10" name="TextBox 10"/>
            <p:cNvSpPr txBox="1"/>
            <p:nvPr/>
          </p:nvSpPr>
          <p:spPr>
            <a:xfrm>
              <a:off x="0" y="-47625"/>
              <a:ext cx="270933" cy="346729"/>
            </a:xfrm>
            <a:prstGeom prst="rect">
              <a:avLst/>
            </a:prstGeom>
          </p:spPr>
          <p:txBody>
            <a:bodyPr lIns="50800" tIns="50800" rIns="50800" bIns="50800" rtlCol="0" anchor="ctr"/>
            <a:lstStyle/>
            <a:p>
              <a:pPr algn="ctr">
                <a:lnSpc>
                  <a:spcPts val="2480"/>
                </a:lnSpc>
              </a:pPr>
            </a:p>
          </p:txBody>
        </p:sp>
      </p:grpSp>
      <p:grpSp>
        <p:nvGrpSpPr>
          <p:cNvPr id="13" name="Group 13"/>
          <p:cNvGrpSpPr/>
          <p:nvPr/>
        </p:nvGrpSpPr>
        <p:grpSpPr>
          <a:xfrm>
            <a:off x="3268930" y="-1565593"/>
            <a:ext cx="5402508" cy="540250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16" name="TextBox 16"/>
          <p:cNvSpPr txBox="1"/>
          <p:nvPr/>
        </p:nvSpPr>
        <p:spPr>
          <a:xfrm>
            <a:off x="1028700" y="1133475"/>
            <a:ext cx="7158103"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ABOUT US</a:t>
            </a:r>
            <a:endParaRPr lang="en-US" sz="7200"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7" name="TextBox 17"/>
          <p:cNvSpPr txBox="1"/>
          <p:nvPr/>
        </p:nvSpPr>
        <p:spPr>
          <a:xfrm>
            <a:off x="1028700" y="2080260"/>
            <a:ext cx="6818840" cy="43053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Semi-Bold"/>
                <a:ea typeface="Open Sans Semi-Bold"/>
                <a:cs typeface="Open Sans Semi-Bold"/>
                <a:sym typeface="Open Sans Semi-Bold"/>
              </a:rPr>
              <a:t>WE ARE KEVTECHHH</a:t>
            </a:r>
            <a:endParaRPr lang="en-US" sz="2400" b="1" spc="177">
              <a:solidFill>
                <a:srgbClr val="000000"/>
              </a:solidFill>
              <a:latin typeface="Open Sans Semi-Bold"/>
              <a:ea typeface="Open Sans Semi-Bold"/>
              <a:cs typeface="Open Sans Semi-Bold"/>
              <a:sym typeface="Open Sans Semi-Bold"/>
            </a:endParaRPr>
          </a:p>
        </p:txBody>
      </p:sp>
      <p:sp>
        <p:nvSpPr>
          <p:cNvPr id="18" name="AutoShape 18"/>
          <p:cNvSpPr/>
          <p:nvPr/>
        </p:nvSpPr>
        <p:spPr>
          <a:xfrm>
            <a:off x="1085850" y="2994092"/>
            <a:ext cx="0" cy="1442010"/>
          </a:xfrm>
          <a:prstGeom prst="line">
            <a:avLst/>
          </a:prstGeom>
          <a:ln w="76200" cap="flat">
            <a:solidFill>
              <a:srgbClr val="EAE4D2"/>
            </a:solidFill>
            <a:prstDash val="solid"/>
            <a:headEnd type="none" w="sm" len="sm"/>
            <a:tailEnd type="none" w="sm" len="sm"/>
          </a:ln>
        </p:spPr>
      </p:sp>
      <p:sp>
        <p:nvSpPr>
          <p:cNvPr id="19" name="TextBox 19"/>
          <p:cNvSpPr txBox="1"/>
          <p:nvPr/>
        </p:nvSpPr>
        <p:spPr>
          <a:xfrm>
            <a:off x="1028700" y="4911952"/>
            <a:ext cx="9882968" cy="3250565"/>
          </a:xfrm>
          <a:prstGeom prst="rect">
            <a:avLst/>
          </a:prstGeom>
        </p:spPr>
        <p:txBody>
          <a:bodyPr lIns="0" tIns="0" rIns="0" bIns="0" rtlCol="0" anchor="t">
            <a:spAutoFit/>
          </a:bodyPr>
          <a:lstStyle/>
          <a:p>
            <a:pPr algn="just">
              <a:lnSpc>
                <a:spcPts val="4225"/>
              </a:lnSpc>
            </a:pPr>
            <a:r>
              <a:rPr lang="en-US" sz="2400" spc="96">
                <a:solidFill>
                  <a:srgbClr val="000000"/>
                </a:solidFill>
                <a:latin typeface="Open Sans" panose="020B0606030504020204"/>
                <a:ea typeface="Open Sans" panose="020B0606030504020204"/>
                <a:cs typeface="Open Sans" panose="020B0606030504020204"/>
                <a:sym typeface="Open Sans" panose="020B0606030504020204"/>
              </a:rPr>
              <a:t>at kevtech, we are a tech minded company dedicated at coming up with solutions to ensure that there is security and productivity in day to day life. we built financial solutions that are more secure and are user interactive. our products are accesible in remote areas ensuring that banking services can easily be reached by all people even those in remote areas.</a:t>
            </a:r>
            <a:endParaRPr lang="en-US" sz="2400" spc="96">
              <a:solidFill>
                <a:srgbClr val="000000"/>
              </a:solidFill>
              <a:latin typeface="Open Sans" panose="020B0606030504020204"/>
              <a:ea typeface="Open Sans" panose="020B0606030504020204"/>
              <a:cs typeface="Open Sans" panose="020B0606030504020204"/>
              <a:sym typeface="Open Sans" panose="020B0606030504020204"/>
            </a:endParaRPr>
          </a:p>
        </p:txBody>
      </p:sp>
      <p:grpSp>
        <p:nvGrpSpPr>
          <p:cNvPr id="20" name="Group 20"/>
          <p:cNvGrpSpPr/>
          <p:nvPr/>
        </p:nvGrpSpPr>
        <p:grpSpPr>
          <a:xfrm>
            <a:off x="10196488" y="1215940"/>
            <a:ext cx="715180" cy="715180"/>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pic>
        <p:nvPicPr>
          <p:cNvPr id="11" name="Picture 10"/>
          <p:cNvPicPr/>
          <p:nvPr/>
        </p:nvPicPr>
        <p:blipFill>
          <a:blip r:embed="rId1"/>
          <a:stretch>
            <a:fillRect/>
          </a:stretch>
        </p:blipFill>
        <p:spPr>
          <a:xfrm>
            <a:off x="13270865" y="13335"/>
            <a:ext cx="5016500" cy="102831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757868"/>
            <a:ext cx="18288000" cy="4529132"/>
            <a:chOff x="0" y="0"/>
            <a:chExt cx="4816593" cy="1192858"/>
          </a:xfrm>
        </p:grpSpPr>
        <p:sp>
          <p:nvSpPr>
            <p:cNvPr id="3" name="Freeform 3"/>
            <p:cNvSpPr/>
            <p:nvPr/>
          </p:nvSpPr>
          <p:spPr>
            <a:xfrm>
              <a:off x="0" y="0"/>
              <a:ext cx="4816592" cy="1192858"/>
            </a:xfrm>
            <a:custGeom>
              <a:avLst/>
              <a:gdLst/>
              <a:ahLst/>
              <a:cxnLst/>
              <a:rect l="l" t="t" r="r" b="b"/>
              <a:pathLst>
                <a:path w="4816592" h="1192858">
                  <a:moveTo>
                    <a:pt x="0" y="0"/>
                  </a:moveTo>
                  <a:lnTo>
                    <a:pt x="4816592" y="0"/>
                  </a:lnTo>
                  <a:lnTo>
                    <a:pt x="4816592" y="1192858"/>
                  </a:lnTo>
                  <a:lnTo>
                    <a:pt x="0" y="1192858"/>
                  </a:lnTo>
                  <a:close/>
                </a:path>
              </a:pathLst>
            </a:custGeom>
            <a:solidFill>
              <a:srgbClr val="17726D"/>
            </a:solidFill>
          </p:spPr>
        </p:sp>
        <p:sp>
          <p:nvSpPr>
            <p:cNvPr id="4" name="TextBox 4"/>
            <p:cNvSpPr txBox="1"/>
            <p:nvPr/>
          </p:nvSpPr>
          <p:spPr>
            <a:xfrm>
              <a:off x="0" y="-47625"/>
              <a:ext cx="4816593" cy="1240483"/>
            </a:xfrm>
            <a:prstGeom prst="rect">
              <a:avLst/>
            </a:prstGeom>
          </p:spPr>
          <p:txBody>
            <a:bodyPr lIns="50800" tIns="50800" rIns="50800" bIns="50800" rtlCol="0" anchor="ctr"/>
            <a:lstStyle/>
            <a:p>
              <a:pPr algn="ctr">
                <a:lnSpc>
                  <a:spcPts val="2480"/>
                </a:lnSpc>
              </a:pPr>
            </a:p>
          </p:txBody>
        </p:sp>
      </p:grpSp>
      <p:grpSp>
        <p:nvGrpSpPr>
          <p:cNvPr id="7" name="Group 7"/>
          <p:cNvGrpSpPr/>
          <p:nvPr/>
        </p:nvGrpSpPr>
        <p:grpSpPr>
          <a:xfrm>
            <a:off x="15853048" y="-912528"/>
            <a:ext cx="3803190" cy="380319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10" name="TextBox 10"/>
          <p:cNvSpPr txBox="1"/>
          <p:nvPr/>
        </p:nvSpPr>
        <p:spPr>
          <a:xfrm>
            <a:off x="7830382" y="600369"/>
            <a:ext cx="9552743"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WHAT WE BELIEVE</a:t>
            </a:r>
            <a:endParaRPr lang="en-US" sz="7200"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1" name="TextBox 11"/>
          <p:cNvSpPr txBox="1"/>
          <p:nvPr/>
        </p:nvSpPr>
        <p:spPr>
          <a:xfrm>
            <a:off x="7830382" y="2621422"/>
            <a:ext cx="3664643" cy="481330"/>
          </a:xfrm>
          <a:prstGeom prst="rect">
            <a:avLst/>
          </a:prstGeom>
        </p:spPr>
        <p:txBody>
          <a:bodyPr lIns="0" tIns="0" rIns="0" bIns="0" rtlCol="0" anchor="t">
            <a:spAutoFit/>
          </a:bodyPr>
          <a:lstStyle/>
          <a:p>
            <a:pPr algn="l">
              <a:lnSpc>
                <a:spcPts val="3920"/>
              </a:lnSpc>
            </a:pPr>
            <a:r>
              <a:rPr lang="en-US" sz="2800" b="1" spc="139">
                <a:solidFill>
                  <a:srgbClr val="17726D"/>
                </a:solidFill>
                <a:latin typeface="Inter Ultra-Bold" panose="02000503000000020004"/>
                <a:ea typeface="Inter Ultra-Bold" panose="02000503000000020004"/>
                <a:cs typeface="Inter Ultra-Bold" panose="02000503000000020004"/>
                <a:sym typeface="Inter Ultra-Bold" panose="02000503000000020004"/>
              </a:rPr>
              <a:t>VISION</a:t>
            </a:r>
            <a:endParaRPr lang="en-US" sz="2800" b="1" spc="139">
              <a:solidFill>
                <a:srgbClr val="17726D"/>
              </a:solidFill>
              <a:latin typeface="Inter Ultra-Bold" panose="02000503000000020004"/>
              <a:ea typeface="Inter Ultra-Bold" panose="02000503000000020004"/>
              <a:cs typeface="Inter Ultra-Bold" panose="02000503000000020004"/>
              <a:sym typeface="Inter Ultra-Bold" panose="02000503000000020004"/>
            </a:endParaRPr>
          </a:p>
        </p:txBody>
      </p:sp>
      <p:sp>
        <p:nvSpPr>
          <p:cNvPr id="12" name="TextBox 12"/>
          <p:cNvSpPr txBox="1"/>
          <p:nvPr/>
        </p:nvSpPr>
        <p:spPr>
          <a:xfrm>
            <a:off x="7830382" y="6071108"/>
            <a:ext cx="3664643" cy="481330"/>
          </a:xfrm>
          <a:prstGeom prst="rect">
            <a:avLst/>
          </a:prstGeom>
        </p:spPr>
        <p:txBody>
          <a:bodyPr lIns="0" tIns="0" rIns="0" bIns="0" rtlCol="0" anchor="t">
            <a:spAutoFit/>
          </a:bodyPr>
          <a:lstStyle/>
          <a:p>
            <a:pPr algn="l">
              <a:lnSpc>
                <a:spcPts val="3920"/>
              </a:lnSpc>
            </a:pPr>
            <a:r>
              <a:rPr lang="en-US" sz="2800" b="1" spc="139">
                <a:solidFill>
                  <a:srgbClr val="FFFFFF"/>
                </a:solidFill>
                <a:latin typeface="Inter Ultra-Bold" panose="02000503000000020004"/>
                <a:ea typeface="Inter Ultra-Bold" panose="02000503000000020004"/>
                <a:cs typeface="Inter Ultra-Bold" panose="02000503000000020004"/>
                <a:sym typeface="Inter Ultra-Bold" panose="02000503000000020004"/>
              </a:rPr>
              <a:t>MISSION</a:t>
            </a:r>
            <a:endParaRPr lang="en-US" sz="2800" b="1" spc="139">
              <a:solidFill>
                <a:srgbClr val="FFFFFF"/>
              </a:solidFill>
              <a:latin typeface="Inter Ultra-Bold" panose="02000503000000020004"/>
              <a:ea typeface="Inter Ultra-Bold" panose="02000503000000020004"/>
              <a:cs typeface="Inter Ultra-Bold" panose="02000503000000020004"/>
              <a:sym typeface="Inter Ultra-Bold" panose="02000503000000020004"/>
            </a:endParaRPr>
          </a:p>
        </p:txBody>
      </p:sp>
      <p:sp>
        <p:nvSpPr>
          <p:cNvPr id="13" name="TextBox 13"/>
          <p:cNvSpPr txBox="1"/>
          <p:nvPr/>
        </p:nvSpPr>
        <p:spPr>
          <a:xfrm>
            <a:off x="7830382" y="1547154"/>
            <a:ext cx="6818840"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Semi-Bold"/>
                <a:ea typeface="Open Sans Semi-Bold"/>
                <a:cs typeface="Open Sans Semi-Bold"/>
                <a:sym typeface="Open Sans Semi-Bold"/>
              </a:rPr>
              <a:t>ABOUT OUR VISION AND MISSION</a:t>
            </a:r>
            <a:endParaRPr lang="en-US" sz="2400" b="1" spc="177">
              <a:solidFill>
                <a:srgbClr val="000000"/>
              </a:solidFill>
              <a:latin typeface="Open Sans Semi-Bold"/>
              <a:ea typeface="Open Sans Semi-Bold"/>
              <a:cs typeface="Open Sans Semi-Bold"/>
              <a:sym typeface="Open Sans Semi-Bold"/>
            </a:endParaRPr>
          </a:p>
        </p:txBody>
      </p:sp>
      <p:sp>
        <p:nvSpPr>
          <p:cNvPr id="14" name="TextBox 14"/>
          <p:cNvSpPr txBox="1"/>
          <p:nvPr/>
        </p:nvSpPr>
        <p:spPr>
          <a:xfrm>
            <a:off x="7830382" y="3188477"/>
            <a:ext cx="9349862" cy="1624965"/>
          </a:xfrm>
          <a:prstGeom prst="rect">
            <a:avLst/>
          </a:prstGeom>
        </p:spPr>
        <p:txBody>
          <a:bodyPr lIns="0" tIns="0" rIns="0" bIns="0" rtlCol="0" anchor="t">
            <a:spAutoFit/>
          </a:bodyPr>
          <a:lstStyle/>
          <a:p>
            <a:pPr marL="0" lvl="0" indent="0" algn="just">
              <a:lnSpc>
                <a:spcPts val="4225"/>
              </a:lnSpc>
            </a:pPr>
            <a:r>
              <a:rPr lang="en-US" sz="2400" spc="96">
                <a:solidFill>
                  <a:srgbClr val="000000"/>
                </a:solidFill>
                <a:latin typeface="Open Sans" panose="020B0606030504020204"/>
                <a:ea typeface="Open Sans" panose="020B0606030504020204"/>
                <a:cs typeface="Open Sans" panose="020B0606030504020204"/>
                <a:sym typeface="Open Sans" panose="020B0606030504020204"/>
              </a:rPr>
              <a:t>our vision is to be fintech champions and ensure that banking services are accessed  to all people even to those who are in remote areas. </a:t>
            </a:r>
            <a:endParaRPr lang="en-US" sz="2400" spc="96">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15" name="TextBox 15"/>
          <p:cNvSpPr txBox="1"/>
          <p:nvPr/>
        </p:nvSpPr>
        <p:spPr>
          <a:xfrm>
            <a:off x="7830382" y="6638163"/>
            <a:ext cx="9349862" cy="2167255"/>
          </a:xfrm>
          <a:prstGeom prst="rect">
            <a:avLst/>
          </a:prstGeom>
        </p:spPr>
        <p:txBody>
          <a:bodyPr lIns="0" tIns="0" rIns="0" bIns="0" rtlCol="0" anchor="t">
            <a:spAutoFit/>
          </a:bodyPr>
          <a:lstStyle/>
          <a:p>
            <a:pPr marL="0" lvl="0" indent="0" algn="just">
              <a:lnSpc>
                <a:spcPts val="4225"/>
              </a:lnSpc>
            </a:pPr>
            <a:r>
              <a:rPr lang="en-US" sz="2400" spc="96">
                <a:solidFill>
                  <a:srgbClr val="FFFFFF"/>
                </a:solidFill>
                <a:latin typeface="Open Sans" panose="020B0606030504020204"/>
                <a:ea typeface="Open Sans" panose="020B0606030504020204"/>
                <a:cs typeface="Open Sans" panose="020B0606030504020204"/>
                <a:sym typeface="Open Sans" panose="020B0606030504020204"/>
              </a:rPr>
              <a:t>Our mission is to deliver solutions that will be able to   capture  and store data for bank customers create and  monitor  bank accounts and ensure both efficiency and customer satisfaction.</a:t>
            </a:r>
            <a:endParaRPr lang="en-US" sz="2400" spc="96">
              <a:solidFill>
                <a:srgbClr val="FFFFFF"/>
              </a:solidFill>
              <a:latin typeface="Open Sans" panose="020B0606030504020204"/>
              <a:ea typeface="Open Sans" panose="020B0606030504020204"/>
              <a:cs typeface="Open Sans" panose="020B0606030504020204"/>
              <a:sym typeface="Open Sans" panose="020B0606030504020204"/>
            </a:endParaRPr>
          </a:p>
        </p:txBody>
      </p:sp>
      <p:grpSp>
        <p:nvGrpSpPr>
          <p:cNvPr id="16" name="Group 16"/>
          <p:cNvGrpSpPr/>
          <p:nvPr/>
        </p:nvGrpSpPr>
        <p:grpSpPr>
          <a:xfrm>
            <a:off x="0" y="9258300"/>
            <a:ext cx="1028700" cy="1028700"/>
            <a:chOff x="0" y="0"/>
            <a:chExt cx="270933" cy="270933"/>
          </a:xfrm>
        </p:grpSpPr>
        <p:sp>
          <p:nvSpPr>
            <p:cNvPr id="17" name="Freeform 1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EAE4D2"/>
            </a:solidFill>
          </p:spPr>
        </p:sp>
        <p:sp>
          <p:nvSpPr>
            <p:cNvPr id="18" name="TextBox 18"/>
            <p:cNvSpPr txBox="1"/>
            <p:nvPr/>
          </p:nvSpPr>
          <p:spPr>
            <a:xfrm>
              <a:off x="0" y="-47625"/>
              <a:ext cx="270933" cy="318558"/>
            </a:xfrm>
            <a:prstGeom prst="rect">
              <a:avLst/>
            </a:prstGeom>
          </p:spPr>
          <p:txBody>
            <a:bodyPr lIns="50800" tIns="50800" rIns="50800" bIns="50800" rtlCol="0" anchor="ctr"/>
            <a:lstStyle/>
            <a:p>
              <a:pPr algn="ctr">
                <a:lnSpc>
                  <a:spcPts val="2480"/>
                </a:lnSpc>
              </a:pPr>
            </a:p>
          </p:txBody>
        </p:sp>
      </p:grpSp>
      <p:pic>
        <p:nvPicPr>
          <p:cNvPr id="5" name="Picture 4"/>
          <p:cNvPicPr/>
          <p:nvPr/>
        </p:nvPicPr>
        <p:blipFill>
          <a:blip r:embed="rId1"/>
          <a:stretch>
            <a:fillRect/>
          </a:stretch>
        </p:blipFill>
        <p:spPr>
          <a:xfrm>
            <a:off x="38735" y="635"/>
            <a:ext cx="7573010" cy="102723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192296" y="219075"/>
            <a:ext cx="5653390" cy="10287000"/>
            <a:chOff x="0" y="0"/>
            <a:chExt cx="1488959" cy="2709333"/>
          </a:xfrm>
        </p:grpSpPr>
        <p:sp>
          <p:nvSpPr>
            <p:cNvPr id="3" name="Freeform 3"/>
            <p:cNvSpPr/>
            <p:nvPr/>
          </p:nvSpPr>
          <p:spPr>
            <a:xfrm>
              <a:off x="0" y="0"/>
              <a:ext cx="1488959" cy="2709333"/>
            </a:xfrm>
            <a:custGeom>
              <a:avLst/>
              <a:gdLst/>
              <a:ahLst/>
              <a:cxnLst/>
              <a:rect l="l" t="t" r="r" b="b"/>
              <a:pathLst>
                <a:path w="1488959" h="2709333">
                  <a:moveTo>
                    <a:pt x="0" y="0"/>
                  </a:moveTo>
                  <a:lnTo>
                    <a:pt x="1488959" y="0"/>
                  </a:lnTo>
                  <a:lnTo>
                    <a:pt x="1488959" y="2709333"/>
                  </a:lnTo>
                  <a:lnTo>
                    <a:pt x="0" y="2709333"/>
                  </a:lnTo>
                  <a:close/>
                </a:path>
              </a:pathLst>
            </a:custGeom>
            <a:solidFill>
              <a:srgbClr val="F6F6F6"/>
            </a:solidFill>
          </p:spPr>
        </p:sp>
        <p:sp>
          <p:nvSpPr>
            <p:cNvPr id="4" name="TextBox 4"/>
            <p:cNvSpPr txBox="1"/>
            <p:nvPr/>
          </p:nvSpPr>
          <p:spPr>
            <a:xfrm>
              <a:off x="0" y="-47625"/>
              <a:ext cx="1488959" cy="2756958"/>
            </a:xfrm>
            <a:prstGeom prst="rect">
              <a:avLst/>
            </a:prstGeom>
          </p:spPr>
          <p:txBody>
            <a:bodyPr lIns="50800" tIns="50800" rIns="50800" bIns="50800" rtlCol="0" anchor="ctr"/>
            <a:lstStyle/>
            <a:p>
              <a:pPr algn="ctr">
                <a:lnSpc>
                  <a:spcPts val="2480"/>
                </a:lnSpc>
              </a:pPr>
            </a:p>
          </p:txBody>
        </p:sp>
      </p:grpSp>
      <p:grpSp>
        <p:nvGrpSpPr>
          <p:cNvPr id="7" name="Group 7"/>
          <p:cNvGrpSpPr/>
          <p:nvPr/>
        </p:nvGrpSpPr>
        <p:grpSpPr>
          <a:xfrm>
            <a:off x="839945" y="2796715"/>
            <a:ext cx="877649" cy="87764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9" name="TextBox 9"/>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01</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grpSp>
        <p:nvGrpSpPr>
          <p:cNvPr id="10" name="Group 10"/>
          <p:cNvGrpSpPr/>
          <p:nvPr/>
        </p:nvGrpSpPr>
        <p:grpSpPr>
          <a:xfrm>
            <a:off x="839945" y="6406654"/>
            <a:ext cx="877649" cy="87764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2" name="TextBox 12"/>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02</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grpSp>
        <p:nvGrpSpPr>
          <p:cNvPr id="13" name="Group 13"/>
          <p:cNvGrpSpPr/>
          <p:nvPr/>
        </p:nvGrpSpPr>
        <p:grpSpPr>
          <a:xfrm>
            <a:off x="9590495" y="6406654"/>
            <a:ext cx="877649" cy="87764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5" name="TextBox 15"/>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03</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grpSp>
        <p:nvGrpSpPr>
          <p:cNvPr id="16" name="Group 16"/>
          <p:cNvGrpSpPr/>
          <p:nvPr/>
        </p:nvGrpSpPr>
        <p:grpSpPr>
          <a:xfrm>
            <a:off x="17400866" y="0"/>
            <a:ext cx="863406" cy="1914819"/>
            <a:chOff x="0" y="0"/>
            <a:chExt cx="227399" cy="504314"/>
          </a:xfrm>
        </p:grpSpPr>
        <p:sp>
          <p:nvSpPr>
            <p:cNvPr id="17" name="Freeform 17"/>
            <p:cNvSpPr/>
            <p:nvPr/>
          </p:nvSpPr>
          <p:spPr>
            <a:xfrm>
              <a:off x="0" y="0"/>
              <a:ext cx="227399" cy="504314"/>
            </a:xfrm>
            <a:custGeom>
              <a:avLst/>
              <a:gdLst/>
              <a:ahLst/>
              <a:cxnLst/>
              <a:rect l="l" t="t" r="r" b="b"/>
              <a:pathLst>
                <a:path w="227399" h="504314">
                  <a:moveTo>
                    <a:pt x="0" y="0"/>
                  </a:moveTo>
                  <a:lnTo>
                    <a:pt x="227399" y="0"/>
                  </a:lnTo>
                  <a:lnTo>
                    <a:pt x="227399" y="504314"/>
                  </a:lnTo>
                  <a:lnTo>
                    <a:pt x="0" y="504314"/>
                  </a:lnTo>
                  <a:close/>
                </a:path>
              </a:pathLst>
            </a:custGeom>
            <a:solidFill>
              <a:srgbClr val="17726D"/>
            </a:solidFill>
          </p:spPr>
        </p:sp>
        <p:sp>
          <p:nvSpPr>
            <p:cNvPr id="18" name="TextBox 18"/>
            <p:cNvSpPr txBox="1"/>
            <p:nvPr/>
          </p:nvSpPr>
          <p:spPr>
            <a:xfrm>
              <a:off x="0" y="-47625"/>
              <a:ext cx="227399" cy="551939"/>
            </a:xfrm>
            <a:prstGeom prst="rect">
              <a:avLst/>
            </a:prstGeom>
          </p:spPr>
          <p:txBody>
            <a:bodyPr lIns="50800" tIns="50800" rIns="50800" bIns="50800" rtlCol="0" anchor="ctr"/>
            <a:lstStyle/>
            <a:p>
              <a:pPr algn="ctr">
                <a:lnSpc>
                  <a:spcPts val="2480"/>
                </a:lnSpc>
              </a:pPr>
            </a:p>
          </p:txBody>
        </p:sp>
      </p:grpSp>
      <p:grpSp>
        <p:nvGrpSpPr>
          <p:cNvPr id="19" name="Group 19"/>
          <p:cNvGrpSpPr/>
          <p:nvPr/>
        </p:nvGrpSpPr>
        <p:grpSpPr>
          <a:xfrm>
            <a:off x="-1061650" y="8036778"/>
            <a:ext cx="3803190" cy="380319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22" name="Group 22"/>
          <p:cNvGrpSpPr/>
          <p:nvPr/>
        </p:nvGrpSpPr>
        <p:grpSpPr>
          <a:xfrm>
            <a:off x="0" y="10094695"/>
            <a:ext cx="18264272" cy="192305"/>
            <a:chOff x="0" y="0"/>
            <a:chExt cx="4810343" cy="50648"/>
          </a:xfrm>
        </p:grpSpPr>
        <p:sp>
          <p:nvSpPr>
            <p:cNvPr id="23" name="Freeform 23"/>
            <p:cNvSpPr/>
            <p:nvPr/>
          </p:nvSpPr>
          <p:spPr>
            <a:xfrm>
              <a:off x="0" y="0"/>
              <a:ext cx="4810343" cy="50648"/>
            </a:xfrm>
            <a:custGeom>
              <a:avLst/>
              <a:gdLst/>
              <a:ahLst/>
              <a:cxnLst/>
              <a:rect l="l" t="t" r="r" b="b"/>
              <a:pathLst>
                <a:path w="4810343" h="50648">
                  <a:moveTo>
                    <a:pt x="0" y="0"/>
                  </a:moveTo>
                  <a:lnTo>
                    <a:pt x="4810343" y="0"/>
                  </a:lnTo>
                  <a:lnTo>
                    <a:pt x="4810343" y="50648"/>
                  </a:lnTo>
                  <a:lnTo>
                    <a:pt x="0" y="50648"/>
                  </a:lnTo>
                  <a:close/>
                </a:path>
              </a:pathLst>
            </a:custGeom>
            <a:solidFill>
              <a:srgbClr val="17726D"/>
            </a:solidFill>
          </p:spPr>
        </p:sp>
        <p:sp>
          <p:nvSpPr>
            <p:cNvPr id="24" name="TextBox 24"/>
            <p:cNvSpPr txBox="1"/>
            <p:nvPr/>
          </p:nvSpPr>
          <p:spPr>
            <a:xfrm>
              <a:off x="0" y="-47625"/>
              <a:ext cx="4810343" cy="98273"/>
            </a:xfrm>
            <a:prstGeom prst="rect">
              <a:avLst/>
            </a:prstGeom>
          </p:spPr>
          <p:txBody>
            <a:bodyPr lIns="50800" tIns="50800" rIns="50800" bIns="50800" rtlCol="0" anchor="ctr"/>
            <a:lstStyle/>
            <a:p>
              <a:pPr algn="ctr">
                <a:lnSpc>
                  <a:spcPts val="2480"/>
                </a:lnSpc>
              </a:pPr>
            </a:p>
          </p:txBody>
        </p:sp>
      </p:grpSp>
      <p:sp>
        <p:nvSpPr>
          <p:cNvPr id="25" name="TextBox 25"/>
          <p:cNvSpPr txBox="1"/>
          <p:nvPr/>
        </p:nvSpPr>
        <p:spPr>
          <a:xfrm>
            <a:off x="839945" y="562269"/>
            <a:ext cx="7149728"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PROBLEMS</a:t>
            </a:r>
            <a:endParaRPr lang="en-US" sz="7200"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26" name="TextBox 26"/>
          <p:cNvSpPr txBox="1"/>
          <p:nvPr/>
        </p:nvSpPr>
        <p:spPr>
          <a:xfrm>
            <a:off x="839945" y="1518579"/>
            <a:ext cx="6818840"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WE WILL SOLVE THE PROBLEMS</a:t>
            </a:r>
            <a:endParaRPr lang="en-US" sz="2400" b="1" spc="177">
              <a:solidFill>
                <a:srgbClr val="000000"/>
              </a:solidFill>
              <a:latin typeface="Open Sans Bold"/>
              <a:ea typeface="Open Sans Bold"/>
              <a:cs typeface="Open Sans Bold"/>
              <a:sym typeface="Open Sans Bold"/>
            </a:endParaRPr>
          </a:p>
        </p:txBody>
      </p:sp>
      <p:sp>
        <p:nvSpPr>
          <p:cNvPr id="27" name="TextBox 27"/>
          <p:cNvSpPr txBox="1"/>
          <p:nvPr/>
        </p:nvSpPr>
        <p:spPr>
          <a:xfrm>
            <a:off x="1925690" y="2992436"/>
            <a:ext cx="4877173" cy="969010"/>
          </a:xfrm>
          <a:prstGeom prst="rect">
            <a:avLst/>
          </a:prstGeom>
        </p:spPr>
        <p:txBody>
          <a:bodyPr lIns="0" tIns="0" rIns="0" bIns="0" rtlCol="0" anchor="t">
            <a:spAutoFit/>
          </a:bodyPr>
          <a:lstStyle/>
          <a:p>
            <a:pPr algn="l">
              <a:lnSpc>
                <a:spcPts val="3780"/>
              </a:lnSpc>
            </a:pPr>
            <a:r>
              <a:rPr lang="en-US" sz="2700" b="1" dirty="0">
                <a:solidFill>
                  <a:srgbClr val="000000"/>
                </a:solidFill>
                <a:latin typeface="Inter Bold" panose="020B0802030000000004"/>
                <a:ea typeface="Inter Bold" panose="020B0802030000000004"/>
                <a:cs typeface="Inter Bold" panose="020B0802030000000004"/>
                <a:sym typeface="Inter Bold" panose="020B0802030000000004"/>
              </a:rPr>
              <a:t>UNAVAILABILITY OF BANKS IN REMOTE AREAS</a:t>
            </a:r>
            <a:endParaRPr lang="en-US" sz="2700" b="1" dirty="0">
              <a:solidFill>
                <a:srgbClr val="000000"/>
              </a:solidFill>
              <a:latin typeface="Inter Bold" panose="020B0802030000000004"/>
              <a:ea typeface="Inter Bold" panose="020B0802030000000004"/>
              <a:cs typeface="Inter Bold" panose="020B0802030000000004"/>
              <a:sym typeface="Inter Bold" panose="020B0802030000000004"/>
            </a:endParaRPr>
          </a:p>
        </p:txBody>
      </p:sp>
      <p:sp>
        <p:nvSpPr>
          <p:cNvPr id="28" name="TextBox 28"/>
          <p:cNvSpPr txBox="1"/>
          <p:nvPr/>
        </p:nvSpPr>
        <p:spPr>
          <a:xfrm>
            <a:off x="1925690" y="6602376"/>
            <a:ext cx="4877173" cy="969010"/>
          </a:xfrm>
          <a:prstGeom prst="rect">
            <a:avLst/>
          </a:prstGeom>
        </p:spPr>
        <p:txBody>
          <a:bodyPr lIns="0" tIns="0" rIns="0" bIns="0" rtlCol="0" anchor="t">
            <a:spAutoFit/>
          </a:bodyPr>
          <a:lstStyle/>
          <a:p>
            <a:pPr algn="l">
              <a:lnSpc>
                <a:spcPts val="3780"/>
              </a:lnSpc>
            </a:pPr>
            <a:r>
              <a:rPr lang="en-US" sz="2700" b="1" dirty="0">
                <a:solidFill>
                  <a:srgbClr val="000000"/>
                </a:solidFill>
                <a:latin typeface="Inter Bold" panose="020B0802030000000004"/>
                <a:ea typeface="Inter Bold" panose="020B0802030000000004"/>
                <a:cs typeface="Inter Bold" panose="020B0802030000000004"/>
                <a:sym typeface="Inter Bold" panose="020B0802030000000004"/>
              </a:rPr>
              <a:t>HIGH FINANCIAL COSTS AND EXPENSES.</a:t>
            </a:r>
            <a:endParaRPr lang="en-US" sz="2700" b="1" dirty="0">
              <a:solidFill>
                <a:srgbClr val="000000"/>
              </a:solidFill>
              <a:latin typeface="Inter Bold" panose="020B0802030000000004"/>
              <a:ea typeface="Inter Bold" panose="020B0802030000000004"/>
              <a:cs typeface="Inter Bold" panose="020B0802030000000004"/>
              <a:sym typeface="Inter Bold" panose="020B0802030000000004"/>
            </a:endParaRPr>
          </a:p>
        </p:txBody>
      </p:sp>
      <p:sp>
        <p:nvSpPr>
          <p:cNvPr id="29" name="TextBox 29"/>
          <p:cNvSpPr txBox="1"/>
          <p:nvPr/>
        </p:nvSpPr>
        <p:spPr>
          <a:xfrm>
            <a:off x="10676240" y="6602376"/>
            <a:ext cx="6724626" cy="484505"/>
          </a:xfrm>
          <a:prstGeom prst="rect">
            <a:avLst/>
          </a:prstGeom>
        </p:spPr>
        <p:txBody>
          <a:bodyPr lIns="0" tIns="0" rIns="0" bIns="0" rtlCol="0" anchor="t">
            <a:spAutoFit/>
          </a:bodyPr>
          <a:lstStyle/>
          <a:p>
            <a:pPr algn="l">
              <a:lnSpc>
                <a:spcPts val="3780"/>
              </a:lnSpc>
            </a:pPr>
            <a:r>
              <a:rPr lang="en-US" sz="2700" b="1" dirty="0">
                <a:solidFill>
                  <a:srgbClr val="000000"/>
                </a:solidFill>
                <a:latin typeface="Inter Bold" panose="020B0802030000000004"/>
                <a:ea typeface="Inter Bold" panose="020B0802030000000004"/>
                <a:cs typeface="Inter Bold" panose="020B0802030000000004"/>
                <a:sym typeface="Inter Bold" panose="020B0802030000000004"/>
              </a:rPr>
              <a:t>SERVICE  DELAYS</a:t>
            </a:r>
            <a:endParaRPr lang="en-US" sz="2700" b="1" dirty="0">
              <a:solidFill>
                <a:srgbClr val="000000"/>
              </a:solidFill>
              <a:latin typeface="Inter Bold" panose="020B0802030000000004"/>
              <a:ea typeface="Inter Bold" panose="020B0802030000000004"/>
              <a:cs typeface="Inter Bold" panose="020B0802030000000004"/>
              <a:sym typeface="Inter Bold" panose="020B0802030000000004"/>
            </a:endParaRPr>
          </a:p>
        </p:txBody>
      </p:sp>
      <p:sp>
        <p:nvSpPr>
          <p:cNvPr id="30" name="TextBox 30"/>
          <p:cNvSpPr txBox="1"/>
          <p:nvPr/>
        </p:nvSpPr>
        <p:spPr>
          <a:xfrm>
            <a:off x="1905000" y="4343400"/>
            <a:ext cx="9499600" cy="2059305"/>
          </a:xfrm>
          <a:prstGeom prst="rect">
            <a:avLst/>
          </a:prstGeom>
        </p:spPr>
        <p:txBody>
          <a:bodyPr lIns="0" tIns="0" rIns="0" bIns="0" rtlCol="0" anchor="t">
            <a:no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Many peolpe in remote areas struggle to create bank accounts to facilitate financial transactions. they are forced to travel long distances to cities to have the registration. with this app it will only require a person to register from anywhere even if they are in remote places.</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31" name="TextBox 31"/>
          <p:cNvSpPr txBox="1"/>
          <p:nvPr/>
        </p:nvSpPr>
        <p:spPr>
          <a:xfrm>
            <a:off x="1925690" y="7734518"/>
            <a:ext cx="6724626" cy="381635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rregistration of bank accounts from the cities involve alot of cost such as transportation to be able to access the services. Getting to access the bank for services such as checking account balance can be costly if a person from remote area has to travel to town. this app solves the problem as the services are now accessed by  this fintech application.</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32" name="TextBox 32"/>
          <p:cNvSpPr txBox="1"/>
          <p:nvPr/>
        </p:nvSpPr>
        <p:spPr>
          <a:xfrm>
            <a:off x="10676255" y="7099935"/>
            <a:ext cx="7473950" cy="3447415"/>
          </a:xfrm>
          <a:prstGeom prst="rect">
            <a:avLst/>
          </a:prstGeom>
        </p:spPr>
        <p:txBody>
          <a:bodyPr lIns="0" tIns="0" rIns="0" bIns="0" rtlCol="0" anchor="t">
            <a:no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Customer s from remote places struggle to get financial services due to delay to move to the city. with this app, it will be easy for them to access the services easily.</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grpSp>
        <p:nvGrpSpPr>
          <p:cNvPr id="33" name="Group 33"/>
          <p:cNvGrpSpPr/>
          <p:nvPr/>
        </p:nvGrpSpPr>
        <p:grpSpPr>
          <a:xfrm>
            <a:off x="9232905" y="671110"/>
            <a:ext cx="715180" cy="715180"/>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id="35" name="TextBox 35"/>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pic>
        <p:nvPicPr>
          <p:cNvPr id="6" name="Picture 5"/>
          <p:cNvPicPr/>
          <p:nvPr/>
        </p:nvPicPr>
        <p:blipFill>
          <a:blip r:embed="rId1"/>
          <a:stretch>
            <a:fillRect/>
          </a:stretch>
        </p:blipFill>
        <p:spPr>
          <a:xfrm>
            <a:off x="11481435" y="245745"/>
            <a:ext cx="6717665" cy="64782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839945" y="562269"/>
            <a:ext cx="6818840"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SOLUTIONS</a:t>
            </a:r>
            <a:endParaRPr lang="en-US" sz="7200"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7" name="TextBox 7"/>
          <p:cNvSpPr txBox="1"/>
          <p:nvPr/>
        </p:nvSpPr>
        <p:spPr>
          <a:xfrm>
            <a:off x="839945" y="1518579"/>
            <a:ext cx="6818840"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SOLUTIONS OF THE PROBLEMS</a:t>
            </a:r>
            <a:endParaRPr lang="en-US" sz="2400" b="1" spc="177">
              <a:solidFill>
                <a:srgbClr val="000000"/>
              </a:solidFill>
              <a:latin typeface="Open Sans Bold"/>
              <a:ea typeface="Open Sans Bold"/>
              <a:cs typeface="Open Sans Bold"/>
              <a:sym typeface="Open Sans Bold"/>
            </a:endParaRPr>
          </a:p>
        </p:txBody>
      </p:sp>
      <p:grpSp>
        <p:nvGrpSpPr>
          <p:cNvPr id="8" name="Group 8"/>
          <p:cNvGrpSpPr/>
          <p:nvPr/>
        </p:nvGrpSpPr>
        <p:grpSpPr>
          <a:xfrm>
            <a:off x="9579610" y="0"/>
            <a:ext cx="8708390" cy="10287000"/>
            <a:chOff x="0" y="0"/>
            <a:chExt cx="2783788" cy="2709333"/>
          </a:xfrm>
        </p:grpSpPr>
        <p:sp>
          <p:nvSpPr>
            <p:cNvPr id="9" name="Freeform 9"/>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solidFill>
              <a:srgbClr val="17726D"/>
            </a:solidFill>
          </p:spPr>
        </p:sp>
        <p:sp>
          <p:nvSpPr>
            <p:cNvPr id="10" name="TextBox 10"/>
            <p:cNvSpPr txBox="1"/>
            <p:nvPr/>
          </p:nvSpPr>
          <p:spPr>
            <a:xfrm>
              <a:off x="0" y="-47625"/>
              <a:ext cx="2783788" cy="2756958"/>
            </a:xfrm>
            <a:prstGeom prst="rect">
              <a:avLst/>
            </a:prstGeom>
          </p:spPr>
          <p:txBody>
            <a:bodyPr lIns="50800" tIns="50800" rIns="50800" bIns="50800" rtlCol="0" anchor="ctr"/>
            <a:lstStyle/>
            <a:p>
              <a:pPr algn="ctr">
                <a:lnSpc>
                  <a:spcPts val="2480"/>
                </a:lnSpc>
              </a:pPr>
            </a:p>
          </p:txBody>
        </p:sp>
      </p:grpSp>
      <p:sp>
        <p:nvSpPr>
          <p:cNvPr id="11" name="Freeform 11"/>
          <p:cNvSpPr/>
          <p:nvPr/>
        </p:nvSpPr>
        <p:spPr>
          <a:xfrm>
            <a:off x="839945" y="9258300"/>
            <a:ext cx="586293" cy="483692"/>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TextBox 12"/>
          <p:cNvSpPr txBox="1"/>
          <p:nvPr/>
        </p:nvSpPr>
        <p:spPr>
          <a:xfrm>
            <a:off x="1572282" y="9265196"/>
            <a:ext cx="3191396" cy="422275"/>
          </a:xfrm>
          <a:prstGeom prst="rect">
            <a:avLst/>
          </a:prstGeom>
        </p:spPr>
        <p:txBody>
          <a:bodyPr lIns="0" tIns="0" rIns="0" bIns="0" rtlCol="0" anchor="t">
            <a:spAutoFit/>
          </a:bodyPr>
          <a:lstStyle/>
          <a:p>
            <a:pPr algn="l">
              <a:lnSpc>
                <a:spcPts val="3500"/>
              </a:lnSpc>
            </a:pPr>
            <a:r>
              <a:rPr lang="en-US" sz="2500" b="1">
                <a:solidFill>
                  <a:srgbClr val="000000"/>
                </a:solidFill>
                <a:latin typeface="Open Sans Semi-Bold"/>
                <a:ea typeface="Open Sans Semi-Bold"/>
                <a:cs typeface="Open Sans Semi-Bold"/>
                <a:sym typeface="Open Sans Semi-Bold"/>
              </a:rPr>
              <a:t>Thynk Unlimited</a:t>
            </a:r>
            <a:endParaRPr lang="en-US" sz="2500" b="1">
              <a:solidFill>
                <a:srgbClr val="000000"/>
              </a:solidFill>
              <a:latin typeface="Open Sans Semi-Bold"/>
              <a:ea typeface="Open Sans Semi-Bold"/>
              <a:cs typeface="Open Sans Semi-Bold"/>
              <a:sym typeface="Open Sans Semi-Bold"/>
            </a:endParaRPr>
          </a:p>
        </p:txBody>
      </p:sp>
      <p:sp>
        <p:nvSpPr>
          <p:cNvPr id="13" name="AutoShape 13"/>
          <p:cNvSpPr/>
          <p:nvPr/>
        </p:nvSpPr>
        <p:spPr>
          <a:xfrm flipV="1">
            <a:off x="839945" y="2324009"/>
            <a:ext cx="1858299" cy="0"/>
          </a:xfrm>
          <a:prstGeom prst="line">
            <a:avLst/>
          </a:prstGeom>
          <a:ln w="76200" cap="flat">
            <a:solidFill>
              <a:srgbClr val="EAE4D2"/>
            </a:solidFill>
            <a:prstDash val="solid"/>
            <a:headEnd type="none" w="sm" len="sm"/>
            <a:tailEnd type="none" w="sm" len="sm"/>
          </a:ln>
        </p:spPr>
      </p:sp>
      <p:grpSp>
        <p:nvGrpSpPr>
          <p:cNvPr id="14" name="Group 14"/>
          <p:cNvGrpSpPr/>
          <p:nvPr/>
        </p:nvGrpSpPr>
        <p:grpSpPr>
          <a:xfrm>
            <a:off x="8493611" y="595884"/>
            <a:ext cx="877649" cy="87764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6" name="TextBox 16"/>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01</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sp>
        <p:nvSpPr>
          <p:cNvPr id="17" name="TextBox 17"/>
          <p:cNvSpPr txBox="1"/>
          <p:nvPr/>
        </p:nvSpPr>
        <p:spPr>
          <a:xfrm>
            <a:off x="9579356" y="791606"/>
            <a:ext cx="7641844" cy="484505"/>
          </a:xfrm>
          <a:prstGeom prst="rect">
            <a:avLst/>
          </a:prstGeom>
        </p:spPr>
        <p:txBody>
          <a:bodyPr lIns="0" tIns="0" rIns="0" bIns="0" rtlCol="0" anchor="t">
            <a:spAutoFit/>
          </a:bodyPr>
          <a:lstStyle/>
          <a:p>
            <a:pPr algn="l">
              <a:lnSpc>
                <a:spcPts val="3780"/>
              </a:lnSpc>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CREATING OF NEW ACCOUNT</a:t>
            </a:r>
            <a:endParaRPr lang="en-US" sz="2700" b="1" dirty="0">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9579356" y="1397333"/>
            <a:ext cx="7641844" cy="1430655"/>
          </a:xfrm>
          <a:prstGeom prst="rect">
            <a:avLst/>
          </a:prstGeom>
        </p:spPr>
        <p:txBody>
          <a:bodyPr lIns="0" tIns="0" rIns="0" bIns="0" rtlCol="0" anchor="t">
            <a:spAutoFit/>
          </a:bodyPr>
          <a:lstStyle/>
          <a:p>
            <a:pPr marL="0" lvl="0" indent="0" algn="just">
              <a:lnSpc>
                <a:spcPts val="3720"/>
              </a:lnSpc>
            </a:pPr>
            <a:r>
              <a:rPr lang="en-US" sz="2400">
                <a:solidFill>
                  <a:srgbClr val="FFFFFF"/>
                </a:solidFill>
                <a:latin typeface="Open Sans" panose="020B0606030504020204"/>
                <a:ea typeface="Open Sans" panose="020B0606030504020204"/>
                <a:cs typeface="Open Sans" panose="020B0606030504020204"/>
                <a:sym typeface="Open Sans" panose="020B0606030504020204"/>
              </a:rPr>
              <a:t>our solution will be able to create  the bank account for new users. The user will be able enter the required details to be able to create new accout.</a:t>
            </a:r>
            <a:endParaRPr lang="en-US" sz="2400">
              <a:solidFill>
                <a:srgbClr val="FFFFFF"/>
              </a:solidFill>
              <a:latin typeface="Open Sans" panose="020B0606030504020204"/>
              <a:ea typeface="Open Sans" panose="020B0606030504020204"/>
              <a:cs typeface="Open Sans" panose="020B0606030504020204"/>
              <a:sym typeface="Open Sans" panose="020B0606030504020204"/>
            </a:endParaRPr>
          </a:p>
        </p:txBody>
      </p:sp>
      <p:grpSp>
        <p:nvGrpSpPr>
          <p:cNvPr id="19" name="Group 19"/>
          <p:cNvGrpSpPr/>
          <p:nvPr/>
        </p:nvGrpSpPr>
        <p:grpSpPr>
          <a:xfrm>
            <a:off x="8493611" y="3729081"/>
            <a:ext cx="877649" cy="87764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1" name="TextBox 21"/>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02</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sp>
        <p:nvSpPr>
          <p:cNvPr id="22" name="TextBox 22"/>
          <p:cNvSpPr txBox="1"/>
          <p:nvPr/>
        </p:nvSpPr>
        <p:spPr>
          <a:xfrm>
            <a:off x="9579356" y="3924802"/>
            <a:ext cx="7641844" cy="484505"/>
          </a:xfrm>
          <a:prstGeom prst="rect">
            <a:avLst/>
          </a:prstGeom>
        </p:spPr>
        <p:txBody>
          <a:bodyPr lIns="0" tIns="0" rIns="0" bIns="0" rtlCol="0" anchor="t">
            <a:spAutoFit/>
          </a:bodyPr>
          <a:lstStyle/>
          <a:p>
            <a:pPr algn="l">
              <a:lnSpc>
                <a:spcPts val="3780"/>
              </a:lnSpc>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DEPOSIT MONEY INTO THE ACCOUNT</a:t>
            </a:r>
            <a:endParaRPr lang="en-US" sz="2700" b="1" dirty="0">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23" name="TextBox 23"/>
          <p:cNvSpPr txBox="1"/>
          <p:nvPr/>
        </p:nvSpPr>
        <p:spPr>
          <a:xfrm>
            <a:off x="9579356" y="4530530"/>
            <a:ext cx="7641844" cy="2385060"/>
          </a:xfrm>
          <a:prstGeom prst="rect">
            <a:avLst/>
          </a:prstGeom>
        </p:spPr>
        <p:txBody>
          <a:bodyPr lIns="0" tIns="0" rIns="0" bIns="0" rtlCol="0" anchor="t">
            <a:spAutoFit/>
          </a:bodyPr>
          <a:lstStyle/>
          <a:p>
            <a:pPr marL="0" lvl="0" indent="0" algn="just">
              <a:lnSpc>
                <a:spcPts val="3720"/>
              </a:lnSpc>
            </a:pPr>
            <a:r>
              <a:rPr lang="en-US" sz="2400">
                <a:solidFill>
                  <a:srgbClr val="FFFFFF"/>
                </a:solidFill>
                <a:latin typeface="Open Sans" panose="020B0606030504020204"/>
                <a:ea typeface="Open Sans" panose="020B0606030504020204"/>
                <a:cs typeface="Open Sans" panose="020B0606030504020204"/>
                <a:sym typeface="Open Sans" panose="020B0606030504020204"/>
              </a:rPr>
              <a:t>Through the provision of the bank account the user will be able to deposit amount of money in the bank account. This will be facilitated by incoporation of mobile service providers to intergrate their services into our service to enable access to mobile wallet.</a:t>
            </a:r>
            <a:endParaRPr lang="en-US" sz="2400">
              <a:solidFill>
                <a:srgbClr val="FFFFFF"/>
              </a:solidFill>
              <a:latin typeface="Open Sans" panose="020B0606030504020204"/>
              <a:ea typeface="Open Sans" panose="020B0606030504020204"/>
              <a:cs typeface="Open Sans" panose="020B0606030504020204"/>
              <a:sym typeface="Open Sans" panose="020B0606030504020204"/>
            </a:endParaRPr>
          </a:p>
        </p:txBody>
      </p:sp>
      <p:grpSp>
        <p:nvGrpSpPr>
          <p:cNvPr id="24" name="Group 24"/>
          <p:cNvGrpSpPr/>
          <p:nvPr/>
        </p:nvGrpSpPr>
        <p:grpSpPr>
          <a:xfrm>
            <a:off x="8493611" y="6862277"/>
            <a:ext cx="877649" cy="877649"/>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6" name="TextBox 26"/>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02</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sp>
        <p:nvSpPr>
          <p:cNvPr id="27" name="TextBox 27"/>
          <p:cNvSpPr txBox="1"/>
          <p:nvPr/>
        </p:nvSpPr>
        <p:spPr>
          <a:xfrm>
            <a:off x="9579356" y="7057999"/>
            <a:ext cx="7641844" cy="484505"/>
          </a:xfrm>
          <a:prstGeom prst="rect">
            <a:avLst/>
          </a:prstGeom>
        </p:spPr>
        <p:txBody>
          <a:bodyPr lIns="0" tIns="0" rIns="0" bIns="0" rtlCol="0" anchor="t">
            <a:spAutoFit/>
          </a:bodyPr>
          <a:lstStyle/>
          <a:p>
            <a:pPr algn="l">
              <a:lnSpc>
                <a:spcPts val="3780"/>
              </a:lnSpc>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CHECKING OF ACCOUNT BALANCE</a:t>
            </a:r>
            <a:endParaRPr lang="en-US" sz="2700" b="1" dirty="0">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28" name="TextBox 28"/>
          <p:cNvSpPr txBox="1"/>
          <p:nvPr/>
        </p:nvSpPr>
        <p:spPr>
          <a:xfrm>
            <a:off x="9579356" y="7663726"/>
            <a:ext cx="7641844" cy="1430655"/>
          </a:xfrm>
          <a:prstGeom prst="rect">
            <a:avLst/>
          </a:prstGeom>
        </p:spPr>
        <p:txBody>
          <a:bodyPr lIns="0" tIns="0" rIns="0" bIns="0" rtlCol="0" anchor="t">
            <a:spAutoFit/>
          </a:bodyPr>
          <a:lstStyle/>
          <a:p>
            <a:pPr marL="0" lvl="0" indent="0" algn="just">
              <a:lnSpc>
                <a:spcPts val="3720"/>
              </a:lnSpc>
            </a:pPr>
            <a:r>
              <a:rPr lang="en-US" sz="2400">
                <a:solidFill>
                  <a:srgbClr val="FFFFFF"/>
                </a:solidFill>
                <a:latin typeface="Open Sans" panose="020B0606030504020204"/>
                <a:ea typeface="Open Sans" panose="020B0606030504020204"/>
                <a:cs typeface="Open Sans" panose="020B0606030504020204"/>
                <a:sym typeface="Open Sans" panose="020B0606030504020204"/>
              </a:rPr>
              <a:t>the solution will  ensure that the customer access  services such as  checking balances  to ensure that his financial records are in order.</a:t>
            </a:r>
            <a:endParaRPr lang="en-US" sz="240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3" name="Picture 2"/>
          <p:cNvPicPr/>
          <p:nvPr/>
        </p:nvPicPr>
        <p:blipFill>
          <a:blip r:embed="rId3"/>
          <a:stretch>
            <a:fillRect/>
          </a:stretch>
        </p:blipFill>
        <p:spPr>
          <a:xfrm>
            <a:off x="369570" y="2324100"/>
            <a:ext cx="7397750" cy="3639185"/>
          </a:xfrm>
          <a:prstGeom prst="rect">
            <a:avLst/>
          </a:prstGeom>
        </p:spPr>
      </p:pic>
      <p:pic>
        <p:nvPicPr>
          <p:cNvPr id="4" name="Picture 3"/>
          <p:cNvPicPr/>
          <p:nvPr/>
        </p:nvPicPr>
        <p:blipFill>
          <a:blip r:embed="rId4"/>
          <a:stretch>
            <a:fillRect/>
          </a:stretch>
        </p:blipFill>
        <p:spPr>
          <a:xfrm>
            <a:off x="368935" y="6269990"/>
            <a:ext cx="7398385" cy="36106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9945" y="562269"/>
            <a:ext cx="8147912" cy="984885"/>
          </a:xfrm>
          <a:prstGeom prst="rect">
            <a:avLst/>
          </a:prstGeom>
        </p:spPr>
        <p:txBody>
          <a:bodyPr lIns="0" tIns="0" rIns="0" bIns="0" rtlCol="0" anchor="t">
            <a:spAutoFit/>
          </a:bodyPr>
          <a:lstStyle/>
          <a:p>
            <a:pPr algn="l">
              <a:lnSpc>
                <a:spcPts val="7560"/>
              </a:lnSpc>
            </a:pPr>
            <a:r>
              <a:rPr lang="en-US" sz="7200" b="1" dirty="0">
                <a:solidFill>
                  <a:srgbClr val="17726D"/>
                </a:solidFill>
                <a:latin typeface="Inter Bold" panose="020B0802030000000004"/>
                <a:ea typeface="Inter Bold" panose="020B0802030000000004"/>
                <a:cs typeface="Inter Bold" panose="020B0802030000000004"/>
                <a:sym typeface="Inter Bold" panose="020B0802030000000004"/>
              </a:rPr>
              <a:t>OUR PRODUCT</a:t>
            </a:r>
            <a:endParaRPr lang="en-US" sz="7200" b="1" dirty="0">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3" name="TextBox 3"/>
          <p:cNvSpPr txBox="1"/>
          <p:nvPr/>
        </p:nvSpPr>
        <p:spPr>
          <a:xfrm>
            <a:off x="849470" y="1556679"/>
            <a:ext cx="8138387"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WHAT WE COULD DO</a:t>
            </a:r>
            <a:endParaRPr lang="en-US" sz="2400" b="1" spc="177">
              <a:solidFill>
                <a:srgbClr val="000000"/>
              </a:solidFill>
              <a:latin typeface="Open Sans Bold"/>
              <a:ea typeface="Open Sans Bold"/>
              <a:cs typeface="Open Sans Bold"/>
              <a:sym typeface="Open Sans Bold"/>
            </a:endParaRPr>
          </a:p>
        </p:txBody>
      </p:sp>
      <p:grpSp>
        <p:nvGrpSpPr>
          <p:cNvPr id="4" name="Group 4"/>
          <p:cNvGrpSpPr/>
          <p:nvPr/>
        </p:nvGrpSpPr>
        <p:grpSpPr>
          <a:xfrm>
            <a:off x="18099405" y="0"/>
            <a:ext cx="188595" cy="10287000"/>
            <a:chOff x="0" y="0"/>
            <a:chExt cx="1320603" cy="2709333"/>
          </a:xfrm>
        </p:grpSpPr>
        <p:sp>
          <p:nvSpPr>
            <p:cNvPr id="5" name="Freeform 5"/>
            <p:cNvSpPr/>
            <p:nvPr/>
          </p:nvSpPr>
          <p:spPr>
            <a:xfrm>
              <a:off x="0" y="0"/>
              <a:ext cx="1320603" cy="2709333"/>
            </a:xfrm>
            <a:custGeom>
              <a:avLst/>
              <a:gdLst/>
              <a:ahLst/>
              <a:cxnLst/>
              <a:rect l="l" t="t" r="r" b="b"/>
              <a:pathLst>
                <a:path w="1320603" h="2709333">
                  <a:moveTo>
                    <a:pt x="0" y="0"/>
                  </a:moveTo>
                  <a:lnTo>
                    <a:pt x="1320603" y="0"/>
                  </a:lnTo>
                  <a:lnTo>
                    <a:pt x="1320603" y="2709333"/>
                  </a:lnTo>
                  <a:lnTo>
                    <a:pt x="0" y="2709333"/>
                  </a:lnTo>
                  <a:close/>
                </a:path>
              </a:pathLst>
            </a:custGeom>
            <a:solidFill>
              <a:srgbClr val="F6F6F6"/>
            </a:solidFill>
          </p:spPr>
        </p:sp>
        <p:sp>
          <p:nvSpPr>
            <p:cNvPr id="6" name="TextBox 6"/>
            <p:cNvSpPr txBox="1"/>
            <p:nvPr/>
          </p:nvSpPr>
          <p:spPr>
            <a:xfrm>
              <a:off x="0" y="-47625"/>
              <a:ext cx="1320603" cy="2756958"/>
            </a:xfrm>
            <a:prstGeom prst="rect">
              <a:avLst/>
            </a:prstGeom>
          </p:spPr>
          <p:txBody>
            <a:bodyPr lIns="50800" tIns="50800" rIns="50800" bIns="50800" rtlCol="0" anchor="ctr"/>
            <a:lstStyle/>
            <a:p>
              <a:pPr algn="ctr">
                <a:lnSpc>
                  <a:spcPts val="2480"/>
                </a:lnSpc>
              </a:pPr>
            </a:p>
          </p:txBody>
        </p:sp>
      </p:grpSp>
      <p:sp>
        <p:nvSpPr>
          <p:cNvPr id="16" name="TextBox 16"/>
          <p:cNvSpPr txBox="1"/>
          <p:nvPr/>
        </p:nvSpPr>
        <p:spPr>
          <a:xfrm>
            <a:off x="839945" y="6517777"/>
            <a:ext cx="5155216" cy="484505"/>
          </a:xfrm>
          <a:prstGeom prst="rect">
            <a:avLst/>
          </a:prstGeom>
        </p:spPr>
        <p:txBody>
          <a:bodyPr lIns="0" tIns="0" rIns="0" bIns="0" rtlCol="0" anchor="t">
            <a:spAutoFit/>
          </a:bodyPr>
          <a:lstStyle/>
          <a:p>
            <a:pPr algn="l">
              <a:lnSpc>
                <a:spcPts val="3780"/>
              </a:lnSpc>
            </a:pPr>
            <a:r>
              <a:rPr lang="en-US" sz="2700" b="1" dirty="0">
                <a:solidFill>
                  <a:srgbClr val="17726D"/>
                </a:solidFill>
                <a:latin typeface="Inter Bold" panose="020B0802030000000004"/>
                <a:ea typeface="Inter Bold" panose="020B0802030000000004"/>
                <a:cs typeface="Inter Bold" panose="020B0802030000000004"/>
                <a:sym typeface="Inter Bold" panose="020B0802030000000004"/>
              </a:rPr>
              <a:t>ACCOUNT REGISTRATION</a:t>
            </a:r>
            <a:endParaRPr lang="en-US" sz="2700" b="1" dirty="0">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7" name="TextBox 17"/>
          <p:cNvSpPr txBox="1"/>
          <p:nvPr/>
        </p:nvSpPr>
        <p:spPr>
          <a:xfrm>
            <a:off x="6571154" y="6517777"/>
            <a:ext cx="5155216" cy="484505"/>
          </a:xfrm>
          <a:prstGeom prst="rect">
            <a:avLst/>
          </a:prstGeom>
        </p:spPr>
        <p:txBody>
          <a:bodyPr lIns="0" tIns="0" rIns="0" bIns="0" rtlCol="0" anchor="t">
            <a:spAutoFit/>
          </a:bodyPr>
          <a:lstStyle/>
          <a:p>
            <a:pPr algn="l">
              <a:lnSpc>
                <a:spcPts val="3780"/>
              </a:lnSpc>
            </a:pPr>
            <a:r>
              <a:rPr lang="en-US" sz="2700" b="1" dirty="0">
                <a:solidFill>
                  <a:srgbClr val="17726D"/>
                </a:solidFill>
                <a:latin typeface="Inter Bold" panose="020B0802030000000004"/>
                <a:ea typeface="Inter Bold" panose="020B0802030000000004"/>
                <a:cs typeface="Inter Bold" panose="020B0802030000000004"/>
                <a:sym typeface="Inter Bold" panose="020B0802030000000004"/>
              </a:rPr>
              <a:t>DATA SECURITY</a:t>
            </a:r>
            <a:endParaRPr lang="en-US" sz="2700" b="1" dirty="0">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12292839" y="6517777"/>
            <a:ext cx="5155216" cy="484505"/>
          </a:xfrm>
          <a:prstGeom prst="rect">
            <a:avLst/>
          </a:prstGeom>
        </p:spPr>
        <p:txBody>
          <a:bodyPr lIns="0" tIns="0" rIns="0" bIns="0" rtlCol="0" anchor="t">
            <a:spAutoFit/>
          </a:bodyPr>
          <a:lstStyle/>
          <a:p>
            <a:pPr algn="l">
              <a:lnSpc>
                <a:spcPts val="3780"/>
              </a:lnSpc>
            </a:pPr>
            <a:r>
              <a:rPr lang="en-US" sz="2700" b="1" dirty="0">
                <a:solidFill>
                  <a:srgbClr val="17726D"/>
                </a:solidFill>
                <a:latin typeface="Inter Bold" panose="020B0802030000000004"/>
                <a:ea typeface="Inter Bold" panose="020B0802030000000004"/>
                <a:cs typeface="Inter Bold" panose="020B0802030000000004"/>
                <a:sym typeface="Inter Bold" panose="020B0802030000000004"/>
              </a:rPr>
              <a:t>USER  FRIENDLY</a:t>
            </a:r>
            <a:endParaRPr lang="en-US" sz="2700" b="1" dirty="0">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nvGrpSpPr>
          <p:cNvPr id="19" name="Group 19"/>
          <p:cNvGrpSpPr/>
          <p:nvPr/>
        </p:nvGrpSpPr>
        <p:grpSpPr>
          <a:xfrm>
            <a:off x="-1061650" y="8036778"/>
            <a:ext cx="3803190" cy="380319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22" name="TextBox 22"/>
          <p:cNvSpPr txBox="1"/>
          <p:nvPr/>
        </p:nvSpPr>
        <p:spPr>
          <a:xfrm>
            <a:off x="839945" y="7123504"/>
            <a:ext cx="4930750" cy="230314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Our agency specializes in strategic brand development, ensuring that your brand not only resonates with your target audience but also stands out in a crowded market.</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3" name="TextBox 23"/>
          <p:cNvSpPr txBox="1"/>
          <p:nvPr/>
        </p:nvSpPr>
        <p:spPr>
          <a:xfrm>
            <a:off x="6571154" y="7123504"/>
            <a:ext cx="4930750" cy="143065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Our data-driven approach ensures data from our customers are well managed  and protected.</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4" name="TextBox 24"/>
          <p:cNvSpPr txBox="1"/>
          <p:nvPr/>
        </p:nvSpPr>
        <p:spPr>
          <a:xfrm>
            <a:off x="12292839" y="7123504"/>
            <a:ext cx="4930750" cy="190817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 our agency excels in producing creative, engaging, and impactful  financial products that are user friendly</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7" name="Picture 6"/>
          <p:cNvPicPr/>
          <p:nvPr/>
        </p:nvPicPr>
        <p:blipFill>
          <a:blip r:embed="rId1"/>
          <a:stretch>
            <a:fillRect/>
          </a:stretch>
        </p:blipFill>
        <p:spPr>
          <a:xfrm>
            <a:off x="1087120" y="1883410"/>
            <a:ext cx="4001770" cy="4388485"/>
          </a:xfrm>
          <a:prstGeom prst="rect">
            <a:avLst/>
          </a:prstGeom>
        </p:spPr>
      </p:pic>
      <p:pic>
        <p:nvPicPr>
          <p:cNvPr id="8" name="Picture 7"/>
          <p:cNvPicPr/>
          <p:nvPr/>
        </p:nvPicPr>
        <p:blipFill>
          <a:blip r:embed="rId2"/>
          <a:stretch>
            <a:fillRect/>
          </a:stretch>
        </p:blipFill>
        <p:spPr>
          <a:xfrm>
            <a:off x="6384290" y="2154555"/>
            <a:ext cx="4149725" cy="3881755"/>
          </a:xfrm>
          <a:prstGeom prst="rect">
            <a:avLst/>
          </a:prstGeom>
        </p:spPr>
      </p:pic>
      <p:pic>
        <p:nvPicPr>
          <p:cNvPr id="9" name="Picture 8"/>
          <p:cNvPicPr/>
          <p:nvPr/>
        </p:nvPicPr>
        <p:blipFill>
          <a:blip r:embed="rId3"/>
          <a:stretch>
            <a:fillRect/>
          </a:stretch>
        </p:blipFill>
        <p:spPr>
          <a:xfrm>
            <a:off x="11403965" y="2208530"/>
            <a:ext cx="5218430" cy="36842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09161" cy="10287000"/>
            <a:chOff x="0" y="0"/>
            <a:chExt cx="2451795" cy="2709333"/>
          </a:xfrm>
        </p:grpSpPr>
        <p:sp>
          <p:nvSpPr>
            <p:cNvPr id="3" name="Freeform 3"/>
            <p:cNvSpPr/>
            <p:nvPr/>
          </p:nvSpPr>
          <p:spPr>
            <a:xfrm>
              <a:off x="0" y="0"/>
              <a:ext cx="2451795" cy="2709333"/>
            </a:xfrm>
            <a:custGeom>
              <a:avLst/>
              <a:gdLst/>
              <a:ahLst/>
              <a:cxnLst/>
              <a:rect l="l" t="t" r="r" b="b"/>
              <a:pathLst>
                <a:path w="2451795" h="2709333">
                  <a:moveTo>
                    <a:pt x="0" y="0"/>
                  </a:moveTo>
                  <a:lnTo>
                    <a:pt x="2451795" y="0"/>
                  </a:lnTo>
                  <a:lnTo>
                    <a:pt x="2451795" y="2709333"/>
                  </a:lnTo>
                  <a:lnTo>
                    <a:pt x="0" y="2709333"/>
                  </a:lnTo>
                  <a:close/>
                </a:path>
              </a:pathLst>
            </a:custGeom>
            <a:solidFill>
              <a:srgbClr val="17726D"/>
            </a:solidFill>
          </p:spPr>
        </p:sp>
        <p:sp>
          <p:nvSpPr>
            <p:cNvPr id="4" name="TextBox 4"/>
            <p:cNvSpPr txBox="1"/>
            <p:nvPr/>
          </p:nvSpPr>
          <p:spPr>
            <a:xfrm>
              <a:off x="0" y="-47625"/>
              <a:ext cx="2451795" cy="2756958"/>
            </a:xfrm>
            <a:prstGeom prst="rect">
              <a:avLst/>
            </a:prstGeom>
          </p:spPr>
          <p:txBody>
            <a:bodyPr lIns="50800" tIns="50800" rIns="50800" bIns="50800" rtlCol="0" anchor="ctr"/>
            <a:lstStyle/>
            <a:p>
              <a:pPr algn="ctr">
                <a:lnSpc>
                  <a:spcPts val="2480"/>
                </a:lnSpc>
              </a:pPr>
            </a:p>
          </p:txBody>
        </p:sp>
      </p:grpSp>
      <p:sp>
        <p:nvSpPr>
          <p:cNvPr id="6" name="AutoShape 6"/>
          <p:cNvSpPr/>
          <p:nvPr/>
        </p:nvSpPr>
        <p:spPr>
          <a:xfrm flipV="1">
            <a:off x="839945" y="2418387"/>
            <a:ext cx="1858299" cy="0"/>
          </a:xfrm>
          <a:prstGeom prst="line">
            <a:avLst/>
          </a:prstGeom>
          <a:ln w="76200" cap="flat">
            <a:solidFill>
              <a:srgbClr val="EAE4D2"/>
            </a:solidFill>
            <a:prstDash val="solid"/>
            <a:headEnd type="none" w="sm" len="sm"/>
            <a:tailEnd type="none" w="sm" len="sm"/>
          </a:ln>
        </p:spPr>
      </p:sp>
      <p:sp>
        <p:nvSpPr>
          <p:cNvPr id="7" name="Freeform 7"/>
          <p:cNvSpPr/>
          <p:nvPr/>
        </p:nvSpPr>
        <p:spPr>
          <a:xfrm>
            <a:off x="2074063" y="4699732"/>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Freeform 8"/>
          <p:cNvSpPr/>
          <p:nvPr/>
        </p:nvSpPr>
        <p:spPr>
          <a:xfrm>
            <a:off x="3238479" y="5808031"/>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6212651" y="3843956"/>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Freeform 10"/>
          <p:cNvSpPr/>
          <p:nvPr/>
        </p:nvSpPr>
        <p:spPr>
          <a:xfrm>
            <a:off x="7254914" y="4460359"/>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1" name="Freeform 11"/>
          <p:cNvSpPr/>
          <p:nvPr/>
        </p:nvSpPr>
        <p:spPr>
          <a:xfrm>
            <a:off x="6793718" y="6345827"/>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Freeform 12"/>
          <p:cNvSpPr/>
          <p:nvPr/>
        </p:nvSpPr>
        <p:spPr>
          <a:xfrm>
            <a:off x="5747055" y="4878293"/>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Freeform 13"/>
          <p:cNvSpPr/>
          <p:nvPr/>
        </p:nvSpPr>
        <p:spPr>
          <a:xfrm>
            <a:off x="4772387" y="6465513"/>
            <a:ext cx="292554" cy="417934"/>
          </a:xfrm>
          <a:custGeom>
            <a:avLst/>
            <a:gdLst/>
            <a:ahLst/>
            <a:cxnLst/>
            <a:rect l="l" t="t" r="r" b="b"/>
            <a:pathLst>
              <a:path w="292554" h="417934">
                <a:moveTo>
                  <a:pt x="0" y="0"/>
                </a:moveTo>
                <a:lnTo>
                  <a:pt x="292553" y="0"/>
                </a:lnTo>
                <a:lnTo>
                  <a:pt x="292553"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 name="TextBox 14"/>
          <p:cNvSpPr txBox="1"/>
          <p:nvPr/>
        </p:nvSpPr>
        <p:spPr>
          <a:xfrm>
            <a:off x="839945" y="562269"/>
            <a:ext cx="8147912" cy="984885"/>
          </a:xfrm>
          <a:prstGeom prst="rect">
            <a:avLst/>
          </a:prstGeom>
        </p:spPr>
        <p:txBody>
          <a:bodyPr lIns="0" tIns="0" rIns="0" bIns="0" rtlCol="0" anchor="t">
            <a:spAutoFit/>
          </a:bodyPr>
          <a:lstStyle/>
          <a:p>
            <a:pPr algn="l">
              <a:lnSpc>
                <a:spcPts val="7560"/>
              </a:lnSpc>
            </a:pPr>
            <a:r>
              <a:rPr lang="en-US" sz="7200" b="1">
                <a:solidFill>
                  <a:srgbClr val="FFFFFF"/>
                </a:solidFill>
                <a:latin typeface="Inter Bold" panose="020B0802030000000004"/>
                <a:ea typeface="Inter Bold" panose="020B0802030000000004"/>
                <a:cs typeface="Inter Bold" panose="020B0802030000000004"/>
                <a:sym typeface="Inter Bold" panose="020B0802030000000004"/>
              </a:rPr>
              <a:t>MARKET SIZE</a:t>
            </a:r>
            <a:endParaRPr lang="en-US" sz="7200" b="1">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15" name="TextBox 15"/>
          <p:cNvSpPr txBox="1"/>
          <p:nvPr/>
        </p:nvSpPr>
        <p:spPr>
          <a:xfrm>
            <a:off x="849470" y="1556679"/>
            <a:ext cx="8138387" cy="430530"/>
          </a:xfrm>
          <a:prstGeom prst="rect">
            <a:avLst/>
          </a:prstGeom>
        </p:spPr>
        <p:txBody>
          <a:bodyPr lIns="0" tIns="0" rIns="0" bIns="0" rtlCol="0" anchor="t">
            <a:spAutoFit/>
          </a:bodyPr>
          <a:lstStyle/>
          <a:p>
            <a:pPr marL="0" lvl="0" indent="0" algn="l">
              <a:lnSpc>
                <a:spcPts val="3360"/>
              </a:lnSpc>
            </a:pPr>
            <a:r>
              <a:rPr lang="en-US" sz="2400" b="1" spc="177" dirty="0">
                <a:solidFill>
                  <a:srgbClr val="FFFFFF"/>
                </a:solidFill>
                <a:latin typeface="Open Sans Semi-Bold"/>
                <a:ea typeface="Open Sans Semi-Bold"/>
                <a:cs typeface="Open Sans Semi-Bold"/>
                <a:sym typeface="Open Sans Semi-Bold"/>
              </a:rPr>
              <a:t>OUR CLIENTS COME FROM FINANCE SECTOR</a:t>
            </a:r>
            <a:endParaRPr lang="en-US" sz="2400" b="1" spc="177" dirty="0">
              <a:solidFill>
                <a:srgbClr val="FFFFFF"/>
              </a:solidFill>
              <a:latin typeface="Open Sans Semi-Bold"/>
              <a:ea typeface="Open Sans Semi-Bold"/>
              <a:cs typeface="Open Sans Semi-Bold"/>
              <a:sym typeface="Open Sans Semi-Bold"/>
            </a:endParaRPr>
          </a:p>
        </p:txBody>
      </p:sp>
      <p:sp>
        <p:nvSpPr>
          <p:cNvPr id="16" name="TextBox 16"/>
          <p:cNvSpPr txBox="1"/>
          <p:nvPr/>
        </p:nvSpPr>
        <p:spPr>
          <a:xfrm>
            <a:off x="849470" y="8011283"/>
            <a:ext cx="7641844" cy="874395"/>
          </a:xfrm>
          <a:prstGeom prst="rect">
            <a:avLst/>
          </a:prstGeom>
        </p:spPr>
        <p:txBody>
          <a:bodyPr lIns="0" tIns="0" rIns="0" bIns="0" rtlCol="0" anchor="t">
            <a:spAutoFit/>
          </a:bodyPr>
          <a:lstStyle/>
          <a:p>
            <a:pPr marL="0" lvl="0" indent="0" algn="just">
              <a:lnSpc>
                <a:spcPts val="3410"/>
              </a:lnSpc>
            </a:pPr>
            <a:r>
              <a:rPr lang="en-US" sz="2200">
                <a:solidFill>
                  <a:srgbClr val="FFFFFF"/>
                </a:solidFill>
                <a:latin typeface="Open Sans" panose="020B0606030504020204"/>
                <a:ea typeface="Open Sans" panose="020B0606030504020204"/>
                <a:cs typeface="Open Sans" panose="020B0606030504020204"/>
                <a:sym typeface="Open Sans" panose="020B0606030504020204"/>
              </a:rPr>
              <a:t>With a africa development goals, our market team have focused on bringing banking at doorstep.</a:t>
            </a:r>
            <a:endParaRPr lang="en-US" sz="2200">
              <a:solidFill>
                <a:srgbClr val="FFFFFF"/>
              </a:solidFill>
              <a:latin typeface="Open Sans" panose="020B0606030504020204"/>
              <a:ea typeface="Open Sans" panose="020B0606030504020204"/>
              <a:cs typeface="Open Sans" panose="020B0606030504020204"/>
              <a:sym typeface="Open Sans" panose="020B0606030504020204"/>
            </a:endParaRPr>
          </a:p>
        </p:txBody>
      </p:sp>
      <p:grpSp>
        <p:nvGrpSpPr>
          <p:cNvPr id="17" name="Group 17"/>
          <p:cNvGrpSpPr/>
          <p:nvPr/>
        </p:nvGrpSpPr>
        <p:grpSpPr>
          <a:xfrm>
            <a:off x="10096657" y="653223"/>
            <a:ext cx="6683462" cy="553720"/>
            <a:chOff x="0" y="0"/>
            <a:chExt cx="1760253" cy="145836"/>
          </a:xfrm>
        </p:grpSpPr>
        <p:sp>
          <p:nvSpPr>
            <p:cNvPr id="18" name="Freeform 18"/>
            <p:cNvSpPr/>
            <p:nvPr/>
          </p:nvSpPr>
          <p:spPr>
            <a:xfrm>
              <a:off x="0" y="0"/>
              <a:ext cx="1760253" cy="145836"/>
            </a:xfrm>
            <a:custGeom>
              <a:avLst/>
              <a:gdLst/>
              <a:ahLst/>
              <a:cxnLst/>
              <a:rect l="l" t="t" r="r" b="b"/>
              <a:pathLst>
                <a:path w="1760253" h="145836">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id="19" name="TextBox 19"/>
            <p:cNvSpPr txBox="1"/>
            <p:nvPr/>
          </p:nvSpPr>
          <p:spPr>
            <a:xfrm>
              <a:off x="0" y="-38100"/>
              <a:ext cx="1760253" cy="183936"/>
            </a:xfrm>
            <a:prstGeom prst="rect">
              <a:avLst/>
            </a:prstGeom>
          </p:spPr>
          <p:txBody>
            <a:bodyPr lIns="50800" tIns="50800" rIns="50800" bIns="50800" rtlCol="0" anchor="ctr"/>
            <a:lstStyle/>
            <a:p>
              <a:pPr algn="ctr">
                <a:lnSpc>
                  <a:spcPts val="3080"/>
                </a:lnSpc>
              </a:pPr>
              <a:r>
                <a:rPr lang="en-US" sz="2200" b="1">
                  <a:solidFill>
                    <a:srgbClr val="FFFFFF"/>
                  </a:solidFill>
                  <a:latin typeface="Inter Bold" panose="020B0802030000000004"/>
                  <a:ea typeface="Inter Bold" panose="020B0802030000000004"/>
                  <a:cs typeface="Inter Bold" panose="020B0802030000000004"/>
                  <a:sym typeface="Inter Bold" panose="020B0802030000000004"/>
                </a:rPr>
                <a:t>Total Available Market (TAM)</a:t>
              </a:r>
              <a:endParaRPr lang="en-US" sz="2200" b="1">
                <a:solidFill>
                  <a:srgbClr val="FFFFFF"/>
                </a:solidFill>
                <a:latin typeface="Inter Bold" panose="020B0802030000000004"/>
                <a:ea typeface="Inter Bold" panose="020B0802030000000004"/>
                <a:cs typeface="Inter Bold" panose="020B0802030000000004"/>
                <a:sym typeface="Inter Bold" panose="020B0802030000000004"/>
              </a:endParaRPr>
            </a:p>
          </p:txBody>
        </p:sp>
      </p:grpSp>
      <p:grpSp>
        <p:nvGrpSpPr>
          <p:cNvPr id="20" name="Group 20"/>
          <p:cNvGrpSpPr/>
          <p:nvPr/>
        </p:nvGrpSpPr>
        <p:grpSpPr>
          <a:xfrm>
            <a:off x="10096657" y="3652395"/>
            <a:ext cx="6683462" cy="553720"/>
            <a:chOff x="0" y="0"/>
            <a:chExt cx="1760253" cy="145836"/>
          </a:xfrm>
        </p:grpSpPr>
        <p:sp>
          <p:nvSpPr>
            <p:cNvPr id="21" name="Freeform 21"/>
            <p:cNvSpPr/>
            <p:nvPr/>
          </p:nvSpPr>
          <p:spPr>
            <a:xfrm>
              <a:off x="0" y="0"/>
              <a:ext cx="1760253" cy="145836"/>
            </a:xfrm>
            <a:custGeom>
              <a:avLst/>
              <a:gdLst/>
              <a:ahLst/>
              <a:cxnLst/>
              <a:rect l="l" t="t" r="r" b="b"/>
              <a:pathLst>
                <a:path w="1760253" h="145836">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id="22" name="TextBox 22"/>
            <p:cNvSpPr txBox="1"/>
            <p:nvPr/>
          </p:nvSpPr>
          <p:spPr>
            <a:xfrm>
              <a:off x="0" y="-38100"/>
              <a:ext cx="1760253" cy="183936"/>
            </a:xfrm>
            <a:prstGeom prst="rect">
              <a:avLst/>
            </a:prstGeom>
          </p:spPr>
          <p:txBody>
            <a:bodyPr lIns="50800" tIns="50800" rIns="50800" bIns="50800" rtlCol="0" anchor="ctr"/>
            <a:lstStyle/>
            <a:p>
              <a:pPr algn="ctr">
                <a:lnSpc>
                  <a:spcPts val="3080"/>
                </a:lnSpc>
              </a:pPr>
              <a:r>
                <a:rPr lang="en-US" sz="2200" b="1">
                  <a:solidFill>
                    <a:srgbClr val="FFFFFF"/>
                  </a:solidFill>
                  <a:latin typeface="Inter Bold" panose="020B0802030000000004"/>
                  <a:ea typeface="Inter Bold" panose="020B0802030000000004"/>
                  <a:cs typeface="Inter Bold" panose="020B0802030000000004"/>
                  <a:sym typeface="Inter Bold" panose="020B0802030000000004"/>
                </a:rPr>
                <a:t>Serviceable Available Market (SAM)</a:t>
              </a:r>
              <a:endParaRPr lang="en-US" sz="2200" b="1">
                <a:solidFill>
                  <a:srgbClr val="FFFFFF"/>
                </a:solidFill>
                <a:latin typeface="Inter Bold" panose="020B0802030000000004"/>
                <a:ea typeface="Inter Bold" panose="020B0802030000000004"/>
                <a:cs typeface="Inter Bold" panose="020B0802030000000004"/>
                <a:sym typeface="Inter Bold" panose="020B0802030000000004"/>
              </a:endParaRPr>
            </a:p>
          </p:txBody>
        </p:sp>
      </p:grpSp>
      <p:grpSp>
        <p:nvGrpSpPr>
          <p:cNvPr id="23" name="Group 23"/>
          <p:cNvGrpSpPr/>
          <p:nvPr/>
        </p:nvGrpSpPr>
        <p:grpSpPr>
          <a:xfrm>
            <a:off x="10096657" y="7083798"/>
            <a:ext cx="6683462" cy="553720"/>
            <a:chOff x="0" y="0"/>
            <a:chExt cx="1760253" cy="145836"/>
          </a:xfrm>
        </p:grpSpPr>
        <p:sp>
          <p:nvSpPr>
            <p:cNvPr id="24" name="Freeform 24"/>
            <p:cNvSpPr/>
            <p:nvPr/>
          </p:nvSpPr>
          <p:spPr>
            <a:xfrm>
              <a:off x="0" y="0"/>
              <a:ext cx="1760253" cy="145836"/>
            </a:xfrm>
            <a:custGeom>
              <a:avLst/>
              <a:gdLst/>
              <a:ahLst/>
              <a:cxnLst/>
              <a:rect l="l" t="t" r="r" b="b"/>
              <a:pathLst>
                <a:path w="1760253" h="145836">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id="25" name="TextBox 25"/>
            <p:cNvSpPr txBox="1"/>
            <p:nvPr/>
          </p:nvSpPr>
          <p:spPr>
            <a:xfrm>
              <a:off x="0" y="-38100"/>
              <a:ext cx="1760253" cy="183936"/>
            </a:xfrm>
            <a:prstGeom prst="rect">
              <a:avLst/>
            </a:prstGeom>
          </p:spPr>
          <p:txBody>
            <a:bodyPr lIns="50800" tIns="50800" rIns="50800" bIns="50800" rtlCol="0" anchor="ctr"/>
            <a:lstStyle/>
            <a:p>
              <a:pPr algn="ctr">
                <a:lnSpc>
                  <a:spcPts val="3080"/>
                </a:lnSpc>
              </a:pPr>
              <a:r>
                <a:rPr lang="en-US" sz="2200" b="1">
                  <a:solidFill>
                    <a:srgbClr val="FFFFFF"/>
                  </a:solidFill>
                  <a:latin typeface="Inter Bold" panose="020B0802030000000004"/>
                  <a:ea typeface="Inter Bold" panose="020B0802030000000004"/>
                  <a:cs typeface="Inter Bold" panose="020B0802030000000004"/>
                  <a:sym typeface="Inter Bold" panose="020B0802030000000004"/>
                </a:rPr>
                <a:t>Serviceable Obtainable Market (SOM)</a:t>
              </a:r>
              <a:endParaRPr lang="en-US" sz="2200" b="1">
                <a:solidFill>
                  <a:srgbClr val="FFFFFF"/>
                </a:solidFill>
                <a:latin typeface="Inter Bold" panose="020B0802030000000004"/>
                <a:ea typeface="Inter Bold" panose="020B0802030000000004"/>
                <a:cs typeface="Inter Bold" panose="020B0802030000000004"/>
                <a:sym typeface="Inter Bold" panose="020B0802030000000004"/>
              </a:endParaRPr>
            </a:p>
          </p:txBody>
        </p:sp>
      </p:grpSp>
      <p:sp>
        <p:nvSpPr>
          <p:cNvPr id="26" name="TextBox 26"/>
          <p:cNvSpPr txBox="1"/>
          <p:nvPr/>
        </p:nvSpPr>
        <p:spPr>
          <a:xfrm>
            <a:off x="10096657" y="1324917"/>
            <a:ext cx="7455348" cy="2186305"/>
          </a:xfrm>
          <a:prstGeom prst="rect">
            <a:avLst/>
          </a:prstGeom>
        </p:spPr>
        <p:txBody>
          <a:bodyPr lIns="0" tIns="0" rIns="0" bIns="0" rtlCol="0" anchor="t">
            <a:spAutoFit/>
          </a:bodyPr>
          <a:lstStyle/>
          <a:p>
            <a:pPr marL="0" lvl="0" indent="0" algn="just">
              <a:lnSpc>
                <a:spcPts val="341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our total market size is the whole of africa, we are targetting remote areas where people are poor and cannot afford additional cost in managing thier bank accounts, with collaboration with banks we  can be able to have our  technology reach the remote areas.</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7" name="TextBox 27"/>
          <p:cNvSpPr txBox="1"/>
          <p:nvPr/>
        </p:nvSpPr>
        <p:spPr>
          <a:xfrm>
            <a:off x="10096657" y="4324089"/>
            <a:ext cx="7455348" cy="2186305"/>
          </a:xfrm>
          <a:prstGeom prst="rect">
            <a:avLst/>
          </a:prstGeom>
        </p:spPr>
        <p:txBody>
          <a:bodyPr lIns="0" tIns="0" rIns="0" bIns="0" rtlCol="0" anchor="t">
            <a:spAutoFit/>
          </a:bodyPr>
          <a:lstStyle/>
          <a:p>
            <a:pPr marL="0" lvl="0" indent="0" algn="just">
              <a:lnSpc>
                <a:spcPts val="341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our SAM is currently east africa,  we are targetting banks and saccos. with this app, we will ensure that cheap financial services are obtained remotely. we will have reduced  the cost needed for customers to travel long distances to access bank services in cities and towns. </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grpSp>
        <p:nvGrpSpPr>
          <p:cNvPr id="28" name="Group 28"/>
          <p:cNvGrpSpPr/>
          <p:nvPr/>
        </p:nvGrpSpPr>
        <p:grpSpPr>
          <a:xfrm>
            <a:off x="15941633" y="7975432"/>
            <a:ext cx="3803190" cy="3803190"/>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id="30" name="TextBox 30"/>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31" name="TextBox 31"/>
          <p:cNvSpPr txBox="1"/>
          <p:nvPr/>
        </p:nvSpPr>
        <p:spPr>
          <a:xfrm>
            <a:off x="10096657" y="7755492"/>
            <a:ext cx="7455348" cy="2623820"/>
          </a:xfrm>
          <a:prstGeom prst="rect">
            <a:avLst/>
          </a:prstGeom>
        </p:spPr>
        <p:txBody>
          <a:bodyPr lIns="0" tIns="0" rIns="0" bIns="0" rtlCol="0" anchor="t">
            <a:spAutoFit/>
          </a:bodyPr>
          <a:lstStyle/>
          <a:p>
            <a:pPr marL="0" lvl="0" indent="0" algn="just">
              <a:lnSpc>
                <a:spcPts val="341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our SOM is kenya market, we can angage banks and other financial institutions. the simplicity of our app if well adapted, will enable financial institutions reach the remote places and increase customer base. At the same  customers will have services  at the doorstep thus reducing the  cost  financial services.</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32" name="Picture 31" descr="africa(1)"/>
          <p:cNvPicPr>
            <a:picLocks noChangeAspect="1"/>
          </p:cNvPicPr>
          <p:nvPr/>
        </p:nvPicPr>
        <p:blipFill>
          <a:blip r:embed="rId3"/>
          <a:stretch>
            <a:fillRect/>
          </a:stretch>
        </p:blipFill>
        <p:spPr>
          <a:xfrm>
            <a:off x="110490" y="2350770"/>
            <a:ext cx="9050020" cy="5404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839945" y="562269"/>
            <a:ext cx="6818840" cy="984885"/>
          </a:xfrm>
          <a:prstGeom prst="rect">
            <a:avLst/>
          </a:prstGeom>
        </p:spPr>
        <p:txBody>
          <a:bodyPr lIns="0" tIns="0" rIns="0" bIns="0" rtlCol="0" anchor="t">
            <a:spAutoFit/>
          </a:bodyPr>
          <a:lstStyle/>
          <a:p>
            <a:pPr marL="0" marR="0" lvl="0" indent="0" algn="l" defTabSz="914400" rtl="0" eaLnBrk="1" fontAlgn="auto" latinLnBrk="0" hangingPunct="1">
              <a:lnSpc>
                <a:spcPts val="7560"/>
              </a:lnSpc>
              <a:spcBef>
                <a:spcPts val="0"/>
              </a:spcBef>
              <a:spcAft>
                <a:spcPts val="0"/>
              </a:spcAft>
              <a:buClrTx/>
              <a:buSzTx/>
              <a:buFontTx/>
              <a:buNone/>
              <a:defRPr/>
            </a:pPr>
            <a:r>
              <a:rPr kumimoji="0" lang="en-US" sz="7200" b="1" i="0" u="none" strike="noStrike" kern="1200" cap="none" spc="0" normalizeH="0" baseline="0" noProof="0" dirty="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COMPETITORS</a:t>
            </a:r>
            <a:endParaRPr kumimoji="0" lang="en-US" sz="7200" b="1" i="0" u="none" strike="noStrike" kern="1200" cap="none" spc="0" normalizeH="0" baseline="0" noProof="0" dirty="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7" name="TextBox 7"/>
          <p:cNvSpPr txBox="1"/>
          <p:nvPr/>
        </p:nvSpPr>
        <p:spPr>
          <a:xfrm>
            <a:off x="839945" y="1518579"/>
            <a:ext cx="6818840" cy="430530"/>
          </a:xfrm>
          <a:prstGeom prst="rect">
            <a:avLst/>
          </a:prstGeom>
        </p:spPr>
        <p:txBody>
          <a:bodyPr lIns="0" tIns="0" rIns="0" bIns="0" rtlCol="0" anchor="t">
            <a:spAutoFit/>
          </a:bodyPr>
          <a:lstStyle/>
          <a:p>
            <a:pPr marL="0" marR="0" lvl="0" indent="0" algn="l" defTabSz="914400" rtl="0" eaLnBrk="1" fontAlgn="auto" latinLnBrk="0" hangingPunct="1">
              <a:lnSpc>
                <a:spcPts val="3360"/>
              </a:lnSpc>
              <a:spcBef>
                <a:spcPts val="0"/>
              </a:spcBef>
              <a:spcAft>
                <a:spcPts val="0"/>
              </a:spcAft>
              <a:buClrTx/>
              <a:buSzTx/>
              <a:buFontTx/>
              <a:buNone/>
              <a:defRPr/>
            </a:pPr>
            <a:r>
              <a:rPr kumimoji="0" lang="en-US" sz="2400" b="1" i="0" u="none" strike="noStrike" kern="1200" cap="none" spc="177" normalizeH="0" baseline="0" noProof="0">
                <a:ln>
                  <a:noFill/>
                </a:ln>
                <a:solidFill>
                  <a:srgbClr val="000000"/>
                </a:solidFill>
                <a:effectLst/>
                <a:uLnTx/>
                <a:uFillTx/>
                <a:latin typeface="Open Sans Bold"/>
                <a:ea typeface="Open Sans Bold"/>
                <a:cs typeface="Open Sans Bold"/>
                <a:sym typeface="Open Sans Bold"/>
              </a:rPr>
              <a:t>OUR COMPETITORS</a:t>
            </a:r>
            <a:endParaRPr kumimoji="0" lang="en-US" sz="2400" b="1" i="0" u="none" strike="noStrike" kern="1200" cap="none" spc="177" normalizeH="0" baseline="0" noProof="0">
              <a:ln>
                <a:noFill/>
              </a:ln>
              <a:solidFill>
                <a:srgbClr val="000000"/>
              </a:solidFill>
              <a:effectLst/>
              <a:uLnTx/>
              <a:uFillTx/>
              <a:latin typeface="Open Sans Bold"/>
              <a:ea typeface="Open Sans Bold"/>
              <a:cs typeface="Open Sans Bold"/>
              <a:sym typeface="Open Sans Bold"/>
            </a:endParaRPr>
          </a:p>
        </p:txBody>
      </p:sp>
      <p:grpSp>
        <p:nvGrpSpPr>
          <p:cNvPr id="8" name="Group 8"/>
          <p:cNvGrpSpPr/>
          <p:nvPr/>
        </p:nvGrpSpPr>
        <p:grpSpPr>
          <a:xfrm>
            <a:off x="7718306" y="0"/>
            <a:ext cx="10569694" cy="10287000"/>
            <a:chOff x="0" y="0"/>
            <a:chExt cx="2783788" cy="2709333"/>
          </a:xfrm>
        </p:grpSpPr>
        <p:sp>
          <p:nvSpPr>
            <p:cNvPr id="9" name="Freeform 9"/>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solidFill>
              <a:srgbClr val="17726D"/>
            </a:solidFill>
          </p:spPr>
        </p:sp>
        <p:sp>
          <p:nvSpPr>
            <p:cNvPr id="10" name="TextBox 10"/>
            <p:cNvSpPr txBox="1"/>
            <p:nvPr/>
          </p:nvSpPr>
          <p:spPr>
            <a:xfrm>
              <a:off x="0" y="-47625"/>
              <a:ext cx="2783788" cy="2756958"/>
            </a:xfrm>
            <a:prstGeom prst="rect">
              <a:avLst/>
            </a:prstGeom>
          </p:spPr>
          <p:txBody>
            <a:bodyPr lIns="50800" tIns="50800" rIns="50800" bIns="50800" rtlCol="0" anchor="ctr"/>
            <a:lstStyle/>
            <a:p>
              <a:pPr marL="0" marR="0" lvl="0" indent="0" algn="ctr" defTabSz="914400" rtl="0" eaLnBrk="1" fontAlgn="auto" latinLnBrk="0" hangingPunct="1">
                <a:lnSpc>
                  <a:spcPts val="248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AutoShape 13"/>
          <p:cNvSpPr/>
          <p:nvPr/>
        </p:nvSpPr>
        <p:spPr>
          <a:xfrm flipV="1">
            <a:off x="839945" y="2324009"/>
            <a:ext cx="1858299" cy="0"/>
          </a:xfrm>
          <a:prstGeom prst="line">
            <a:avLst/>
          </a:prstGeom>
          <a:ln w="76200" cap="flat">
            <a:solidFill>
              <a:srgbClr val="EAE4D2"/>
            </a:solidFill>
            <a:prstDash val="solid"/>
            <a:headEnd type="none" w="sm" len="sm"/>
            <a:tailEnd type="none" w="sm" len="sm"/>
          </a:ln>
        </p:spPr>
      </p:sp>
      <p:grpSp>
        <p:nvGrpSpPr>
          <p:cNvPr id="14" name="Group 14"/>
          <p:cNvGrpSpPr/>
          <p:nvPr/>
        </p:nvGrpSpPr>
        <p:grpSpPr>
          <a:xfrm>
            <a:off x="8493611" y="595884"/>
            <a:ext cx="877649" cy="87764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6" name="TextBox 16"/>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01</a:t>
              </a:r>
              <a:endPar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grpSp>
      <p:sp>
        <p:nvSpPr>
          <p:cNvPr id="17" name="TextBox 17"/>
          <p:cNvSpPr txBox="1"/>
          <p:nvPr/>
        </p:nvSpPr>
        <p:spPr>
          <a:xfrm>
            <a:off x="9579356" y="791606"/>
            <a:ext cx="7641844" cy="48450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rPr>
              <a:t>MOBILE SERVICE PROVIDERS</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9579356" y="1397333"/>
            <a:ext cx="7641844" cy="143065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This are mandated to provide communication services to customers. They have introduced mobile  money apps that be used on phones .</a:t>
            </a:r>
            <a:endPar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endParaRPr>
          </a:p>
        </p:txBody>
      </p:sp>
      <p:grpSp>
        <p:nvGrpSpPr>
          <p:cNvPr id="19" name="Group 19"/>
          <p:cNvGrpSpPr/>
          <p:nvPr/>
        </p:nvGrpSpPr>
        <p:grpSpPr>
          <a:xfrm>
            <a:off x="8493611" y="3729081"/>
            <a:ext cx="877649" cy="87764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1" name="TextBox 21"/>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02</a:t>
              </a:r>
              <a:endPar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grpSp>
      <p:sp>
        <p:nvSpPr>
          <p:cNvPr id="22" name="TextBox 22"/>
          <p:cNvSpPr txBox="1"/>
          <p:nvPr/>
        </p:nvSpPr>
        <p:spPr>
          <a:xfrm>
            <a:off x="9579356" y="3924802"/>
            <a:ext cx="7641844" cy="48450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rPr>
              <a:t>SACCOS</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23" name="TextBox 23"/>
          <p:cNvSpPr txBox="1"/>
          <p:nvPr/>
        </p:nvSpPr>
        <p:spPr>
          <a:xfrm>
            <a:off x="9579356" y="4530530"/>
            <a:ext cx="7641844" cy="190817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They form a group to ensure that members pool together finances to one saving account. they mostly target population from remote areas who cannot access the financial solutions in cities and towns</a:t>
            </a:r>
            <a:endPar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28" name="TextBox 28"/>
          <p:cNvSpPr txBox="1"/>
          <p:nvPr/>
        </p:nvSpPr>
        <p:spPr>
          <a:xfrm>
            <a:off x="9579356" y="7663726"/>
            <a:ext cx="7641844" cy="47688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a:t>
            </a:r>
            <a:endPar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endParaRPr>
          </a:p>
        </p:txBody>
      </p:sp>
      <p:pic>
        <p:nvPicPr>
          <p:cNvPr id="2" name="Picture 1"/>
          <p:cNvPicPr/>
          <p:nvPr/>
        </p:nvPicPr>
        <p:blipFill>
          <a:blip r:embed="rId1"/>
          <a:stretch>
            <a:fillRect/>
          </a:stretch>
        </p:blipFill>
        <p:spPr>
          <a:xfrm>
            <a:off x="65405" y="2095500"/>
            <a:ext cx="7653655" cy="6879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839945" y="562269"/>
            <a:ext cx="6818840" cy="1949252"/>
          </a:xfrm>
          <a:prstGeom prst="rect">
            <a:avLst/>
          </a:prstGeom>
        </p:spPr>
        <p:txBody>
          <a:bodyPr lIns="0" tIns="0" rIns="0" bIns="0" rtlCol="0" anchor="t">
            <a:spAutoFit/>
          </a:bodyPr>
          <a:lstStyle/>
          <a:p>
            <a:pPr marL="0" marR="0" lvl="0" indent="0" algn="l" defTabSz="914400" rtl="0" eaLnBrk="1" fontAlgn="auto" latinLnBrk="0" hangingPunct="1">
              <a:lnSpc>
                <a:spcPts val="7560"/>
              </a:lnSpc>
              <a:spcBef>
                <a:spcPts val="0"/>
              </a:spcBef>
              <a:spcAft>
                <a:spcPts val="0"/>
              </a:spcAft>
              <a:buClrTx/>
              <a:buSzTx/>
              <a:buFontTx/>
              <a:buNone/>
              <a:defRPr/>
            </a:pPr>
            <a:r>
              <a:rPr kumimoji="0" lang="en-US" sz="7200" b="1" i="0" u="none" strike="noStrike" kern="1200" cap="none" spc="0" normalizeH="0" baseline="0" noProof="0" dirty="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COMPETITIVE ADVANTAGE</a:t>
            </a:r>
            <a:endParaRPr kumimoji="0" lang="en-US" sz="7200" b="1" i="0" u="none" strike="noStrike" kern="1200" cap="none" spc="0" normalizeH="0" baseline="0" noProof="0" dirty="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grpSp>
        <p:nvGrpSpPr>
          <p:cNvPr id="8" name="Group 8"/>
          <p:cNvGrpSpPr/>
          <p:nvPr/>
        </p:nvGrpSpPr>
        <p:grpSpPr>
          <a:xfrm>
            <a:off x="7718306" y="0"/>
            <a:ext cx="10569694" cy="10287000"/>
            <a:chOff x="0" y="0"/>
            <a:chExt cx="2783788" cy="2709333"/>
          </a:xfrm>
        </p:grpSpPr>
        <p:sp>
          <p:nvSpPr>
            <p:cNvPr id="9" name="Freeform 9"/>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solidFill>
              <a:srgbClr val="17726D"/>
            </a:solidFill>
          </p:spPr>
        </p:sp>
        <p:sp>
          <p:nvSpPr>
            <p:cNvPr id="10" name="TextBox 10"/>
            <p:cNvSpPr txBox="1"/>
            <p:nvPr/>
          </p:nvSpPr>
          <p:spPr>
            <a:xfrm>
              <a:off x="0" y="-47625"/>
              <a:ext cx="2783788" cy="2756958"/>
            </a:xfrm>
            <a:prstGeom prst="rect">
              <a:avLst/>
            </a:prstGeom>
          </p:spPr>
          <p:txBody>
            <a:bodyPr lIns="50800" tIns="50800" rIns="50800" bIns="50800" rtlCol="0" anchor="ctr"/>
            <a:lstStyle/>
            <a:p>
              <a:pPr marL="0" marR="0" lvl="0" indent="0" algn="ctr" defTabSz="914400" rtl="0" eaLnBrk="1" fontAlgn="auto" latinLnBrk="0" hangingPunct="1">
                <a:lnSpc>
                  <a:spcPts val="248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 name="Freeform 11"/>
          <p:cNvSpPr/>
          <p:nvPr/>
        </p:nvSpPr>
        <p:spPr>
          <a:xfrm>
            <a:off x="839945" y="9258300"/>
            <a:ext cx="586293" cy="483692"/>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TextBox 12"/>
          <p:cNvSpPr txBox="1"/>
          <p:nvPr/>
        </p:nvSpPr>
        <p:spPr>
          <a:xfrm>
            <a:off x="1572282" y="9265196"/>
            <a:ext cx="3191396" cy="422275"/>
          </a:xfrm>
          <a:prstGeom prst="rect">
            <a:avLst/>
          </a:prstGeom>
        </p:spPr>
        <p:txBody>
          <a:bodyPr lIns="0" tIns="0" rIns="0" bIns="0" rtlCol="0" anchor="t">
            <a:spAutoFit/>
          </a:bodyPr>
          <a:lstStyle/>
          <a:p>
            <a:pPr marL="0" marR="0" lvl="0" indent="0" algn="l" defTabSz="914400" rtl="0" eaLnBrk="1" fontAlgn="auto" latinLnBrk="0" hangingPunct="1">
              <a:lnSpc>
                <a:spcPts val="3500"/>
              </a:lnSpc>
              <a:spcBef>
                <a:spcPts val="0"/>
              </a:spcBef>
              <a:spcAft>
                <a:spcPts val="0"/>
              </a:spcAft>
              <a:buClrTx/>
              <a:buSzTx/>
              <a:buFontTx/>
              <a:buNone/>
              <a:defRPr/>
            </a:pPr>
            <a:r>
              <a:rPr kumimoji="0" lang="en-US" sz="2500" b="1" i="0" u="none" strike="noStrike" kern="1200" cap="none" spc="0" normalizeH="0" baseline="0" noProof="0">
                <a:ln>
                  <a:noFill/>
                </a:ln>
                <a:solidFill>
                  <a:srgbClr val="000000"/>
                </a:solidFill>
                <a:effectLst/>
                <a:uLnTx/>
                <a:uFillTx/>
                <a:latin typeface="Open Sans Semi-Bold"/>
                <a:ea typeface="Open Sans Semi-Bold"/>
                <a:cs typeface="Open Sans Semi-Bold"/>
                <a:sym typeface="Open Sans Semi-Bold"/>
              </a:rPr>
              <a:t>Thynk Unlimited</a:t>
            </a:r>
            <a:endParaRPr kumimoji="0" lang="en-US" sz="2500" b="1" i="0" u="none" strike="noStrike" kern="1200" cap="none" spc="0" normalizeH="0" baseline="0" noProof="0">
              <a:ln>
                <a:noFill/>
              </a:ln>
              <a:solidFill>
                <a:srgbClr val="000000"/>
              </a:solidFill>
              <a:effectLst/>
              <a:uLnTx/>
              <a:uFillTx/>
              <a:latin typeface="Open Sans Semi-Bold"/>
              <a:ea typeface="Open Sans Semi-Bold"/>
              <a:cs typeface="Open Sans Semi-Bold"/>
              <a:sym typeface="Open Sans Semi-Bold"/>
            </a:endParaRPr>
          </a:p>
        </p:txBody>
      </p:sp>
      <p:sp>
        <p:nvSpPr>
          <p:cNvPr id="13" name="AutoShape 13"/>
          <p:cNvSpPr/>
          <p:nvPr/>
        </p:nvSpPr>
        <p:spPr>
          <a:xfrm flipV="1">
            <a:off x="839945" y="2324009"/>
            <a:ext cx="1858299" cy="0"/>
          </a:xfrm>
          <a:prstGeom prst="line">
            <a:avLst/>
          </a:prstGeom>
          <a:ln w="76200" cap="flat">
            <a:solidFill>
              <a:srgbClr val="EAE4D2"/>
            </a:solidFill>
            <a:prstDash val="solid"/>
            <a:headEnd type="none" w="sm" len="sm"/>
            <a:tailEnd type="none" w="sm" len="sm"/>
          </a:ln>
        </p:spPr>
      </p:sp>
      <p:grpSp>
        <p:nvGrpSpPr>
          <p:cNvPr id="14" name="Group 14"/>
          <p:cNvGrpSpPr/>
          <p:nvPr/>
        </p:nvGrpSpPr>
        <p:grpSpPr>
          <a:xfrm>
            <a:off x="8493611" y="595884"/>
            <a:ext cx="877649" cy="87764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6" name="TextBox 16"/>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01</a:t>
              </a:r>
              <a:endPar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grpSp>
      <p:sp>
        <p:nvSpPr>
          <p:cNvPr id="17" name="TextBox 17"/>
          <p:cNvSpPr txBox="1"/>
          <p:nvPr/>
        </p:nvSpPr>
        <p:spPr>
          <a:xfrm>
            <a:off x="9579356" y="791606"/>
            <a:ext cx="7641844" cy="48450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rPr>
              <a:t>ACCOUNT CREATION</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9579356" y="1397333"/>
            <a:ext cx="7641844" cy="143065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we are able to register the bank registration account without a customer having to move to the nearest bank branch.</a:t>
            </a:r>
            <a:endPar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endParaRPr>
          </a:p>
        </p:txBody>
      </p:sp>
      <p:grpSp>
        <p:nvGrpSpPr>
          <p:cNvPr id="19" name="Group 19"/>
          <p:cNvGrpSpPr/>
          <p:nvPr/>
        </p:nvGrpSpPr>
        <p:grpSpPr>
          <a:xfrm>
            <a:off x="8493611" y="3729081"/>
            <a:ext cx="877649" cy="87764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1" name="TextBox 21"/>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02</a:t>
              </a:r>
              <a:endPar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grpSp>
      <p:sp>
        <p:nvSpPr>
          <p:cNvPr id="22" name="TextBox 22"/>
          <p:cNvSpPr txBox="1"/>
          <p:nvPr/>
        </p:nvSpPr>
        <p:spPr>
          <a:xfrm>
            <a:off x="9579356" y="3924802"/>
            <a:ext cx="7641844" cy="48450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rPr>
              <a:t>COST SAVING</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23" name="TextBox 23"/>
          <p:cNvSpPr txBox="1"/>
          <p:nvPr/>
        </p:nvSpPr>
        <p:spPr>
          <a:xfrm>
            <a:off x="9579356" y="4530530"/>
            <a:ext cx="7641844" cy="143065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We save the customer the time and finances needed to move to bank halls or branches to have the registration of the bank accounts.</a:t>
            </a:r>
            <a:endPar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endParaRPr>
          </a:p>
        </p:txBody>
      </p:sp>
      <p:pic>
        <p:nvPicPr>
          <p:cNvPr id="2" name="Picture 1"/>
          <p:cNvPicPr/>
          <p:nvPr/>
        </p:nvPicPr>
        <p:blipFill>
          <a:blip r:embed="rId3"/>
          <a:stretch>
            <a:fillRect/>
          </a:stretch>
        </p:blipFill>
        <p:spPr>
          <a:xfrm>
            <a:off x="154305" y="2473960"/>
            <a:ext cx="6800850" cy="2807335"/>
          </a:xfrm>
          <a:prstGeom prst="rect">
            <a:avLst/>
          </a:prstGeom>
        </p:spPr>
      </p:pic>
      <p:pic>
        <p:nvPicPr>
          <p:cNvPr id="3" name="Picture 2"/>
          <p:cNvPicPr/>
          <p:nvPr/>
        </p:nvPicPr>
        <p:blipFill>
          <a:blip r:embed="rId4"/>
          <a:stretch>
            <a:fillRect/>
          </a:stretch>
        </p:blipFill>
        <p:spPr>
          <a:xfrm>
            <a:off x="165735" y="5671820"/>
            <a:ext cx="7275195" cy="4344035"/>
          </a:xfrm>
          <a:prstGeom prst="rect">
            <a:avLst/>
          </a:prstGeom>
        </p:spPr>
      </p:pic>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6640</Words>
  <Application>WPS Presentation</Application>
  <PresentationFormat>Custom</PresentationFormat>
  <Paragraphs>220</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Inter Bold</vt:lpstr>
      <vt:lpstr>Open Sans Medium</vt:lpstr>
      <vt:lpstr>Open Sans Bold</vt:lpstr>
      <vt:lpstr>Open Sans</vt:lpstr>
      <vt:lpstr>Open Sans Semi-Bold</vt:lpstr>
      <vt:lpstr>Inter Ultra-Bold</vt:lpstr>
      <vt:lpstr>Calibri</vt:lpstr>
      <vt:lpstr>Inter Heavy</vt:lpstr>
      <vt:lpstr>Microsoft YaHei</vt:lpstr>
      <vt:lpstr>Arial Unicode MS</vt:lpstr>
      <vt:lpstr>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PLP Standard Pitch Deck Template</dc:title>
  <dc:creator>KEVIN NALIANYA</dc:creator>
  <cp:lastModifiedBy>kevin nalianya</cp:lastModifiedBy>
  <cp:revision>55</cp:revision>
  <dcterms:created xsi:type="dcterms:W3CDTF">2006-08-16T00:00:00Z</dcterms:created>
  <dcterms:modified xsi:type="dcterms:W3CDTF">2024-11-29T12:15:59Z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94875702DD49467B88FD2716992E9619_13</vt:lpwstr>
  </property>
  <property fmtid="{D5CDD505-2E9C-101B-9397-08002B2CF9AE}" pid="3" name="KSOProductBuildVer">
    <vt:lpwstr>1033-12.2.0.18911</vt:lpwstr>
  </property>
</Properties>
</file>