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8" r:id="rId3"/>
    <p:sldId id="259" r:id="rId4"/>
    <p:sldId id="278" r:id="rId5"/>
    <p:sldId id="264" r:id="rId6"/>
    <p:sldId id="257" r:id="rId7"/>
    <p:sldId id="279" r:id="rId8"/>
    <p:sldId id="277" r:id="rId9"/>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1B230-939F-47AD-B18A-954474A2A85E}" v="4" dt="2025-02-17T16:51:57.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9500" autoAdjust="0"/>
  </p:normalViewPr>
  <p:slideViewPr>
    <p:cSldViewPr snapToGrid="0">
      <p:cViewPr>
        <p:scale>
          <a:sx n="80" d="100"/>
          <a:sy n="80" d="100"/>
        </p:scale>
        <p:origin x="782" y="11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eenprince2004@outlook.com" userId="3aab897e9adea781" providerId="LiveId" clId="{58F3A42A-6A4D-4019-BBE4-3059F5FBD8E3}"/>
    <pc:docChg chg="undo custSel modSld">
      <pc:chgData name="praveenprince2004@outlook.com" userId="3aab897e9adea781" providerId="LiveId" clId="{58F3A42A-6A4D-4019-BBE4-3059F5FBD8E3}" dt="2025-02-11T18:36:34.520" v="490" actId="20577"/>
      <pc:docMkLst>
        <pc:docMk/>
      </pc:docMkLst>
      <pc:sldChg chg="addSp delSp modSp mod">
        <pc:chgData name="praveenprince2004@outlook.com" userId="3aab897e9adea781" providerId="LiveId" clId="{58F3A42A-6A4D-4019-BBE4-3059F5FBD8E3}" dt="2025-02-11T18:26:22.060" v="333"/>
        <pc:sldMkLst>
          <pc:docMk/>
          <pc:sldMk cId="1911466712" sldId="257"/>
        </pc:sldMkLst>
        <pc:spChg chg="add mod">
          <ac:chgData name="praveenprince2004@outlook.com" userId="3aab897e9adea781" providerId="LiveId" clId="{58F3A42A-6A4D-4019-BBE4-3059F5FBD8E3}" dt="2025-02-11T18:26:22.060" v="333"/>
          <ac:spMkLst>
            <pc:docMk/>
            <pc:sldMk cId="1911466712" sldId="257"/>
            <ac:spMk id="4" creationId="{32D8067C-264E-C16D-E5FF-AFA98EAEF521}"/>
          </ac:spMkLst>
        </pc:spChg>
      </pc:sldChg>
      <pc:sldChg chg="addSp delSp modSp mod">
        <pc:chgData name="praveenprince2004@outlook.com" userId="3aab897e9adea781" providerId="LiveId" clId="{58F3A42A-6A4D-4019-BBE4-3059F5FBD8E3}" dt="2025-02-11T18:36:34.520" v="490" actId="20577"/>
        <pc:sldMkLst>
          <pc:docMk/>
          <pc:sldMk cId="3941559570" sldId="277"/>
        </pc:sldMkLst>
        <pc:spChg chg="add mod">
          <ac:chgData name="praveenprince2004@outlook.com" userId="3aab897e9adea781" providerId="LiveId" clId="{58F3A42A-6A4D-4019-BBE4-3059F5FBD8E3}" dt="2025-02-11T18:15:43.109" v="206" actId="20577"/>
          <ac:spMkLst>
            <pc:docMk/>
            <pc:sldMk cId="3941559570" sldId="277"/>
            <ac:spMk id="12" creationId="{3A32BE9A-73A7-1951-AAEE-AE89393750CB}"/>
          </ac:spMkLst>
        </pc:spChg>
        <pc:spChg chg="add mod">
          <ac:chgData name="praveenprince2004@outlook.com" userId="3aab897e9adea781" providerId="LiveId" clId="{58F3A42A-6A4D-4019-BBE4-3059F5FBD8E3}" dt="2025-02-11T18:26:45.621" v="351" actId="20577"/>
          <ac:spMkLst>
            <pc:docMk/>
            <pc:sldMk cId="3941559570" sldId="277"/>
            <ac:spMk id="17" creationId="{18F7C407-9179-539B-A939-2023ED352B19}"/>
          </ac:spMkLst>
        </pc:spChg>
        <pc:graphicFrameChg chg="add mod modGraphic">
          <ac:chgData name="praveenprince2004@outlook.com" userId="3aab897e9adea781" providerId="LiveId" clId="{58F3A42A-6A4D-4019-BBE4-3059F5FBD8E3}" dt="2025-02-11T18:36:34.520" v="490" actId="20577"/>
          <ac:graphicFrameMkLst>
            <pc:docMk/>
            <pc:sldMk cId="3941559570" sldId="277"/>
            <ac:graphicFrameMk id="13" creationId="{7C420DD1-7604-FAAD-6616-0AE4E841893D}"/>
          </ac:graphicFrameMkLst>
        </pc:graphicFrameChg>
      </pc:sldChg>
    </pc:docChg>
  </pc:docChgLst>
  <pc:docChgLst>
    <pc:chgData name="praveenprince2004@outlook.com" userId="3aab897e9adea781" providerId="LiveId" clId="{3C51B230-939F-47AD-B18A-954474A2A85E}"/>
    <pc:docChg chg="addSld modSld sldOrd">
      <pc:chgData name="praveenprince2004@outlook.com" userId="3aab897e9adea781" providerId="LiveId" clId="{3C51B230-939F-47AD-B18A-954474A2A85E}" dt="2025-02-17T16:52:22.535" v="36" actId="20577"/>
      <pc:docMkLst>
        <pc:docMk/>
      </pc:docMkLst>
      <pc:sldChg chg="addSp modSp">
        <pc:chgData name="praveenprince2004@outlook.com" userId="3aab897e9adea781" providerId="LiveId" clId="{3C51B230-939F-47AD-B18A-954474A2A85E}" dt="2025-02-17T16:51:45.076" v="10"/>
        <pc:sldMkLst>
          <pc:docMk/>
          <pc:sldMk cId="1911466712" sldId="257"/>
        </pc:sldMkLst>
        <pc:picChg chg="add mod">
          <ac:chgData name="praveenprince2004@outlook.com" userId="3aab897e9adea781" providerId="LiveId" clId="{3C51B230-939F-47AD-B18A-954474A2A85E}" dt="2025-02-17T16:51:45.076" v="10"/>
          <ac:picMkLst>
            <pc:docMk/>
            <pc:sldMk cId="1911466712" sldId="257"/>
            <ac:picMk id="5" creationId="{0DBFB9BC-19B6-CF42-571F-725065D75774}"/>
          </ac:picMkLst>
        </pc:picChg>
      </pc:sldChg>
      <pc:sldChg chg="addSp modSp new mod ord">
        <pc:chgData name="praveenprince2004@outlook.com" userId="3aab897e9adea781" providerId="LiveId" clId="{3C51B230-939F-47AD-B18A-954474A2A85E}" dt="2025-02-17T16:52:22.535" v="36" actId="20577"/>
        <pc:sldMkLst>
          <pc:docMk/>
          <pc:sldMk cId="1354040725" sldId="279"/>
        </pc:sldMkLst>
        <pc:spChg chg="add mod">
          <ac:chgData name="praveenprince2004@outlook.com" userId="3aab897e9adea781" providerId="LiveId" clId="{3C51B230-939F-47AD-B18A-954474A2A85E}" dt="2025-02-17T16:52:22.535" v="36" actId="20577"/>
          <ac:spMkLst>
            <pc:docMk/>
            <pc:sldMk cId="1354040725" sldId="279"/>
            <ac:spMk id="4" creationId="{1CE77890-4A96-8A5D-1375-20D301726576}"/>
          </ac:spMkLst>
        </pc:spChg>
        <pc:picChg chg="add mod">
          <ac:chgData name="praveenprince2004@outlook.com" userId="3aab897e9adea781" providerId="LiveId" clId="{3C51B230-939F-47AD-B18A-954474A2A85E}" dt="2025-02-17T16:52:08.025" v="12" actId="1076"/>
          <ac:picMkLst>
            <pc:docMk/>
            <pc:sldMk cId="1354040725" sldId="279"/>
            <ac:picMk id="3" creationId="{AE563D5C-45D8-A54D-B280-5D3D323D00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021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7842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462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15" name="图片"/>
          <p:cNvPicPr>
            <a:picLocks/>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14"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13"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10"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11"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12"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1705826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pic>
        <p:nvPicPr>
          <p:cNvPr id="38" name="图片"/>
          <p:cNvPicPr>
            <a:picLocks/>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37"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36"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30"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1" name="文本框"/>
          <p:cNvSpPr>
            <a:spLocks noGrp="1"/>
          </p:cNvSpPr>
          <p:nvPr>
            <p:ph type="body" idx="1"/>
          </p:nvPr>
        </p:nvSpPr>
        <p:spPr>
          <a:xfrm>
            <a:off x="838200" y="1825625"/>
            <a:ext cx="5181599"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2" name="文本框"/>
          <p:cNvSpPr>
            <a:spLocks noGrp="1"/>
          </p:cNvSpPr>
          <p:nvPr>
            <p:ph type="body" idx="2"/>
          </p:nvPr>
        </p:nvSpPr>
        <p:spPr>
          <a:xfrm>
            <a:off x="6172200" y="1825625"/>
            <a:ext cx="5181599"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等线" charset="0"/>
              <a:cs typeface="Calibri" charset="0"/>
            </a:endParaRPr>
          </a:p>
        </p:txBody>
      </p:sp>
      <p:sp>
        <p:nvSpPr>
          <p:cNvPr id="3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3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spTree>
    <p:extLst>
      <p:ext uri="{BB962C8B-B14F-4D97-AF65-F5344CB8AC3E}">
        <p14:creationId xmlns:p14="http://schemas.microsoft.com/office/powerpoint/2010/main" val="208030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240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3192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104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935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601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01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339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2025/2/17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201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等线" charset="0"/>
                <a:cs typeface="Calibri" charset="0"/>
              </a:rPr>
              <a:t>2/17/2025</a:t>
            </a:fld>
            <a:endParaRPr lang="zh-CN" altLang="en-US" sz="1200">
              <a:solidFill>
                <a:srgbClr val="898989"/>
              </a:solidFill>
              <a:latin typeface="Calibri" charset="0"/>
              <a:ea typeface="等线" charset="0"/>
              <a:cs typeface="Calibri"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等线" charset="0"/>
              <a:cs typeface="Calibri"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等线" charset="0"/>
                <a:cs typeface="Calibri" charset="0"/>
              </a:rPr>
              <a:t>‹#›</a:t>
            </a:fld>
            <a:endParaRPr lang="zh-CN" altLang="en-US" sz="1200">
              <a:solidFill>
                <a:srgbClr val="898989"/>
              </a:solidFill>
              <a:latin typeface="Calibri" charset="0"/>
              <a:ea typeface="等线" charset="0"/>
              <a:cs typeface="Calibri" charset="0"/>
            </a:endParaRPr>
          </a:p>
        </p:txBody>
      </p:sp>
      <p:pic>
        <p:nvPicPr>
          <p:cNvPr id="7" name="图片"/>
          <p:cNvPicPr>
            <a:picLocks/>
          </p:cNvPicPr>
          <p:nvPr/>
        </p:nvPicPr>
        <p:blipFill>
          <a:blip r:embed="rId15" cstate="print"/>
          <a:stretch>
            <a:fillRect/>
          </a:stretch>
        </p:blipFill>
        <p:spPr>
          <a:xfrm>
            <a:off x="10912355" y="185739"/>
            <a:ext cx="441445" cy="401116"/>
          </a:xfrm>
          <a:prstGeom prst="rect">
            <a:avLst/>
          </a:prstGeom>
          <a:noFill/>
          <a:ln w="9525" cap="flat" cmpd="sng">
            <a:noFill/>
            <a:prstDash val="solid"/>
            <a:miter/>
          </a:ln>
        </p:spPr>
      </p:pic>
      <p:pic>
        <p:nvPicPr>
          <p:cNvPr id="8" name="图片"/>
          <p:cNvPicPr>
            <a:picLocks noChangeAspect="1"/>
          </p:cNvPicPr>
          <p:nvPr/>
        </p:nvPicPr>
        <p:blipFill>
          <a:blip r:embed="rId16" cstate="print"/>
          <a:stretch>
            <a:fillRect/>
          </a:stretch>
        </p:blipFill>
        <p:spPr>
          <a:xfrm>
            <a:off x="186549" y="51435"/>
            <a:ext cx="2675278" cy="1040386"/>
          </a:xfrm>
          <a:prstGeom prst="rect">
            <a:avLst/>
          </a:prstGeom>
          <a:noFill/>
          <a:ln w="12700" cap="flat" cmpd="sng">
            <a:noFill/>
            <a:prstDash val="solid"/>
            <a:miter/>
          </a:ln>
        </p:spPr>
      </p:pic>
      <p:pic>
        <p:nvPicPr>
          <p:cNvPr id="9" name="图片"/>
          <p:cNvPicPr>
            <a:picLocks noChangeAspect="1"/>
          </p:cNvPicPr>
          <p:nvPr/>
        </p:nvPicPr>
        <p:blipFill>
          <a:blip r:embed="rId17" cstate="print"/>
          <a:stretch>
            <a:fillRect/>
          </a:stretch>
        </p:blipFill>
        <p:spPr>
          <a:xfrm>
            <a:off x="5731287" y="51435"/>
            <a:ext cx="891186" cy="891186"/>
          </a:xfrm>
          <a:prstGeom prst="rect">
            <a:avLst/>
          </a:prstGeom>
          <a:noFill/>
          <a:ln w="12700" cap="flat" cmpd="sng">
            <a:noFill/>
            <a:prstDash val="solid"/>
            <a:miter/>
          </a:ln>
        </p:spPr>
      </p:pic>
    </p:spTree>
    <p:extLst>
      <p:ext uri="{BB962C8B-B14F-4D97-AF65-F5344CB8AC3E}">
        <p14:creationId xmlns:p14="http://schemas.microsoft.com/office/powerpoint/2010/main" val="39114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charset="0"/>
          <a:ea typeface="等线" charset="0"/>
          <a:cs typeface="Calibri"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charset="0"/>
          <a:ea typeface="等线" charset="0"/>
          <a:cs typeface="Calibri"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charset="0"/>
          <a:ea typeface="等线" charset="0"/>
          <a:cs typeface="Calibri"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charset="0"/>
          <a:ea typeface="等线"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a:spLocks/>
          </p:cNvSpPr>
          <p:nvPr/>
        </p:nvSpPr>
        <p:spPr>
          <a:xfrm>
            <a:off x="3518715" y="1696728"/>
            <a:ext cx="5743271" cy="4616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FF0000"/>
                </a:solidFill>
                <a:latin typeface="Times New Roman" pitchFamily="18" charset="0"/>
                <a:ea typeface="等线" charset="0"/>
                <a:cs typeface="Times New Roman" pitchFamily="18" charset="0"/>
              </a:rPr>
              <a:t>18EEP401L-MINOR PROJECT – I</a:t>
            </a:r>
            <a:r>
              <a:rPr lang="en-US" altLang="zh-CN" sz="2400" b="1" dirty="0">
                <a:solidFill>
                  <a:srgbClr val="FF0000"/>
                </a:solidFill>
                <a:latin typeface="Times New Roman" pitchFamily="18" charset="0"/>
                <a:ea typeface="等线" charset="0"/>
                <a:cs typeface="Times New Roman" pitchFamily="18" charset="0"/>
              </a:rPr>
              <a:t>V</a:t>
            </a:r>
            <a:endParaRPr lang="zh-CN" altLang="en-US" sz="2400" b="1" i="0" u="none" strike="noStrike" kern="1200" cap="none" spc="0" baseline="0" dirty="0">
              <a:solidFill>
                <a:srgbClr val="FF0000"/>
              </a:solidFill>
              <a:latin typeface="Calibri" charset="0"/>
              <a:ea typeface="等线" charset="0"/>
              <a:cs typeface="Calibri" charset="0"/>
            </a:endParaRPr>
          </a:p>
        </p:txBody>
      </p:sp>
      <p:sp>
        <p:nvSpPr>
          <p:cNvPr id="17" name="矩形"/>
          <p:cNvSpPr>
            <a:spLocks/>
          </p:cNvSpPr>
          <p:nvPr/>
        </p:nvSpPr>
        <p:spPr>
          <a:xfrm>
            <a:off x="1987432" y="1144385"/>
            <a:ext cx="859830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itchFamily="18" charset="0"/>
                <a:ea typeface="等线" charset="0"/>
                <a:cs typeface="Times New Roman" pitchFamily="18" charset="0"/>
              </a:rPr>
              <a:t>DEPARTMENT OF ELECTRICAL AND ELECTRONICS ENGINEERING</a:t>
            </a:r>
            <a:endParaRPr lang="zh-CN" altLang="en-US" sz="2000" b="1" i="0" u="none" strike="noStrike" kern="1200" cap="none" spc="0" baseline="0">
              <a:solidFill>
                <a:schemeClr val="tx1"/>
              </a:solidFill>
              <a:latin typeface="Calibri" charset="0"/>
              <a:ea typeface="等线" charset="0"/>
              <a:cs typeface="Calibri" charset="0"/>
            </a:endParaRPr>
          </a:p>
        </p:txBody>
      </p:sp>
      <p:sp>
        <p:nvSpPr>
          <p:cNvPr id="18" name="矩形"/>
          <p:cNvSpPr>
            <a:spLocks/>
          </p:cNvSpPr>
          <p:nvPr/>
        </p:nvSpPr>
        <p:spPr>
          <a:xfrm>
            <a:off x="4549633" y="2310626"/>
            <a:ext cx="2861681" cy="461665"/>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Times New Roman" pitchFamily="18" charset="0"/>
                <a:ea typeface="等线" charset="0"/>
                <a:cs typeface="Times New Roman" pitchFamily="18" charset="0"/>
              </a:rPr>
              <a:t>ZEROTH REVIEW</a:t>
            </a:r>
            <a:endParaRPr lang="zh-CN" altLang="en-US" sz="2400" b="1" i="0" u="none" strike="noStrike" kern="1200" cap="none" spc="0" baseline="0" dirty="0">
              <a:solidFill>
                <a:schemeClr val="tx1"/>
              </a:solidFill>
              <a:latin typeface="Calibri" charset="0"/>
              <a:ea typeface="等线" charset="0"/>
              <a:cs typeface="Calibri" charset="0"/>
            </a:endParaRPr>
          </a:p>
        </p:txBody>
      </p:sp>
      <p:sp>
        <p:nvSpPr>
          <p:cNvPr id="19" name="矩形"/>
          <p:cNvSpPr>
            <a:spLocks/>
          </p:cNvSpPr>
          <p:nvPr/>
        </p:nvSpPr>
        <p:spPr>
          <a:xfrm>
            <a:off x="381767" y="3450953"/>
            <a:ext cx="3423824" cy="17098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50000"/>
              </a:lnSpc>
              <a:spcBef>
                <a:spcPts val="0"/>
              </a:spcBef>
              <a:spcAft>
                <a:spcPts val="0"/>
              </a:spcAft>
              <a:buNone/>
            </a:pPr>
            <a:endParaRPr lang="en-US" altLang="zh-CN" sz="1800" b="1" i="0" u="none" strike="noStrike" kern="1200" cap="none" spc="0" baseline="0" dirty="0">
              <a:solidFill>
                <a:srgbClr val="7030A0"/>
              </a:solidFill>
              <a:latin typeface="Times New Roman" pitchFamily="18" charset="0"/>
              <a:ea typeface="等线" charset="0"/>
              <a:cs typeface="Times New Roman"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YEAR/ SEMESTER – III/VI</a:t>
            </a: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BATCH NUMBER :12</a:t>
            </a: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itchFamily="18" charset="0"/>
                <a:ea typeface="等线" charset="0"/>
                <a:cs typeface="Times New Roman" pitchFamily="18" charset="0"/>
              </a:rPr>
              <a:t>DATE : </a:t>
            </a:r>
            <a:endParaRPr lang="en-US" altLang="zh-CN" sz="1800" b="1" i="0" u="none" strike="noStrike" kern="1200" cap="none" spc="0" baseline="0" dirty="0">
              <a:solidFill>
                <a:schemeClr val="tx1"/>
              </a:solidFill>
              <a:latin typeface="Calibri" charset="0"/>
              <a:ea typeface="等线" charset="0"/>
              <a:cs typeface="Calibri" charset="0"/>
            </a:endParaRPr>
          </a:p>
        </p:txBody>
      </p:sp>
      <p:sp>
        <p:nvSpPr>
          <p:cNvPr id="20" name="矩形"/>
          <p:cNvSpPr>
            <a:spLocks/>
          </p:cNvSpPr>
          <p:nvPr/>
        </p:nvSpPr>
        <p:spPr>
          <a:xfrm>
            <a:off x="765111" y="2772291"/>
            <a:ext cx="10888824"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4000" b="1" dirty="0">
                <a:solidFill>
                  <a:srgbClr val="1F4E79"/>
                </a:solidFill>
                <a:latin typeface="Times New Roman" panose="02020603050405020304" pitchFamily="18" charset="0"/>
                <a:ea typeface="等线" charset="0"/>
                <a:cs typeface="Times New Roman" panose="02020603050405020304" pitchFamily="18" charset="0"/>
              </a:rPr>
              <a:t>Borewell water overflow Detection and Prevention system</a:t>
            </a:r>
            <a:endParaRPr lang="zh-CN" altLang="en-US" sz="4000" b="1" i="0" u="none" strike="noStrike" kern="1200" cap="none" spc="0" baseline="0" dirty="0">
              <a:solidFill>
                <a:srgbClr val="1F4E79"/>
              </a:solidFill>
              <a:latin typeface="Times New Roman" panose="02020603050405020304" pitchFamily="18" charset="0"/>
              <a:ea typeface="等线" charset="0"/>
              <a:cs typeface="Times New Roman" panose="02020603050405020304" pitchFamily="18" charset="0"/>
            </a:endParaRPr>
          </a:p>
        </p:txBody>
      </p:sp>
      <p:sp>
        <p:nvSpPr>
          <p:cNvPr id="21" name="矩形"/>
          <p:cNvSpPr>
            <a:spLocks/>
          </p:cNvSpPr>
          <p:nvPr/>
        </p:nvSpPr>
        <p:spPr>
          <a:xfrm>
            <a:off x="830436" y="5089615"/>
            <a:ext cx="3192155" cy="12618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000" b="1" i="0" u="none" strike="noStrike" kern="1200" cap="none" spc="0" baseline="0" dirty="0">
              <a:solidFill>
                <a:schemeClr val="tx1"/>
              </a:solidFill>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GUIDED BY:</a:t>
            </a:r>
            <a:endParaRPr lang="en-US" altLang="zh-CN"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    Mr. N Selvam M.E</a:t>
            </a:r>
          </a:p>
          <a:p>
            <a:pPr marL="0" indent="0" algn="l">
              <a:lnSpc>
                <a:spcPct val="100000"/>
              </a:lnSpc>
              <a:spcBef>
                <a:spcPts val="0"/>
              </a:spcBef>
              <a:spcAft>
                <a:spcPts val="0"/>
              </a:spcAft>
              <a:buNone/>
            </a:pPr>
            <a:r>
              <a:rPr lang="en-US" altLang="zh-CN" dirty="0">
                <a:latin typeface="Times New Roman" pitchFamily="18" charset="0"/>
                <a:ea typeface="等线" charset="0"/>
                <a:cs typeface="Times New Roman" pitchFamily="18" charset="0"/>
              </a:rPr>
              <a:t>    Assistant Professor/EEE</a:t>
            </a:r>
            <a:endParaRPr lang="zh-CN" altLang="en-US" sz="1800" b="0" i="0" u="none" strike="noStrike" kern="1200" cap="none" spc="0" baseline="0" dirty="0">
              <a:solidFill>
                <a:schemeClr val="tx1"/>
              </a:solidFill>
              <a:latin typeface="Calibri" charset="0"/>
              <a:ea typeface="等线" charset="0"/>
              <a:cs typeface="Calibri" charset="0"/>
            </a:endParaRPr>
          </a:p>
        </p:txBody>
      </p:sp>
      <p:sp>
        <p:nvSpPr>
          <p:cNvPr id="22" name="矩形"/>
          <p:cNvSpPr>
            <a:spLocks/>
          </p:cNvSpPr>
          <p:nvPr/>
        </p:nvSpPr>
        <p:spPr>
          <a:xfrm>
            <a:off x="7012414" y="4812617"/>
            <a:ext cx="4499145" cy="206210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PRESENTED BY:</a:t>
            </a:r>
            <a:br>
              <a:rPr lang="zh-CN" altLang="en-US" sz="1800" b="0" i="0" u="none" strike="noStrike" kern="1200" cap="none" spc="0" baseline="0" dirty="0">
                <a:solidFill>
                  <a:schemeClr val="tx1"/>
                </a:solidFill>
                <a:latin typeface="Times New Roman" pitchFamily="18" charset="0"/>
                <a:ea typeface="等线" charset="0"/>
                <a:cs typeface="Times New Roman" pitchFamily="18" charset="0"/>
              </a:rPr>
            </a:br>
            <a:r>
              <a:rPr lang="en-US" altLang="zh-CN" dirty="0">
                <a:latin typeface="Times New Roman" pitchFamily="18" charset="0"/>
                <a:ea typeface="等线" charset="0"/>
                <a:cs typeface="Times New Roman" pitchFamily="18" charset="0"/>
              </a:rPr>
              <a:t>NALIN KUMAR S P               </a:t>
            </a: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   (927622BEE073)</a:t>
            </a: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SANJAAI U N           </a:t>
            </a: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itchFamily="18" charset="0"/>
                <a:ea typeface="等线" charset="0"/>
                <a:cs typeface="Times New Roman" pitchFamily="18" charset="0"/>
              </a:rPr>
              <a:t>(927622BEE094)</a:t>
            </a:r>
          </a:p>
          <a:p>
            <a:pPr marL="0" indent="0" algn="l">
              <a:lnSpc>
                <a:spcPct val="100000"/>
              </a:lnSpc>
              <a:spcBef>
                <a:spcPts val="0"/>
              </a:spcBef>
              <a:spcAft>
                <a:spcPts val="0"/>
              </a:spcAft>
              <a:buNone/>
            </a:pPr>
            <a:r>
              <a:rPr lang="en-US" altLang="zh-CN" dirty="0">
                <a:latin typeface="Times New Roman" pitchFamily="18" charset="0"/>
                <a:ea typeface="等线" charset="0"/>
                <a:cs typeface="Times New Roman" pitchFamily="18" charset="0"/>
              </a:rPr>
              <a:t>SHARMITHA S P</a:t>
            </a:r>
          </a:p>
          <a:p>
            <a:pPr marL="0" indent="0" algn="l">
              <a:lnSpc>
                <a:spcPct val="100000"/>
              </a:lnSpc>
              <a:spcBef>
                <a:spcPts val="0"/>
              </a:spcBef>
              <a:spcAft>
                <a:spcPts val="0"/>
              </a:spcAft>
              <a:buNone/>
            </a:pPr>
            <a:r>
              <a:rPr lang="en-US" altLang="zh-CN" dirty="0">
                <a:latin typeface="Times New Roman" pitchFamily="18" charset="0"/>
                <a:ea typeface="等线" charset="0"/>
                <a:cs typeface="Times New Roman" pitchFamily="18" charset="0"/>
              </a:rPr>
              <a:t>(927622BEE106) </a:t>
            </a:r>
            <a:endParaRPr lang="zh-CN" altLang="en-US" sz="18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79552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矩形"/>
          <p:cNvSpPr>
            <a:spLocks/>
          </p:cNvSpPr>
          <p:nvPr/>
        </p:nvSpPr>
        <p:spPr>
          <a:xfrm>
            <a:off x="1857021" y="1302040"/>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等线" charset="0"/>
                <a:cs typeface="Times New Roman" pitchFamily="18" charset="0"/>
              </a:rPr>
              <a:t>PROBLEM STATEMENT</a:t>
            </a: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
        <p:nvSpPr>
          <p:cNvPr id="2" name="TextBox 1">
            <a:extLst>
              <a:ext uri="{FF2B5EF4-FFF2-40B4-BE49-F238E27FC236}">
                <a16:creationId xmlns:a16="http://schemas.microsoft.com/office/drawing/2014/main" id="{B74557CF-8C47-30F0-8BC2-BB264C725064}"/>
              </a:ext>
            </a:extLst>
          </p:cNvPr>
          <p:cNvSpPr txBox="1"/>
          <p:nvPr/>
        </p:nvSpPr>
        <p:spPr>
          <a:xfrm>
            <a:off x="1857021" y="2194807"/>
            <a:ext cx="9041133" cy="3268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Autoflow wells in the Terai region rely on naturally pressurized aquifers to supply water without pumps. However, many private wells remain uncapped, leading to uncontrolled water discharge and wastage. Additionally, the constant flow makes it difficult to measure water levels, which is essential for groundwater monitoring and management. These challenges contribute to groundwater depletion and waterlogging in agricultural fields, affecting both water security and land productivity.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47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p:cNvSpPr>
            <a:spLocks/>
          </p:cNvSpPr>
          <p:nvPr/>
        </p:nvSpPr>
        <p:spPr>
          <a:xfrm>
            <a:off x="1842273" y="1302040"/>
            <a:ext cx="8968294"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OBJECTIVE</a:t>
            </a:r>
            <a:endParaRPr lang="zh-CN" altLang="en-US" sz="2000" b="1" i="0" u="none" strike="noStrike" kern="1200" cap="none" spc="0" baseline="0">
              <a:solidFill>
                <a:srgbClr val="000000"/>
              </a:solidFill>
              <a:latin typeface="Times New Roman" pitchFamily="18" charset="0"/>
              <a:ea typeface="等线" charset="0"/>
              <a:cs typeface="Times New Roman" pitchFamily="18" charset="0"/>
            </a:endParaRPr>
          </a:p>
        </p:txBody>
      </p:sp>
      <p:sp>
        <p:nvSpPr>
          <p:cNvPr id="27" name="矩形"/>
          <p:cNvSpPr>
            <a:spLocks/>
          </p:cNvSpPr>
          <p:nvPr/>
        </p:nvSpPr>
        <p:spPr>
          <a:xfrm>
            <a:off x="1842273" y="1958753"/>
            <a:ext cx="8968294" cy="465364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50000"/>
              </a:lnSpc>
              <a:spcBef>
                <a:spcPts val="0"/>
              </a:spcBef>
              <a:spcAft>
                <a:spcPts val="0"/>
              </a:spcAft>
              <a:buFont typeface="Wingdings"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Prevent continuous water loss by integrating a manually controlled tap to regulate outflow.</a:t>
            </a:r>
          </a:p>
          <a:p>
            <a:pPr marL="342900" indent="-342900" algn="just">
              <a:lnSpc>
                <a:spcPct val="150000"/>
              </a:lnSpc>
              <a:spcBef>
                <a:spcPts val="0"/>
              </a:spcBef>
              <a:spcAft>
                <a:spcPts val="0"/>
              </a:spcAft>
              <a:buFont typeface="Wingdings"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Monitor well conditions using an Arduino-based system with water level and pressure sensors.</a:t>
            </a:r>
          </a:p>
          <a:p>
            <a:pPr marL="342900" indent="-342900" algn="just">
              <a:lnSpc>
                <a:spcPct val="150000"/>
              </a:lnSpc>
              <a:spcBef>
                <a:spcPts val="0"/>
              </a:spcBef>
              <a:spcAft>
                <a:spcPts val="0"/>
              </a:spcAft>
              <a:buFont typeface="Wingdings"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Provide real-time data to help users make informed decisions for groundwater conservation.</a:t>
            </a:r>
          </a:p>
          <a:p>
            <a:pPr marL="342900" indent="-342900" algn="just">
              <a:lnSpc>
                <a:spcPct val="150000"/>
              </a:lnSpc>
              <a:spcBef>
                <a:spcPts val="0"/>
              </a:spcBef>
              <a:spcAft>
                <a:spcPts val="0"/>
              </a:spcAft>
              <a:buFont typeface="Wingdings"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Improve well management by enabling efficient water use and reducing the risk of over-extraction.</a:t>
            </a:r>
          </a:p>
          <a:p>
            <a:pPr marL="342900" indent="-342900" algn="just">
              <a:lnSpc>
                <a:spcPct val="150000"/>
              </a:lnSpc>
              <a:spcBef>
                <a:spcPts val="0"/>
              </a:spcBef>
              <a:spcAft>
                <a:spcPts val="0"/>
              </a:spcAft>
              <a:buFont typeface="Wingdings"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Support sustainable groundwater utilization by offering a cost-effective and adaptable solution.</a:t>
            </a:r>
          </a:p>
        </p:txBody>
      </p:sp>
    </p:spTree>
    <p:extLst>
      <p:ext uri="{BB962C8B-B14F-4D97-AF65-F5344CB8AC3E}">
        <p14:creationId xmlns:p14="http://schemas.microsoft.com/office/powerpoint/2010/main" val="8405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508695-D81B-E880-FC24-AC60D61817C1}"/>
            </a:ext>
          </a:extLst>
        </p:cNvPr>
        <p:cNvGrpSpPr/>
        <p:nvPr/>
      </p:nvGrpSpPr>
      <p:grpSpPr>
        <a:xfrm>
          <a:off x="0" y="0"/>
          <a:ext cx="0" cy="0"/>
          <a:chOff x="0" y="0"/>
          <a:chExt cx="0" cy="0"/>
        </a:xfrm>
      </p:grpSpPr>
      <p:sp>
        <p:nvSpPr>
          <p:cNvPr id="24" name="矩形">
            <a:extLst>
              <a:ext uri="{FF2B5EF4-FFF2-40B4-BE49-F238E27FC236}">
                <a16:creationId xmlns:a16="http://schemas.microsoft.com/office/drawing/2014/main" id="{44E70C5E-ACA9-E805-DA3E-08BAC7CB0735}"/>
              </a:ext>
            </a:extLst>
          </p:cNvPr>
          <p:cNvSpPr>
            <a:spLocks/>
          </p:cNvSpPr>
          <p:nvPr/>
        </p:nvSpPr>
        <p:spPr>
          <a:xfrm>
            <a:off x="1857021" y="1302040"/>
            <a:ext cx="8968293" cy="543877"/>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等线" charset="0"/>
                <a:cs typeface="Times New Roman" pitchFamily="18" charset="0"/>
              </a:rPr>
              <a:t>ABSTRACT</a:t>
            </a:r>
            <a:endParaRPr lang="zh-CN" altLang="en-US" sz="2000" b="1" i="0" u="none" strike="noStrike" kern="1200" cap="none" spc="0" baseline="0">
              <a:solidFill>
                <a:srgbClr val="000000"/>
              </a:solidFill>
              <a:latin typeface="Times New Roman" pitchFamily="18" charset="0"/>
              <a:ea typeface="等线" charset="0"/>
              <a:cs typeface="Times New Roman" pitchFamily="18" charset="0"/>
            </a:endParaRPr>
          </a:p>
        </p:txBody>
      </p:sp>
      <p:sp>
        <p:nvSpPr>
          <p:cNvPr id="2" name="TextBox 1">
            <a:extLst>
              <a:ext uri="{FF2B5EF4-FFF2-40B4-BE49-F238E27FC236}">
                <a16:creationId xmlns:a16="http://schemas.microsoft.com/office/drawing/2014/main" id="{43E6D8DA-7D75-4D63-A052-CD1EB848AD93}"/>
              </a:ext>
            </a:extLst>
          </p:cNvPr>
          <p:cNvSpPr txBox="1"/>
          <p:nvPr/>
        </p:nvSpPr>
        <p:spPr>
          <a:xfrm>
            <a:off x="1857020" y="2260122"/>
            <a:ext cx="8968293" cy="3730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Autoflow wells in the Terai region tap pressurized aquifers, allowing water to flow without pumps.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many private wells lack caps, causing continuous water loss. Measuring water levels is also challenging due to the constant flow.</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develops a smart well cap with a tap to regulate water flow and an Arduino-based system using water level and pressure sensors for real-time monitoring.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solution helps conserve groundwater and improves well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27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a:extLst>
              <a:ext uri="{FF2B5EF4-FFF2-40B4-BE49-F238E27FC236}">
                <a16:creationId xmlns:a16="http://schemas.microsoft.com/office/drawing/2014/main" id="{EED95D35-41B4-CF2C-717A-603BD4F49CF0}"/>
              </a:ext>
            </a:extLst>
          </p:cNvPr>
          <p:cNvSpPr>
            <a:spLocks/>
          </p:cNvSpPr>
          <p:nvPr/>
        </p:nvSpPr>
        <p:spPr>
          <a:xfrm>
            <a:off x="1772002" y="1455597"/>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等线" charset="0"/>
                <a:cs typeface="Times New Roman" pitchFamily="18" charset="0"/>
              </a:rPr>
              <a:t>DESCRIPTION</a:t>
            </a: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
        <p:nvSpPr>
          <p:cNvPr id="8" name="TextBox 7">
            <a:extLst>
              <a:ext uri="{FF2B5EF4-FFF2-40B4-BE49-F238E27FC236}">
                <a16:creationId xmlns:a16="http://schemas.microsoft.com/office/drawing/2014/main" id="{DD4A59A2-B8BD-59DF-5FCE-B2DBB0B8B2E4}"/>
              </a:ext>
            </a:extLst>
          </p:cNvPr>
          <p:cNvSpPr txBox="1"/>
          <p:nvPr/>
        </p:nvSpPr>
        <p:spPr>
          <a:xfrm>
            <a:off x="1772002" y="2320899"/>
            <a:ext cx="8968293"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Autoflow wells in the Terai region rely on naturally pressurized aquifers to supply water without the need for pumps.</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While these wells provide a continuous and reliable water source, many private wells remain uncapped, leading to uncontrolled water discharge, wastage, and inefficient groundwater use. </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To address these issues, this project proposes a smart well cap that integrates a manually controlled tap and an Arduino-based monitoring system. The tap allows users to regulate water flow, preventing unnecessary discharge and promoting efficient usage.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414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C1CC1-2A3F-0782-2422-25A834ED2A5C}"/>
              </a:ext>
            </a:extLst>
          </p:cNvPr>
          <p:cNvSpPr txBox="1"/>
          <p:nvPr/>
        </p:nvSpPr>
        <p:spPr>
          <a:xfrm>
            <a:off x="1772002" y="2320899"/>
            <a:ext cx="8968293"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monitoring system consists of water level and pressure sensors, which continuously collect real-time data to track well conditions. </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An Arduino microcontroller processes this data, which can be stored locally or transmitted remotely, depending on the available infrastructure.</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By implementing this solution, well owners and authorities can reduce water wastage, improve monitoring, and make informed decisions for groundwater conservation. </a:t>
            </a: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It could play a significant role in preventing groundwater depletion, minimizing environmental impact, and ensuring long-term water resource sustainability.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矩形">
            <a:extLst>
              <a:ext uri="{FF2B5EF4-FFF2-40B4-BE49-F238E27FC236}">
                <a16:creationId xmlns:a16="http://schemas.microsoft.com/office/drawing/2014/main" id="{32D8067C-264E-C16D-E5FF-AFA98EAEF521}"/>
              </a:ext>
            </a:extLst>
          </p:cNvPr>
          <p:cNvSpPr>
            <a:spLocks/>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等线" charset="0"/>
                <a:cs typeface="Times New Roman" pitchFamily="18" charset="0"/>
              </a:rPr>
              <a:t>DESCRIPTION</a:t>
            </a: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91146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563D5C-45D8-A54D-B280-5D3D323D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494" y="2828925"/>
            <a:ext cx="6900461" cy="3562350"/>
          </a:xfrm>
          <a:prstGeom prst="rect">
            <a:avLst/>
          </a:prstGeom>
        </p:spPr>
      </p:pic>
      <p:sp>
        <p:nvSpPr>
          <p:cNvPr id="4" name="矩形">
            <a:extLst>
              <a:ext uri="{FF2B5EF4-FFF2-40B4-BE49-F238E27FC236}">
                <a16:creationId xmlns:a16="http://schemas.microsoft.com/office/drawing/2014/main" id="{1CE77890-4A96-8A5D-1375-20D301726576}"/>
              </a:ext>
            </a:extLst>
          </p:cNvPr>
          <p:cNvSpPr>
            <a:spLocks/>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itchFamily="18" charset="0"/>
                <a:ea typeface="等线" charset="0"/>
                <a:cs typeface="Times New Roman" pitchFamily="18" charset="0"/>
              </a:rPr>
              <a:t>BLOCK DIAGRAM</a:t>
            </a: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35404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A32BE9A-73A7-1951-AAEE-AE89393750CB}"/>
              </a:ext>
            </a:extLst>
          </p:cNvPr>
          <p:cNvSpPr txBox="1">
            <a:spLocks/>
          </p:cNvSpPr>
          <p:nvPr/>
        </p:nvSpPr>
        <p:spPr>
          <a:xfrm>
            <a:off x="838200" y="365126"/>
            <a:ext cx="10515600" cy="736088"/>
          </a:xfrm>
          <a:prstGeom prst="rect">
            <a:avLst/>
          </a:prstGeom>
        </p:spPr>
        <p:txBody>
          <a:bodyPr>
            <a:normAutofit/>
          </a:bodyPr>
          <a:lstStyle>
            <a:lvl1pPr algn="l" defTabSz="914400" eaLnBrk="1" fontAlgn="auto" latinLnBrk="0" hangingPunct="1">
              <a:lnSpc>
                <a:spcPct val="90000"/>
              </a:lnSpc>
              <a:spcBef>
                <a:spcPts val="0"/>
              </a:spcBef>
              <a:buNone/>
              <a:defRPr sz="4400" kern="1200">
                <a:solidFill>
                  <a:schemeClr val="tx1"/>
                </a:solidFill>
                <a:latin typeface="Calibri Light" charset="0"/>
                <a:ea typeface="等线 Light" charset="0"/>
                <a:cs typeface="Calibri Light" charset="0"/>
              </a:defRPr>
            </a:lvl1pPr>
          </a:lstStyle>
          <a:p>
            <a:pPr algn="ctr"/>
            <a:endParaRPr lang="en-IN" sz="3200" dirty="0">
              <a:latin typeface="Algerian" panose="04020705040A02060702" pitchFamily="82" charset="0"/>
            </a:endParaRPr>
          </a:p>
        </p:txBody>
      </p:sp>
      <p:graphicFrame>
        <p:nvGraphicFramePr>
          <p:cNvPr id="13" name="Table 12">
            <a:extLst>
              <a:ext uri="{FF2B5EF4-FFF2-40B4-BE49-F238E27FC236}">
                <a16:creationId xmlns:a16="http://schemas.microsoft.com/office/drawing/2014/main" id="{7C420DD1-7604-FAAD-6616-0AE4E841893D}"/>
              </a:ext>
            </a:extLst>
          </p:cNvPr>
          <p:cNvGraphicFramePr>
            <a:graphicFrameLocks noGrp="1"/>
          </p:cNvGraphicFramePr>
          <p:nvPr>
            <p:extLst>
              <p:ext uri="{D42A27DB-BD31-4B8C-83A1-F6EECF244321}">
                <p14:modId xmlns:p14="http://schemas.microsoft.com/office/powerpoint/2010/main" val="2569607971"/>
              </p:ext>
            </p:extLst>
          </p:nvPr>
        </p:nvGraphicFramePr>
        <p:xfrm>
          <a:off x="1771999" y="2439271"/>
          <a:ext cx="8968292" cy="3581089"/>
        </p:xfrm>
        <a:graphic>
          <a:graphicData uri="http://schemas.openxmlformats.org/drawingml/2006/table">
            <a:tbl>
              <a:tblPr firstRow="1" bandRow="1">
                <a:tableStyleId>{00A15C55-8517-42AA-B614-E9B94910E393}</a:tableStyleId>
              </a:tblPr>
              <a:tblGrid>
                <a:gridCol w="886441">
                  <a:extLst>
                    <a:ext uri="{9D8B030D-6E8A-4147-A177-3AD203B41FA5}">
                      <a16:colId xmlns:a16="http://schemas.microsoft.com/office/drawing/2014/main" val="20000"/>
                    </a:ext>
                  </a:extLst>
                </a:gridCol>
                <a:gridCol w="3666958">
                  <a:extLst>
                    <a:ext uri="{9D8B030D-6E8A-4147-A177-3AD203B41FA5}">
                      <a16:colId xmlns:a16="http://schemas.microsoft.com/office/drawing/2014/main" val="20001"/>
                    </a:ext>
                  </a:extLst>
                </a:gridCol>
                <a:gridCol w="2337297">
                  <a:extLst>
                    <a:ext uri="{9D8B030D-6E8A-4147-A177-3AD203B41FA5}">
                      <a16:colId xmlns:a16="http://schemas.microsoft.com/office/drawing/2014/main" val="20002"/>
                    </a:ext>
                  </a:extLst>
                </a:gridCol>
                <a:gridCol w="2077596">
                  <a:extLst>
                    <a:ext uri="{9D8B030D-6E8A-4147-A177-3AD203B41FA5}">
                      <a16:colId xmlns:a16="http://schemas.microsoft.com/office/drawing/2014/main" val="20003"/>
                    </a:ext>
                  </a:extLst>
                </a:gridCol>
              </a:tblGrid>
              <a:tr h="348450">
                <a:tc>
                  <a:txBody>
                    <a:bodyPr/>
                    <a:lstStyle/>
                    <a:p>
                      <a:pPr algn="ctr"/>
                      <a:r>
                        <a:rPr lang="en-IN" dirty="0">
                          <a:latin typeface="Algerian" panose="04020705040A02060702" pitchFamily="82" charset="0"/>
                        </a:rPr>
                        <a:t>s.no</a:t>
                      </a:r>
                    </a:p>
                  </a:txBody>
                  <a:tcPr>
                    <a:solidFill>
                      <a:schemeClr val="accent1"/>
                    </a:solidFill>
                  </a:tcPr>
                </a:tc>
                <a:tc>
                  <a:txBody>
                    <a:bodyPr/>
                    <a:lstStyle/>
                    <a:p>
                      <a:pPr algn="ctr"/>
                      <a:r>
                        <a:rPr lang="en-IN" dirty="0">
                          <a:latin typeface="Algerian" panose="04020705040A02060702" pitchFamily="82" charset="0"/>
                        </a:rPr>
                        <a:t>Name of the components </a:t>
                      </a:r>
                    </a:p>
                  </a:txBody>
                  <a:tcPr>
                    <a:solidFill>
                      <a:schemeClr val="accent1"/>
                    </a:solidFill>
                  </a:tcPr>
                </a:tc>
                <a:tc>
                  <a:txBody>
                    <a:bodyPr/>
                    <a:lstStyle/>
                    <a:p>
                      <a:pPr algn="ctr"/>
                      <a:r>
                        <a:rPr lang="en-IN" dirty="0">
                          <a:latin typeface="Algerian" panose="04020705040A02060702" pitchFamily="82" charset="0"/>
                        </a:rPr>
                        <a:t>quantity</a:t>
                      </a:r>
                    </a:p>
                  </a:txBody>
                  <a:tcPr>
                    <a:solidFill>
                      <a:schemeClr val="accent1"/>
                    </a:solidFill>
                  </a:tcPr>
                </a:tc>
                <a:tc>
                  <a:txBody>
                    <a:bodyPr/>
                    <a:lstStyle/>
                    <a:p>
                      <a:pPr algn="ctr"/>
                      <a:r>
                        <a:rPr lang="en-IN" dirty="0">
                          <a:latin typeface="Algerian" panose="04020705040A02060702" pitchFamily="82" charset="0"/>
                        </a:rPr>
                        <a:t>cost</a:t>
                      </a:r>
                    </a:p>
                  </a:txBody>
                  <a:tcPr>
                    <a:solidFill>
                      <a:schemeClr val="accent1"/>
                    </a:solidFill>
                  </a:tcPr>
                </a:tc>
                <a:extLst>
                  <a:ext uri="{0D108BD9-81ED-4DB2-BD59-A6C34878D82A}">
                    <a16:rowId xmlns:a16="http://schemas.microsoft.com/office/drawing/2014/main" val="10000"/>
                  </a:ext>
                </a:extLst>
              </a:tr>
              <a:tr h="377488">
                <a:tc>
                  <a:txBody>
                    <a:bodyPr/>
                    <a:lstStyle/>
                    <a:p>
                      <a:pPr algn="ctr"/>
                      <a:r>
                        <a:rPr lang="en-IN" sz="2000" dirty="0">
                          <a:latin typeface="Times New Roman" panose="02020603050405020304" pitchFamily="18" charset="0"/>
                          <a:cs typeface="Times New Roman" panose="02020603050405020304" pitchFamily="18" charset="0"/>
                        </a:rPr>
                        <a:t>01</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Arduino UNO</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650</a:t>
                      </a:r>
                    </a:p>
                  </a:txBody>
                  <a:tcPr>
                    <a:solidFill>
                      <a:schemeClr val="accent1">
                        <a:lumMod val="60000"/>
                        <a:lumOff val="40000"/>
                      </a:schemeClr>
                    </a:solidFill>
                  </a:tcPr>
                </a:tc>
                <a:extLst>
                  <a:ext uri="{0D108BD9-81ED-4DB2-BD59-A6C34878D82A}">
                    <a16:rowId xmlns:a16="http://schemas.microsoft.com/office/drawing/2014/main" val="10001"/>
                  </a:ext>
                </a:extLst>
              </a:tr>
              <a:tr h="441649">
                <a:tc>
                  <a:txBody>
                    <a:bodyPr/>
                    <a:lstStyle/>
                    <a:p>
                      <a:pPr algn="ctr"/>
                      <a:r>
                        <a:rPr lang="en-IN" sz="2000" dirty="0">
                          <a:latin typeface="Times New Roman" panose="02020603050405020304" pitchFamily="18" charset="0"/>
                          <a:cs typeface="Times New Roman" panose="02020603050405020304" pitchFamily="18" charset="0"/>
                        </a:rPr>
                        <a:t>02</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Water Level sensor </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150</a:t>
                      </a:r>
                    </a:p>
                  </a:txBody>
                  <a:tcPr>
                    <a:solidFill>
                      <a:schemeClr val="accent1">
                        <a:lumMod val="60000"/>
                        <a:lumOff val="40000"/>
                      </a:schemeClr>
                    </a:solidFill>
                  </a:tcPr>
                </a:tc>
                <a:extLst>
                  <a:ext uri="{0D108BD9-81ED-4DB2-BD59-A6C34878D82A}">
                    <a16:rowId xmlns:a16="http://schemas.microsoft.com/office/drawing/2014/main" val="10002"/>
                  </a:ext>
                </a:extLst>
              </a:tr>
              <a:tr h="377488">
                <a:tc>
                  <a:txBody>
                    <a:bodyPr/>
                    <a:lstStyle/>
                    <a:p>
                      <a:pPr algn="ctr"/>
                      <a:r>
                        <a:rPr lang="en-IN" sz="2000" dirty="0">
                          <a:latin typeface="Times New Roman" panose="02020603050405020304" pitchFamily="18" charset="0"/>
                          <a:cs typeface="Times New Roman" panose="02020603050405020304" pitchFamily="18" charset="0"/>
                        </a:rPr>
                        <a:t>03</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Pressure sensor</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3"/>
                  </a:ext>
                </a:extLst>
              </a:tr>
              <a:tr h="377488">
                <a:tc>
                  <a:txBody>
                    <a:bodyPr/>
                    <a:lstStyle/>
                    <a:p>
                      <a:pPr algn="ctr"/>
                      <a:r>
                        <a:rPr lang="en-IN" sz="2000" dirty="0">
                          <a:latin typeface="Times New Roman" panose="02020603050405020304" pitchFamily="18" charset="0"/>
                          <a:cs typeface="Times New Roman" panose="02020603050405020304" pitchFamily="18" charset="0"/>
                        </a:rPr>
                        <a:t>04</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Water Pump</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4"/>
                  </a:ext>
                </a:extLst>
              </a:tr>
              <a:tr h="0">
                <a:tc>
                  <a:txBody>
                    <a:bodyPr/>
                    <a:lstStyle/>
                    <a:p>
                      <a:pPr algn="ctr"/>
                      <a:r>
                        <a:rPr lang="en-IN" sz="2000" dirty="0">
                          <a:latin typeface="Times New Roman" panose="02020603050405020304" pitchFamily="18" charset="0"/>
                          <a:cs typeface="Times New Roman" panose="02020603050405020304" pitchFamily="18" charset="0"/>
                        </a:rPr>
                        <a:t>05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LCD Display</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5"/>
                  </a:ext>
                </a:extLst>
              </a:tr>
              <a:tr h="377488">
                <a:tc>
                  <a:txBody>
                    <a:bodyPr/>
                    <a:lstStyle/>
                    <a:p>
                      <a:pPr algn="ctr"/>
                      <a:r>
                        <a:rPr lang="en-IN" sz="2000" dirty="0">
                          <a:latin typeface="Times New Roman" panose="02020603050405020304" pitchFamily="18" charset="0"/>
                          <a:cs typeface="Times New Roman" panose="02020603050405020304" pitchFamily="18" charset="0"/>
                        </a:rPr>
                        <a:t>06</a:t>
                      </a: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Pipes and Fittings</a:t>
                      </a: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Few</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6"/>
                  </a:ext>
                </a:extLst>
              </a:tr>
              <a:tr h="377488">
                <a:tc>
                  <a:txBody>
                    <a:bodyPr/>
                    <a:lstStyle/>
                    <a:p>
                      <a:pPr algn="ctr"/>
                      <a:r>
                        <a:rPr lang="en-IN" sz="2000" dirty="0">
                          <a:latin typeface="Times New Roman" panose="02020603050405020304" pitchFamily="18" charset="0"/>
                          <a:cs typeface="Times New Roman" panose="02020603050405020304" pitchFamily="18" charset="0"/>
                        </a:rPr>
                        <a:t>07</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Others</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7"/>
                  </a:ext>
                </a:extLst>
              </a:tr>
              <a:tr h="377488">
                <a:tc>
                  <a:txBody>
                    <a:bodyPr/>
                    <a:lstStyle/>
                    <a:p>
                      <a:pPr algn="ctr"/>
                      <a:r>
                        <a:rPr lang="en-US" sz="2000" dirty="0">
                          <a:latin typeface="Times New Roman" panose="02020603050405020304" pitchFamily="18" charset="0"/>
                          <a:cs typeface="Times New Roman" panose="02020603050405020304" pitchFamily="18" charset="0"/>
                        </a:rPr>
                        <a:t>08</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 Total</a:t>
                      </a: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2650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0008"/>
                  </a:ext>
                </a:extLst>
              </a:tr>
            </a:tbl>
          </a:graphicData>
        </a:graphic>
      </p:graphicFrame>
      <p:sp>
        <p:nvSpPr>
          <p:cNvPr id="17" name="矩形">
            <a:extLst>
              <a:ext uri="{FF2B5EF4-FFF2-40B4-BE49-F238E27FC236}">
                <a16:creationId xmlns:a16="http://schemas.microsoft.com/office/drawing/2014/main" id="{18F7C407-9179-539B-A939-2023ED352B19}"/>
              </a:ext>
            </a:extLst>
          </p:cNvPr>
          <p:cNvSpPr>
            <a:spLocks/>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等线" charset="0"/>
                <a:cs typeface="Times New Roman" pitchFamily="18" charset="0"/>
              </a:rPr>
              <a:t>COST ESTIMATION</a:t>
            </a:r>
            <a:endParaRPr lang="zh-CN" altLang="en-US" sz="2000" b="1" i="0" u="none" strike="noStrike" kern="1200" cap="none" spc="0" baseline="0" dirty="0">
              <a:solidFill>
                <a:srgbClr val="000000"/>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3941559570"/>
      </p:ext>
    </p:extLst>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592</TotalTime>
  <Words>533</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Calibri Light</vt:lpstr>
      <vt:lpstr>Droid Sans</vt:lpstr>
      <vt:lpstr>Times New Roman</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praveenprince2004@outlook.com</cp:lastModifiedBy>
  <cp:revision>34</cp:revision>
  <dcterms:created xsi:type="dcterms:W3CDTF">2023-08-04T04:12:16Z</dcterms:created>
  <dcterms:modified xsi:type="dcterms:W3CDTF">2025-02-17T16:52:28Z</dcterms:modified>
</cp:coreProperties>
</file>