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78" r:id="rId6"/>
    <p:sldId id="281" r:id="rId7"/>
    <p:sldId id="279" r:id="rId8"/>
    <p:sldId id="264" r:id="rId9"/>
    <p:sldId id="280" r:id="rId10"/>
    <p:sldId id="257" r:id="rId11"/>
    <p:sldId id="282" r:id="rId12"/>
    <p:sldId id="283" r:id="rId13"/>
    <p:sldId id="277" r:id="rId14"/>
    <p:sldId id="285" r:id="rId15"/>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9500" autoAdjust="0"/>
  </p:normalViewPr>
  <p:slideViewPr>
    <p:cSldViewPr snapToGrid="0">
      <p:cViewPr>
        <p:scale>
          <a:sx n="75" d="100"/>
          <a:sy n="75" d="100"/>
        </p:scale>
        <p:origin x="974" y="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pic>
        <p:nvPicPr>
          <p:cNvPr id="15" name="图片"/>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14"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13"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10"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11"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12"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pic>
        <p:nvPicPr>
          <p:cNvPr id="38" name="图片"/>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37"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36"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30"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1" name="文本框"/>
          <p:cNvSpPr>
            <a:spLocks noGrp="1"/>
          </p:cNvSpPr>
          <p:nvPr>
            <p:ph type="body" idx="1"/>
          </p:nvPr>
        </p:nvSpPr>
        <p:spPr>
          <a:xfrm>
            <a:off x="838200" y="1825625"/>
            <a:ext cx="5181599" cy="4351338"/>
          </a:xfrm>
          <a:prstGeom prst="rect">
            <a:avLst/>
          </a:prstGeom>
          <a:noFill/>
          <a:ln w="12700" cap="flat" cmpd="sng">
            <a:noFill/>
            <a:prstDash val="solid"/>
            <a:miter/>
          </a:ln>
        </p:spPr>
        <p:txBody>
          <a:bodyPr vert="horz" wrap="square" lIns="91440" tIns="45720" rIns="91440" bIns="45720" anchor="t" anchorCtr="0"/>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2" name="文本框"/>
          <p:cNvSpPr>
            <a:spLocks noGrp="1"/>
          </p:cNvSpPr>
          <p:nvPr>
            <p:ph type="body" idx="2"/>
          </p:nvPr>
        </p:nvSpPr>
        <p:spPr>
          <a:xfrm>
            <a:off x="6172200" y="1825625"/>
            <a:ext cx="5181599" cy="4351338"/>
          </a:xfrm>
          <a:prstGeom prst="rect">
            <a:avLst/>
          </a:prstGeom>
          <a:noFill/>
          <a:ln w="12700" cap="flat" cmpd="sng">
            <a:noFill/>
            <a:prstDash val="solid"/>
            <a:miter/>
          </a:ln>
        </p:spPr>
        <p:txBody>
          <a:bodyPr vert="horz" wrap="square" lIns="91440" tIns="45720" rIns="91440" bIns="45720" anchor="t" anchorCtr="0"/>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3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3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lstStyle/>
          <a:p>
            <a:pPr algn="l"/>
            <a:fld id="{CAD2D6BD-DE1B-4B5F-8B41-2702339687B9}" type="datetime1">
              <a:rPr lang="en-US" altLang="zh-CN" sz="120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pic>
        <p:nvPicPr>
          <p:cNvPr id="7" name="图片"/>
          <p:cNvPicPr/>
          <p:nvPr/>
        </p:nvPicPr>
        <p:blipFill>
          <a:blip r:embed="rId14" cstate="print"/>
          <a:stretch>
            <a:fillRect/>
          </a:stretch>
        </p:blipFill>
        <p:spPr>
          <a:xfrm>
            <a:off x="10912355" y="185739"/>
            <a:ext cx="441445" cy="401116"/>
          </a:xfrm>
          <a:prstGeom prst="rect">
            <a:avLst/>
          </a:prstGeom>
          <a:noFill/>
          <a:ln w="9525" cap="flat" cmpd="sng">
            <a:noFill/>
            <a:prstDash val="solid"/>
            <a:miter/>
          </a:ln>
        </p:spPr>
      </p:pic>
      <p:pic>
        <p:nvPicPr>
          <p:cNvPr id="8" name="图片"/>
          <p:cNvPicPr>
            <a:picLocks noChangeAspect="1"/>
          </p:cNvPicPr>
          <p:nvPr/>
        </p:nvPicPr>
        <p:blipFill>
          <a:blip r:embed="rId15" cstate="print"/>
          <a:stretch>
            <a:fillRect/>
          </a:stretch>
        </p:blipFill>
        <p:spPr>
          <a:xfrm>
            <a:off x="186549" y="51435"/>
            <a:ext cx="2675278" cy="1040386"/>
          </a:xfrm>
          <a:prstGeom prst="rect">
            <a:avLst/>
          </a:prstGeom>
          <a:noFill/>
          <a:ln w="12700" cap="flat" cmpd="sng">
            <a:noFill/>
            <a:prstDash val="solid"/>
            <a:miter/>
          </a:ln>
        </p:spPr>
      </p:pic>
      <p:pic>
        <p:nvPicPr>
          <p:cNvPr id="9" name="图片"/>
          <p:cNvPicPr>
            <a:picLocks noChangeAspect="1"/>
          </p:cNvPicPr>
          <p:nvPr/>
        </p:nvPicPr>
        <p:blipFill>
          <a:blip r:embed="rId16" cstate="print"/>
          <a:stretch>
            <a:fillRect/>
          </a:stretch>
        </p:blipFill>
        <p:spPr>
          <a:xfrm>
            <a:off x="5731287" y="51435"/>
            <a:ext cx="891186" cy="891186"/>
          </a:xfrm>
          <a:prstGeom prst="rect">
            <a:avLst/>
          </a:prstGeom>
          <a:noFill/>
          <a:ln w="12700" cap="flat" cmpd="sng">
            <a:noFill/>
            <a:prstDash val="solid"/>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anose="020F0302020204030204" charset="0"/>
          <a:ea typeface="等线 Light" charset="0"/>
          <a:cs typeface="Calibri Light" panose="020F0302020204030204" charset="0"/>
        </a:defRPr>
      </a:lvl1pPr>
    </p:titleStyle>
    <p:bodyStyle>
      <a:lvl1pPr marL="228600" indent="-228600" algn="l" defTabSz="914400" eaLnBrk="1" fontAlgn="auto"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等线" charset="0"/>
          <a:cs typeface="Calibri" panose="020F0502020204030204" charset="0"/>
        </a:defRPr>
      </a:lvl1pPr>
      <a:lvl2pPr marL="685800" indent="-228600" algn="l" defTabSz="914400" eaLnBrk="1" fontAlgn="auto"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等线" charset="0"/>
          <a:cs typeface="Calibri" panose="020F0502020204030204" charset="0"/>
        </a:defRPr>
      </a:lvl2pPr>
      <a:lvl3pPr marL="1143000" indent="-228600" algn="l" defTabSz="914400" eaLnBrk="1" fontAlgn="auto"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3pPr>
      <a:lvl4pPr marL="16002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4pPr>
      <a:lvl5pPr marL="20574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5pPr>
      <a:lvl6pPr marL="25146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6pPr>
      <a:lvl7pPr marL="29718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7pPr>
      <a:lvl8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8pPr>
      <a:lvl9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p:nvPr/>
        </p:nvSpPr>
        <p:spPr>
          <a:xfrm>
            <a:off x="3518715" y="1696728"/>
            <a:ext cx="5743271" cy="46166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1" i="0" u="none" strike="noStrike" kern="1200" cap="none" spc="0" baseline="0" dirty="0">
                <a:solidFill>
                  <a:srgbClr val="FF0000"/>
                </a:solidFill>
                <a:latin typeface="Times New Roman" panose="02020603050405020304" pitchFamily="18" charset="0"/>
                <a:ea typeface="等线" charset="0"/>
                <a:cs typeface="Times New Roman" panose="02020603050405020304" pitchFamily="18" charset="0"/>
              </a:rPr>
              <a:t>18EEP401L-MINOR PROJECT – I</a:t>
            </a:r>
            <a:r>
              <a:rPr lang="en-US" altLang="zh-CN" sz="2400" b="1" dirty="0">
                <a:solidFill>
                  <a:srgbClr val="FF0000"/>
                </a:solidFill>
                <a:latin typeface="Times New Roman" panose="02020603050405020304" pitchFamily="18" charset="0"/>
                <a:ea typeface="等线" charset="0"/>
                <a:cs typeface="Times New Roman" panose="02020603050405020304" pitchFamily="18" charset="0"/>
              </a:rPr>
              <a:t>V</a:t>
            </a:r>
            <a:endParaRPr lang="zh-CN" altLang="en-US" sz="2400" b="1" i="0" u="none" strike="noStrike" kern="1200" cap="none" spc="0" baseline="0" dirty="0">
              <a:solidFill>
                <a:srgbClr val="FF0000"/>
              </a:solidFill>
              <a:latin typeface="Calibri" panose="020F0502020204030204" charset="0"/>
              <a:ea typeface="等线" charset="0"/>
              <a:cs typeface="Calibri" panose="020F0502020204030204" charset="0"/>
            </a:endParaRPr>
          </a:p>
        </p:txBody>
      </p:sp>
      <p:sp>
        <p:nvSpPr>
          <p:cNvPr id="17" name="矩形"/>
          <p:cNvSpPr/>
          <p:nvPr/>
        </p:nvSpPr>
        <p:spPr>
          <a:xfrm>
            <a:off x="1987432" y="1144385"/>
            <a:ext cx="859830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anose="02020603050405020304" pitchFamily="18" charset="0"/>
                <a:ea typeface="等线" charset="0"/>
                <a:cs typeface="Times New Roman" panose="02020603050405020304" pitchFamily="18" charset="0"/>
              </a:rPr>
              <a:t>DEPARTMENT OF ELECTRICAL AND ELECTRONICS ENGINEERING</a:t>
            </a:r>
            <a:endParaRPr lang="zh-CN" altLang="en-US" sz="2000" b="1"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18" name="矩形"/>
          <p:cNvSpPr/>
          <p:nvPr/>
        </p:nvSpPr>
        <p:spPr>
          <a:xfrm>
            <a:off x="4534099" y="2310626"/>
            <a:ext cx="2478405" cy="460375"/>
          </a:xfrm>
          <a:prstGeom prst="rect">
            <a:avLst/>
          </a:prstGeom>
          <a:noFill/>
          <a:ln w="12700"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2400" b="1" dirty="0">
                <a:latin typeface="Times New Roman" panose="02020603050405020304" pitchFamily="18" charset="0"/>
                <a:ea typeface="等线" charset="0"/>
                <a:cs typeface="Times New Roman" panose="02020603050405020304" pitchFamily="18" charset="0"/>
              </a:rPr>
              <a:t>FINAL</a:t>
            </a:r>
            <a:r>
              <a:rPr lang="en-US" altLang="zh-CN" sz="24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 REVIEW</a:t>
            </a:r>
            <a:endParaRPr lang="zh-CN" altLang="en-US" sz="2400" b="1" i="0" u="none" strike="noStrike" kern="1200" cap="none" spc="0" baseline="0" dirty="0">
              <a:solidFill>
                <a:schemeClr val="tx1"/>
              </a:solidFill>
              <a:latin typeface="Calibri" panose="020F0502020204030204" charset="0"/>
              <a:ea typeface="等线" charset="0"/>
              <a:cs typeface="Calibri" panose="020F0502020204030204" charset="0"/>
            </a:endParaRPr>
          </a:p>
        </p:txBody>
      </p:sp>
      <p:sp>
        <p:nvSpPr>
          <p:cNvPr id="19" name="矩形"/>
          <p:cNvSpPr/>
          <p:nvPr/>
        </p:nvSpPr>
        <p:spPr>
          <a:xfrm>
            <a:off x="381767" y="3450953"/>
            <a:ext cx="3423824" cy="175323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50000"/>
              </a:lnSpc>
              <a:spcBef>
                <a:spcPts val="0"/>
              </a:spcBef>
              <a:spcAft>
                <a:spcPts val="0"/>
              </a:spcAft>
              <a:buNone/>
            </a:pPr>
            <a:endPar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YEAR/ SEMESTER – III/VI</a:t>
            </a:r>
            <a:endPar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BATCH NUMBER :12</a:t>
            </a:r>
            <a:endPar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DATE : </a:t>
            </a:r>
            <a:r>
              <a:rPr lang="en-IN" altLang="en-US"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13.05.2025</a:t>
            </a:r>
            <a:endParaRPr lang="en-IN" altLang="en-US"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p:txBody>
      </p:sp>
      <p:sp>
        <p:nvSpPr>
          <p:cNvPr id="20" name="矩形"/>
          <p:cNvSpPr/>
          <p:nvPr/>
        </p:nvSpPr>
        <p:spPr>
          <a:xfrm>
            <a:off x="765111" y="2772291"/>
            <a:ext cx="10888824" cy="1323439"/>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4000" b="1" dirty="0">
                <a:solidFill>
                  <a:srgbClr val="1F4E79"/>
                </a:solidFill>
                <a:latin typeface="Times New Roman" panose="02020603050405020304" pitchFamily="18" charset="0"/>
                <a:ea typeface="等线" charset="0"/>
                <a:cs typeface="Times New Roman" panose="02020603050405020304" pitchFamily="18" charset="0"/>
              </a:rPr>
              <a:t>Borewell water overflow Detection and Prevention system</a:t>
            </a:r>
            <a:endParaRPr lang="zh-CN" altLang="en-US" sz="4000" b="1" i="0" u="none" strike="noStrike" kern="1200" cap="none" spc="0" baseline="0" dirty="0">
              <a:solidFill>
                <a:srgbClr val="1F4E79"/>
              </a:solidFill>
              <a:latin typeface="Times New Roman" panose="02020603050405020304" pitchFamily="18" charset="0"/>
              <a:ea typeface="等线" charset="0"/>
              <a:cs typeface="Times New Roman" panose="02020603050405020304" pitchFamily="18" charset="0"/>
            </a:endParaRPr>
          </a:p>
        </p:txBody>
      </p:sp>
      <p:sp>
        <p:nvSpPr>
          <p:cNvPr id="21" name="矩形"/>
          <p:cNvSpPr/>
          <p:nvPr/>
        </p:nvSpPr>
        <p:spPr>
          <a:xfrm>
            <a:off x="830436" y="5089615"/>
            <a:ext cx="3192155" cy="1261884"/>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0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GUIDED BY:</a:t>
            </a:r>
            <a:endParaRPr lang="en-US" altLang="zh-CN" dirty="0">
              <a:latin typeface="Times New Roman" panose="02020603050405020304" pitchFamily="18" charset="0"/>
              <a:ea typeface="等线" charset="0"/>
              <a:cs typeface="Times New Roman" panose="02020603050405020304" pitchFamily="18" charset="0"/>
            </a:endParaRP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    Mr. N Selvam M.E</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indent="0" algn="l">
              <a:lnSpc>
                <a:spcPct val="100000"/>
              </a:lnSpc>
              <a:spcBef>
                <a:spcPts val="0"/>
              </a:spcBef>
              <a:spcAft>
                <a:spcPts val="0"/>
              </a:spcAft>
              <a:buNone/>
            </a:pPr>
            <a:r>
              <a:rPr lang="en-US" altLang="zh-CN" dirty="0">
                <a:latin typeface="Times New Roman" panose="02020603050405020304" pitchFamily="18" charset="0"/>
                <a:ea typeface="等线" charset="0"/>
                <a:cs typeface="Times New Roman" panose="02020603050405020304" pitchFamily="18" charset="0"/>
              </a:rPr>
              <a:t>    Assistant Professor/EEE</a:t>
            </a:r>
            <a:endParaRPr lang="zh-CN" altLang="en-US" sz="1800" b="0" i="0" u="none" strike="noStrike" kern="1200" cap="none" spc="0" baseline="0" dirty="0">
              <a:solidFill>
                <a:schemeClr val="tx1"/>
              </a:solidFill>
              <a:latin typeface="Calibri" panose="020F0502020204030204" charset="0"/>
              <a:ea typeface="等线" charset="0"/>
              <a:cs typeface="Calibri" panose="020F0502020204030204" charset="0"/>
            </a:endParaRPr>
          </a:p>
        </p:txBody>
      </p:sp>
      <p:sp>
        <p:nvSpPr>
          <p:cNvPr id="22" name="矩形"/>
          <p:cNvSpPr/>
          <p:nvPr/>
        </p:nvSpPr>
        <p:spPr>
          <a:xfrm>
            <a:off x="7503795" y="5088255"/>
            <a:ext cx="3968115" cy="1263015"/>
          </a:xfrm>
          <a:prstGeom prst="rect">
            <a:avLst/>
          </a:prstGeom>
          <a:noFill/>
          <a:ln w="12700" cap="flat" cmpd="sng">
            <a:noFill/>
            <a:prstDash val="solid"/>
            <a:miter/>
          </a:ln>
        </p:spPr>
        <p:txBody>
          <a:bodyPr vert="horz" wrap="square" lIns="91440" tIns="45720" rIns="91440" bIns="45720" anchor="t" anchorCtr="0">
            <a:noAutofit/>
          </a:bodyPr>
          <a:lstStyle/>
          <a:p>
            <a:pPr lvl="0" algn="l"/>
            <a:r>
              <a:rPr lang="en-US" altLang="zh-CN" sz="20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PRESENTED BY:</a:t>
            </a:r>
            <a:br>
              <a:rPr lang="zh-CN" altLang="en-US"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br>
            <a:r>
              <a:rPr lang="en-US" altLang="zh-CN" dirty="0">
                <a:latin typeface="Times New Roman" panose="02020603050405020304" pitchFamily="18" charset="0"/>
                <a:ea typeface="等线" charset="0"/>
                <a:cs typeface="Times New Roman" panose="02020603050405020304" pitchFamily="18" charset="0"/>
              </a:rPr>
              <a:t>NALIN KUMAR S P  </a:t>
            </a:r>
            <a:r>
              <a:rPr lang="en-US" altLang="zh-CN" dirty="0">
                <a:latin typeface="Times New Roman" panose="02020603050405020304" pitchFamily="18" charset="0"/>
                <a:ea typeface="等线" charset="0"/>
                <a:cs typeface="Times New Roman" panose="02020603050405020304" pitchFamily="18" charset="0"/>
                <a:sym typeface="+mn-ea"/>
              </a:rPr>
              <a:t>(927622BEE073)</a:t>
            </a:r>
            <a:r>
              <a:rPr lang="en-US" altLang="zh-CN" dirty="0">
                <a:latin typeface="Times New Roman" panose="02020603050405020304" pitchFamily="18" charset="0"/>
                <a:ea typeface="等线" charset="0"/>
                <a:cs typeface="Times New Roman" panose="02020603050405020304" pitchFamily="18" charset="0"/>
              </a:rPr>
              <a:t>             </a:t>
            </a: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   </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SANJAAI U N            </a:t>
            </a:r>
            <a:r>
              <a:rPr lang="en-US" altLang="zh-CN" dirty="0">
                <a:latin typeface="Times New Roman" panose="02020603050405020304" pitchFamily="18" charset="0"/>
                <a:ea typeface="等线" charset="0"/>
                <a:cs typeface="Times New Roman" panose="02020603050405020304" pitchFamily="18" charset="0"/>
                <a:sym typeface="+mn-ea"/>
              </a:rPr>
              <a:t>(927622BEE094)</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r>
              <a:rPr lang="en-US" altLang="zh-CN" dirty="0">
                <a:latin typeface="Times New Roman" panose="02020603050405020304" pitchFamily="18" charset="0"/>
                <a:ea typeface="等线" charset="0"/>
                <a:cs typeface="Times New Roman" panose="02020603050405020304" pitchFamily="18" charset="0"/>
              </a:rPr>
              <a:t>SHARMITHA S P       </a:t>
            </a:r>
            <a:r>
              <a:rPr lang="en-US" altLang="zh-CN" dirty="0">
                <a:latin typeface="Times New Roman" panose="02020603050405020304" pitchFamily="18" charset="0"/>
                <a:ea typeface="等线" charset="0"/>
                <a:cs typeface="Times New Roman" panose="02020603050405020304" pitchFamily="18" charset="0"/>
                <a:sym typeface="+mn-ea"/>
              </a:rPr>
              <a:t>(927622BEE106) </a:t>
            </a:r>
            <a:endParaRPr lang="zh-CN" altLang="en-US"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endParaRPr lang="en-US" altLang="zh-CN" dirty="0">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en sensor 2 is detecte water"/>
          <p:cNvPicPr>
            <a:picLocks noChangeAspect="1"/>
          </p:cNvPicPr>
          <p:nvPr/>
        </p:nvPicPr>
        <p:blipFill>
          <a:blip r:embed="rId1"/>
          <a:stretch>
            <a:fillRect/>
          </a:stretch>
        </p:blipFill>
        <p:spPr>
          <a:xfrm>
            <a:off x="3256280" y="2113915"/>
            <a:ext cx="5486400" cy="3962400"/>
          </a:xfrm>
          <a:prstGeom prst="rect">
            <a:avLst/>
          </a:prstGeom>
        </p:spPr>
      </p:pic>
      <p:sp>
        <p:nvSpPr>
          <p:cNvPr id="3" name="矩形"/>
          <p:cNvSpPr/>
          <p:nvPr/>
        </p:nvSpPr>
        <p:spPr>
          <a:xfrm>
            <a:off x="1515461" y="1501861"/>
            <a:ext cx="8968293" cy="553085"/>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rPr>
              <a:t>SMS ALERTS</a:t>
            </a:r>
            <a:endPar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p:cNvSpPr/>
          <p:nvPr/>
        </p:nvSpPr>
        <p:spPr>
          <a:xfrm>
            <a:off x="1611346" y="1377401"/>
            <a:ext cx="8968293" cy="553085"/>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rPr>
              <a:t>3D DESIGN</a:t>
            </a:r>
            <a:endPar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pic>
        <p:nvPicPr>
          <p:cNvPr id="7" name="Picture 6" descr="Screenshot 2025-03-06 220420"/>
          <p:cNvPicPr>
            <a:picLocks noChangeAspect="1"/>
          </p:cNvPicPr>
          <p:nvPr/>
        </p:nvPicPr>
        <p:blipFill>
          <a:blip r:embed="rId1"/>
          <a:stretch>
            <a:fillRect/>
          </a:stretch>
        </p:blipFill>
        <p:spPr>
          <a:xfrm>
            <a:off x="3490595" y="2522220"/>
            <a:ext cx="4196715" cy="3307715"/>
          </a:xfrm>
          <a:prstGeom prst="rect">
            <a:avLst/>
          </a:prstGeom>
        </p:spPr>
      </p:pic>
      <p:pic>
        <p:nvPicPr>
          <p:cNvPr id="8" name="Picture 7" descr="Screenshot 2025-03-06 220450"/>
          <p:cNvPicPr>
            <a:picLocks noChangeAspect="1"/>
          </p:cNvPicPr>
          <p:nvPr/>
        </p:nvPicPr>
        <p:blipFill>
          <a:blip r:embed="rId2"/>
          <a:srcRect l="20802"/>
          <a:stretch>
            <a:fillRect/>
          </a:stretch>
        </p:blipFill>
        <p:spPr>
          <a:xfrm>
            <a:off x="7590790" y="2277110"/>
            <a:ext cx="3952875" cy="3797300"/>
          </a:xfrm>
          <a:prstGeom prst="rect">
            <a:avLst/>
          </a:prstGeom>
        </p:spPr>
      </p:pic>
      <p:pic>
        <p:nvPicPr>
          <p:cNvPr id="9" name="Picture 8" descr="Screenshot 2025-05-08 115416"/>
          <p:cNvPicPr>
            <a:picLocks noChangeAspect="1"/>
          </p:cNvPicPr>
          <p:nvPr/>
        </p:nvPicPr>
        <p:blipFill>
          <a:blip r:embed="rId3"/>
          <a:srcRect l="27377" t="9681" r="24276" b="5307"/>
          <a:stretch>
            <a:fillRect/>
          </a:stretch>
        </p:blipFill>
        <p:spPr>
          <a:xfrm>
            <a:off x="857885" y="2277110"/>
            <a:ext cx="1852930" cy="3766185"/>
          </a:xfrm>
          <a:prstGeom prst="rect">
            <a:avLst/>
          </a:prstGeom>
        </p:spPr>
      </p:pic>
      <p:sp>
        <p:nvSpPr>
          <p:cNvPr id="10" name="Text Box 9"/>
          <p:cNvSpPr txBox="1"/>
          <p:nvPr/>
        </p:nvSpPr>
        <p:spPr>
          <a:xfrm>
            <a:off x="752475" y="6182360"/>
            <a:ext cx="1446530" cy="368300"/>
          </a:xfrm>
          <a:prstGeom prst="rect">
            <a:avLst/>
          </a:prstGeom>
          <a:noFill/>
        </p:spPr>
        <p:txBody>
          <a:bodyPr wrap="square" rtlCol="0">
            <a:spAutoFit/>
          </a:bodyPr>
          <a:p>
            <a:pPr algn="ctr" fontAlgn="ctr"/>
            <a:r>
              <a:rPr lang="en-US" b="1">
                <a:latin typeface="Times New Roman" panose="02020603050405020304" pitchFamily="18" charset="0"/>
                <a:cs typeface="Times New Roman" panose="02020603050405020304" pitchFamily="18" charset="0"/>
              </a:rPr>
              <a:t>Front view</a:t>
            </a:r>
            <a:endParaRPr lang="en-US" b="1">
              <a:latin typeface="Times New Roman" panose="02020603050405020304" pitchFamily="18" charset="0"/>
              <a:cs typeface="Times New Roman" panose="02020603050405020304" pitchFamily="18" charset="0"/>
            </a:endParaRPr>
          </a:p>
        </p:txBody>
      </p:sp>
      <p:sp>
        <p:nvSpPr>
          <p:cNvPr id="11" name="Text Box 10"/>
          <p:cNvSpPr txBox="1"/>
          <p:nvPr/>
        </p:nvSpPr>
        <p:spPr>
          <a:xfrm>
            <a:off x="4725670" y="6182360"/>
            <a:ext cx="1370330" cy="368300"/>
          </a:xfrm>
          <a:prstGeom prst="rect">
            <a:avLst/>
          </a:prstGeom>
          <a:noFill/>
        </p:spPr>
        <p:txBody>
          <a:bodyPr wrap="square" rtlCol="0">
            <a:spAutoFit/>
          </a:bodyPr>
          <a:p>
            <a:pPr algn="ctr"/>
            <a:r>
              <a:rPr lang="en-US" b="1">
                <a:latin typeface="Times New Roman" panose="02020603050405020304" pitchFamily="18" charset="0"/>
                <a:cs typeface="Times New Roman" panose="02020603050405020304" pitchFamily="18" charset="0"/>
              </a:rPr>
              <a:t>Top view</a:t>
            </a:r>
            <a:endParaRPr lang="en-US" b="1">
              <a:latin typeface="Times New Roman" panose="02020603050405020304" pitchFamily="18" charset="0"/>
              <a:cs typeface="Times New Roman" panose="02020603050405020304" pitchFamily="18" charset="0"/>
            </a:endParaRPr>
          </a:p>
        </p:txBody>
      </p:sp>
      <p:sp>
        <p:nvSpPr>
          <p:cNvPr id="12" name="Text Box 11"/>
          <p:cNvSpPr txBox="1"/>
          <p:nvPr/>
        </p:nvSpPr>
        <p:spPr>
          <a:xfrm>
            <a:off x="9481185" y="6182360"/>
            <a:ext cx="1764665" cy="368300"/>
          </a:xfrm>
          <a:prstGeom prst="rect">
            <a:avLst/>
          </a:prstGeom>
          <a:noFill/>
        </p:spPr>
        <p:txBody>
          <a:bodyPr wrap="square" rtlCol="0">
            <a:spAutoFit/>
          </a:bodyPr>
          <a:p>
            <a:pPr algn="ctr"/>
            <a:r>
              <a:rPr lang="en-US" b="1">
                <a:latin typeface="Times New Roman" panose="02020603050405020304" pitchFamily="18" charset="0"/>
                <a:cs typeface="Times New Roman" panose="02020603050405020304" pitchFamily="18" charset="0"/>
              </a:rPr>
              <a:t>Bottom view</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838200" y="365126"/>
            <a:ext cx="10515600" cy="736088"/>
          </a:xfrm>
          <a:prstGeom prst="rect">
            <a:avLst/>
          </a:prstGeom>
        </p:spPr>
        <p:txBody>
          <a:bodyPr>
            <a:normAutofit/>
          </a:bodyPr>
          <a:lstStyle>
            <a:lvl1pPr algn="l" defTabSz="914400" eaLnBrk="1" fontAlgn="auto" latinLnBrk="0" hangingPunct="1">
              <a:lnSpc>
                <a:spcPct val="90000"/>
              </a:lnSpc>
              <a:spcBef>
                <a:spcPts val="0"/>
              </a:spcBef>
              <a:buNone/>
              <a:defRPr sz="4400" kern="1200">
                <a:solidFill>
                  <a:schemeClr val="tx1"/>
                </a:solidFill>
                <a:latin typeface="Calibri Light" panose="020F0302020204030204" charset="0"/>
                <a:ea typeface="等线 Light" charset="0"/>
                <a:cs typeface="Calibri Light" panose="020F0302020204030204" charset="0"/>
              </a:defRPr>
            </a:lvl1pPr>
          </a:lstStyle>
          <a:p>
            <a:pPr algn="ctr"/>
            <a:endParaRPr lang="en-IN" sz="3200" dirty="0">
              <a:latin typeface="Algerian" panose="04020705040A02060702" pitchFamily="82" charset="0"/>
            </a:endParaRPr>
          </a:p>
        </p:txBody>
      </p:sp>
      <p:graphicFrame>
        <p:nvGraphicFramePr>
          <p:cNvPr id="13" name="Table 12"/>
          <p:cNvGraphicFramePr>
            <a:graphicFrameLocks noGrp="1"/>
          </p:cNvGraphicFramePr>
          <p:nvPr/>
        </p:nvGraphicFramePr>
        <p:xfrm>
          <a:off x="1771999" y="2439271"/>
          <a:ext cx="8968292" cy="3581089"/>
        </p:xfrm>
        <a:graphic>
          <a:graphicData uri="http://schemas.openxmlformats.org/drawingml/2006/table">
            <a:tbl>
              <a:tblPr firstRow="1" bandRow="1">
                <a:tableStyleId>{00A15C55-8517-42AA-B614-E9B94910E393}</a:tableStyleId>
              </a:tblPr>
              <a:tblGrid>
                <a:gridCol w="886441"/>
                <a:gridCol w="3666958"/>
                <a:gridCol w="2337297"/>
                <a:gridCol w="2077596"/>
              </a:tblGrid>
              <a:tr h="348450">
                <a:tc>
                  <a:txBody>
                    <a:bodyPr/>
                    <a:lstStyle/>
                    <a:p>
                      <a:pPr algn="ctr"/>
                      <a:r>
                        <a:rPr lang="en-IN" dirty="0">
                          <a:latin typeface="Algerian" panose="04020705040A02060702" pitchFamily="82" charset="0"/>
                        </a:rPr>
                        <a:t>s.no</a:t>
                      </a:r>
                      <a:endParaRPr lang="en-IN" dirty="0">
                        <a:latin typeface="Algerian" panose="04020705040A02060702" pitchFamily="82" charset="0"/>
                      </a:endParaRPr>
                    </a:p>
                  </a:txBody>
                  <a:tcPr>
                    <a:solidFill>
                      <a:schemeClr val="accent1"/>
                    </a:solidFill>
                  </a:tcPr>
                </a:tc>
                <a:tc>
                  <a:txBody>
                    <a:bodyPr/>
                    <a:lstStyle/>
                    <a:p>
                      <a:pPr algn="ctr"/>
                      <a:r>
                        <a:rPr lang="en-IN" dirty="0">
                          <a:latin typeface="Algerian" panose="04020705040A02060702" pitchFamily="82" charset="0"/>
                        </a:rPr>
                        <a:t>Name of the components </a:t>
                      </a:r>
                      <a:endParaRPr lang="en-IN" dirty="0">
                        <a:latin typeface="Algerian" panose="04020705040A02060702" pitchFamily="82" charset="0"/>
                      </a:endParaRPr>
                    </a:p>
                  </a:txBody>
                  <a:tcPr>
                    <a:solidFill>
                      <a:schemeClr val="accent1"/>
                    </a:solidFill>
                  </a:tcPr>
                </a:tc>
                <a:tc>
                  <a:txBody>
                    <a:bodyPr/>
                    <a:lstStyle/>
                    <a:p>
                      <a:pPr algn="ctr"/>
                      <a:r>
                        <a:rPr lang="en-IN" dirty="0">
                          <a:latin typeface="Algerian" panose="04020705040A02060702" pitchFamily="82" charset="0"/>
                        </a:rPr>
                        <a:t>quantity</a:t>
                      </a:r>
                      <a:endParaRPr lang="en-IN" dirty="0">
                        <a:latin typeface="Algerian" panose="04020705040A02060702" pitchFamily="82" charset="0"/>
                      </a:endParaRPr>
                    </a:p>
                  </a:txBody>
                  <a:tcPr>
                    <a:solidFill>
                      <a:schemeClr val="accent1"/>
                    </a:solidFill>
                  </a:tcPr>
                </a:tc>
                <a:tc>
                  <a:txBody>
                    <a:bodyPr/>
                    <a:lstStyle/>
                    <a:p>
                      <a:pPr algn="ctr"/>
                      <a:r>
                        <a:rPr lang="en-IN" dirty="0">
                          <a:latin typeface="Algerian" panose="04020705040A02060702" pitchFamily="82" charset="0"/>
                        </a:rPr>
                        <a:t>cost</a:t>
                      </a:r>
                      <a:endParaRPr lang="en-IN" dirty="0">
                        <a:latin typeface="Algerian" panose="04020705040A02060702" pitchFamily="82" charset="0"/>
                      </a:endParaRPr>
                    </a:p>
                  </a:txBody>
                  <a:tcPr>
                    <a:solidFill>
                      <a:schemeClr val="accent1"/>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Arduino UNO</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650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441649">
                <a:tc>
                  <a:txBody>
                    <a:bodyPr/>
                    <a:lstStyle/>
                    <a:p>
                      <a:pPr algn="ctr"/>
                      <a:r>
                        <a:rPr lang="en-IN" sz="2000" dirty="0">
                          <a:latin typeface="Times New Roman" panose="02020603050405020304" pitchFamily="18" charset="0"/>
                          <a:cs typeface="Times New Roman" panose="02020603050405020304" pitchFamily="18" charset="0"/>
                        </a:rPr>
                        <a:t>02</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Water Level sensor </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03</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Pressure sensor</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04</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Water Pump</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0">
                <a:tc>
                  <a:txBody>
                    <a:bodyPr/>
                    <a:lstStyle/>
                    <a:p>
                      <a:pPr algn="ctr"/>
                      <a:r>
                        <a:rPr lang="en-IN" sz="2000" dirty="0">
                          <a:latin typeface="Times New Roman" panose="02020603050405020304" pitchFamily="18" charset="0"/>
                          <a:cs typeface="Times New Roman" panose="02020603050405020304" pitchFamily="18" charset="0"/>
                        </a:rPr>
                        <a:t>05</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LCD Display</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06</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Pipes and Fittings</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Few</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07</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Others</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US" sz="2000" dirty="0">
                          <a:latin typeface="Times New Roman" panose="02020603050405020304" pitchFamily="18" charset="0"/>
                          <a:cs typeface="Times New Roman" panose="02020603050405020304" pitchFamily="18" charset="0"/>
                        </a:rPr>
                        <a:t>08</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 Total</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2650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bl>
          </a:graphicData>
        </a:graphic>
      </p:graphicFrame>
      <p:sp>
        <p:nvSpPr>
          <p:cNvPr id="17"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rPr>
              <a:t>COST ESTIMATION</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2" name="Picture 1" descr="tx"/>
          <p:cNvPicPr>
            <a:picLocks noChangeAspect="1"/>
          </p:cNvPicPr>
          <p:nvPr/>
        </p:nvPicPr>
        <p:blipFill>
          <a:blip r:embed="rId1"/>
          <a:stretch>
            <a:fillRect/>
          </a:stretch>
        </p:blipFill>
        <p:spPr>
          <a:xfrm>
            <a:off x="2513965" y="1365885"/>
            <a:ext cx="7164070" cy="4775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PROBLEM STATEMENT</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
        <p:nvSpPr>
          <p:cNvPr id="4" name="TextBox 3"/>
          <p:cNvSpPr txBox="1"/>
          <p:nvPr/>
        </p:nvSpPr>
        <p:spPr>
          <a:xfrm>
            <a:off x="1772002" y="2320899"/>
            <a:ext cx="8968293" cy="2861310"/>
          </a:xfrm>
          <a:prstGeom prst="rect">
            <a:avLst/>
          </a:prstGeom>
          <a:noFill/>
        </p:spPr>
        <p:txBody>
          <a:bodyPr wrap="square">
            <a:spAutoFit/>
          </a:bodyPr>
          <a:lstStyle/>
          <a:p>
            <a:pPr algn="just">
              <a:lnSpc>
                <a:spcPct val="150000"/>
              </a:lnSpc>
              <a:buFont typeface="Wingdings" panose="05000000000000000000" pitchFamily="2" charset="2"/>
            </a:pPr>
            <a:r>
              <a:rPr lang="en-US" sz="2000" dirty="0">
                <a:latin typeface="Times New Roman" panose="02020603050405020304" pitchFamily="18" charset="0"/>
                <a:ea typeface="Calibri" panose="020F0502020204030204" charset="0"/>
                <a:cs typeface="Times New Roman" panose="02020603050405020304" pitchFamily="18" charset="0"/>
              </a:rPr>
              <a:t>Autoflow wells in the Terai region rely on naturally pressurized aquifers to supply water without pumps. However, many private wells remain uncapped, leading to uncontrolled water discharge and wastage. Additionally, the constant flow makes it difficult to measure water levels, which is essential for groundwater monitoring and management. These challenges contribute to groundwater depletion and waterlogging in agricultural fields, affecting both water security and land productivity.</a:t>
            </a:r>
            <a:endParaRPr lang="en-IN" sz="2000" dirty="0">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矩形"/>
          <p:cNvSpPr/>
          <p:nvPr/>
        </p:nvSpPr>
        <p:spPr>
          <a:xfrm>
            <a:off x="1842273" y="1958753"/>
            <a:ext cx="8968294" cy="4653646"/>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Prevent continuous water loss by integrating a manually controlled tap to regulate outflow.</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Monitor well conditions using an Arduino-based system with water level and pressure sensors.</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Provide real-time data to help users make informed decisions for groundwater conservation.</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Improve well management by enabling efficient water use and reducing the risk of over-extraction.</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Support sustainable groundwater utilization by offering a cost-effective and adaptable solution.</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p:txBody>
      </p:sp>
      <p:sp>
        <p:nvSpPr>
          <p:cNvPr id="4"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OBJECTIVE</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rPr>
              <a:t>ABSTRACT</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
        <p:nvSpPr>
          <p:cNvPr id="4" name="TextBox 3"/>
          <p:cNvSpPr txBox="1"/>
          <p:nvPr/>
        </p:nvSpPr>
        <p:spPr>
          <a:xfrm>
            <a:off x="1772002" y="2300579"/>
            <a:ext cx="8968293" cy="4246245"/>
          </a:xfrm>
          <a:prstGeom prst="rect">
            <a:avLst/>
          </a:prstGeom>
          <a:noFill/>
        </p:spPr>
        <p:txBody>
          <a:bodyPr wrap="square">
            <a:spAutoFit/>
          </a:bodyPr>
          <a:lstStyle/>
          <a:p>
            <a:pPr algn="just">
              <a:lnSpc>
                <a:spcPct val="150000"/>
              </a:lnSpc>
              <a:buFont typeface="Wingdings" panose="05000000000000000000" pitchFamily="2" charset="2"/>
            </a:pPr>
            <a:r>
              <a:rPr lang="en-US" sz="2000" dirty="0">
                <a:latin typeface="Times New Roman" panose="02020603050405020304" pitchFamily="18" charset="0"/>
                <a:ea typeface="Calibri" panose="020F0502020204030204" charset="0"/>
                <a:cs typeface="Times New Roman" panose="02020603050405020304" pitchFamily="18" charset="0"/>
              </a:rPr>
              <a:t>The Borewell Water Level and Pressure Monitoring System is designed to ensure effective management of borewell water levels and pressure using an Arduino Uno. The system incorporates three water level sensors to detect different water levels and an HX710B Pressure Sensor to measure water pressure in real time. Based on sensor data, the Arduino controls LEDs to indicate water levels and sends SMS alerts using a GSM module when critical conditions are detected. Additionally, the measured pressure is displayed on the Serial Monitor in Bar units. This system provides a cost-effective and reliable solution for water management, preventing water wastage, monitoring borewell status, and enhancing operational safety.</a:t>
            </a:r>
            <a:endParaRPr lang="en-IN" sz="2000" dirty="0">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42273" y="2204720"/>
            <a:ext cx="8968294" cy="2806987"/>
          </a:xfrm>
          <a:prstGeom prst="rect">
            <a:avLst/>
          </a:prstGeom>
          <a:noFill/>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The Borewell Water Level and Pressure Monitoring System is designed to ensure the efficient management of borewell water levels.</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It monitors water levels using three sensors and checks borewell pressure using an HX710B Pressure Sensor</a:t>
            </a:r>
            <a:r>
              <a:rPr lang="en-US" altLang="zh-CN" sz="2000" dirty="0">
                <a:latin typeface="Times New Roman" panose="02020603050405020304" pitchFamily="18" charset="0"/>
                <a:ea typeface="Calibri" panose="020F0502020204030204" charset="0"/>
                <a:cs typeface="Times New Roman" panose="02020603050405020304" pitchFamily="18" charset="0"/>
              </a:rPr>
              <a:t>.</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The system uses an Arduino Uno to process data and send alerts through a GSM module in case of abnormal conditions.</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p:txBody>
      </p:sp>
      <p:sp>
        <p:nvSpPr>
          <p:cNvPr id="10"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INTRODUCTION</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05916" y="2660974"/>
            <a:ext cx="6900461" cy="3562350"/>
          </a:xfrm>
          <a:prstGeom prst="rect">
            <a:avLst/>
          </a:prstGeom>
        </p:spPr>
      </p:pic>
      <p:sp>
        <p:nvSpPr>
          <p:cNvPr id="4"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BLOCK DIAGRAM</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72002" y="2320899"/>
            <a:ext cx="8968293"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Autoflow wells in the Terai region rely on naturally pressurized aquifers to supply water without the need for pumps.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While these wells provide a continuous and reliable water source, many private wells remain uncapped, leading to uncontrolled water discharge, wastage, and inefficient groundwater use. </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To address these issues, this project proposes a smart well cap that integrates a manually controlled tap and an Arduino-based monitoring system. The tap allows users to regulate water flow, preventing unnecessary discharge and promoting efficient usage. </a:t>
            </a:r>
            <a:endParaRPr lang="en-IN" sz="2000" dirty="0">
              <a:latin typeface="Times New Roman" panose="02020603050405020304" pitchFamily="18" charset="0"/>
              <a:ea typeface="Calibri" panose="020F0502020204030204" charset="0"/>
              <a:cs typeface="Times New Roman" panose="02020603050405020304" pitchFamily="18" charset="0"/>
            </a:endParaRPr>
          </a:p>
        </p:txBody>
      </p:sp>
      <p:sp>
        <p:nvSpPr>
          <p:cNvPr id="3"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DESCRIPTION</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PROJECT KIT</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5720" y="2407297"/>
            <a:ext cx="7820559" cy="3601617"/>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2002" y="2320899"/>
            <a:ext cx="8968293" cy="465364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Sensor 1 Activates a Green LED if the water level is safe.</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Sensor 2: Sends an SMS alert if a highwater level is detected.</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Sensor 3: Triggers a drain valve and sends an SMS if the water overflows.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HX710B Pressure Sensor measures the water pressure. The pressure is displayed in Bar on the Serial Monitor.</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GSM Module sends real-time SMS alerts to a specified phone number during critical water levels.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Arduino continuously monitors sensor readings and makes decisions to activate LEDs or send alerts.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US" sz="2000" dirty="0">
              <a:latin typeface="Times New Roman" panose="02020603050405020304" pitchFamily="18" charset="0"/>
              <a:ea typeface="Calibri" panose="020F0502020204030204" charset="0"/>
              <a:cs typeface="Times New Roman" panose="02020603050405020304" pitchFamily="18" charset="0"/>
            </a:endParaRPr>
          </a:p>
        </p:txBody>
      </p:sp>
      <p:sp>
        <p:nvSpPr>
          <p:cNvPr id="2"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WORKING</a:t>
            </a:r>
            <a:endParaRPr lang="en-US" altLang="zh-CN" sz="2000" b="1"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Design">
      <a:majorFont>
        <a:latin typeface=""/>
        <a:ea typeface=""/>
        <a:cs typeface=""/>
      </a:majorFont>
      <a:minorFont>
        <a:latin typeface=""/>
        <a:ea typeface=""/>
        <a:cs typeface=""/>
      </a:minorFont>
    </a:fontScheme>
    <a:fmtScheme name="Custom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3813</Words>
  <Application>WPS Slides</Application>
  <PresentationFormat>Widescreen</PresentationFormat>
  <Paragraphs>144</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Droid Sans</vt:lpstr>
      <vt:lpstr>Segoe Print</vt:lpstr>
      <vt:lpstr>Calibri</vt:lpstr>
      <vt:lpstr>等线</vt:lpstr>
      <vt:lpstr>Calibri Light</vt:lpstr>
      <vt:lpstr>等线 Light</vt:lpstr>
      <vt:lpstr>Times New Roman</vt:lpstr>
      <vt:lpstr>Algerian</vt:lpstr>
      <vt:lpstr>Microsoft YaHei</vt:lpstr>
      <vt:lpstr>Arial Unicode MS</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Luffer</cp:lastModifiedBy>
  <cp:revision>46</cp:revision>
  <dcterms:created xsi:type="dcterms:W3CDTF">2023-08-04T04:12:00Z</dcterms:created>
  <dcterms:modified xsi:type="dcterms:W3CDTF">2025-05-12T14:32:51Z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AB6DC5AA2A184834B8AD180FC3D8EFBE_12</vt:lpwstr>
  </property>
  <property fmtid="{D5CDD505-2E9C-101B-9397-08002B2CF9AE}" pid="3" name="KSOProductBuildVer">
    <vt:lpwstr>1033-12.2.0.20795</vt:lpwstr>
  </property>
</Properties>
</file>