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82" r:id="rId10"/>
    <p:sldId id="258" r:id="rId11"/>
    <p:sldId id="264" r:id="rId12"/>
    <p:sldId id="278" r:id="rId13"/>
    <p:sldId id="279" r:id="rId14"/>
    <p:sldId id="267" r:id="rId15"/>
    <p:sldId id="268" r:id="rId16"/>
    <p:sldId id="269" r:id="rId17"/>
    <p:sldId id="270" r:id="rId18"/>
    <p:sldId id="272" r:id="rId19"/>
    <p:sldId id="273" r:id="rId20"/>
    <p:sldId id="281" r:id="rId21"/>
    <p:sldId id="274" r:id="rId22"/>
    <p:sldId id="275" r:id="rId23"/>
    <p:sldId id="276"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5196" autoAdjust="0"/>
  </p:normalViewPr>
  <p:slideViewPr>
    <p:cSldViewPr snapToGrid="0" snapToObjects="1" showGuides="1">
      <p:cViewPr varScale="1">
        <p:scale>
          <a:sx n="83" d="100"/>
          <a:sy n="83" d="100"/>
        </p:scale>
        <p:origin x="1008"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2.ca.analytics.ibm.com/bi/?perspective=dashboard&amp;pathRef=.my_folders%2FIt-Job-Market-Analysis%2FIt-JobMarket-Analysis-Dashboard&amp;action=view&amp;mode=dashboard&amp;subView=model0000018c8850ad4f_00000000"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promptcloud/jobs-on-naukricom"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alinMalla/IT-JobMarket-Analysis.gi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715000" cy="1325563"/>
          </a:xfrm>
        </p:spPr>
        <p:txBody>
          <a:bodyPr anchor="ctr">
            <a:normAutofit/>
          </a:bodyPr>
          <a:lstStyle/>
          <a:p>
            <a:r>
              <a:rPr lang="en-US" dirty="0">
                <a:solidFill>
                  <a:srgbClr val="0E659B"/>
                </a:solidFill>
              </a:rPr>
              <a:t>IT Job Market Analysis (2019)</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165599"/>
            <a:ext cx="5181600" cy="2011363"/>
          </a:xfrm>
        </p:spPr>
        <p:txBody>
          <a:bodyPr>
            <a:normAutofit/>
          </a:bodyPr>
          <a:lstStyle/>
          <a:p>
            <a:pPr marL="0" indent="0">
              <a:buNone/>
            </a:pPr>
            <a:r>
              <a:rPr lang="en-US" dirty="0"/>
              <a:t>Name: Nalin Malla</a:t>
            </a:r>
          </a:p>
          <a:p>
            <a:pPr marL="0" indent="0">
              <a:buNone/>
            </a:pPr>
            <a:r>
              <a:rPr lang="en-US" dirty="0"/>
              <a:t>Date: 2023-12-21</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2400" dirty="0"/>
              <a:t>Findings</a:t>
            </a:r>
          </a:p>
          <a:p>
            <a:pPr marL="0" indent="0">
              <a:buNone/>
            </a:pPr>
            <a:endParaRPr lang="en-US" sz="2200" dirty="0"/>
          </a:p>
          <a:p>
            <a:r>
              <a:rPr lang="en-US" sz="2200" dirty="0"/>
              <a:t>The NoSQL databases like MongoDB and Firebase was predicted to have a significant rise in popularity in the short period between 2019 to 2020.</a:t>
            </a:r>
          </a:p>
          <a:p>
            <a:r>
              <a:rPr lang="en-US" sz="2200" dirty="0"/>
              <a:t>Relational Databases was the market leader is 2019 and was expected to remain so in 2020 too.</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2400" dirty="0"/>
              <a:t>Implications</a:t>
            </a:r>
          </a:p>
          <a:p>
            <a:pPr marL="0" indent="0">
              <a:buNone/>
            </a:pPr>
            <a:endParaRPr lang="en-US" sz="2200" dirty="0"/>
          </a:p>
          <a:p>
            <a:r>
              <a:rPr lang="en-US" sz="2200" dirty="0"/>
              <a:t>This may be due the expected rise of the web development and data science industries which both need a scalable data base to handle the large volume of data and traffic that would expected with the growth of those fields.</a:t>
            </a:r>
          </a:p>
          <a:p>
            <a:r>
              <a:rPr lang="en-US" sz="2200" dirty="0"/>
              <a:t>Relational Databases are still a solid technology and would be widely used in both web development and data science.</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901820"/>
            <a:ext cx="7068725" cy="3809630"/>
          </a:xfrm>
        </p:spPr>
        <p:txBody>
          <a:bodyPr>
            <a:normAutofit/>
          </a:bodyPr>
          <a:lstStyle/>
          <a:p>
            <a:pPr marL="0" indent="0">
              <a:buNone/>
            </a:pPr>
            <a:r>
              <a:rPr lang="en-US" sz="2200" dirty="0">
                <a:hlinkClick r:id="rId2"/>
              </a:rPr>
              <a:t>https://ap2.ca.analytics.ibm.com/bi/?perspective=dashboard&amp;pathRef=.my_folders%2FIt-Job-Market-Analysis%2FIt-JobMarket-Analysis-Dashboard&amp;action=view&amp;mode=dashboard&amp;subView=model0000018c8850ad4f_00000000</a:t>
            </a:r>
            <a:endParaRPr lang="en-US" sz="2200" dirty="0"/>
          </a:p>
          <a:p>
            <a:pPr marL="0" indent="0">
              <a:buNone/>
            </a:pPr>
            <a:endParaRPr lang="en-US" sz="2200" dirty="0"/>
          </a:p>
          <a:p>
            <a:pPr marL="0" indent="0">
              <a:buNone/>
            </a:pPr>
            <a:r>
              <a:rPr lang="en-US" sz="2200" dirty="0">
                <a:solidFill>
                  <a:srgbClr val="FF0000"/>
                </a:solidFill>
              </a:rPr>
              <a:t>This link is not likely to work. The Dashboard was to be shared using IBM Cloud Pak for Data but it needed credit card details which I didn’t have.</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8DA382A-2739-6FEA-FCA4-12B29DC1DEB6}"/>
              </a:ext>
            </a:extLst>
          </p:cNvPr>
          <p:cNvPicPr>
            <a:picLocks noChangeAspect="1"/>
          </p:cNvPicPr>
          <p:nvPr/>
        </p:nvPicPr>
        <p:blipFill>
          <a:blip r:embed="rId2"/>
          <a:stretch>
            <a:fillRect/>
          </a:stretch>
        </p:blipFill>
        <p:spPr>
          <a:xfrm>
            <a:off x="1098177" y="1490858"/>
            <a:ext cx="9995646" cy="4750997"/>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Content Placeholder 5">
            <a:extLst>
              <a:ext uri="{FF2B5EF4-FFF2-40B4-BE49-F238E27FC236}">
                <a16:creationId xmlns:a16="http://schemas.microsoft.com/office/drawing/2014/main" id="{77CE8CCA-2DA1-31D9-82F0-E05179C710E2}"/>
              </a:ext>
            </a:extLst>
          </p:cNvPr>
          <p:cNvPicPr>
            <a:picLocks noGrp="1" noChangeAspect="1"/>
          </p:cNvPicPr>
          <p:nvPr>
            <p:ph idx="1"/>
          </p:nvPr>
        </p:nvPicPr>
        <p:blipFill>
          <a:blip r:embed="rId2"/>
          <a:stretch>
            <a:fillRect/>
          </a:stretch>
        </p:blipFill>
        <p:spPr>
          <a:xfrm>
            <a:off x="1331259" y="1669117"/>
            <a:ext cx="9529482" cy="4351337"/>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4" name="Picture 3">
            <a:extLst>
              <a:ext uri="{FF2B5EF4-FFF2-40B4-BE49-F238E27FC236}">
                <a16:creationId xmlns:a16="http://schemas.microsoft.com/office/drawing/2014/main" id="{747D3633-0983-6685-A986-2C00D004B8DF}"/>
              </a:ext>
            </a:extLst>
          </p:cNvPr>
          <p:cNvPicPr>
            <a:picLocks noChangeAspect="1"/>
          </p:cNvPicPr>
          <p:nvPr/>
        </p:nvPicPr>
        <p:blipFill>
          <a:blip r:embed="rId2"/>
          <a:stretch>
            <a:fillRect/>
          </a:stretch>
        </p:blipFill>
        <p:spPr>
          <a:xfrm>
            <a:off x="1335741" y="1478750"/>
            <a:ext cx="9520517" cy="4618734"/>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a:bodyPr>
          <a:lstStyle/>
          <a:p>
            <a:pPr algn="just"/>
            <a:r>
              <a:rPr lang="en-US" sz="2200" dirty="0"/>
              <a:t>Popularity of Platforms used in Servers like Linux &amp; Docker are expected to rise due to the expected growth of the Web Development Industry.</a:t>
            </a:r>
          </a:p>
          <a:p>
            <a:pPr algn="just"/>
            <a:r>
              <a:rPr lang="en-US" sz="2200" dirty="0"/>
              <a:t>Web frameworks like React.js, Vue.js and Angular.js are also expected to rise due to similar reasons.</a:t>
            </a:r>
          </a:p>
          <a:p>
            <a:pPr algn="just"/>
            <a:r>
              <a:rPr lang="en-US" sz="2200" dirty="0"/>
              <a:t>The majority of worker in IT industry seem to be Male.</a:t>
            </a:r>
          </a:p>
          <a:p>
            <a:pPr algn="just"/>
            <a:r>
              <a:rPr lang="en-US" sz="2200" dirty="0"/>
              <a:t>Most workers in the IT industry seem to have a Bachelor’s Degree. </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9" name="Content Placeholder 2">
            <a:extLst>
              <a:ext uri="{FF2B5EF4-FFF2-40B4-BE49-F238E27FC236}">
                <a16:creationId xmlns:a16="http://schemas.microsoft.com/office/drawing/2014/main" id="{447509B9-D311-E907-9D25-F7D33EC35D31}"/>
              </a:ext>
            </a:extLst>
          </p:cNvPr>
          <p:cNvSpPr>
            <a:spLocks noGrp="1"/>
          </p:cNvSpPr>
          <p:nvPr>
            <p:ph sz="half" idx="1"/>
          </p:nvPr>
        </p:nvSpPr>
        <p:spPr>
          <a:xfrm>
            <a:off x="813816" y="1825625"/>
            <a:ext cx="5181600" cy="4351338"/>
          </a:xfrm>
        </p:spPr>
        <p:txBody>
          <a:bodyPr>
            <a:normAutofit/>
          </a:bodyPr>
          <a:lstStyle/>
          <a:p>
            <a:pPr marL="0" indent="0">
              <a:buNone/>
            </a:pPr>
            <a:r>
              <a:rPr lang="en-US" sz="2200" dirty="0"/>
              <a:t>Findings</a:t>
            </a:r>
          </a:p>
          <a:p>
            <a:r>
              <a:rPr lang="en-US" sz="2200" dirty="0"/>
              <a:t>Annual Salary has a positive relation with age.</a:t>
            </a:r>
          </a:p>
          <a:p>
            <a:r>
              <a:rPr lang="en-US" sz="2200" dirty="0"/>
              <a:t>Time spent on code review has a negative relation with age.</a:t>
            </a:r>
          </a:p>
          <a:p>
            <a:r>
              <a:rPr lang="en-US" sz="2200" dirty="0"/>
              <a:t>Web programming languages like JavaScript, HTML &amp; CSS were very popular in 2019 they are also predicted to be popular in 2020.</a:t>
            </a:r>
          </a:p>
          <a:p>
            <a:r>
              <a:rPr lang="en-US" sz="2200" dirty="0"/>
              <a:t>Python which was the 5</a:t>
            </a:r>
            <a:r>
              <a:rPr lang="en-US" sz="2200" baseline="30000" dirty="0"/>
              <a:t>th</a:t>
            </a:r>
            <a:r>
              <a:rPr lang="en-US" sz="2200" dirty="0"/>
              <a:t> popular language in 2019 was predicted to be 2</a:t>
            </a:r>
            <a:r>
              <a:rPr lang="en-US" sz="2200" baseline="30000" dirty="0"/>
              <a:t>nd</a:t>
            </a:r>
            <a:r>
              <a:rPr lang="en-US" sz="2200" dirty="0"/>
              <a:t> most popular in 2020.</a:t>
            </a:r>
          </a:p>
        </p:txBody>
      </p:sp>
      <p:sp>
        <p:nvSpPr>
          <p:cNvPr id="10" name="Content Placeholder 3">
            <a:extLst>
              <a:ext uri="{FF2B5EF4-FFF2-40B4-BE49-F238E27FC236}">
                <a16:creationId xmlns:a16="http://schemas.microsoft.com/office/drawing/2014/main" id="{A7C009FF-2417-BEDE-B556-1EF0A921477C}"/>
              </a:ext>
            </a:extLst>
          </p:cNvPr>
          <p:cNvSpPr>
            <a:spLocks noGrp="1"/>
          </p:cNvSpPr>
          <p:nvPr>
            <p:ph sz="half" idx="2"/>
          </p:nvPr>
        </p:nvSpPr>
        <p:spPr>
          <a:xfrm>
            <a:off x="6172200" y="1825625"/>
            <a:ext cx="5181600" cy="4351338"/>
          </a:xfrm>
        </p:spPr>
        <p:txBody>
          <a:bodyPr>
            <a:normAutofit/>
          </a:bodyPr>
          <a:lstStyle/>
          <a:p>
            <a:pPr marL="0" indent="0">
              <a:buNone/>
            </a:pPr>
            <a:r>
              <a:rPr lang="en-US" sz="2200" dirty="0"/>
              <a:t>Implications</a:t>
            </a:r>
          </a:p>
          <a:p>
            <a:r>
              <a:rPr lang="en-US" sz="2200" dirty="0"/>
              <a:t>Annual Salary increases with experience.</a:t>
            </a:r>
          </a:p>
          <a:p>
            <a:r>
              <a:rPr lang="en-US" sz="2200" dirty="0"/>
              <a:t>As one becomes more experienced they do less mistakes resulting in less time spent on reviewing code.</a:t>
            </a:r>
          </a:p>
          <a:p>
            <a:r>
              <a:rPr lang="en-US" sz="2200" dirty="0"/>
              <a:t>Web Development is the dominant field in IT market and will continue to be so for the near future.</a:t>
            </a:r>
          </a:p>
          <a:p>
            <a:r>
              <a:rPr lang="en-US" sz="2200" dirty="0"/>
              <a:t>The expected rise of python seem to indicate the rise of Data Science &amp; Analytics field.</a:t>
            </a:r>
          </a:p>
          <a:p>
            <a:endParaRPr lang="en-US" sz="2200"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259802-758A-DD7A-7EED-AAD5FB7D5013}"/>
              </a:ext>
            </a:extLst>
          </p:cNvPr>
          <p:cNvSpPr txBox="1">
            <a:spLocks/>
          </p:cNvSpPr>
          <p:nvPr/>
        </p:nvSpPr>
        <p:spPr>
          <a:xfrm>
            <a:off x="6172200" y="663388"/>
            <a:ext cx="5181600" cy="55135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200" dirty="0"/>
              <a:t>Implications</a:t>
            </a:r>
          </a:p>
          <a:p>
            <a:r>
              <a:rPr lang="en-US" sz="2200" dirty="0"/>
              <a:t>This may be due the expected rise of the web development and data science industries which both need a scalable data base to handle the large volume of data and traffic that would expected with the growth of those fields.</a:t>
            </a:r>
          </a:p>
          <a:p>
            <a:r>
              <a:rPr lang="en-US" sz="2200" dirty="0"/>
              <a:t>Relational Databases are still a solid technology and would be widely used in both web development and data science.</a:t>
            </a:r>
          </a:p>
          <a:p>
            <a:pPr algn="just"/>
            <a:r>
              <a:rPr lang="en-US" sz="2200" dirty="0"/>
              <a:t>Popularity of Platforms used in Servers like Linux &amp; Docker are expected to rise due to the expected growth of the Web Development Industry.</a:t>
            </a:r>
          </a:p>
          <a:p>
            <a:pPr algn="just"/>
            <a:r>
              <a:rPr lang="en-US" sz="2200" dirty="0"/>
              <a:t>Web frameworks like React.js, Vue.js and Angular.js are also expected to rise due to similar reasons.</a:t>
            </a:r>
          </a:p>
          <a:p>
            <a:pPr algn="just"/>
            <a:r>
              <a:rPr lang="en-US" sz="2200" dirty="0"/>
              <a:t>The majority of worker in IT industry seem to be Male.</a:t>
            </a:r>
          </a:p>
          <a:p>
            <a:pPr algn="just"/>
            <a:r>
              <a:rPr lang="en-US" sz="2200" dirty="0"/>
              <a:t>Most workers in the IT industry seem to have a Bachelor’s Degree. </a:t>
            </a:r>
          </a:p>
        </p:txBody>
      </p:sp>
      <p:sp>
        <p:nvSpPr>
          <p:cNvPr id="3" name="Content Placeholder 2">
            <a:extLst>
              <a:ext uri="{FF2B5EF4-FFF2-40B4-BE49-F238E27FC236}">
                <a16:creationId xmlns:a16="http://schemas.microsoft.com/office/drawing/2014/main" id="{37EE0186-89EB-22DC-0571-8889ACFAE37F}"/>
              </a:ext>
            </a:extLst>
          </p:cNvPr>
          <p:cNvSpPr txBox="1">
            <a:spLocks/>
          </p:cNvSpPr>
          <p:nvPr/>
        </p:nvSpPr>
        <p:spPr>
          <a:xfrm>
            <a:off x="813816" y="663388"/>
            <a:ext cx="5181600" cy="551357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Findings</a:t>
            </a:r>
          </a:p>
          <a:p>
            <a:r>
              <a:rPr lang="en-US" sz="2200" dirty="0"/>
              <a:t>The NoSQL databases like MongoDB and Firebase was predicted to have a significant rise in popularity in the short period between 2019 to 2020.</a:t>
            </a:r>
          </a:p>
          <a:p>
            <a:r>
              <a:rPr lang="en-US" sz="2200" dirty="0"/>
              <a:t>Relational Databases was the market leader is 2019 and was expected to remain so in 2020 too.</a:t>
            </a:r>
          </a:p>
          <a:p>
            <a:r>
              <a:rPr lang="en-US" sz="2200" dirty="0"/>
              <a:t>Linux and Docker were expected to be more popular than Windows moving from 2019 to 2020.</a:t>
            </a:r>
          </a:p>
          <a:p>
            <a:r>
              <a:rPr lang="en-US" sz="2200" dirty="0"/>
              <a:t>React.js, Vue.js and Angular.js were expected to overtake jQuery as the most popular framework.</a:t>
            </a:r>
          </a:p>
          <a:p>
            <a:r>
              <a:rPr lang="en-US" sz="2200" dirty="0"/>
              <a:t>Only 6.5% of the survey respondents were female, the remaining 93.5% were male.</a:t>
            </a:r>
          </a:p>
          <a:p>
            <a:r>
              <a:rPr lang="en-US" sz="2200" dirty="0"/>
              <a:t>Most respondents had a Bachelor’s degree.</a:t>
            </a:r>
          </a:p>
        </p:txBody>
      </p:sp>
    </p:spTree>
    <p:extLst>
      <p:ext uri="{BB962C8B-B14F-4D97-AF65-F5344CB8AC3E}">
        <p14:creationId xmlns:p14="http://schemas.microsoft.com/office/powerpoint/2010/main" val="632816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Web Development and Data Science Industries are expected to rise in popularity.</a:t>
            </a:r>
          </a:p>
          <a:p>
            <a:r>
              <a:rPr lang="en-US" dirty="0"/>
              <a:t>Annual pay and age has positive relation where as time spent on code review and age are negatively related. This makes sense as people with more experience have less mistakes and are paid more.</a:t>
            </a:r>
          </a:p>
          <a:p>
            <a:r>
              <a:rPr lang="en-US" dirty="0"/>
              <a:t>Most people in the IT field are men and have a bachelor’s degree.</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670374" y="1760176"/>
            <a:ext cx="3194581" cy="3194581"/>
          </a:xfrm>
          <a:prstGeom prst="rect">
            <a:avLst/>
          </a:prstGeom>
        </p:spPr>
      </p:pic>
      <p:pic>
        <p:nvPicPr>
          <p:cNvPr id="8" name="Content Placeholder 7">
            <a:extLst>
              <a:ext uri="{FF2B5EF4-FFF2-40B4-BE49-F238E27FC236}">
                <a16:creationId xmlns:a16="http://schemas.microsoft.com/office/drawing/2014/main" id="{493FD714-3862-A57B-09EE-A5553AD5EC54}"/>
              </a:ext>
            </a:extLst>
          </p:cNvPr>
          <p:cNvPicPr>
            <a:picLocks noGrp="1" noChangeAspect="1"/>
          </p:cNvPicPr>
          <p:nvPr>
            <p:ph sz="half" idx="2"/>
          </p:nvPr>
        </p:nvPicPr>
        <p:blipFill>
          <a:blip r:embed="rId3"/>
          <a:stretch>
            <a:fillRect/>
          </a:stretch>
        </p:blipFill>
        <p:spPr>
          <a:xfrm>
            <a:off x="3777862" y="2618161"/>
            <a:ext cx="7808448" cy="2901818"/>
          </a:xfrm>
        </p:spPr>
      </p:pic>
      <p:sp>
        <p:nvSpPr>
          <p:cNvPr id="9" name="Content Placeholder 3">
            <a:extLst>
              <a:ext uri="{FF2B5EF4-FFF2-40B4-BE49-F238E27FC236}">
                <a16:creationId xmlns:a16="http://schemas.microsoft.com/office/drawing/2014/main" id="{4CE35833-0862-1702-25C1-015E67D2CA79}"/>
              </a:ext>
            </a:extLst>
          </p:cNvPr>
          <p:cNvSpPr txBox="1">
            <a:spLocks/>
          </p:cNvSpPr>
          <p:nvPr/>
        </p:nvSpPr>
        <p:spPr>
          <a:xfrm>
            <a:off x="3777862" y="1644500"/>
            <a:ext cx="6809509" cy="657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Correlation Between Variables</a:t>
            </a:r>
          </a:p>
        </p:txBody>
      </p:sp>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9753234" cy="1325563"/>
          </a:xfrm>
        </p:spPr>
        <p:txBody>
          <a:bodyPr anchor="ctr">
            <a:normAutofit/>
          </a:bodyPr>
          <a:lstStyle/>
          <a:p>
            <a:r>
              <a:rPr lang="en-US" dirty="0"/>
              <a:t> JOB POSTINGS</a:t>
            </a:r>
          </a:p>
        </p:txBody>
      </p:sp>
      <p:pic>
        <p:nvPicPr>
          <p:cNvPr id="7" name="Picture 6">
            <a:extLst>
              <a:ext uri="{FF2B5EF4-FFF2-40B4-BE49-F238E27FC236}">
                <a16:creationId xmlns:a16="http://schemas.microsoft.com/office/drawing/2014/main" id="{50A908C5-E5E4-E15B-D833-0C5A85CCD82F}"/>
              </a:ext>
            </a:extLst>
          </p:cNvPr>
          <p:cNvPicPr>
            <a:picLocks noChangeAspect="1"/>
          </p:cNvPicPr>
          <p:nvPr/>
        </p:nvPicPr>
        <p:blipFill>
          <a:blip r:embed="rId2"/>
          <a:stretch>
            <a:fillRect/>
          </a:stretch>
        </p:blipFill>
        <p:spPr>
          <a:xfrm>
            <a:off x="762000" y="1546044"/>
            <a:ext cx="4690729" cy="4397558"/>
          </a:xfrm>
          <a:prstGeom prst="rect">
            <a:avLst/>
          </a:prstGeom>
        </p:spPr>
      </p:pic>
      <p:pic>
        <p:nvPicPr>
          <p:cNvPr id="9" name="Picture 8">
            <a:extLst>
              <a:ext uri="{FF2B5EF4-FFF2-40B4-BE49-F238E27FC236}">
                <a16:creationId xmlns:a16="http://schemas.microsoft.com/office/drawing/2014/main" id="{7B01A178-050C-EB83-9179-538476FC03D0}"/>
              </a:ext>
            </a:extLst>
          </p:cNvPr>
          <p:cNvPicPr>
            <a:picLocks noChangeAspect="1"/>
          </p:cNvPicPr>
          <p:nvPr/>
        </p:nvPicPr>
        <p:blipFill>
          <a:blip r:embed="rId3"/>
          <a:stretch>
            <a:fillRect/>
          </a:stretch>
        </p:blipFill>
        <p:spPr>
          <a:xfrm>
            <a:off x="6428620" y="1546044"/>
            <a:ext cx="4933404" cy="4482548"/>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7" name="Picture 6">
            <a:extLst>
              <a:ext uri="{FF2B5EF4-FFF2-40B4-BE49-F238E27FC236}">
                <a16:creationId xmlns:a16="http://schemas.microsoft.com/office/drawing/2014/main" id="{7A83EEC4-50FC-CD4E-0D2D-8C8BEFBF0933}"/>
              </a:ext>
            </a:extLst>
          </p:cNvPr>
          <p:cNvPicPr>
            <a:picLocks noChangeAspect="1"/>
          </p:cNvPicPr>
          <p:nvPr/>
        </p:nvPicPr>
        <p:blipFill>
          <a:blip r:embed="rId2"/>
          <a:stretch>
            <a:fillRect/>
          </a:stretch>
        </p:blipFill>
        <p:spPr>
          <a:xfrm>
            <a:off x="3172946" y="1531003"/>
            <a:ext cx="5505450" cy="4638675"/>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594793" y="1600458"/>
            <a:ext cx="7732114" cy="4630013"/>
          </a:xfrm>
        </p:spPr>
        <p:txBody>
          <a:bodyPr>
            <a:normAutofit fontScale="92500" lnSpcReduction="10000"/>
          </a:bodyPr>
          <a:lstStyle/>
          <a:p>
            <a:pPr algn="just"/>
            <a:r>
              <a:rPr lang="en-US" sz="2400" dirty="0"/>
              <a:t>This project aims to analyzing job market data from various sources like job postings, training portals and surveys to help identify relevant skills and technologies which are currently being used or have a high chance of being popular in the future.</a:t>
            </a:r>
          </a:p>
          <a:p>
            <a:pPr marL="0" indent="0" algn="just">
              <a:buNone/>
            </a:pPr>
            <a:endParaRPr lang="en-US" sz="100" dirty="0"/>
          </a:p>
          <a:p>
            <a:pPr algn="just"/>
            <a:r>
              <a:rPr lang="en-US" sz="2400" dirty="0"/>
              <a:t>The result of this project can be helpful for everyone part of the IT space.</a:t>
            </a:r>
          </a:p>
          <a:p>
            <a:pPr marL="0" indent="0" algn="just">
              <a:buNone/>
            </a:pPr>
            <a:endParaRPr lang="en-US" sz="100" dirty="0"/>
          </a:p>
          <a:p>
            <a:pPr algn="just"/>
            <a:r>
              <a:rPr lang="en-US" sz="2400" dirty="0"/>
              <a:t>Throughout the duration of this project I performed various activities such as: Data Collect, Data Wrangling, Exploratory Data Analysis, Data Visualization, Dashboard creation and Documentation.</a:t>
            </a:r>
          </a:p>
          <a:p>
            <a:pPr marL="0" indent="0" algn="just">
              <a:buNone/>
            </a:pPr>
            <a:endParaRPr lang="en-US" sz="100" dirty="0"/>
          </a:p>
          <a:p>
            <a:pPr algn="just"/>
            <a:r>
              <a:rPr lang="en-US" sz="2400" dirty="0"/>
              <a:t>The experience from this project has provided valuable insights into the nuances of the data analysis process. The culmination of these efforts has led to the growth in my technical skills.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427105" y="1988997"/>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653689" y="2262037"/>
            <a:ext cx="2507188" cy="2507188"/>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3671865" y="1515035"/>
            <a:ext cx="7647864" cy="48499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Project background and context</a:t>
            </a:r>
          </a:p>
          <a:p>
            <a:r>
              <a:rPr lang="en-US" sz="2200" dirty="0"/>
              <a:t>This project was done to fulfill requirements of the IBM : Data Analyst Capstone Project Certification. </a:t>
            </a:r>
          </a:p>
          <a:p>
            <a:r>
              <a:rPr lang="en-US" sz="2200" dirty="0"/>
              <a:t>Here, I was to play the role of a data analyst in a international IT firm. In order to keep pace with changing technologies and remain competitive, I was tasked with analyzing job market data to help identify future skill requirements.</a:t>
            </a:r>
          </a:p>
          <a:p>
            <a:r>
              <a:rPr lang="en-US" sz="2200" dirty="0"/>
              <a:t>An </a:t>
            </a:r>
            <a:r>
              <a:rPr lang="en-US" sz="2200" dirty="0">
                <a:hlinkClick r:id="rId3"/>
              </a:rPr>
              <a:t>old dataset (2019)</a:t>
            </a:r>
            <a:r>
              <a:rPr lang="en-US" sz="2200" dirty="0"/>
              <a:t> was used for this project.</a:t>
            </a:r>
          </a:p>
          <a:p>
            <a:pPr marL="0" indent="0">
              <a:buNone/>
            </a:pPr>
            <a:endParaRPr lang="en-US" sz="2200" dirty="0"/>
          </a:p>
          <a:p>
            <a:pPr marL="0" indent="0">
              <a:buNone/>
            </a:pPr>
            <a:r>
              <a:rPr lang="en-US" sz="2200" dirty="0"/>
              <a:t>Questions to be answered:</a:t>
            </a:r>
          </a:p>
          <a:p>
            <a:r>
              <a:rPr lang="en-US" sz="2200" dirty="0"/>
              <a:t>What are the popular skills &amp; technologies currently being used in the IT market?</a:t>
            </a:r>
          </a:p>
          <a:p>
            <a:r>
              <a:rPr lang="en-US" sz="2200" dirty="0"/>
              <a:t>What are the skills &amp; technologies which have a high chance of being famous in the future?</a:t>
            </a:r>
          </a:p>
          <a:p>
            <a:pPr marL="0" indent="0">
              <a:buNone/>
            </a:pPr>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514165" y="1702205"/>
            <a:ext cx="7839636" cy="4474758"/>
          </a:xfrm>
        </p:spPr>
        <p:txBody>
          <a:bodyPr>
            <a:normAutofit lnSpcReduction="10000"/>
          </a:bodyPr>
          <a:lstStyle/>
          <a:p>
            <a:pPr marL="0" indent="0" algn="just">
              <a:buNone/>
            </a:pPr>
            <a:r>
              <a:rPr lang="en-US" sz="2200" dirty="0"/>
              <a:t>During this project I performed the following operations:</a:t>
            </a:r>
          </a:p>
          <a:p>
            <a:pPr marL="0" indent="0" algn="just">
              <a:buNone/>
            </a:pPr>
            <a:r>
              <a:rPr lang="en-US" sz="2200" dirty="0"/>
              <a:t>• </a:t>
            </a:r>
            <a:r>
              <a:rPr lang="en-US" sz="2200" b="1" dirty="0"/>
              <a:t>Data Collection </a:t>
            </a:r>
            <a:r>
              <a:rPr lang="en-US" sz="2200" dirty="0"/>
              <a:t>using APIs and Web Scraping.</a:t>
            </a:r>
          </a:p>
          <a:p>
            <a:pPr marL="0" indent="0" algn="just">
              <a:lnSpc>
                <a:spcPct val="150000"/>
              </a:lnSpc>
              <a:buNone/>
            </a:pPr>
            <a:r>
              <a:rPr lang="en-US" sz="2200" dirty="0"/>
              <a:t>• </a:t>
            </a:r>
            <a:r>
              <a:rPr lang="en-US" sz="2200" b="1" dirty="0"/>
              <a:t>Data Wrangling</a:t>
            </a:r>
            <a:r>
              <a:rPr lang="en-US" sz="2200" dirty="0"/>
              <a:t>:</a:t>
            </a:r>
          </a:p>
          <a:p>
            <a:pPr lvl="1" algn="just"/>
            <a:r>
              <a:rPr lang="en-US" sz="2000" dirty="0"/>
              <a:t>Duplicate Values were identified and removed.</a:t>
            </a:r>
          </a:p>
          <a:p>
            <a:pPr lvl="1" algn="just"/>
            <a:r>
              <a:rPr lang="en-US" sz="2000" dirty="0"/>
              <a:t>Missing values were identified and replaced.</a:t>
            </a:r>
          </a:p>
          <a:p>
            <a:pPr lvl="1" algn="just"/>
            <a:r>
              <a:rPr lang="en-US" sz="2000" dirty="0"/>
              <a:t>Normalized data in the dataset.</a:t>
            </a:r>
          </a:p>
          <a:p>
            <a:pPr algn="just">
              <a:lnSpc>
                <a:spcPct val="150000"/>
              </a:lnSpc>
            </a:pPr>
            <a:r>
              <a:rPr lang="en-US" sz="2200" b="1" dirty="0"/>
              <a:t>Exploratory Data Analysis </a:t>
            </a:r>
            <a:r>
              <a:rPr lang="en-US" sz="2200" dirty="0"/>
              <a:t>in order to better understand the data</a:t>
            </a:r>
          </a:p>
          <a:p>
            <a:pPr algn="just">
              <a:lnSpc>
                <a:spcPct val="150000"/>
              </a:lnSpc>
              <a:spcAft>
                <a:spcPts val="1000"/>
              </a:spcAft>
            </a:pPr>
            <a:r>
              <a:rPr lang="en-US" sz="2200" b="1" dirty="0"/>
              <a:t>Visual Data Analysis </a:t>
            </a:r>
            <a:r>
              <a:rPr lang="en-US" sz="2200" dirty="0"/>
              <a:t>to identify relationship among variables.</a:t>
            </a:r>
          </a:p>
          <a:p>
            <a:pPr algn="just"/>
            <a:r>
              <a:rPr lang="en-US" sz="2200" b="1" dirty="0"/>
              <a:t>Dashboard Creation </a:t>
            </a:r>
            <a:r>
              <a:rPr lang="en-US" sz="2200" dirty="0"/>
              <a:t>to present key information in an interactive, centralized and easy to understand manner.</a:t>
            </a:r>
          </a:p>
          <a:p>
            <a:pPr algn="just"/>
            <a:endParaRPr lang="en-US" sz="2400" dirty="0"/>
          </a:p>
          <a:p>
            <a:pPr algn="just"/>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432808" y="2188842"/>
            <a:ext cx="2480315" cy="2480315"/>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5688-C31C-62D8-CBCA-C97E716FCB3F}"/>
              </a:ext>
            </a:extLst>
          </p:cNvPr>
          <p:cNvSpPr>
            <a:spLocks noGrp="1"/>
          </p:cNvSpPr>
          <p:nvPr>
            <p:ph type="ctrTitle"/>
          </p:nvPr>
        </p:nvSpPr>
        <p:spPr>
          <a:xfrm>
            <a:off x="1523999" y="1340224"/>
            <a:ext cx="9914965" cy="4177552"/>
          </a:xfrm>
        </p:spPr>
        <p:txBody>
          <a:bodyPr>
            <a:normAutofit/>
          </a:bodyPr>
          <a:lstStyle/>
          <a:p>
            <a:pPr algn="just"/>
            <a:r>
              <a:rPr lang="en-US" dirty="0"/>
              <a:t>RESULTS</a:t>
            </a:r>
            <a:br>
              <a:rPr lang="en-US" dirty="0"/>
            </a:br>
            <a:br>
              <a:rPr lang="en-US" dirty="0"/>
            </a:br>
            <a:r>
              <a:rPr lang="en-US" sz="2000" dirty="0"/>
              <a:t>GitHub: </a:t>
            </a:r>
            <a:r>
              <a:rPr lang="en-US" sz="2000" dirty="0">
                <a:hlinkClick r:id="rId2"/>
              </a:rPr>
              <a:t>https://github.com/NalinMalla/IT-JobMarket </a:t>
            </a:r>
            <a:r>
              <a:rPr lang="en-US" sz="2000" dirty="0" err="1">
                <a:hlinkClick r:id="rId2"/>
              </a:rPr>
              <a:t>Analysis.git</a:t>
            </a:r>
            <a:br>
              <a:rPr lang="en-US" dirty="0"/>
            </a:br>
            <a:br>
              <a:rPr lang="en-US" dirty="0"/>
            </a:br>
            <a:endParaRPr lang="en-US" dirty="0"/>
          </a:p>
        </p:txBody>
      </p:sp>
    </p:spTree>
    <p:extLst>
      <p:ext uri="{BB962C8B-B14F-4D97-AF65-F5344CB8AC3E}">
        <p14:creationId xmlns:p14="http://schemas.microsoft.com/office/powerpoint/2010/main" val="823544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9" name="Picture 8">
            <a:extLst>
              <a:ext uri="{FF2B5EF4-FFF2-40B4-BE49-F238E27FC236}">
                <a16:creationId xmlns:a16="http://schemas.microsoft.com/office/drawing/2014/main" id="{B4E41B3B-BD0C-8DE1-DE07-19522AB14FC2}"/>
              </a:ext>
            </a:extLst>
          </p:cNvPr>
          <p:cNvPicPr>
            <a:picLocks noChangeAspect="1"/>
          </p:cNvPicPr>
          <p:nvPr/>
        </p:nvPicPr>
        <p:blipFill>
          <a:blip r:embed="rId3"/>
          <a:stretch>
            <a:fillRect/>
          </a:stretch>
        </p:blipFill>
        <p:spPr>
          <a:xfrm>
            <a:off x="279997" y="2327564"/>
            <a:ext cx="5524921" cy="3372321"/>
          </a:xfrm>
          <a:prstGeom prst="rect">
            <a:avLst/>
          </a:prstGeom>
        </p:spPr>
      </p:pic>
      <p:pic>
        <p:nvPicPr>
          <p:cNvPr id="12" name="Picture 11">
            <a:extLst>
              <a:ext uri="{FF2B5EF4-FFF2-40B4-BE49-F238E27FC236}">
                <a16:creationId xmlns:a16="http://schemas.microsoft.com/office/drawing/2014/main" id="{7A2A3715-BBE9-F35D-272F-0B6898AB52A7}"/>
              </a:ext>
            </a:extLst>
          </p:cNvPr>
          <p:cNvPicPr>
            <a:picLocks noChangeAspect="1"/>
          </p:cNvPicPr>
          <p:nvPr/>
        </p:nvPicPr>
        <p:blipFill>
          <a:blip r:embed="rId4"/>
          <a:stretch>
            <a:fillRect/>
          </a:stretch>
        </p:blipFill>
        <p:spPr>
          <a:xfrm>
            <a:off x="6172200" y="2327564"/>
            <a:ext cx="5414682" cy="329611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221690"/>
            <a:ext cx="10515600" cy="1325563"/>
          </a:xfrm>
        </p:spPr>
        <p:txBody>
          <a:bodyPr>
            <a:normAutofit/>
          </a:bodyPr>
          <a:lstStyle/>
          <a:p>
            <a:r>
              <a:rPr lang="en-US" sz="32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2200" dirty="0"/>
              <a:t>Findings</a:t>
            </a:r>
          </a:p>
          <a:p>
            <a:pPr marL="0" indent="0">
              <a:buNone/>
            </a:pPr>
            <a:endParaRPr lang="en-US" sz="2200" dirty="0"/>
          </a:p>
          <a:p>
            <a:r>
              <a:rPr lang="en-US" sz="2200" dirty="0"/>
              <a:t>Web programming languages like JavaScript, HTML &amp; CSS were very popular in 2019 they are also predicted to be popular in 2020.</a:t>
            </a:r>
          </a:p>
          <a:p>
            <a:r>
              <a:rPr lang="en-US" sz="2200" dirty="0"/>
              <a:t>Python which was the 5</a:t>
            </a:r>
            <a:r>
              <a:rPr lang="en-US" sz="2200" baseline="30000" dirty="0"/>
              <a:t>th</a:t>
            </a:r>
            <a:r>
              <a:rPr lang="en-US" sz="2200" dirty="0"/>
              <a:t> popular language in 2019 was predicted to be 2</a:t>
            </a:r>
            <a:r>
              <a:rPr lang="en-US" sz="2200" baseline="30000" dirty="0"/>
              <a:t>nd</a:t>
            </a:r>
            <a:r>
              <a:rPr lang="en-US" sz="2200" dirty="0"/>
              <a:t> most popular in 2020.</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2200" dirty="0"/>
              <a:t>Implications</a:t>
            </a:r>
          </a:p>
          <a:p>
            <a:pPr marL="0" indent="0">
              <a:buNone/>
            </a:pPr>
            <a:endParaRPr lang="en-US" sz="2200" dirty="0"/>
          </a:p>
          <a:p>
            <a:r>
              <a:rPr lang="en-US" sz="2200" dirty="0"/>
              <a:t>Web Development is the dominant field in IT market and will continue to be so for the near future.</a:t>
            </a:r>
          </a:p>
          <a:p>
            <a:r>
              <a:rPr lang="en-US" sz="2200" dirty="0"/>
              <a:t>The expected rise of python seem to indicate the rise of Data Science &amp; Analytics field.</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2104753B-4838-9438-9176-65952E3272B8}"/>
              </a:ext>
            </a:extLst>
          </p:cNvPr>
          <p:cNvPicPr>
            <a:picLocks noChangeAspect="1"/>
          </p:cNvPicPr>
          <p:nvPr/>
        </p:nvPicPr>
        <p:blipFill>
          <a:blip r:embed="rId2"/>
          <a:stretch>
            <a:fillRect/>
          </a:stretch>
        </p:blipFill>
        <p:spPr>
          <a:xfrm>
            <a:off x="573741" y="2377754"/>
            <a:ext cx="5546643" cy="3267531"/>
          </a:xfrm>
          <a:prstGeom prst="rect">
            <a:avLst/>
          </a:prstGeom>
        </p:spPr>
      </p:pic>
      <p:pic>
        <p:nvPicPr>
          <p:cNvPr id="9" name="Picture 8">
            <a:extLst>
              <a:ext uri="{FF2B5EF4-FFF2-40B4-BE49-F238E27FC236}">
                <a16:creationId xmlns:a16="http://schemas.microsoft.com/office/drawing/2014/main" id="{70653B88-DFF9-B4A5-81DE-7BC73D1E798F}"/>
              </a:ext>
            </a:extLst>
          </p:cNvPr>
          <p:cNvPicPr>
            <a:picLocks noChangeAspect="1"/>
          </p:cNvPicPr>
          <p:nvPr/>
        </p:nvPicPr>
        <p:blipFill>
          <a:blip r:embed="rId3"/>
          <a:stretch>
            <a:fillRect/>
          </a:stretch>
        </p:blipFill>
        <p:spPr>
          <a:xfrm>
            <a:off x="6172200" y="2349175"/>
            <a:ext cx="5329518" cy="3296110"/>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purl.org/dc/dcmitype/"/>
    <ds:schemaRef ds:uri="http://schemas.microsoft.com/office/2006/documentManagement/types"/>
    <ds:schemaRef ds:uri="http://purl.org/dc/terms/"/>
    <ds:schemaRef ds:uri="http://purl.org/dc/elements/1.1/"/>
    <ds:schemaRef ds:uri="f80a141d-92ca-4d3d-9308-f7e7b1d44ce8"/>
    <ds:schemaRef ds:uri="http://www.w3.org/XML/1998/namespace"/>
    <ds:schemaRef ds:uri="http://schemas.microsoft.com/office/infopath/2007/PartnerControls"/>
    <ds:schemaRef ds:uri="http://schemas.openxmlformats.org/package/2006/metadata/core-properties"/>
    <ds:schemaRef ds:uri="155be751-a274-42e8-93fb-f39d3b9bccc8"/>
  </ds:schemaRefs>
</ds:datastoreItem>
</file>

<file path=docProps/app.xml><?xml version="1.0" encoding="utf-8"?>
<Properties xmlns="http://schemas.openxmlformats.org/officeDocument/2006/extended-properties" xmlns:vt="http://schemas.openxmlformats.org/officeDocument/2006/docPropsVTypes">
  <TotalTime>560</TotalTime>
  <Words>1191</Words>
  <Application>Microsoft Office PowerPoint</Application>
  <PresentationFormat>Widescreen</PresentationFormat>
  <Paragraphs>114</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vt:lpstr>
      <vt:lpstr>IBM Plex Mono SemiBold</vt:lpstr>
      <vt:lpstr>IBM Plex Mono Text</vt:lpstr>
      <vt:lpstr>SLIDE_TEMPLATE_skill_network</vt:lpstr>
      <vt:lpstr>IT Job Market Analysis (2019)</vt:lpstr>
      <vt:lpstr>OUTLINE</vt:lpstr>
      <vt:lpstr>EXECUTIVE SUMMARY</vt:lpstr>
      <vt:lpstr>INTRODUCTION</vt:lpstr>
      <vt:lpstr>METHODOLOGY</vt:lpstr>
      <vt:lpstr>RESULTS  GitHub: https://github.com/NalinMalla/IT-JobMarket Analysis.git  </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PowerPoint Presentation</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Haku Lakhe</cp:lastModifiedBy>
  <cp:revision>59</cp:revision>
  <dcterms:created xsi:type="dcterms:W3CDTF">2020-10-28T18:29:43Z</dcterms:created>
  <dcterms:modified xsi:type="dcterms:W3CDTF">2023-12-20T20:59:54Z</dcterms:modified>
</cp:coreProperties>
</file>