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2" r:id="rId1"/>
  </p:sldMasterIdLst>
  <p:notesMasterIdLst>
    <p:notesMasterId r:id="rId23"/>
  </p:notesMasterIdLst>
  <p:sldIdLst>
    <p:sldId id="287" r:id="rId2"/>
    <p:sldId id="432" r:id="rId3"/>
    <p:sldId id="440" r:id="rId4"/>
    <p:sldId id="442" r:id="rId5"/>
    <p:sldId id="443" r:id="rId6"/>
    <p:sldId id="441" r:id="rId7"/>
    <p:sldId id="444" r:id="rId8"/>
    <p:sldId id="436" r:id="rId9"/>
    <p:sldId id="461" r:id="rId10"/>
    <p:sldId id="439" r:id="rId11"/>
    <p:sldId id="451" r:id="rId12"/>
    <p:sldId id="449" r:id="rId13"/>
    <p:sldId id="445" r:id="rId14"/>
    <p:sldId id="454" r:id="rId15"/>
    <p:sldId id="458" r:id="rId16"/>
    <p:sldId id="455" r:id="rId17"/>
    <p:sldId id="446" r:id="rId18"/>
    <p:sldId id="447" r:id="rId19"/>
    <p:sldId id="453" r:id="rId20"/>
    <p:sldId id="459" r:id="rId21"/>
    <p:sldId id="410" r:id="rId22"/>
  </p:sldIdLst>
  <p:sldSz cx="12192000" cy="6858000"/>
  <p:notesSz cx="7053263" cy="9309100"/>
  <p:defaultTextStyle>
    <a:defPPr>
      <a:defRPr lang="th-TH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ngsana New" pitchFamily="18" charset="-34"/>
        <a:ea typeface="+mn-ea"/>
        <a:cs typeface="Angsana New" pitchFamily="18" charset="-34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ngsana New" pitchFamily="18" charset="-34"/>
        <a:ea typeface="+mn-ea"/>
        <a:cs typeface="Angsana New" pitchFamily="18" charset="-34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ngsana New" pitchFamily="18" charset="-34"/>
        <a:ea typeface="+mn-ea"/>
        <a:cs typeface="Angsana New" pitchFamily="18" charset="-34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ngsana New" pitchFamily="18" charset="-34"/>
        <a:ea typeface="+mn-ea"/>
        <a:cs typeface="Angsana New" pitchFamily="18" charset="-34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ngsana New" pitchFamily="18" charset="-34"/>
        <a:ea typeface="+mn-ea"/>
        <a:cs typeface="Angsana New" pitchFamily="18" charset="-34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ngsana New" pitchFamily="18" charset="-34"/>
        <a:ea typeface="+mn-ea"/>
        <a:cs typeface="Angsana New" pitchFamily="18" charset="-34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ngsana New" pitchFamily="18" charset="-34"/>
        <a:ea typeface="+mn-ea"/>
        <a:cs typeface="Angsana New" pitchFamily="18" charset="-34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ngsana New" pitchFamily="18" charset="-34"/>
        <a:ea typeface="+mn-ea"/>
        <a:cs typeface="Angsana New" pitchFamily="18" charset="-34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ngsana New" pitchFamily="18" charset="-34"/>
        <a:ea typeface="+mn-ea"/>
        <a:cs typeface="Angsana New" pitchFamily="18" charset="-34"/>
      </a:defRPr>
    </a:lvl9pPr>
  </p:defaultTextStyle>
  <p:extLst>
    <p:ext uri="{521415D9-36F7-43E2-AB2F-B90AF26B5E84}">
      <p14:sectionLst xmlns:p14="http://schemas.microsoft.com/office/powerpoint/2010/main">
        <p14:section name="Default Section" id="{1B043DD8-96F7-4F38-80DE-B552C6B5E626}">
          <p14:sldIdLst>
            <p14:sldId id="287"/>
            <p14:sldId id="432"/>
            <p14:sldId id="440"/>
            <p14:sldId id="442"/>
            <p14:sldId id="443"/>
            <p14:sldId id="441"/>
            <p14:sldId id="444"/>
            <p14:sldId id="436"/>
            <p14:sldId id="461"/>
            <p14:sldId id="439"/>
            <p14:sldId id="451"/>
            <p14:sldId id="449"/>
            <p14:sldId id="445"/>
            <p14:sldId id="454"/>
            <p14:sldId id="458"/>
            <p14:sldId id="455"/>
            <p14:sldId id="446"/>
            <p14:sldId id="447"/>
            <p14:sldId id="453"/>
            <p14:sldId id="459"/>
            <p14:sldId id="41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FF33"/>
    <a:srgbClr val="FF3300"/>
    <a:srgbClr val="FFCCFF"/>
    <a:srgbClr val="FFFFCC"/>
    <a:srgbClr val="FFDB69"/>
    <a:srgbClr val="FFC000"/>
    <a:srgbClr val="CC3300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249" autoAdjust="0"/>
  </p:normalViewPr>
  <p:slideViewPr>
    <p:cSldViewPr snapToGrid="0">
      <p:cViewPr varScale="1">
        <p:scale>
          <a:sx n="77" d="100"/>
          <a:sy n="77" d="100"/>
        </p:scale>
        <p:origin x="300" y="5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55782" cy="465455"/>
          </a:xfrm>
          <a:prstGeom prst="rect">
            <a:avLst/>
          </a:prstGeom>
        </p:spPr>
        <p:txBody>
          <a:bodyPr vert="horz" lIns="86429" tIns="43215" rIns="86429" bIns="43215" rtlCol="0"/>
          <a:lstStyle>
            <a:lvl1pPr algn="l">
              <a:defRPr sz="1100">
                <a:latin typeface="Tahoma" pitchFamily="34" charset="0"/>
                <a:cs typeface="+mn-cs"/>
              </a:defRPr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95902" y="0"/>
            <a:ext cx="3055782" cy="465455"/>
          </a:xfrm>
          <a:prstGeom prst="rect">
            <a:avLst/>
          </a:prstGeom>
        </p:spPr>
        <p:txBody>
          <a:bodyPr vert="horz" lIns="86429" tIns="43215" rIns="86429" bIns="43215" rtlCol="0"/>
          <a:lstStyle>
            <a:lvl1pPr algn="r">
              <a:defRPr sz="1100">
                <a:latin typeface="Tahoma" pitchFamily="34" charset="0"/>
                <a:cs typeface="+mn-cs"/>
              </a:defRPr>
            </a:lvl1pPr>
          </a:lstStyle>
          <a:p>
            <a:pPr>
              <a:defRPr/>
            </a:pPr>
            <a:fld id="{4DFB3DEE-F05D-47C9-A9F9-97A81162B3EC}" type="datetimeFigureOut">
              <a:rPr lang="th-TH"/>
              <a:pPr>
                <a:defRPr/>
              </a:pPr>
              <a:t>11/09/62</a:t>
            </a:fld>
            <a:endParaRPr lang="th-TH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3863" y="698500"/>
            <a:ext cx="6205537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6429" tIns="43215" rIns="86429" bIns="43215" rtlCol="0" anchor="ctr"/>
          <a:lstStyle/>
          <a:p>
            <a:pPr lvl="0"/>
            <a:endParaRPr lang="th-TH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4695" y="4421823"/>
            <a:ext cx="5643874" cy="4189095"/>
          </a:xfrm>
          <a:prstGeom prst="rect">
            <a:avLst/>
          </a:prstGeom>
        </p:spPr>
        <p:txBody>
          <a:bodyPr vert="horz" lIns="86429" tIns="43215" rIns="86429" bIns="43215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th-TH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200"/>
            <a:ext cx="3055782" cy="465455"/>
          </a:xfrm>
          <a:prstGeom prst="rect">
            <a:avLst/>
          </a:prstGeom>
        </p:spPr>
        <p:txBody>
          <a:bodyPr vert="horz" lIns="86429" tIns="43215" rIns="86429" bIns="43215" rtlCol="0" anchor="b"/>
          <a:lstStyle>
            <a:lvl1pPr algn="l">
              <a:defRPr sz="1100">
                <a:latin typeface="Tahoma" pitchFamily="34" charset="0"/>
                <a:cs typeface="+mn-cs"/>
              </a:defRPr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95902" y="8842200"/>
            <a:ext cx="3055782" cy="465455"/>
          </a:xfrm>
          <a:prstGeom prst="rect">
            <a:avLst/>
          </a:prstGeom>
        </p:spPr>
        <p:txBody>
          <a:bodyPr vert="horz" lIns="86429" tIns="43215" rIns="86429" bIns="43215" rtlCol="0" anchor="b"/>
          <a:lstStyle>
            <a:lvl1pPr algn="r">
              <a:defRPr sz="1100">
                <a:latin typeface="Tahoma" pitchFamily="34" charset="0"/>
                <a:cs typeface="+mn-cs"/>
              </a:defRPr>
            </a:lvl1pPr>
          </a:lstStyle>
          <a:p>
            <a:pPr>
              <a:defRPr/>
            </a:pPr>
            <a:fld id="{70715F35-8B4D-49C1-8567-24920784534F}" type="slidenum">
              <a:rPr lang="th-TH"/>
              <a:pPr>
                <a:defRPr/>
              </a:pPr>
              <a:t>‹#›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71049033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23863" y="698500"/>
            <a:ext cx="6205537" cy="3490913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cs typeface="Cordia New" pitchFamily="34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18C6FD5-44F3-4664-85C9-F78D30505E5B}" type="slidenum">
              <a:rPr lang="th-TH" smtClean="0"/>
              <a:pPr>
                <a:defRPr/>
              </a:pPr>
              <a:t>1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41202567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23863" y="698500"/>
            <a:ext cx="6205537" cy="34909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 reverse(d):</a:t>
            </a:r>
          </a:p>
          <a:p>
            <a:r>
              <a:rPr lang="en-US" dirty="0"/>
              <a:t>    r = { }</a:t>
            </a:r>
          </a:p>
          <a:p>
            <a:r>
              <a:rPr lang="en-US" dirty="0"/>
              <a:t>    </a:t>
            </a:r>
            <a:r>
              <a:rPr lang="en-US" dirty="0" err="1"/>
              <a:t>for k</a:t>
            </a:r>
            <a:r>
              <a:rPr lang="en-US" dirty="0"/>
              <a:t> in d:</a:t>
            </a:r>
          </a:p>
          <a:p>
            <a:r>
              <a:rPr lang="en-US" dirty="0"/>
              <a:t>        r[d[k]] = k</a:t>
            </a:r>
          </a:p>
          <a:p>
            <a:r>
              <a:rPr lang="en-US" dirty="0"/>
              <a:t>    return 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0715F35-8B4D-49C1-8567-24920784534F}" type="slidenum">
              <a:rPr lang="th-TH" smtClean="0"/>
              <a:pPr>
                <a:defRPr/>
              </a:pPr>
              <a:t>11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5712678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23863" y="698500"/>
            <a:ext cx="6205537" cy="34909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 reverse(d):</a:t>
            </a:r>
          </a:p>
          <a:p>
            <a:r>
              <a:rPr lang="en-US" dirty="0"/>
              <a:t>    r = { }</a:t>
            </a:r>
          </a:p>
          <a:p>
            <a:r>
              <a:rPr lang="en-US" dirty="0"/>
              <a:t>    </a:t>
            </a:r>
            <a:r>
              <a:rPr lang="en-US" dirty="0" err="1"/>
              <a:t>for k</a:t>
            </a:r>
            <a:r>
              <a:rPr lang="en-US" dirty="0"/>
              <a:t> in d:</a:t>
            </a:r>
          </a:p>
          <a:p>
            <a:r>
              <a:rPr lang="en-US" dirty="0"/>
              <a:t>        r[d[k]] = k</a:t>
            </a:r>
          </a:p>
          <a:p>
            <a:r>
              <a:rPr lang="en-US" dirty="0"/>
              <a:t>    return 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0715F35-8B4D-49C1-8567-24920784534F}" type="slidenum">
              <a:rPr lang="th-TH" smtClean="0"/>
              <a:pPr>
                <a:defRPr/>
              </a:pPr>
              <a:t>12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9325189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23863" y="698500"/>
            <a:ext cx="6205537" cy="34909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price = {}</a:t>
            </a:r>
          </a:p>
          <a:p>
            <a:r>
              <a:rPr lang="en-US" dirty="0"/>
              <a:t>n = int(input())</a:t>
            </a:r>
          </a:p>
          <a:p>
            <a:endParaRPr lang="en-US" dirty="0"/>
          </a:p>
          <a:p>
            <a:r>
              <a:rPr lang="en-US" dirty="0" err="1"/>
              <a:t>for k</a:t>
            </a:r>
            <a:r>
              <a:rPr lang="en-US" dirty="0"/>
              <a:t> in range(n):</a:t>
            </a:r>
          </a:p>
          <a:p>
            <a:r>
              <a:rPr lang="en-US" dirty="0"/>
              <a:t>    name, p = input().split()</a:t>
            </a:r>
          </a:p>
          <a:p>
            <a:r>
              <a:rPr lang="en-US" dirty="0"/>
              <a:t>    price[name] = float(p)</a:t>
            </a:r>
          </a:p>
          <a:p>
            <a:endParaRPr lang="en-US" dirty="0"/>
          </a:p>
          <a:p>
            <a:r>
              <a:rPr lang="en-US" dirty="0"/>
              <a:t>n = int(input())</a:t>
            </a:r>
          </a:p>
          <a:p>
            <a:r>
              <a:rPr lang="en-US" dirty="0"/>
              <a:t>total = 0</a:t>
            </a:r>
          </a:p>
          <a:p>
            <a:r>
              <a:rPr lang="en-US" dirty="0" err="1"/>
              <a:t>for k</a:t>
            </a:r>
            <a:r>
              <a:rPr lang="en-US" dirty="0"/>
              <a:t> in range(n):</a:t>
            </a:r>
          </a:p>
          <a:p>
            <a:r>
              <a:rPr lang="en-US" dirty="0"/>
              <a:t>    name, amt = input().split()</a:t>
            </a:r>
          </a:p>
          <a:p>
            <a:r>
              <a:rPr lang="en-US" dirty="0"/>
              <a:t>    amt = int(amt)</a:t>
            </a:r>
          </a:p>
          <a:p>
            <a:r>
              <a:rPr lang="en-US" dirty="0"/>
              <a:t>    if name in price:</a:t>
            </a:r>
          </a:p>
          <a:p>
            <a:r>
              <a:rPr lang="en-US" dirty="0"/>
              <a:t>        total += amt * price[name]</a:t>
            </a:r>
          </a:p>
          <a:p>
            <a:r>
              <a:rPr lang="en-US" dirty="0"/>
              <a:t>print("Total ice cream sales =", total)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0715F35-8B4D-49C1-8567-24920784534F}" type="slidenum">
              <a:rPr lang="th-TH" smtClean="0"/>
              <a:pPr>
                <a:defRPr/>
              </a:pPr>
              <a:t>19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139333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2286000"/>
            <a:ext cx="10363200" cy="1143000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th-TH" dirty="0"/>
              <a:t>Click to edit Master title style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5029200"/>
            <a:ext cx="85344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th-TH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748827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814811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4000" y="1588"/>
            <a:ext cx="3048000" cy="60118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-4233" y="1588"/>
            <a:ext cx="8945033" cy="60118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1719147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-4233" y="1588"/>
            <a:ext cx="12196233" cy="76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2285" y="908050"/>
            <a:ext cx="5177367" cy="2476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292851" y="908050"/>
            <a:ext cx="5179483" cy="2476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912285" y="3536950"/>
            <a:ext cx="5177367" cy="2476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2851" y="3536950"/>
            <a:ext cx="5179483" cy="2476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10750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+mj-lt"/>
                <a:cs typeface="Tahoma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+mn-lt"/>
                <a:cs typeface="Tahoma" pitchFamily="34" charset="0"/>
              </a:defRPr>
            </a:lvl1pPr>
            <a:lvl2pPr>
              <a:defRPr baseline="0">
                <a:latin typeface="+mn-lt"/>
                <a:cs typeface="Tahoma" pitchFamily="34" charset="0"/>
              </a:defRPr>
            </a:lvl2pPr>
            <a:lvl3pPr>
              <a:defRPr baseline="0">
                <a:latin typeface="+mn-lt"/>
                <a:cs typeface="Tahoma" pitchFamily="34" charset="0"/>
              </a:defRPr>
            </a:lvl3pPr>
            <a:lvl4pPr>
              <a:defRPr baseline="0">
                <a:latin typeface="+mn-lt"/>
                <a:cs typeface="Tahoma" pitchFamily="34" charset="0"/>
              </a:defRPr>
            </a:lvl4pPr>
            <a:lvl5pPr>
              <a:defRPr baseline="0">
                <a:latin typeface="+mn-lt"/>
                <a:cs typeface="Tahoma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36189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76433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2285" y="908050"/>
            <a:ext cx="5177367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2851" y="908050"/>
            <a:ext cx="5179483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587418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031543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+mj-lt"/>
                <a:cs typeface="Tahoma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934669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73296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76453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th-TH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13651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2285" y="908050"/>
            <a:ext cx="10560049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h-TH"/>
              <a:t>Click to edit Master text styles</a:t>
            </a:r>
          </a:p>
          <a:p>
            <a:pPr lvl="1"/>
            <a:r>
              <a:rPr lang="th-TH"/>
              <a:t>Second level</a:t>
            </a:r>
          </a:p>
          <a:p>
            <a:pPr lvl="2"/>
            <a:r>
              <a:rPr lang="th-TH"/>
              <a:t>Third level</a:t>
            </a:r>
          </a:p>
          <a:p>
            <a:pPr lvl="3"/>
            <a:r>
              <a:rPr lang="th-TH"/>
              <a:t>Fourth level</a:t>
            </a:r>
          </a:p>
          <a:p>
            <a:pPr lvl="4"/>
            <a:r>
              <a:rPr lang="th-TH"/>
              <a:t>Fifth level</a:t>
            </a:r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0" y="6597650"/>
            <a:ext cx="475191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pPr>
              <a:spcBef>
                <a:spcPct val="50000"/>
              </a:spcBef>
            </a:pPr>
            <a:r>
              <a:rPr lang="th-TH" sz="1200">
                <a:latin typeface="Tahoma" pitchFamily="34" charset="0"/>
                <a:cs typeface="Tahoma" pitchFamily="34" charset="0"/>
              </a:rPr>
              <a:t>2110101 วิศวกรรมคอมพิวเตอร์ จุฬาฯ </a:t>
            </a:r>
            <a:r>
              <a:rPr lang="en-US" sz="1200">
                <a:latin typeface="Tahoma" pitchFamily="34" charset="0"/>
                <a:cs typeface="Tahoma" pitchFamily="34" charset="0"/>
              </a:rPr>
              <a:t>(</a:t>
            </a:r>
            <a:fld id="{47331EE9-5DAD-4C84-8081-84ED8698C052}" type="datetime1">
              <a:rPr lang="th-TH" sz="1200">
                <a:latin typeface="Tahoma" pitchFamily="34" charset="0"/>
                <a:cs typeface="Tahoma" pitchFamily="34" charset="0"/>
              </a:rPr>
              <a:pPr>
                <a:spcBef>
                  <a:spcPct val="50000"/>
                </a:spcBef>
              </a:pPr>
              <a:t>11/09/62</a:t>
            </a:fld>
            <a:r>
              <a:rPr lang="en-US" sz="1200">
                <a:latin typeface="Tahoma" pitchFamily="34" charset="0"/>
                <a:cs typeface="Tahoma" pitchFamily="34" charset="0"/>
              </a:rPr>
              <a:t>)</a:t>
            </a:r>
            <a:endParaRPr lang="th-TH" sz="12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10513485" y="6597650"/>
            <a:ext cx="1678516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pPr algn="r">
              <a:spcBef>
                <a:spcPct val="50000"/>
              </a:spcBef>
            </a:pPr>
            <a:fld id="{E4C6C3FA-49AB-436A-AE66-DC39D5EA5656}" type="slidenum">
              <a:rPr lang="en-US" sz="1200">
                <a:latin typeface="Tahoma" pitchFamily="34" charset="0"/>
                <a:cs typeface="Tahoma" pitchFamily="34" charset="0"/>
              </a:rPr>
              <a:pPr algn="r">
                <a:spcBef>
                  <a:spcPct val="50000"/>
                </a:spcBef>
              </a:pPr>
              <a:t>‹#›</a:t>
            </a:fld>
            <a:endParaRPr lang="th-TH" sz="12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6758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-4233" y="1588"/>
            <a:ext cx="12196233" cy="762000"/>
          </a:xfrm>
          <a:prstGeom prst="rect">
            <a:avLst/>
          </a:prstGeom>
          <a:gradFill rotWithShape="1">
            <a:gsLst>
              <a:gs pos="0">
                <a:schemeClr val="tx1"/>
              </a:gs>
              <a:gs pos="50000">
                <a:srgbClr val="000099"/>
              </a:gs>
              <a:gs pos="100000">
                <a:schemeClr val="tx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th-TH" dirty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783" r:id="rId2"/>
    <p:sldLayoutId id="2147483784" r:id="rId3"/>
    <p:sldLayoutId id="2147483785" r:id="rId4"/>
    <p:sldLayoutId id="2147483786" r:id="rId5"/>
    <p:sldLayoutId id="2147483787" r:id="rId6"/>
    <p:sldLayoutId id="2147483788" r:id="rId7"/>
    <p:sldLayoutId id="2147483789" r:id="rId8"/>
    <p:sldLayoutId id="2147483790" r:id="rId9"/>
    <p:sldLayoutId id="2147483791" r:id="rId10"/>
    <p:sldLayoutId id="2147483792" r:id="rId11"/>
    <p:sldLayoutId id="2147483793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FF00"/>
          </a:solidFill>
          <a:latin typeface="+mj-lt"/>
          <a:ea typeface="+mj-ea"/>
          <a:cs typeface="Tahoma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FF00"/>
          </a:solidFill>
          <a:latin typeface="Tahoma" pitchFamily="34" charset="0"/>
          <a:cs typeface="Tahom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FF00"/>
          </a:solidFill>
          <a:latin typeface="Tahoma" pitchFamily="34" charset="0"/>
          <a:cs typeface="Tahom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FF00"/>
          </a:solidFill>
          <a:latin typeface="Tahoma" pitchFamily="34" charset="0"/>
          <a:cs typeface="Tahom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FF00"/>
          </a:solidFill>
          <a:latin typeface="Tahoma" pitchFamily="34" charset="0"/>
          <a:cs typeface="Tahom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rgbClr val="FFFF00"/>
          </a:solidFill>
          <a:latin typeface="Tahoma" pitchFamily="34" charset="0"/>
          <a:cs typeface="Angsana New" pitchFamily="18" charset="-34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rgbClr val="FFFF00"/>
          </a:solidFill>
          <a:latin typeface="Tahoma" pitchFamily="34" charset="0"/>
          <a:cs typeface="Angsana New" pitchFamily="18" charset="-34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rgbClr val="FFFF00"/>
          </a:solidFill>
          <a:latin typeface="Tahoma" pitchFamily="34" charset="0"/>
          <a:cs typeface="Angsana New" pitchFamily="18" charset="-34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rgbClr val="FFFF00"/>
          </a:solidFill>
          <a:latin typeface="Tahoma" pitchFamily="34" charset="0"/>
          <a:cs typeface="Angsana New" pitchFamily="18" charset="-34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Tahoma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cs typeface="Tahoma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cs typeface="Tahoma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cs typeface="Tahoma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cs typeface="Tahoma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c.kyoto-su.ac.jp/~trobb/nicklist.html" TargetMode="Externa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simple.wikipedia.org/wiki/Leet" TargetMode="Externa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ctrTitle"/>
          </p:nvPr>
        </p:nvSpPr>
        <p:spPr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tx1"/>
                    </a:gs>
                    <a:gs pos="50000">
                      <a:srgbClr val="000099"/>
                    </a:gs>
                    <a:gs pos="100000">
                      <a:schemeClr val="tx1"/>
                    </a:gs>
                  </a:gsLst>
                  <a:lin ang="5400000" scaled="1"/>
                </a:gradFill>
              </a14:hiddenFill>
            </a:ext>
          </a:extLst>
        </p:spPr>
        <p:txBody>
          <a:bodyPr/>
          <a:lstStyle/>
          <a:p>
            <a:pPr>
              <a:defRPr/>
            </a:pPr>
            <a:r>
              <a:rPr lang="en-US" sz="4000" dirty="0" err="1"/>
              <a:t>Dict</a:t>
            </a:r>
            <a:endParaRPr lang="th-TH" sz="4000" dirty="0"/>
          </a:p>
        </p:txBody>
      </p:sp>
      <p:sp>
        <p:nvSpPr>
          <p:cNvPr id="3075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h-TH" dirty="0"/>
              <a:t>ภาควิชาวิศวกรรมคอมพิวเตอร์</a:t>
            </a:r>
          </a:p>
          <a:p>
            <a:r>
              <a:rPr lang="th-TH" dirty="0"/>
              <a:t>จุฬาลงกรณ์มหาวิทยาลัย</a:t>
            </a:r>
          </a:p>
          <a:p>
            <a:r>
              <a:rPr lang="th-TH" dirty="0"/>
              <a:t>๒๕๖๒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C5DA8-D59F-4DD6-80B3-A7833E676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  </a:t>
            </a:r>
            <a:r>
              <a:rPr lang="en-US" i="1" dirty="0" err="1"/>
              <a:t>each_key</a:t>
            </a:r>
            <a:r>
              <a:rPr lang="en-US" i="1" dirty="0"/>
              <a:t>   </a:t>
            </a:r>
            <a:r>
              <a:rPr lang="en-US" dirty="0"/>
              <a:t>in   </a:t>
            </a:r>
            <a:r>
              <a:rPr lang="en-US" i="1" dirty="0" err="1"/>
              <a:t>a_dict</a:t>
            </a:r>
            <a:endParaRPr lang="en-US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0A9A5D-85EE-4709-8C33-BB7DC6EDE4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8214" y="908050"/>
            <a:ext cx="7920037" cy="762000"/>
          </a:xfrm>
        </p:spPr>
        <p:txBody>
          <a:bodyPr/>
          <a:lstStyle/>
          <a:p>
            <a:pPr marL="0" indent="0" algn="ctr">
              <a:buNone/>
            </a:pPr>
            <a:r>
              <a:rPr lang="th-TH" dirty="0"/>
              <a:t>เมื่อต้องการหยิบ </a:t>
            </a:r>
            <a:r>
              <a:rPr lang="en-US" dirty="0"/>
              <a:t>key </a:t>
            </a:r>
            <a:r>
              <a:rPr lang="th-TH" dirty="0"/>
              <a:t>แต่ละตัวออกมาใช้งาน</a:t>
            </a:r>
            <a:endParaRPr lang="en-US" dirty="0"/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id="{BC9A8AA2-A578-43A7-B529-FFBC74FA0C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7649" y="1529593"/>
            <a:ext cx="8521165" cy="2921442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2200" b="1" dirty="0">
                <a:latin typeface="Courier New" pitchFamily="49" charset="0"/>
                <a:cs typeface="Tahoma" pitchFamily="34" charset="0"/>
              </a:rPr>
              <a:t>ordinal = {"first":</a:t>
            </a:r>
            <a:r>
              <a:rPr lang="th-TH" sz="2200" b="1" dirty="0">
                <a:latin typeface="Courier New" pitchFamily="49" charset="0"/>
                <a:cs typeface="Tahoma" pitchFamily="34" charset="0"/>
              </a:rPr>
              <a:t> 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1, "second":</a:t>
            </a:r>
            <a:r>
              <a:rPr lang="th-TH" sz="2200" b="1" dirty="0">
                <a:latin typeface="Courier New" pitchFamily="49" charset="0"/>
                <a:cs typeface="Tahoma" pitchFamily="34" charset="0"/>
              </a:rPr>
              <a:t> 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2, "third":</a:t>
            </a:r>
            <a:r>
              <a:rPr lang="th-TH" sz="2200" b="1" dirty="0">
                <a:latin typeface="Courier New" pitchFamily="49" charset="0"/>
                <a:cs typeface="Tahoma" pitchFamily="34" charset="0"/>
              </a:rPr>
              <a:t> 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3, </a:t>
            </a:r>
          </a:p>
          <a:p>
            <a:pPr>
              <a:lnSpc>
                <a:spcPct val="120000"/>
              </a:lnSpc>
            </a:pPr>
            <a:r>
              <a:rPr lang="en-US" sz="2200" b="1" dirty="0">
                <a:latin typeface="Courier New" pitchFamily="49" charset="0"/>
                <a:cs typeface="Tahoma" pitchFamily="34" charset="0"/>
              </a:rPr>
              <a:t>           "fourth":</a:t>
            </a:r>
            <a:r>
              <a:rPr lang="th-TH" sz="2200" b="1" dirty="0">
                <a:latin typeface="Courier New" pitchFamily="49" charset="0"/>
                <a:cs typeface="Tahoma" pitchFamily="34" charset="0"/>
              </a:rPr>
              <a:t> 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4, "fifth":</a:t>
            </a:r>
            <a:r>
              <a:rPr lang="th-TH" sz="2200" b="1" dirty="0">
                <a:latin typeface="Courier New" pitchFamily="49" charset="0"/>
                <a:cs typeface="Tahoma" pitchFamily="34" charset="0"/>
              </a:rPr>
              <a:t> 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5, "sixth":</a:t>
            </a:r>
            <a:r>
              <a:rPr lang="th-TH" sz="2200" b="1" dirty="0">
                <a:latin typeface="Courier New" pitchFamily="49" charset="0"/>
                <a:cs typeface="Tahoma" pitchFamily="34" charset="0"/>
              </a:rPr>
              <a:t> 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6, </a:t>
            </a:r>
          </a:p>
          <a:p>
            <a:pPr>
              <a:lnSpc>
                <a:spcPct val="120000"/>
              </a:lnSpc>
            </a:pPr>
            <a:r>
              <a:rPr lang="en-US" sz="2200" b="1" dirty="0">
                <a:latin typeface="Courier New" pitchFamily="49" charset="0"/>
                <a:cs typeface="Tahoma" pitchFamily="34" charset="0"/>
              </a:rPr>
              <a:t>           "seventh":</a:t>
            </a:r>
            <a:r>
              <a:rPr lang="th-TH" sz="2200" b="1" dirty="0">
                <a:latin typeface="Courier New" pitchFamily="49" charset="0"/>
                <a:cs typeface="Tahoma" pitchFamily="34" charset="0"/>
              </a:rPr>
              <a:t> 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7, "eighth":</a:t>
            </a:r>
            <a:r>
              <a:rPr lang="th-TH" sz="2200" b="1" dirty="0">
                <a:latin typeface="Courier New" pitchFamily="49" charset="0"/>
                <a:cs typeface="Tahoma" pitchFamily="34" charset="0"/>
              </a:rPr>
              <a:t> 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8,</a:t>
            </a:r>
          </a:p>
          <a:p>
            <a:pPr>
              <a:lnSpc>
                <a:spcPct val="120000"/>
              </a:lnSpc>
            </a:pPr>
            <a:r>
              <a:rPr lang="en-US" sz="2200" b="1" dirty="0">
                <a:latin typeface="Courier New" pitchFamily="49" charset="0"/>
                <a:cs typeface="Tahoma" pitchFamily="34" charset="0"/>
              </a:rPr>
              <a:t>           "ninth":</a:t>
            </a:r>
            <a:r>
              <a:rPr lang="th-TH" sz="2200" b="1" dirty="0">
                <a:latin typeface="Courier New" pitchFamily="49" charset="0"/>
                <a:cs typeface="Tahoma" pitchFamily="34" charset="0"/>
              </a:rPr>
              <a:t> 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9, "tenth":</a:t>
            </a:r>
            <a:r>
              <a:rPr lang="th-TH" sz="2200" b="1" dirty="0">
                <a:latin typeface="Courier New" pitchFamily="49" charset="0"/>
                <a:cs typeface="Tahoma" pitchFamily="34" charset="0"/>
              </a:rPr>
              <a:t> 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10 }</a:t>
            </a:r>
            <a:endParaRPr lang="th-TH" sz="2200" b="1" dirty="0">
              <a:latin typeface="Courier New" pitchFamily="49" charset="0"/>
              <a:cs typeface="Tahoma" pitchFamily="34" charset="0"/>
            </a:endParaRPr>
          </a:p>
          <a:p>
            <a:pPr>
              <a:lnSpc>
                <a:spcPct val="120000"/>
              </a:lnSpc>
            </a:pPr>
            <a:endParaRPr lang="en-US" sz="2200" b="1" dirty="0">
              <a:latin typeface="Courier New" pitchFamily="49" charset="0"/>
              <a:cs typeface="Tahoma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2200" b="1" dirty="0">
                <a:highlight>
                  <a:srgbClr val="00FFFF"/>
                </a:highlight>
                <a:latin typeface="Courier New" pitchFamily="49" charset="0"/>
                <a:cs typeface="Tahoma" pitchFamily="34" charset="0"/>
              </a:rPr>
              <a:t>for key in ordinal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:</a:t>
            </a:r>
          </a:p>
          <a:p>
            <a:pPr>
              <a:lnSpc>
                <a:spcPct val="120000"/>
              </a:lnSpc>
            </a:pPr>
            <a:r>
              <a:rPr lang="en-US" sz="2200" b="1" dirty="0">
                <a:latin typeface="Courier New" pitchFamily="49" charset="0"/>
                <a:cs typeface="Tahoma" pitchFamily="34" charset="0"/>
              </a:rPr>
              <a:t>    print(key, "--&gt;", ordinal[key] )</a:t>
            </a:r>
          </a:p>
        </p:txBody>
      </p:sp>
      <p:sp>
        <p:nvSpPr>
          <p:cNvPr id="6" name="Text Box 5">
            <a:extLst>
              <a:ext uri="{FF2B5EF4-FFF2-40B4-BE49-F238E27FC236}">
                <a16:creationId xmlns:a16="http://schemas.microsoft.com/office/drawing/2014/main" id="{5BD2AA24-CD46-4413-8A74-C1F550A3CC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06055" y="3429000"/>
            <a:ext cx="2322758" cy="3172280"/>
          </a:xfrm>
          <a:prstGeom prst="rect">
            <a:avLst/>
          </a:prstGeom>
          <a:solidFill>
            <a:srgbClr val="FFDB69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000" b="1" dirty="0">
                <a:latin typeface="Courier New" pitchFamily="49" charset="0"/>
                <a:cs typeface="Tahoma" pitchFamily="34" charset="0"/>
              </a:rPr>
              <a:t>tenth --&gt; 10</a:t>
            </a:r>
          </a:p>
          <a:p>
            <a:r>
              <a:rPr lang="en-US" sz="2000" b="1" dirty="0">
                <a:latin typeface="Courier New" pitchFamily="49" charset="0"/>
                <a:cs typeface="Tahoma" pitchFamily="34" charset="0"/>
              </a:rPr>
              <a:t>second --&gt; 2</a:t>
            </a:r>
          </a:p>
          <a:p>
            <a:r>
              <a:rPr lang="en-US" sz="2000" b="1" dirty="0">
                <a:latin typeface="Courier New" pitchFamily="49" charset="0"/>
                <a:cs typeface="Tahoma" pitchFamily="34" charset="0"/>
              </a:rPr>
              <a:t>fourth --&gt; 4</a:t>
            </a:r>
          </a:p>
          <a:p>
            <a:r>
              <a:rPr lang="en-US" sz="2000" b="1" dirty="0">
                <a:latin typeface="Courier New" pitchFamily="49" charset="0"/>
                <a:cs typeface="Tahoma" pitchFamily="34" charset="0"/>
              </a:rPr>
              <a:t>third --&gt; 3</a:t>
            </a:r>
          </a:p>
          <a:p>
            <a:r>
              <a:rPr lang="en-US" sz="2000" b="1" dirty="0">
                <a:latin typeface="Courier New" pitchFamily="49" charset="0"/>
                <a:cs typeface="Tahoma" pitchFamily="34" charset="0"/>
              </a:rPr>
              <a:t>sixth --&gt; 6</a:t>
            </a:r>
          </a:p>
          <a:p>
            <a:r>
              <a:rPr lang="en-US" sz="2000" b="1" dirty="0">
                <a:latin typeface="Courier New" pitchFamily="49" charset="0"/>
                <a:cs typeface="Tahoma" pitchFamily="34" charset="0"/>
              </a:rPr>
              <a:t>ninth --&gt; 9</a:t>
            </a:r>
          </a:p>
          <a:p>
            <a:r>
              <a:rPr lang="en-US" sz="2000" b="1" dirty="0">
                <a:latin typeface="Courier New" pitchFamily="49" charset="0"/>
                <a:cs typeface="Tahoma" pitchFamily="34" charset="0"/>
              </a:rPr>
              <a:t>seventh --&gt; 7</a:t>
            </a:r>
          </a:p>
          <a:p>
            <a:r>
              <a:rPr lang="en-US" sz="2000" b="1" dirty="0">
                <a:latin typeface="Courier New" pitchFamily="49" charset="0"/>
                <a:cs typeface="Tahoma" pitchFamily="34" charset="0"/>
              </a:rPr>
              <a:t>eighth --&gt; 8</a:t>
            </a:r>
          </a:p>
          <a:p>
            <a:r>
              <a:rPr lang="en-US" sz="2000" b="1" dirty="0">
                <a:latin typeface="Courier New" pitchFamily="49" charset="0"/>
                <a:cs typeface="Tahoma" pitchFamily="34" charset="0"/>
              </a:rPr>
              <a:t>fifth --&gt; 5</a:t>
            </a:r>
          </a:p>
          <a:p>
            <a:r>
              <a:rPr lang="en-US" sz="2000" b="1" dirty="0">
                <a:latin typeface="Courier New" pitchFamily="49" charset="0"/>
                <a:cs typeface="Tahoma" pitchFamily="34" charset="0"/>
              </a:rPr>
              <a:t>first --&gt; 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4BDCA0-2AB9-4341-B620-CEA177BA5184}"/>
              </a:ext>
            </a:extLst>
          </p:cNvPr>
          <p:cNvSpPr txBox="1"/>
          <p:nvPr/>
        </p:nvSpPr>
        <p:spPr>
          <a:xfrm>
            <a:off x="5270614" y="4715387"/>
            <a:ext cx="2690980" cy="707886"/>
          </a:xfrm>
          <a:prstGeom prst="rect">
            <a:avLst/>
          </a:prstGeom>
          <a:solidFill>
            <a:srgbClr val="FFCCFF"/>
          </a:solidFill>
        </p:spPr>
        <p:txBody>
          <a:bodyPr wrap="square" rtlCol="0">
            <a:spAutoFit/>
          </a:bodyPr>
          <a:lstStyle/>
          <a:p>
            <a:r>
              <a:rPr lang="th-TH" sz="2000" dirty="0">
                <a:latin typeface="Tahoma" pitchFamily="34" charset="0"/>
                <a:cs typeface="Tahoma" pitchFamily="34" charset="0"/>
              </a:rPr>
              <a:t>ข้อสังเกต</a:t>
            </a:r>
            <a:r>
              <a:rPr lang="en-US" sz="2000" dirty="0">
                <a:latin typeface="Tahoma" pitchFamily="34" charset="0"/>
                <a:cs typeface="Tahoma" pitchFamily="34" charset="0"/>
              </a:rPr>
              <a:t>: key </a:t>
            </a:r>
            <a:r>
              <a:rPr lang="th-TH" sz="2000" dirty="0">
                <a:latin typeface="Tahoma" pitchFamily="34" charset="0"/>
                <a:cs typeface="Tahoma" pitchFamily="34" charset="0"/>
              </a:rPr>
              <a:t>ที่ได้จาก</a:t>
            </a:r>
            <a:r>
              <a:rPr lang="en-US" sz="2000" dirty="0">
                <a:latin typeface="Tahoma" pitchFamily="34" charset="0"/>
                <a:cs typeface="Tahoma" pitchFamily="34" charset="0"/>
              </a:rPr>
              <a:t> for </a:t>
            </a:r>
            <a:r>
              <a:rPr lang="th-TH" sz="2000" dirty="0">
                <a:latin typeface="Tahoma" pitchFamily="34" charset="0"/>
                <a:cs typeface="Tahoma" pitchFamily="34" charset="0"/>
              </a:rPr>
              <a:t>มีลำดับไม่แน่นอน</a:t>
            </a:r>
            <a:endParaRPr lang="en-US" sz="200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727A83-A846-4413-8AC1-F61BDFFCDBBF}"/>
              </a:ext>
            </a:extLst>
          </p:cNvPr>
          <p:cNvSpPr txBox="1"/>
          <p:nvPr/>
        </p:nvSpPr>
        <p:spPr>
          <a:xfrm>
            <a:off x="1805910" y="5694121"/>
            <a:ext cx="61556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800" i="1" dirty="0">
                <a:latin typeface="Tahoma" pitchFamily="34" charset="0"/>
                <a:cs typeface="Tahoma" pitchFamily="34" charset="0"/>
              </a:rPr>
              <a:t>ถ้า </a:t>
            </a:r>
            <a:r>
              <a:rPr lang="en-US" sz="1800" i="1" dirty="0">
                <a:latin typeface="Tahoma" pitchFamily="34" charset="0"/>
                <a:cs typeface="Tahoma" pitchFamily="34" charset="0"/>
              </a:rPr>
              <a:t>run </a:t>
            </a:r>
            <a:r>
              <a:rPr lang="th-TH" sz="1800" i="1" dirty="0">
                <a:latin typeface="Tahoma" pitchFamily="34" charset="0"/>
                <a:cs typeface="Tahoma" pitchFamily="34" charset="0"/>
              </a:rPr>
              <a:t>โปรแกรมนี้ด้วย </a:t>
            </a:r>
            <a:r>
              <a:rPr lang="en-US" sz="1800" i="1" dirty="0">
                <a:latin typeface="Tahoma" pitchFamily="34" charset="0"/>
                <a:cs typeface="Tahoma" pitchFamily="34" charset="0"/>
              </a:rPr>
              <a:t>Python 3.7 </a:t>
            </a:r>
            <a:r>
              <a:rPr lang="th-TH" sz="1800" i="1" dirty="0">
                <a:latin typeface="Tahoma" pitchFamily="34" charset="0"/>
                <a:cs typeface="Tahoma" pitchFamily="34" charset="0"/>
              </a:rPr>
              <a:t>จะได้ </a:t>
            </a:r>
            <a:r>
              <a:rPr lang="en-US" sz="1800" i="1" dirty="0">
                <a:latin typeface="Tahoma" pitchFamily="34" charset="0"/>
                <a:cs typeface="Tahoma" pitchFamily="34" charset="0"/>
              </a:rPr>
              <a:t>key </a:t>
            </a:r>
            <a:r>
              <a:rPr lang="th-TH" sz="1800" i="1" dirty="0">
                <a:latin typeface="Tahoma" pitchFamily="34" charset="0"/>
                <a:cs typeface="Tahoma" pitchFamily="34" charset="0"/>
              </a:rPr>
              <a:t>เรียงตามตอนสร้าง แต่ไม่รับประกันว่าพฤติกรรมจะเป็นแบบนี้ในรุ่นถัด ๆ ไป</a:t>
            </a:r>
          </a:p>
          <a:p>
            <a:r>
              <a:rPr lang="th-TH" sz="1800" dirty="0">
                <a:latin typeface="Tahoma" pitchFamily="34" charset="0"/>
                <a:cs typeface="Tahoma" pitchFamily="34" charset="0"/>
              </a:rPr>
              <a:t>(</a:t>
            </a:r>
            <a:r>
              <a:rPr lang="en-US" sz="1800" i="1" dirty="0">
                <a:latin typeface="Tahoma" pitchFamily="34" charset="0"/>
                <a:cs typeface="Tahoma" pitchFamily="34" charset="0"/>
              </a:rPr>
              <a:t>Python </a:t>
            </a:r>
            <a:r>
              <a:rPr lang="th-TH" sz="1800" i="1" dirty="0">
                <a:latin typeface="Tahoma" pitchFamily="34" charset="0"/>
                <a:cs typeface="Tahoma" pitchFamily="34" charset="0"/>
              </a:rPr>
              <a:t>ใน </a:t>
            </a:r>
            <a:r>
              <a:rPr lang="en-US" sz="1800" i="1" dirty="0">
                <a:latin typeface="Tahoma" pitchFamily="34" charset="0"/>
                <a:cs typeface="Tahoma" pitchFamily="34" charset="0"/>
              </a:rPr>
              <a:t>Grader </a:t>
            </a:r>
            <a:r>
              <a:rPr lang="th-TH" sz="1800" i="1" dirty="0">
                <a:latin typeface="Tahoma" pitchFamily="34" charset="0"/>
                <a:cs typeface="Tahoma" pitchFamily="34" charset="0"/>
              </a:rPr>
              <a:t>ก็เป็นแบบที่ได้ลำดับไม่แน่นอน</a:t>
            </a:r>
            <a:r>
              <a:rPr lang="th-TH" sz="1800" dirty="0">
                <a:latin typeface="Tahoma" pitchFamily="34" charset="0"/>
                <a:cs typeface="Tahoma" pitchFamily="34" charset="0"/>
              </a:rPr>
              <a:t>)</a:t>
            </a:r>
            <a:endParaRPr lang="en-US" sz="180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9" name="Text Box 5">
            <a:extLst>
              <a:ext uri="{FF2B5EF4-FFF2-40B4-BE49-F238E27FC236}">
                <a16:creationId xmlns:a16="http://schemas.microsoft.com/office/drawing/2014/main" id="{1E696B27-9E6B-4559-9D0B-8452262E61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5173" y="2014900"/>
            <a:ext cx="2716022" cy="1077860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1800" b="1" dirty="0" err="1">
                <a:latin typeface="Courier New" pitchFamily="49" charset="0"/>
                <a:cs typeface="Tahoma" pitchFamily="34" charset="0"/>
              </a:rPr>
              <a:t>for k</a:t>
            </a:r>
            <a:r>
              <a:rPr lang="en-US" sz="1800" b="1" dirty="0">
                <a:latin typeface="Courier New" pitchFamily="49" charset="0"/>
                <a:cs typeface="Tahoma" pitchFamily="34" charset="0"/>
              </a:rPr>
              <a:t> in </a:t>
            </a:r>
            <a:r>
              <a:rPr lang="en-US" sz="1800" b="1" dirty="0" err="1">
                <a:latin typeface="Courier New" pitchFamily="49" charset="0"/>
                <a:cs typeface="Tahoma" pitchFamily="34" charset="0"/>
              </a:rPr>
              <a:t>dic</a:t>
            </a:r>
            <a:r>
              <a:rPr lang="en-US" sz="1800" b="1" dirty="0">
                <a:latin typeface="Courier New" pitchFamily="49" charset="0"/>
                <a:cs typeface="Tahoma" pitchFamily="34" charset="0"/>
              </a:rPr>
              <a:t>:</a:t>
            </a:r>
          </a:p>
          <a:p>
            <a:pPr>
              <a:lnSpc>
                <a:spcPct val="120000"/>
              </a:lnSpc>
            </a:pPr>
            <a:r>
              <a:rPr lang="en-US" sz="1800" b="1" dirty="0">
                <a:latin typeface="Courier New" pitchFamily="49" charset="0"/>
                <a:cs typeface="Tahoma" pitchFamily="34" charset="0"/>
              </a:rPr>
              <a:t>    if k == t:</a:t>
            </a:r>
          </a:p>
          <a:p>
            <a:pPr>
              <a:lnSpc>
                <a:spcPct val="120000"/>
              </a:lnSpc>
            </a:pPr>
            <a:r>
              <a:rPr lang="en-US" sz="1800" b="1" dirty="0">
                <a:latin typeface="Courier New" pitchFamily="49" charset="0"/>
                <a:cs typeface="Tahoma" pitchFamily="34" charset="0"/>
              </a:rPr>
              <a:t>        v = </a:t>
            </a:r>
            <a:r>
              <a:rPr lang="en-US" sz="1800" b="1" dirty="0" err="1">
                <a:latin typeface="Courier New" pitchFamily="49" charset="0"/>
                <a:cs typeface="Tahoma" pitchFamily="34" charset="0"/>
              </a:rPr>
              <a:t>dic</a:t>
            </a:r>
            <a:r>
              <a:rPr lang="en-US" sz="1800" b="1" dirty="0">
                <a:latin typeface="Courier New" pitchFamily="49" charset="0"/>
                <a:cs typeface="Tahoma" pitchFamily="34" charset="0"/>
              </a:rPr>
              <a:t>[k]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9A12F58-A70B-42BB-AE5B-7A84E3538836}"/>
              </a:ext>
            </a:extLst>
          </p:cNvPr>
          <p:cNvGrpSpPr/>
          <p:nvPr/>
        </p:nvGrpSpPr>
        <p:grpSpPr>
          <a:xfrm>
            <a:off x="552992" y="1841326"/>
            <a:ext cx="1640909" cy="1587674"/>
            <a:chOff x="552992" y="1841326"/>
            <a:chExt cx="1640909" cy="1587674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BCDBC7B-57DD-4100-B77A-249D4F40D727}"/>
                </a:ext>
              </a:extLst>
            </p:cNvPr>
            <p:cNvCxnSpPr/>
            <p:nvPr/>
          </p:nvCxnSpPr>
          <p:spPr bwMode="auto">
            <a:xfrm>
              <a:off x="552992" y="1841326"/>
              <a:ext cx="1640909" cy="158767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D35BD06-B552-4CB5-85BC-709BEC704C08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552992" y="1841326"/>
              <a:ext cx="1640909" cy="158767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41527758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C5DA8-D59F-4DD6-80B3-A7833E676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ตัวอย่าง</a:t>
            </a:r>
            <a:r>
              <a:rPr lang="en-US" dirty="0"/>
              <a:t>: </a:t>
            </a:r>
            <a:r>
              <a:rPr lang="th-TH" dirty="0"/>
              <a:t>ฟังก์ชันหาค่าเฉลี่ยของ </a:t>
            </a:r>
            <a:r>
              <a:rPr lang="en-US" dirty="0"/>
              <a:t>value </a:t>
            </a:r>
            <a:r>
              <a:rPr lang="th-TH" dirty="0"/>
              <a:t>ใน </a:t>
            </a:r>
            <a:r>
              <a:rPr lang="en-US" dirty="0" err="1"/>
              <a:t>dict</a:t>
            </a:r>
            <a:endParaRPr lang="en-US" dirty="0"/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id="{BC9A8AA2-A578-43A7-B529-FFBC74FA0C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4287" y="867706"/>
            <a:ext cx="8220246" cy="21089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2200" b="1" dirty="0">
                <a:latin typeface="Courier New" pitchFamily="49" charset="0"/>
                <a:cs typeface="Tahoma" pitchFamily="34" charset="0"/>
              </a:rPr>
              <a:t>def average( d ):   # d </a:t>
            </a:r>
            <a:r>
              <a:rPr lang="th-TH" sz="2200" dirty="0">
                <a:latin typeface="Courier New" pitchFamily="49" charset="0"/>
                <a:cs typeface="Tahoma" pitchFamily="34" charset="0"/>
              </a:rPr>
              <a:t>เป็น </a:t>
            </a:r>
            <a:r>
              <a:rPr lang="en-US" sz="2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dict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th-TH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ที่มี 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value</a:t>
            </a:r>
            <a:r>
              <a:rPr lang="th-TH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เป็นจำนวน</a:t>
            </a:r>
            <a:endParaRPr lang="th-TH" sz="2200" dirty="0">
              <a:latin typeface="Courier New" pitchFamily="49" charset="0"/>
              <a:cs typeface="Tahoma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2200" b="1" dirty="0">
                <a:latin typeface="Courier New" pitchFamily="49" charset="0"/>
                <a:cs typeface="Tahoma" pitchFamily="34" charset="0"/>
              </a:rPr>
              <a:t>    total = 0</a:t>
            </a:r>
          </a:p>
          <a:p>
            <a:pPr>
              <a:lnSpc>
                <a:spcPct val="120000"/>
              </a:lnSpc>
            </a:pPr>
            <a:r>
              <a:rPr lang="en-US" sz="2200" b="1" dirty="0">
                <a:latin typeface="Courier New" pitchFamily="49" charset="0"/>
                <a:cs typeface="Tahoma" pitchFamily="34" charset="0"/>
              </a:rPr>
              <a:t>    for key in d:</a:t>
            </a:r>
            <a:r>
              <a:rPr lang="th-TH" sz="2200" b="1" dirty="0">
                <a:latin typeface="Courier New" pitchFamily="49" charset="0"/>
                <a:cs typeface="Tahoma" pitchFamily="34" charset="0"/>
              </a:rPr>
              <a:t>  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       # </a:t>
            </a:r>
            <a:r>
              <a:rPr lang="th-TH" sz="2200" dirty="0">
                <a:latin typeface="Courier New" pitchFamily="49" charset="0"/>
                <a:cs typeface="Tahoma" pitchFamily="34" charset="0"/>
              </a:rPr>
              <a:t>ลุยหยิบทุก 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key </a:t>
            </a:r>
            <a:r>
              <a:rPr lang="th-TH" sz="2200" dirty="0">
                <a:latin typeface="Courier New" pitchFamily="49" charset="0"/>
                <a:cs typeface="Tahoma" pitchFamily="34" charset="0"/>
              </a:rPr>
              <a:t>มาใช้</a:t>
            </a:r>
            <a:endParaRPr lang="en-US" sz="2200" dirty="0">
              <a:latin typeface="Courier New" pitchFamily="49" charset="0"/>
              <a:cs typeface="Tahoma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2200" b="1" dirty="0">
                <a:latin typeface="Courier New" pitchFamily="49" charset="0"/>
                <a:cs typeface="Tahoma" pitchFamily="34" charset="0"/>
              </a:rPr>
              <a:t>        total += d[key]</a:t>
            </a:r>
          </a:p>
          <a:p>
            <a:pPr>
              <a:lnSpc>
                <a:spcPct val="120000"/>
              </a:lnSpc>
            </a:pPr>
            <a:r>
              <a:rPr lang="en-US" sz="2200" b="1" dirty="0">
                <a:latin typeface="Courier New" pitchFamily="49" charset="0"/>
                <a:cs typeface="Tahoma" pitchFamily="34" charset="0"/>
              </a:rPr>
              <a:t>    return total / </a:t>
            </a:r>
            <a:r>
              <a:rPr lang="en-US" sz="2200" b="1" dirty="0" err="1">
                <a:latin typeface="Courier New" pitchFamily="49" charset="0"/>
                <a:cs typeface="Tahoma" pitchFamily="34" charset="0"/>
              </a:rPr>
              <a:t>len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(d)</a:t>
            </a:r>
            <a:endParaRPr lang="en-US" sz="2200" dirty="0">
              <a:latin typeface="Courier New" pitchFamily="49" charset="0"/>
              <a:cs typeface="Tahoma" pitchFamily="34" charset="0"/>
            </a:endParaRPr>
          </a:p>
        </p:txBody>
      </p:sp>
      <p:sp>
        <p:nvSpPr>
          <p:cNvPr id="9" name="Text Box 5">
            <a:extLst>
              <a:ext uri="{FF2B5EF4-FFF2-40B4-BE49-F238E27FC236}">
                <a16:creationId xmlns:a16="http://schemas.microsoft.com/office/drawing/2014/main" id="{AD557625-0AE9-4202-A973-351F6D62A6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4288" y="3429001"/>
            <a:ext cx="8220247" cy="2106283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2200" b="1" dirty="0" err="1">
                <a:latin typeface="Courier New" pitchFamily="49" charset="0"/>
                <a:cs typeface="Tahoma" pitchFamily="34" charset="0"/>
              </a:rPr>
              <a:t>gpa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 </a:t>
            </a:r>
            <a:r>
              <a:rPr lang="it-IT" sz="2200" b="1" dirty="0">
                <a:latin typeface="Courier New" pitchFamily="49" charset="0"/>
                <a:cs typeface="Tahoma" pitchFamily="34" charset="0"/>
              </a:rPr>
              <a:t>= {"6130186221": 3.15, "6230221221": 2.85,</a:t>
            </a:r>
          </a:p>
          <a:p>
            <a:pPr>
              <a:lnSpc>
                <a:spcPct val="120000"/>
              </a:lnSpc>
            </a:pPr>
            <a:r>
              <a:rPr lang="it-IT" sz="2200" b="1" dirty="0">
                <a:latin typeface="Courier New" pitchFamily="49" charset="0"/>
                <a:cs typeface="Tahoma" pitchFamily="34" charset="0"/>
              </a:rPr>
              <a:t>       "6231009821": 2.90, "6230543921": 3.20,</a:t>
            </a:r>
          </a:p>
          <a:p>
            <a:pPr>
              <a:lnSpc>
                <a:spcPct val="120000"/>
              </a:lnSpc>
            </a:pPr>
            <a:r>
              <a:rPr lang="it-IT" sz="2200" b="1" dirty="0">
                <a:latin typeface="Courier New" pitchFamily="49" charset="0"/>
                <a:cs typeface="Tahoma" pitchFamily="34" charset="0"/>
              </a:rPr>
              <a:t>       "6230431521": 3.35, "6230276821": 3.42}</a:t>
            </a:r>
          </a:p>
          <a:p>
            <a:pPr>
              <a:lnSpc>
                <a:spcPct val="120000"/>
              </a:lnSpc>
            </a:pPr>
            <a:endParaRPr lang="it-IT" sz="2200" b="1" dirty="0">
              <a:latin typeface="Courier New" pitchFamily="49" charset="0"/>
              <a:cs typeface="Tahoma" pitchFamily="34" charset="0"/>
            </a:endParaRPr>
          </a:p>
          <a:p>
            <a:pPr>
              <a:lnSpc>
                <a:spcPct val="120000"/>
              </a:lnSpc>
            </a:pPr>
            <a:r>
              <a:rPr lang="it-IT" sz="2200" b="1" dirty="0">
                <a:latin typeface="Courier New" pitchFamily="49" charset="0"/>
                <a:cs typeface="Tahoma" pitchFamily="34" charset="0"/>
              </a:rPr>
              <a:t>print( average(gpa) ) # </a:t>
            </a:r>
            <a:r>
              <a:rPr lang="th-TH" sz="2200" dirty="0">
                <a:latin typeface="Courier New" pitchFamily="49" charset="0"/>
                <a:cs typeface="Tahoma" pitchFamily="34" charset="0"/>
              </a:rPr>
              <a:t>ได้ 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3.145</a:t>
            </a:r>
            <a:endParaRPr lang="it-IT" sz="2200" b="1" dirty="0">
              <a:latin typeface="Courier New" pitchFamily="49" charset="0"/>
              <a:cs typeface="Tahoma" pitchFamily="34" charset="0"/>
            </a:endParaRPr>
          </a:p>
        </p:txBody>
      </p:sp>
      <p:sp>
        <p:nvSpPr>
          <p:cNvPr id="10" name="Text Box 5">
            <a:extLst>
              <a:ext uri="{FF2B5EF4-FFF2-40B4-BE49-F238E27FC236}">
                <a16:creationId xmlns:a16="http://schemas.microsoft.com/office/drawing/2014/main" id="{D81CE9ED-EB53-4446-B2EF-C27367F488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943" y="2387393"/>
            <a:ext cx="2437658" cy="815417"/>
          </a:xfrm>
          <a:prstGeom prst="rect">
            <a:avLst/>
          </a:prstGeom>
          <a:solidFill>
            <a:srgbClr val="FFCCFF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2000" b="1" dirty="0" err="1">
                <a:latin typeface="Courier New" pitchFamily="49" charset="0"/>
                <a:cs typeface="Tahoma" pitchFamily="34" charset="0"/>
              </a:rPr>
              <a:t>len</a:t>
            </a:r>
            <a:r>
              <a:rPr lang="en-US" sz="2000" b="1" dirty="0">
                <a:latin typeface="Courier New" pitchFamily="49" charset="0"/>
                <a:cs typeface="Tahoma" pitchFamily="34" charset="0"/>
              </a:rPr>
              <a:t>(d)</a:t>
            </a:r>
            <a:r>
              <a:rPr lang="th-TH" sz="2000" dirty="0">
                <a:latin typeface="Courier New" pitchFamily="49" charset="0"/>
                <a:cs typeface="Tahoma" pitchFamily="34" charset="0"/>
              </a:rPr>
              <a:t> คือจำนวนคู่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key:value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th-TH" sz="2000" dirty="0">
                <a:latin typeface="Courier New" pitchFamily="49" charset="0"/>
                <a:cs typeface="Tahoma" pitchFamily="34" charset="0"/>
              </a:rPr>
              <a:t>ใน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dict</a:t>
            </a:r>
            <a:r>
              <a:rPr lang="en-US" sz="2000" dirty="0">
                <a:latin typeface="Courier New" pitchFamily="49" charset="0"/>
                <a:cs typeface="Tahoma" pitchFamily="34" charset="0"/>
              </a:rPr>
              <a:t> </a:t>
            </a:r>
            <a:r>
              <a:rPr lang="en-US" sz="2000" b="1" dirty="0">
                <a:latin typeface="Courier New" pitchFamily="49" charset="0"/>
                <a:cs typeface="Tahoma" pitchFamily="34" charset="0"/>
              </a:rPr>
              <a:t>d</a:t>
            </a:r>
            <a:endParaRPr lang="it-IT" sz="2000" b="1" dirty="0">
              <a:latin typeface="Courier New" pitchFamily="49" charset="0"/>
              <a:cs typeface="Tahoma" pitchFamily="34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13235F2-A988-4BAF-B7AB-14FAB28E43BF}"/>
              </a:ext>
            </a:extLst>
          </p:cNvPr>
          <p:cNvSpPr/>
          <p:nvPr/>
        </p:nvSpPr>
        <p:spPr bwMode="auto">
          <a:xfrm>
            <a:off x="2579077" y="1740324"/>
            <a:ext cx="3516924" cy="815417"/>
          </a:xfrm>
          <a:prstGeom prst="roundRect">
            <a:avLst>
              <a:gd name="adj" fmla="val 7738"/>
            </a:avLst>
          </a:prstGeom>
          <a:solidFill>
            <a:srgbClr val="FFC000">
              <a:alpha val="30196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2200" dirty="0">
              <a:latin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87650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C5DA8-D59F-4DD6-80B3-A7833E676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แบบฝึกหัด</a:t>
            </a:r>
            <a:r>
              <a:rPr lang="en-US" dirty="0"/>
              <a:t>: </a:t>
            </a:r>
            <a:r>
              <a:rPr lang="th-TH" dirty="0"/>
              <a:t>สองฟังก์ชัน</a:t>
            </a:r>
            <a:endParaRPr lang="en-US" dirty="0"/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id="{BC9A8AA2-A578-43A7-B529-FFBC74FA0C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3830" y="811436"/>
            <a:ext cx="8521165" cy="2515177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2200" b="1" dirty="0">
                <a:latin typeface="Courier New" pitchFamily="49" charset="0"/>
                <a:cs typeface="Tahoma" pitchFamily="34" charset="0"/>
              </a:rPr>
              <a:t>def reverse( d ): # d </a:t>
            </a:r>
            <a:r>
              <a:rPr lang="th-TH" sz="2200" dirty="0">
                <a:latin typeface="Courier New" pitchFamily="49" charset="0"/>
                <a:cs typeface="Tahoma" pitchFamily="34" charset="0"/>
              </a:rPr>
              <a:t>เป็น </a:t>
            </a:r>
            <a:r>
              <a:rPr lang="en-US" sz="2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dict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th-TH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ที่ประกันว่า 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value </a:t>
            </a:r>
            <a:r>
              <a:rPr lang="th-TH" sz="2200" dirty="0">
                <a:latin typeface="Courier New" pitchFamily="49" charset="0"/>
                <a:cs typeface="Tahoma" pitchFamily="34" charset="0"/>
              </a:rPr>
              <a:t>ไม่</a:t>
            </a:r>
            <a:r>
              <a:rPr lang="th-TH" sz="2200" dirty="0" err="1">
                <a:latin typeface="Courier New" pitchFamily="49" charset="0"/>
                <a:cs typeface="Tahoma" pitchFamily="34" charset="0"/>
              </a:rPr>
              <a:t>ซ่ำ</a:t>
            </a:r>
            <a:r>
              <a:rPr lang="th-TH" sz="2200" dirty="0">
                <a:latin typeface="Courier New" pitchFamily="49" charset="0"/>
                <a:cs typeface="Tahoma" pitchFamily="34" charset="0"/>
              </a:rPr>
              <a:t>กัน</a:t>
            </a:r>
          </a:p>
          <a:p>
            <a:pPr>
              <a:lnSpc>
                <a:spcPct val="120000"/>
              </a:lnSpc>
            </a:pPr>
            <a:r>
              <a:rPr lang="en-US" sz="2200" dirty="0">
                <a:latin typeface="Courier New" pitchFamily="49" charset="0"/>
                <a:cs typeface="Tahoma" pitchFamily="34" charset="0"/>
              </a:rPr>
              <a:t>    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r = { }</a:t>
            </a:r>
            <a:endParaRPr lang="en-US" sz="2200" dirty="0">
              <a:latin typeface="Courier New" pitchFamily="49" charset="0"/>
              <a:cs typeface="Tahoma" pitchFamily="34" charset="0"/>
            </a:endParaRPr>
          </a:p>
          <a:p>
            <a:pPr>
              <a:lnSpc>
                <a:spcPct val="120000"/>
              </a:lnSpc>
            </a:pPr>
            <a:endParaRPr lang="en-US" sz="2200" b="1" dirty="0">
              <a:latin typeface="Courier New" pitchFamily="49" charset="0"/>
              <a:cs typeface="Tahoma" pitchFamily="34" charset="0"/>
            </a:endParaRPr>
          </a:p>
          <a:p>
            <a:pPr>
              <a:lnSpc>
                <a:spcPct val="120000"/>
              </a:lnSpc>
            </a:pPr>
            <a:endParaRPr lang="en-US" sz="2200" b="1" dirty="0">
              <a:latin typeface="Courier New" pitchFamily="49" charset="0"/>
              <a:cs typeface="Tahoma" pitchFamily="34" charset="0"/>
            </a:endParaRPr>
          </a:p>
          <a:p>
            <a:pPr>
              <a:lnSpc>
                <a:spcPct val="120000"/>
              </a:lnSpc>
            </a:pPr>
            <a:endParaRPr lang="en-US" sz="2200" b="1" dirty="0">
              <a:latin typeface="Courier New" pitchFamily="49" charset="0"/>
              <a:cs typeface="Tahoma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2200" b="1" dirty="0">
                <a:latin typeface="Courier New" pitchFamily="49" charset="0"/>
                <a:cs typeface="Tahoma" pitchFamily="34" charset="0"/>
              </a:rPr>
              <a:t>    return r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E5AC312-C44E-4194-92C5-FED6D30D543E}"/>
              </a:ext>
            </a:extLst>
          </p:cNvPr>
          <p:cNvGrpSpPr/>
          <p:nvPr/>
        </p:nvGrpSpPr>
        <p:grpSpPr>
          <a:xfrm>
            <a:off x="4077827" y="1720668"/>
            <a:ext cx="6087227" cy="1014826"/>
            <a:chOff x="1396787" y="4161938"/>
            <a:chExt cx="6087227" cy="1014826"/>
          </a:xfrm>
        </p:grpSpPr>
        <p:sp>
          <p:nvSpPr>
            <p:cNvPr id="11" name="Text Box 5">
              <a:extLst>
                <a:ext uri="{FF2B5EF4-FFF2-40B4-BE49-F238E27FC236}">
                  <a16:creationId xmlns:a16="http://schemas.microsoft.com/office/drawing/2014/main" id="{B56F92C6-302D-41F8-983E-4C36680B3C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80430" y="4209415"/>
              <a:ext cx="5403584" cy="40229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2"/>
              </a:solidFill>
              <a:miter lim="800000"/>
              <a:headEnd/>
              <a:tailEnd type="none" w="lg" len="med"/>
            </a:ln>
          </p:spPr>
          <p:txBody>
            <a:bodyPr wrap="square" lIns="90000" tIns="46800" rIns="90000" bIns="4680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9pPr>
            </a:lstStyle>
            <a:p>
              <a:r>
                <a:rPr lang="en-US" sz="2000" b="1" dirty="0">
                  <a:latin typeface="Courier New" pitchFamily="49" charset="0"/>
                  <a:cs typeface="Tahoma" pitchFamily="34" charset="0"/>
                </a:rPr>
                <a:t>{ "A": "</a:t>
              </a:r>
              <a:r>
                <a:rPr lang="th-TH" sz="2000" b="1" dirty="0">
                  <a:latin typeface="Courier New" pitchFamily="49" charset="0"/>
                  <a:cs typeface="Tahoma" pitchFamily="34" charset="0"/>
                </a:rPr>
                <a:t>เอ</a:t>
              </a:r>
              <a:r>
                <a:rPr lang="en-US" sz="2000" b="1" dirty="0">
                  <a:latin typeface="Courier New" pitchFamily="49" charset="0"/>
                  <a:cs typeface="Tahoma" pitchFamily="34" charset="0"/>
                </a:rPr>
                <a:t>", "B": "</a:t>
              </a:r>
              <a:r>
                <a:rPr lang="th-TH" sz="2000" b="1" dirty="0">
                  <a:latin typeface="Courier New" pitchFamily="49" charset="0"/>
                  <a:cs typeface="Tahoma" pitchFamily="34" charset="0"/>
                </a:rPr>
                <a:t>บี</a:t>
              </a:r>
              <a:r>
                <a:rPr lang="en-US" sz="2000" b="1" dirty="0">
                  <a:latin typeface="Courier New" pitchFamily="49" charset="0"/>
                  <a:cs typeface="Tahoma" pitchFamily="34" charset="0"/>
                </a:rPr>
                <a:t>", "C": "</a:t>
              </a:r>
              <a:r>
                <a:rPr lang="th-TH" sz="2000" b="1" dirty="0">
                  <a:latin typeface="Courier New" pitchFamily="49" charset="0"/>
                  <a:cs typeface="Tahoma" pitchFamily="34" charset="0"/>
                </a:rPr>
                <a:t>ซี</a:t>
              </a:r>
              <a:r>
                <a:rPr lang="en-US" sz="2000" b="1" dirty="0">
                  <a:latin typeface="Courier New" pitchFamily="49" charset="0"/>
                  <a:cs typeface="Tahoma" pitchFamily="34" charset="0"/>
                </a:rPr>
                <a:t>" }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269289F-852C-430F-9707-35499DC2FBC7}"/>
                </a:ext>
              </a:extLst>
            </p:cNvPr>
            <p:cNvSpPr txBox="1"/>
            <p:nvPr/>
          </p:nvSpPr>
          <p:spPr>
            <a:xfrm>
              <a:off x="1448083" y="4161938"/>
              <a:ext cx="5100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h-TH" sz="2400" dirty="0">
                  <a:latin typeface="Tahoma" pitchFamily="34" charset="0"/>
                  <a:cs typeface="Tahoma" pitchFamily="34" charset="0"/>
                </a:rPr>
                <a:t>รับ</a:t>
              </a:r>
              <a:endParaRPr lang="en-US" sz="2400" dirty="0">
                <a:latin typeface="Tahoma" pitchFamily="34" charset="0"/>
                <a:cs typeface="Tahoma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4BD932A-6A90-4A4C-B411-B41E6818DC35}"/>
                </a:ext>
              </a:extLst>
            </p:cNvPr>
            <p:cNvSpPr txBox="1"/>
            <p:nvPr/>
          </p:nvSpPr>
          <p:spPr>
            <a:xfrm>
              <a:off x="1396787" y="4715099"/>
              <a:ext cx="5613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h-TH" sz="2400" dirty="0">
                  <a:latin typeface="Tahoma" pitchFamily="34" charset="0"/>
                  <a:cs typeface="Tahoma" pitchFamily="34" charset="0"/>
                </a:rPr>
                <a:t>คืน</a:t>
              </a:r>
              <a:endParaRPr lang="en-US" sz="2400" dirty="0">
                <a:latin typeface="Tahoma" pitchFamily="34" charset="0"/>
                <a:cs typeface="Tahoma" pitchFamily="34" charset="0"/>
              </a:endParaRPr>
            </a:p>
          </p:txBody>
        </p:sp>
        <p:sp>
          <p:nvSpPr>
            <p:cNvPr id="15" name="Text Box 5">
              <a:extLst>
                <a:ext uri="{FF2B5EF4-FFF2-40B4-BE49-F238E27FC236}">
                  <a16:creationId xmlns:a16="http://schemas.microsoft.com/office/drawing/2014/main" id="{B530A90C-35FA-4117-A681-3BA9E5F611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80430" y="4774473"/>
              <a:ext cx="5403584" cy="402291"/>
            </a:xfrm>
            <a:prstGeom prst="rect">
              <a:avLst/>
            </a:prstGeom>
            <a:solidFill>
              <a:srgbClr val="FFDB69"/>
            </a:solidFill>
            <a:ln w="9525">
              <a:solidFill>
                <a:schemeClr val="tx2"/>
              </a:solidFill>
              <a:miter lim="800000"/>
              <a:headEnd/>
              <a:tailEnd type="none" w="lg" len="med"/>
            </a:ln>
          </p:spPr>
          <p:txBody>
            <a:bodyPr wrap="square" lIns="90000" tIns="46800" rIns="90000" bIns="4680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9pPr>
            </a:lstStyle>
            <a:p>
              <a:r>
                <a:rPr lang="en-US" sz="2000" b="1" dirty="0">
                  <a:latin typeface="Courier New" pitchFamily="49" charset="0"/>
                  <a:cs typeface="Tahoma" pitchFamily="34" charset="0"/>
                </a:rPr>
                <a:t>{ "</a:t>
              </a:r>
              <a:r>
                <a:rPr lang="th-TH" sz="2000" b="1" dirty="0">
                  <a:latin typeface="Courier New" pitchFamily="49" charset="0"/>
                  <a:cs typeface="Tahoma" pitchFamily="34" charset="0"/>
                </a:rPr>
                <a:t>เอ</a:t>
              </a:r>
              <a:r>
                <a:rPr lang="en-US" sz="2000" b="1" dirty="0">
                  <a:latin typeface="Courier New" pitchFamily="49" charset="0"/>
                  <a:cs typeface="Tahoma" pitchFamily="34" charset="0"/>
                </a:rPr>
                <a:t>": "A", "</a:t>
              </a:r>
              <a:r>
                <a:rPr lang="th-TH" sz="2000" b="1" dirty="0">
                  <a:latin typeface="Courier New" pitchFamily="49" charset="0"/>
                  <a:cs typeface="Tahoma" pitchFamily="34" charset="0"/>
                </a:rPr>
                <a:t>บี</a:t>
              </a:r>
              <a:r>
                <a:rPr lang="en-US" sz="2000" b="1" dirty="0">
                  <a:latin typeface="Courier New" pitchFamily="49" charset="0"/>
                  <a:cs typeface="Tahoma" pitchFamily="34" charset="0"/>
                </a:rPr>
                <a:t>": "B", "</a:t>
              </a:r>
              <a:r>
                <a:rPr lang="th-TH" sz="2000" b="1" dirty="0">
                  <a:latin typeface="Courier New" pitchFamily="49" charset="0"/>
                  <a:cs typeface="Tahoma" pitchFamily="34" charset="0"/>
                </a:rPr>
                <a:t>ซี</a:t>
              </a:r>
              <a:r>
                <a:rPr lang="en-US" sz="2000" b="1" dirty="0">
                  <a:latin typeface="Courier New" pitchFamily="49" charset="0"/>
                  <a:cs typeface="Tahoma" pitchFamily="34" charset="0"/>
                </a:rPr>
                <a:t>": "C" }</a:t>
              </a:r>
            </a:p>
          </p:txBody>
        </p:sp>
      </p:grpSp>
      <p:sp>
        <p:nvSpPr>
          <p:cNvPr id="9" name="Text Box 5">
            <a:extLst>
              <a:ext uri="{FF2B5EF4-FFF2-40B4-BE49-F238E27FC236}">
                <a16:creationId xmlns:a16="http://schemas.microsoft.com/office/drawing/2014/main" id="{24D710CE-5E30-4616-ABD3-FB74B68AAB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3830" y="3607589"/>
            <a:ext cx="8521165" cy="2515177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2200" b="1" dirty="0">
                <a:latin typeface="Courier New" pitchFamily="49" charset="0"/>
                <a:cs typeface="Tahoma" pitchFamily="34" charset="0"/>
              </a:rPr>
              <a:t>def keys( d, v ): #</a:t>
            </a:r>
            <a:r>
              <a:rPr lang="th-TH" sz="2200" b="1" dirty="0">
                <a:latin typeface="Courier New" pitchFamily="49" charset="0"/>
                <a:cs typeface="Tahoma" pitchFamily="34" charset="0"/>
              </a:rPr>
              <a:t> </a:t>
            </a:r>
            <a:r>
              <a:rPr lang="th-TH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คืนลิสต์ของ 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keys </a:t>
            </a:r>
            <a:r>
              <a:rPr lang="th-TH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ที่มี 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value</a:t>
            </a:r>
            <a:r>
              <a:rPr lang="th-TH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เท่ากับ 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</a:t>
            </a:r>
            <a:endParaRPr lang="th-TH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2200" dirty="0">
                <a:latin typeface="Courier New" pitchFamily="49" charset="0"/>
                <a:cs typeface="Tahoma" pitchFamily="34" charset="0"/>
              </a:rPr>
              <a:t>    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x = []</a:t>
            </a:r>
          </a:p>
          <a:p>
            <a:pPr>
              <a:lnSpc>
                <a:spcPct val="120000"/>
              </a:lnSpc>
            </a:pPr>
            <a:endParaRPr lang="en-US" sz="2200" b="1" dirty="0">
              <a:latin typeface="Courier New" pitchFamily="49" charset="0"/>
              <a:cs typeface="Tahoma" pitchFamily="34" charset="0"/>
            </a:endParaRPr>
          </a:p>
          <a:p>
            <a:pPr>
              <a:lnSpc>
                <a:spcPct val="120000"/>
              </a:lnSpc>
            </a:pPr>
            <a:endParaRPr lang="en-US" sz="2200" b="1" dirty="0">
              <a:latin typeface="Courier New" pitchFamily="49" charset="0"/>
              <a:cs typeface="Tahoma" pitchFamily="34" charset="0"/>
            </a:endParaRPr>
          </a:p>
          <a:p>
            <a:pPr>
              <a:lnSpc>
                <a:spcPct val="120000"/>
              </a:lnSpc>
            </a:pPr>
            <a:endParaRPr lang="en-US" sz="2200" b="1" dirty="0">
              <a:latin typeface="Courier New" pitchFamily="49" charset="0"/>
              <a:cs typeface="Tahoma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2200" b="1" dirty="0">
                <a:latin typeface="Courier New" pitchFamily="49" charset="0"/>
                <a:cs typeface="Tahoma" pitchFamily="34" charset="0"/>
              </a:rPr>
              <a:t>    return x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EAE0AA4-2F6E-45C4-A6AB-B8FD398479C9}"/>
              </a:ext>
            </a:extLst>
          </p:cNvPr>
          <p:cNvGrpSpPr/>
          <p:nvPr/>
        </p:nvGrpSpPr>
        <p:grpSpPr>
          <a:xfrm>
            <a:off x="3983351" y="4419675"/>
            <a:ext cx="6181702" cy="1275119"/>
            <a:chOff x="1448083" y="4161938"/>
            <a:chExt cx="6181702" cy="1275119"/>
          </a:xfrm>
        </p:grpSpPr>
        <p:sp>
          <p:nvSpPr>
            <p:cNvPr id="12" name="Text Box 5">
              <a:extLst>
                <a:ext uri="{FF2B5EF4-FFF2-40B4-BE49-F238E27FC236}">
                  <a16:creationId xmlns:a16="http://schemas.microsoft.com/office/drawing/2014/main" id="{4020B3B4-BC7E-44EB-A276-D734B6A7A3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17910" y="4209415"/>
              <a:ext cx="5111875" cy="40229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2"/>
              </a:solidFill>
              <a:miter lim="800000"/>
              <a:headEnd/>
              <a:tailEnd type="none" w="lg" len="med"/>
            </a:ln>
          </p:spPr>
          <p:txBody>
            <a:bodyPr wrap="square" lIns="90000" tIns="46800" rIns="90000" bIns="4680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9pPr>
            </a:lstStyle>
            <a:p>
              <a:r>
                <a:rPr lang="en-US" sz="2000" b="1" dirty="0">
                  <a:latin typeface="Courier New" pitchFamily="49" charset="0"/>
                  <a:cs typeface="Tahoma" pitchFamily="34" charset="0"/>
                </a:rPr>
                <a:t>{ 2:33, 4:55, 9:33, 7:33, 8:55 }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A103D19-0835-40F1-A899-DD68BEFF62D2}"/>
                </a:ext>
              </a:extLst>
            </p:cNvPr>
            <p:cNvSpPr txBox="1"/>
            <p:nvPr/>
          </p:nvSpPr>
          <p:spPr>
            <a:xfrm>
              <a:off x="1448083" y="4161938"/>
              <a:ext cx="164660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h-TH" sz="2400" dirty="0">
                  <a:latin typeface="Tahoma" pitchFamily="34" charset="0"/>
                  <a:cs typeface="Tahoma" pitchFamily="34" charset="0"/>
                </a:rPr>
                <a:t>รับ</a:t>
              </a:r>
              <a:r>
                <a:rPr lang="en-US" sz="2400" dirty="0">
                  <a:latin typeface="Tahoma" pitchFamily="34" charset="0"/>
                  <a:cs typeface="Tahoma" pitchFamily="34" charset="0"/>
                </a:rPr>
                <a:t> </a:t>
              </a:r>
              <a:r>
                <a:rPr lang="en-US" sz="2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d =</a:t>
              </a:r>
            </a:p>
            <a:p>
              <a:r>
                <a:rPr lang="en-US" sz="2400" dirty="0">
                  <a:latin typeface="Tahoma" pitchFamily="34" charset="0"/>
                  <a:cs typeface="Tahoma" pitchFamily="34" charset="0"/>
                </a:rPr>
                <a:t>    </a:t>
              </a:r>
              <a:r>
                <a:rPr lang="en-US" sz="2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v = 33 </a:t>
              </a:r>
              <a:endParaRPr lang="en-US" sz="24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E99F2CC-306B-4F20-B222-CF54CA7E40C5}"/>
                </a:ext>
              </a:extLst>
            </p:cNvPr>
            <p:cNvSpPr txBox="1"/>
            <p:nvPr/>
          </p:nvSpPr>
          <p:spPr>
            <a:xfrm>
              <a:off x="1448083" y="4975392"/>
              <a:ext cx="6228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2400" dirty="0">
                  <a:latin typeface="Tahoma" pitchFamily="34" charset="0"/>
                  <a:cs typeface="Tahoma" pitchFamily="34" charset="0"/>
                </a:rPr>
                <a:t>คืน</a:t>
              </a:r>
              <a:endParaRPr lang="en-US" sz="2400" dirty="0">
                <a:latin typeface="Tahoma" pitchFamily="34" charset="0"/>
                <a:cs typeface="Tahoma" pitchFamily="34" charset="0"/>
              </a:endParaRPr>
            </a:p>
          </p:txBody>
        </p:sp>
        <p:sp>
          <p:nvSpPr>
            <p:cNvPr id="19" name="Text Box 5">
              <a:extLst>
                <a:ext uri="{FF2B5EF4-FFF2-40B4-BE49-F238E27FC236}">
                  <a16:creationId xmlns:a16="http://schemas.microsoft.com/office/drawing/2014/main" id="{B79903EE-101B-4B0F-B160-5D57805FD1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17910" y="5005080"/>
              <a:ext cx="1948073" cy="402291"/>
            </a:xfrm>
            <a:prstGeom prst="rect">
              <a:avLst/>
            </a:prstGeom>
            <a:solidFill>
              <a:srgbClr val="FFDB69"/>
            </a:solidFill>
            <a:ln w="9525">
              <a:solidFill>
                <a:schemeClr val="tx2"/>
              </a:solidFill>
              <a:miter lim="800000"/>
              <a:headEnd/>
              <a:tailEnd type="none" w="lg" len="med"/>
            </a:ln>
          </p:spPr>
          <p:txBody>
            <a:bodyPr wrap="square" lIns="90000" tIns="46800" rIns="90000" bIns="4680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9pPr>
            </a:lstStyle>
            <a:p>
              <a:r>
                <a:rPr lang="en-US" sz="2000" b="1" dirty="0">
                  <a:latin typeface="Courier New" pitchFamily="49" charset="0"/>
                  <a:cs typeface="Tahoma" pitchFamily="34" charset="0"/>
                </a:rPr>
                <a:t>[ 2, 7, 9 ]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110204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C4EF7-2893-40EA-A6B6-DF05A4B62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  </a:t>
            </a:r>
            <a:r>
              <a:rPr lang="en-US" i="1" dirty="0"/>
              <a:t>key  </a:t>
            </a:r>
            <a:r>
              <a:rPr lang="en-US" dirty="0"/>
              <a:t>in  </a:t>
            </a:r>
            <a:r>
              <a:rPr lang="en-US" i="1" dirty="0" err="1"/>
              <a:t>dict</a:t>
            </a:r>
            <a:r>
              <a:rPr lang="th-TH" i="1" dirty="0"/>
              <a:t>  </a:t>
            </a:r>
            <a:r>
              <a:rPr lang="th-TH" dirty="0"/>
              <a:t>หรือ  </a:t>
            </a:r>
            <a:r>
              <a:rPr lang="en-US" dirty="0"/>
              <a:t>if   </a:t>
            </a:r>
            <a:r>
              <a:rPr lang="en-US" i="1" dirty="0"/>
              <a:t>key  </a:t>
            </a:r>
            <a:r>
              <a:rPr lang="en-US" dirty="0"/>
              <a:t>not in</a:t>
            </a:r>
            <a:r>
              <a:rPr lang="en-US" i="1" dirty="0"/>
              <a:t>  </a:t>
            </a:r>
            <a:r>
              <a:rPr lang="en-US" i="1" dirty="0" err="1"/>
              <a:t>dict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EA0FCE-C90A-4748-9DCB-95B204C644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8214" y="908051"/>
            <a:ext cx="7920037" cy="597193"/>
          </a:xfrm>
        </p:spPr>
        <p:txBody>
          <a:bodyPr/>
          <a:lstStyle/>
          <a:p>
            <a:pPr marL="0" indent="0" algn="ctr">
              <a:buNone/>
            </a:pPr>
            <a:r>
              <a:rPr lang="th-TH" dirty="0"/>
              <a:t>เมื่ออยากรู้ว่ามี </a:t>
            </a:r>
            <a:r>
              <a:rPr lang="en-US" i="1" dirty="0"/>
              <a:t>key</a:t>
            </a:r>
            <a:r>
              <a:rPr lang="th-TH" dirty="0"/>
              <a:t> หรือไม่มี </a:t>
            </a:r>
            <a:r>
              <a:rPr lang="en-US" i="1" dirty="0"/>
              <a:t>key</a:t>
            </a:r>
            <a:r>
              <a:rPr lang="en-US" dirty="0"/>
              <a:t> </a:t>
            </a:r>
            <a:r>
              <a:rPr lang="th-TH" dirty="0"/>
              <a:t>ใน </a:t>
            </a:r>
            <a:r>
              <a:rPr lang="en-US" i="1" dirty="0" err="1"/>
              <a:t>dict</a:t>
            </a:r>
            <a:r>
              <a:rPr lang="en-US" dirty="0"/>
              <a:t> </a:t>
            </a:r>
            <a:r>
              <a:rPr lang="th-TH" dirty="0"/>
              <a:t>ไหม</a:t>
            </a:r>
            <a:r>
              <a:rPr lang="en-US" dirty="0"/>
              <a:t> ?  </a:t>
            </a:r>
          </a:p>
          <a:p>
            <a:endParaRPr lang="en-US" dirty="0"/>
          </a:p>
        </p:txBody>
      </p:sp>
      <p:sp>
        <p:nvSpPr>
          <p:cNvPr id="4" name="Text Box 5">
            <a:extLst>
              <a:ext uri="{FF2B5EF4-FFF2-40B4-BE49-F238E27FC236}">
                <a16:creationId xmlns:a16="http://schemas.microsoft.com/office/drawing/2014/main" id="{EADCE6A1-8B74-4E3A-8888-F97AAAE610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4289" y="1649705"/>
            <a:ext cx="8220247" cy="4546502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pPr>
              <a:lnSpc>
                <a:spcPct val="120000"/>
              </a:lnSpc>
            </a:pPr>
            <a:r>
              <a:rPr lang="it-IT" sz="2200" b="1" dirty="0">
                <a:latin typeface="Courier New" pitchFamily="49" charset="0"/>
                <a:cs typeface="Tahoma" pitchFamily="34" charset="0"/>
              </a:rPr>
              <a:t>grade = {"6130186221": "A", "6230221221": "A",</a:t>
            </a:r>
          </a:p>
          <a:p>
            <a:pPr>
              <a:lnSpc>
                <a:spcPct val="120000"/>
              </a:lnSpc>
            </a:pPr>
            <a:r>
              <a:rPr lang="it-IT" sz="2200" b="1" dirty="0">
                <a:latin typeface="Courier New" pitchFamily="49" charset="0"/>
                <a:cs typeface="Tahoma" pitchFamily="34" charset="0"/>
              </a:rPr>
              <a:t>         "6231009821": "B", "6230543921": "C",</a:t>
            </a:r>
          </a:p>
          <a:p>
            <a:pPr>
              <a:lnSpc>
                <a:spcPct val="120000"/>
              </a:lnSpc>
            </a:pPr>
            <a:r>
              <a:rPr lang="it-IT" sz="2200" b="1" dirty="0">
                <a:latin typeface="Courier New" pitchFamily="49" charset="0"/>
                <a:cs typeface="Tahoma" pitchFamily="34" charset="0"/>
              </a:rPr>
              <a:t>         "6230431521": "B", "6230276821": "A"}</a:t>
            </a:r>
          </a:p>
          <a:p>
            <a:pPr>
              <a:lnSpc>
                <a:spcPct val="120000"/>
              </a:lnSpc>
            </a:pPr>
            <a:endParaRPr lang="it-IT" sz="2200" b="1" dirty="0">
              <a:latin typeface="Courier New" pitchFamily="49" charset="0"/>
              <a:cs typeface="Tahoma" pitchFamily="34" charset="0"/>
            </a:endParaRPr>
          </a:p>
          <a:p>
            <a:pPr>
              <a:lnSpc>
                <a:spcPct val="120000"/>
              </a:lnSpc>
            </a:pPr>
            <a:r>
              <a:rPr lang="it-IT" sz="2200" b="1" dirty="0">
                <a:latin typeface="Courier New" pitchFamily="49" charset="0"/>
                <a:cs typeface="Tahoma" pitchFamily="34" charset="0"/>
              </a:rPr>
              <a:t>ID = input()</a:t>
            </a:r>
          </a:p>
          <a:p>
            <a:pPr>
              <a:lnSpc>
                <a:spcPct val="120000"/>
              </a:lnSpc>
            </a:pPr>
            <a:r>
              <a:rPr lang="it-IT" sz="2200" b="1" dirty="0">
                <a:latin typeface="Courier New" pitchFamily="49" charset="0"/>
                <a:cs typeface="Tahoma" pitchFamily="34" charset="0"/>
              </a:rPr>
              <a:t>while ID != "q":</a:t>
            </a:r>
          </a:p>
          <a:p>
            <a:pPr>
              <a:lnSpc>
                <a:spcPct val="120000"/>
              </a:lnSpc>
            </a:pPr>
            <a:r>
              <a:rPr lang="it-IT" sz="2200" b="1" dirty="0">
                <a:latin typeface="Courier New" pitchFamily="49" charset="0"/>
                <a:cs typeface="Tahoma" pitchFamily="34" charset="0"/>
              </a:rPr>
              <a:t>    </a:t>
            </a:r>
            <a:r>
              <a:rPr lang="it-IT" sz="2200" b="1" dirty="0">
                <a:highlight>
                  <a:srgbClr val="00FFFF"/>
                </a:highlight>
                <a:latin typeface="Courier New" pitchFamily="49" charset="0"/>
                <a:cs typeface="Tahoma" pitchFamily="34" charset="0"/>
              </a:rPr>
              <a:t>if ID in grade</a:t>
            </a:r>
            <a:r>
              <a:rPr lang="it-IT" sz="2200" b="1" dirty="0">
                <a:latin typeface="Courier New" pitchFamily="49" charset="0"/>
                <a:cs typeface="Tahoma" pitchFamily="34" charset="0"/>
              </a:rPr>
              <a:t>:</a:t>
            </a:r>
          </a:p>
          <a:p>
            <a:pPr>
              <a:lnSpc>
                <a:spcPct val="120000"/>
              </a:lnSpc>
            </a:pPr>
            <a:r>
              <a:rPr lang="it-IT" sz="2200" b="1" dirty="0">
                <a:latin typeface="Courier New" pitchFamily="49" charset="0"/>
                <a:cs typeface="Tahoma" pitchFamily="34" charset="0"/>
              </a:rPr>
              <a:t>        print(ID, "--&gt;", grade[ ID ])</a:t>
            </a:r>
          </a:p>
          <a:p>
            <a:pPr>
              <a:lnSpc>
                <a:spcPct val="120000"/>
              </a:lnSpc>
            </a:pPr>
            <a:r>
              <a:rPr lang="it-IT" sz="2200" b="1" dirty="0">
                <a:latin typeface="Courier New" pitchFamily="49" charset="0"/>
                <a:cs typeface="Tahoma" pitchFamily="34" charset="0"/>
              </a:rPr>
              <a:t>    else:</a:t>
            </a:r>
          </a:p>
          <a:p>
            <a:pPr>
              <a:lnSpc>
                <a:spcPct val="120000"/>
              </a:lnSpc>
            </a:pPr>
            <a:r>
              <a:rPr lang="it-IT" sz="2200" b="1" dirty="0">
                <a:latin typeface="Courier New" pitchFamily="49" charset="0"/>
                <a:cs typeface="Tahoma" pitchFamily="34" charset="0"/>
              </a:rPr>
              <a:t>        print("Not found")</a:t>
            </a:r>
          </a:p>
          <a:p>
            <a:pPr>
              <a:lnSpc>
                <a:spcPct val="120000"/>
              </a:lnSpc>
            </a:pPr>
            <a:r>
              <a:rPr lang="it-IT" sz="2200" b="1" dirty="0">
                <a:latin typeface="Courier New" pitchFamily="49" charset="0"/>
                <a:cs typeface="Tahoma" pitchFamily="34" charset="0"/>
              </a:rPr>
              <a:t>    ID = input()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57C83F-DC72-4BE8-A3B4-AD6724733F31}"/>
              </a:ext>
            </a:extLst>
          </p:cNvPr>
          <p:cNvSpPr txBox="1"/>
          <p:nvPr/>
        </p:nvSpPr>
        <p:spPr>
          <a:xfrm>
            <a:off x="5604990" y="3272325"/>
            <a:ext cx="4373694" cy="707886"/>
          </a:xfrm>
          <a:prstGeom prst="rect">
            <a:avLst/>
          </a:prstGeom>
          <a:solidFill>
            <a:srgbClr val="FFCCFF"/>
          </a:solidFill>
        </p:spPr>
        <p:txBody>
          <a:bodyPr wrap="square" rtlCol="0">
            <a:spAutoFit/>
          </a:bodyPr>
          <a:lstStyle/>
          <a:p>
            <a:r>
              <a:rPr lang="th-TH" sz="2000" dirty="0">
                <a:latin typeface="Tahoma" pitchFamily="34" charset="0"/>
                <a:cs typeface="Tahoma" pitchFamily="34" charset="0"/>
              </a:rPr>
              <a:t>ถ้าไปหยิบ </a:t>
            </a:r>
            <a:r>
              <a:rPr lang="en-US" sz="2000" dirty="0">
                <a:latin typeface="Tahoma" pitchFamily="34" charset="0"/>
                <a:cs typeface="Tahoma" pitchFamily="34" charset="0"/>
              </a:rPr>
              <a:t>value </a:t>
            </a:r>
            <a:r>
              <a:rPr lang="th-TH" sz="2000" dirty="0">
                <a:latin typeface="Tahoma" pitchFamily="34" charset="0"/>
                <a:cs typeface="Tahoma" pitchFamily="34" charset="0"/>
              </a:rPr>
              <a:t>ของ </a:t>
            </a:r>
            <a:r>
              <a:rPr lang="en-US" sz="2000" dirty="0">
                <a:latin typeface="Tahoma" pitchFamily="34" charset="0"/>
                <a:cs typeface="Tahoma" pitchFamily="34" charset="0"/>
              </a:rPr>
              <a:t>key </a:t>
            </a:r>
            <a:r>
              <a:rPr lang="th-TH" sz="2000" dirty="0">
                <a:latin typeface="Tahoma" pitchFamily="34" charset="0"/>
                <a:cs typeface="Tahoma" pitchFamily="34" charset="0"/>
              </a:rPr>
              <a:t>ที่ไม่มีใน </a:t>
            </a:r>
            <a:r>
              <a:rPr lang="en-US" sz="2000" dirty="0" err="1">
                <a:latin typeface="Tahoma" pitchFamily="34" charset="0"/>
                <a:cs typeface="Tahoma" pitchFamily="34" charset="0"/>
              </a:rPr>
              <a:t>dict</a:t>
            </a:r>
            <a:r>
              <a:rPr lang="en-US" sz="2000" dirty="0">
                <a:latin typeface="Tahoma" pitchFamily="34" charset="0"/>
                <a:cs typeface="Tahoma" pitchFamily="34" charset="0"/>
              </a:rPr>
              <a:t> </a:t>
            </a:r>
            <a:r>
              <a:rPr lang="th-TH" sz="2000" dirty="0">
                <a:latin typeface="Tahoma" pitchFamily="34" charset="0"/>
                <a:cs typeface="Tahoma" pitchFamily="34" charset="0"/>
              </a:rPr>
              <a:t>จะทำงานผิดพลาด จึงต้องทดสอบก่อน</a:t>
            </a:r>
            <a:endParaRPr lang="en-US" sz="2000" dirty="0">
              <a:latin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16782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C4EF7-2893-40EA-A6B6-DF05A4B62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</a:t>
            </a:r>
            <a:r>
              <a:rPr lang="th-TH" i="1" dirty="0"/>
              <a:t>  </a:t>
            </a:r>
            <a:r>
              <a:rPr lang="en-US" i="1" dirty="0"/>
              <a:t>key  </a:t>
            </a:r>
            <a:r>
              <a:rPr lang="en-US" dirty="0"/>
              <a:t>in  </a:t>
            </a:r>
            <a:r>
              <a:rPr lang="en-US" i="1" dirty="0" err="1"/>
              <a:t>dict</a:t>
            </a:r>
            <a:r>
              <a:rPr lang="th-TH" i="1" dirty="0"/>
              <a:t>  </a:t>
            </a:r>
            <a:r>
              <a:rPr lang="th-TH" dirty="0"/>
              <a:t>ทำงานเร็วกว่า  </a:t>
            </a:r>
            <a:r>
              <a:rPr lang="en-US" dirty="0"/>
              <a:t>if   </a:t>
            </a:r>
            <a:r>
              <a:rPr lang="en-US" i="1" dirty="0" err="1"/>
              <a:t>elem</a:t>
            </a:r>
            <a:r>
              <a:rPr lang="en-US" i="1" dirty="0"/>
              <a:t>  </a:t>
            </a:r>
            <a:r>
              <a:rPr lang="en-US" dirty="0"/>
              <a:t>in</a:t>
            </a:r>
            <a:r>
              <a:rPr lang="en-US" i="1" dirty="0"/>
              <a:t>  list</a:t>
            </a:r>
            <a:endParaRPr lang="en-US" dirty="0"/>
          </a:p>
        </p:txBody>
      </p:sp>
      <p:sp>
        <p:nvSpPr>
          <p:cNvPr id="4" name="Text Box 5">
            <a:extLst>
              <a:ext uri="{FF2B5EF4-FFF2-40B4-BE49-F238E27FC236}">
                <a16:creationId xmlns:a16="http://schemas.microsoft.com/office/drawing/2014/main" id="{EADCE6A1-8B74-4E3A-8888-F97AAAE610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6236" y="867827"/>
            <a:ext cx="5277904" cy="3818610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200" b="1" dirty="0">
                <a:latin typeface="Courier New" pitchFamily="49" charset="0"/>
                <a:cs typeface="Tahoma" pitchFamily="34" charset="0"/>
              </a:rPr>
              <a:t>import time</a:t>
            </a:r>
          </a:p>
          <a:p>
            <a:r>
              <a:rPr lang="en-US" sz="2200" b="1" dirty="0">
                <a:latin typeface="Courier New" pitchFamily="49" charset="0"/>
                <a:cs typeface="Tahoma" pitchFamily="34" charset="0"/>
              </a:rPr>
              <a:t>def </a:t>
            </a:r>
            <a:r>
              <a:rPr lang="en-US" sz="2200" b="1" dirty="0" err="1">
                <a:latin typeface="Courier New" pitchFamily="49" charset="0"/>
                <a:cs typeface="Tahoma" pitchFamily="34" charset="0"/>
              </a:rPr>
              <a:t>search_all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(X):</a:t>
            </a:r>
          </a:p>
          <a:p>
            <a:r>
              <a:rPr lang="en-US" sz="2200" b="1" dirty="0">
                <a:latin typeface="Courier New" pitchFamily="49" charset="0"/>
                <a:cs typeface="Tahoma" pitchFamily="34" charset="0"/>
              </a:rPr>
              <a:t>    b = </a:t>
            </a:r>
            <a:r>
              <a:rPr lang="en-US" sz="2200" b="1" dirty="0" err="1">
                <a:latin typeface="Courier New" pitchFamily="49" charset="0"/>
                <a:cs typeface="Tahoma" pitchFamily="34" charset="0"/>
              </a:rPr>
              <a:t>time.time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()</a:t>
            </a:r>
          </a:p>
          <a:p>
            <a:r>
              <a:rPr lang="en-US" sz="2200" b="1" dirty="0">
                <a:latin typeface="Courier New" pitchFamily="49" charset="0"/>
                <a:cs typeface="Tahoma" pitchFamily="34" charset="0"/>
              </a:rPr>
              <a:t>    n = </a:t>
            </a:r>
            <a:r>
              <a:rPr lang="en-US" sz="2200" b="1" dirty="0" err="1">
                <a:latin typeface="Courier New" pitchFamily="49" charset="0"/>
                <a:cs typeface="Tahoma" pitchFamily="34" charset="0"/>
              </a:rPr>
              <a:t>len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(X)</a:t>
            </a:r>
          </a:p>
          <a:p>
            <a:r>
              <a:rPr lang="en-US" sz="2200" b="1" dirty="0">
                <a:latin typeface="Courier New" pitchFamily="49" charset="0"/>
                <a:cs typeface="Tahoma" pitchFamily="34" charset="0"/>
              </a:rPr>
              <a:t>    for </a:t>
            </a:r>
            <a:r>
              <a:rPr lang="en-US" sz="2200" b="1" dirty="0" err="1">
                <a:latin typeface="Courier New" pitchFamily="49" charset="0"/>
                <a:cs typeface="Tahoma" pitchFamily="34" charset="0"/>
              </a:rPr>
              <a:t>i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 in range(n):</a:t>
            </a:r>
          </a:p>
          <a:p>
            <a:r>
              <a:rPr lang="en-US" sz="2200" b="1" dirty="0">
                <a:latin typeface="Courier New" pitchFamily="49" charset="0"/>
                <a:cs typeface="Tahoma" pitchFamily="34" charset="0"/>
              </a:rPr>
              <a:t>        if </a:t>
            </a:r>
            <a:r>
              <a:rPr lang="en-US" sz="2200" b="1" dirty="0" err="1">
                <a:latin typeface="Courier New" pitchFamily="49" charset="0"/>
                <a:cs typeface="Tahoma" pitchFamily="34" charset="0"/>
              </a:rPr>
              <a:t>i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 </a:t>
            </a:r>
            <a:r>
              <a:rPr lang="en-US" sz="2200" b="1" dirty="0">
                <a:highlight>
                  <a:srgbClr val="FFFF00"/>
                </a:highlight>
                <a:latin typeface="Courier New" pitchFamily="49" charset="0"/>
                <a:cs typeface="Tahoma" pitchFamily="34" charset="0"/>
              </a:rPr>
              <a:t>in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 X:     # True</a:t>
            </a:r>
          </a:p>
          <a:p>
            <a:r>
              <a:rPr lang="en-US" sz="2200" b="1" dirty="0">
                <a:latin typeface="Courier New" pitchFamily="49" charset="0"/>
                <a:cs typeface="Tahoma" pitchFamily="34" charset="0"/>
              </a:rPr>
              <a:t>            pass</a:t>
            </a:r>
          </a:p>
          <a:p>
            <a:r>
              <a:rPr lang="en-US" sz="2200" b="1" dirty="0">
                <a:latin typeface="Courier New" pitchFamily="49" charset="0"/>
                <a:cs typeface="Tahoma" pitchFamily="34" charset="0"/>
              </a:rPr>
              <a:t>    for </a:t>
            </a:r>
            <a:r>
              <a:rPr lang="en-US" sz="2200" b="1" dirty="0" err="1">
                <a:latin typeface="Courier New" pitchFamily="49" charset="0"/>
                <a:cs typeface="Tahoma" pitchFamily="34" charset="0"/>
              </a:rPr>
              <a:t>i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 in range(n):</a:t>
            </a:r>
          </a:p>
          <a:p>
            <a:r>
              <a:rPr lang="en-US" sz="2200" b="1" dirty="0">
                <a:latin typeface="Courier New" pitchFamily="49" charset="0"/>
                <a:cs typeface="Tahoma" pitchFamily="34" charset="0"/>
              </a:rPr>
              <a:t>        if (n+1) </a:t>
            </a:r>
            <a:r>
              <a:rPr lang="en-US" sz="2200" b="1" dirty="0">
                <a:highlight>
                  <a:srgbClr val="FFFF00"/>
                </a:highlight>
                <a:latin typeface="Courier New" pitchFamily="49" charset="0"/>
                <a:cs typeface="Tahoma" pitchFamily="34" charset="0"/>
              </a:rPr>
              <a:t>in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 X: # False</a:t>
            </a:r>
          </a:p>
          <a:p>
            <a:r>
              <a:rPr lang="en-US" sz="2200" b="1" dirty="0">
                <a:latin typeface="Courier New" pitchFamily="49" charset="0"/>
                <a:cs typeface="Tahoma" pitchFamily="34" charset="0"/>
              </a:rPr>
              <a:t>            pass</a:t>
            </a:r>
          </a:p>
          <a:p>
            <a:r>
              <a:rPr lang="en-US" sz="2200" b="1" dirty="0">
                <a:latin typeface="Courier New" pitchFamily="49" charset="0"/>
                <a:cs typeface="Tahoma" pitchFamily="34" charset="0"/>
              </a:rPr>
              <a:t>    print(</a:t>
            </a:r>
            <a:r>
              <a:rPr lang="en-US" sz="2200" b="1" dirty="0" err="1">
                <a:latin typeface="Courier New" pitchFamily="49" charset="0"/>
                <a:cs typeface="Tahoma" pitchFamily="34" charset="0"/>
              </a:rPr>
              <a:t>time.time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() – b)</a:t>
            </a:r>
          </a:p>
        </p:txBody>
      </p:sp>
      <p:sp>
        <p:nvSpPr>
          <p:cNvPr id="7" name="Text Box 5">
            <a:extLst>
              <a:ext uri="{FF2B5EF4-FFF2-40B4-BE49-F238E27FC236}">
                <a16:creationId xmlns:a16="http://schemas.microsoft.com/office/drawing/2014/main" id="{BD7746CB-F23E-43CB-BA9F-DD5C02ABE6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2922" y="867827"/>
            <a:ext cx="3382843" cy="3818610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200" b="1" dirty="0">
                <a:latin typeface="Courier New" pitchFamily="49" charset="0"/>
                <a:cs typeface="Tahoma" pitchFamily="34" charset="0"/>
              </a:rPr>
              <a:t>n = 50000</a:t>
            </a:r>
          </a:p>
          <a:p>
            <a:r>
              <a:rPr lang="en-US" sz="2200" b="1" dirty="0">
                <a:latin typeface="Courier New" pitchFamily="49" charset="0"/>
                <a:cs typeface="Tahoma" pitchFamily="34" charset="0"/>
              </a:rPr>
              <a:t>L = []</a:t>
            </a:r>
          </a:p>
          <a:p>
            <a:r>
              <a:rPr lang="en-US" sz="2200" b="1" dirty="0">
                <a:latin typeface="Courier New" pitchFamily="49" charset="0"/>
                <a:cs typeface="Tahoma" pitchFamily="34" charset="0"/>
              </a:rPr>
              <a:t>for </a:t>
            </a:r>
            <a:r>
              <a:rPr lang="en-US" sz="2200" b="1" dirty="0" err="1">
                <a:latin typeface="Courier New" pitchFamily="49" charset="0"/>
                <a:cs typeface="Tahoma" pitchFamily="34" charset="0"/>
              </a:rPr>
              <a:t>i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 in range(n): </a:t>
            </a:r>
          </a:p>
          <a:p>
            <a:r>
              <a:rPr lang="en-US" sz="2200" b="1" dirty="0">
                <a:latin typeface="Courier New" pitchFamily="49" charset="0"/>
                <a:cs typeface="Tahoma" pitchFamily="34" charset="0"/>
              </a:rPr>
              <a:t>    </a:t>
            </a:r>
            <a:r>
              <a:rPr lang="en-US" sz="2200" b="1" dirty="0" err="1">
                <a:latin typeface="Courier New" pitchFamily="49" charset="0"/>
                <a:cs typeface="Tahoma" pitchFamily="34" charset="0"/>
              </a:rPr>
              <a:t>L.append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(</a:t>
            </a:r>
            <a:r>
              <a:rPr lang="en-US" sz="2200" b="1" dirty="0" err="1">
                <a:latin typeface="Courier New" pitchFamily="49" charset="0"/>
                <a:cs typeface="Tahoma" pitchFamily="34" charset="0"/>
              </a:rPr>
              <a:t>i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)</a:t>
            </a:r>
          </a:p>
          <a:p>
            <a:r>
              <a:rPr lang="en-US" sz="2200" b="1" dirty="0">
                <a:latin typeface="Courier New" pitchFamily="49" charset="0"/>
                <a:cs typeface="Tahoma" pitchFamily="34" charset="0"/>
              </a:rPr>
              <a:t>D = {}</a:t>
            </a:r>
          </a:p>
          <a:p>
            <a:r>
              <a:rPr lang="en-US" sz="2200" b="1" dirty="0">
                <a:latin typeface="Courier New" pitchFamily="49" charset="0"/>
                <a:cs typeface="Tahoma" pitchFamily="34" charset="0"/>
              </a:rPr>
              <a:t>for </a:t>
            </a:r>
            <a:r>
              <a:rPr lang="en-US" sz="2200" b="1" dirty="0" err="1">
                <a:latin typeface="Courier New" pitchFamily="49" charset="0"/>
                <a:cs typeface="Tahoma" pitchFamily="34" charset="0"/>
              </a:rPr>
              <a:t>i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 in range(n): </a:t>
            </a:r>
          </a:p>
          <a:p>
            <a:r>
              <a:rPr lang="en-US" sz="2200" b="1" dirty="0">
                <a:latin typeface="Courier New" pitchFamily="49" charset="0"/>
                <a:cs typeface="Tahoma" pitchFamily="34" charset="0"/>
              </a:rPr>
              <a:t>    D[</a:t>
            </a:r>
            <a:r>
              <a:rPr lang="en-US" sz="2200" b="1" dirty="0" err="1">
                <a:latin typeface="Courier New" pitchFamily="49" charset="0"/>
                <a:cs typeface="Tahoma" pitchFamily="34" charset="0"/>
              </a:rPr>
              <a:t>i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] = </a:t>
            </a:r>
            <a:r>
              <a:rPr lang="en-US" sz="2200" b="1" dirty="0" err="1">
                <a:latin typeface="Courier New" pitchFamily="49" charset="0"/>
                <a:cs typeface="Tahoma" pitchFamily="34" charset="0"/>
              </a:rPr>
              <a:t>i</a:t>
            </a:r>
            <a:endParaRPr lang="en-US" sz="2200" b="1" dirty="0">
              <a:latin typeface="Courier New" pitchFamily="49" charset="0"/>
              <a:cs typeface="Tahoma" pitchFamily="34" charset="0"/>
            </a:endParaRPr>
          </a:p>
          <a:p>
            <a:endParaRPr lang="en-US" sz="2200" b="1" dirty="0">
              <a:latin typeface="Courier New" pitchFamily="49" charset="0"/>
              <a:cs typeface="Tahoma" pitchFamily="34" charset="0"/>
            </a:endParaRPr>
          </a:p>
          <a:p>
            <a:r>
              <a:rPr lang="en-US" sz="2200" b="1" dirty="0" err="1">
                <a:latin typeface="Courier New" pitchFamily="49" charset="0"/>
                <a:cs typeface="Tahoma" pitchFamily="34" charset="0"/>
              </a:rPr>
              <a:t>search_all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(L)</a:t>
            </a:r>
          </a:p>
          <a:p>
            <a:r>
              <a:rPr lang="en-US" sz="2200" b="1" dirty="0" err="1">
                <a:latin typeface="Courier New" pitchFamily="49" charset="0"/>
                <a:cs typeface="Tahoma" pitchFamily="34" charset="0"/>
              </a:rPr>
              <a:t>search_all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(D)</a:t>
            </a:r>
          </a:p>
          <a:p>
            <a:endParaRPr lang="it-IT" sz="2200" b="1" dirty="0">
              <a:latin typeface="Courier New" pitchFamily="49" charset="0"/>
              <a:cs typeface="Tahoma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6A85396-AB75-47FB-B339-157084DC74CC}"/>
              </a:ext>
            </a:extLst>
          </p:cNvPr>
          <p:cNvSpPr/>
          <p:nvPr/>
        </p:nvSpPr>
        <p:spPr>
          <a:xfrm>
            <a:off x="3808413" y="5036067"/>
            <a:ext cx="407663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40.90408134460449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0.0156097412109375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55E22D-13FC-4C3A-B4F5-E5C9E454009F}"/>
              </a:ext>
            </a:extLst>
          </p:cNvPr>
          <p:cNvSpPr txBox="1"/>
          <p:nvPr/>
        </p:nvSpPr>
        <p:spPr>
          <a:xfrm>
            <a:off x="5046690" y="5990174"/>
            <a:ext cx="20954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400" dirty="0">
                <a:latin typeface="Tahoma" pitchFamily="34" charset="0"/>
                <a:cs typeface="Tahoma" pitchFamily="34" charset="0"/>
              </a:rPr>
              <a:t>หน่วยเป็นวินาที</a:t>
            </a:r>
            <a:endParaRPr lang="en-US" sz="240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64F9A85A-4702-4BCD-92FB-D99B9B1DC154}"/>
              </a:ext>
            </a:extLst>
          </p:cNvPr>
          <p:cNvSpPr/>
          <p:nvPr/>
        </p:nvSpPr>
        <p:spPr bwMode="auto">
          <a:xfrm>
            <a:off x="7673009" y="3750365"/>
            <a:ext cx="2131118" cy="1537252"/>
          </a:xfrm>
          <a:custGeom>
            <a:avLst/>
            <a:gdLst>
              <a:gd name="connsiteX0" fmla="*/ 1855304 w 2131118"/>
              <a:gd name="connsiteY0" fmla="*/ 0 h 1537252"/>
              <a:gd name="connsiteX1" fmla="*/ 2107095 w 2131118"/>
              <a:gd name="connsiteY1" fmla="*/ 371061 h 1537252"/>
              <a:gd name="connsiteX2" fmla="*/ 2014330 w 2131118"/>
              <a:gd name="connsiteY2" fmla="*/ 1020418 h 1537252"/>
              <a:gd name="connsiteX3" fmla="*/ 1166191 w 2131118"/>
              <a:gd name="connsiteY3" fmla="*/ 1351722 h 1537252"/>
              <a:gd name="connsiteX4" fmla="*/ 0 w 2131118"/>
              <a:gd name="connsiteY4" fmla="*/ 1537252 h 1537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31118" h="1537252">
                <a:moveTo>
                  <a:pt x="1855304" y="0"/>
                </a:moveTo>
                <a:cubicBezTo>
                  <a:pt x="1967947" y="100495"/>
                  <a:pt x="2080591" y="200991"/>
                  <a:pt x="2107095" y="371061"/>
                </a:cubicBezTo>
                <a:cubicBezTo>
                  <a:pt x="2133599" y="541131"/>
                  <a:pt x="2171147" y="856975"/>
                  <a:pt x="2014330" y="1020418"/>
                </a:cubicBezTo>
                <a:cubicBezTo>
                  <a:pt x="1857513" y="1183861"/>
                  <a:pt x="1501913" y="1265583"/>
                  <a:pt x="1166191" y="1351722"/>
                </a:cubicBezTo>
                <a:cubicBezTo>
                  <a:pt x="830469" y="1437861"/>
                  <a:pt x="415234" y="1487556"/>
                  <a:pt x="0" y="1537252"/>
                </a:cubicBezTo>
              </a:path>
            </a:pathLst>
          </a:cu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C4E2BC26-B4FF-4041-B682-0DCFE067741A}"/>
              </a:ext>
            </a:extLst>
          </p:cNvPr>
          <p:cNvSpPr/>
          <p:nvPr/>
        </p:nvSpPr>
        <p:spPr bwMode="auto">
          <a:xfrm>
            <a:off x="7765774" y="4148644"/>
            <a:ext cx="1972092" cy="1537252"/>
          </a:xfrm>
          <a:custGeom>
            <a:avLst/>
            <a:gdLst>
              <a:gd name="connsiteX0" fmla="*/ 1855304 w 2131118"/>
              <a:gd name="connsiteY0" fmla="*/ 0 h 1537252"/>
              <a:gd name="connsiteX1" fmla="*/ 2107095 w 2131118"/>
              <a:gd name="connsiteY1" fmla="*/ 371061 h 1537252"/>
              <a:gd name="connsiteX2" fmla="*/ 2014330 w 2131118"/>
              <a:gd name="connsiteY2" fmla="*/ 1020418 h 1537252"/>
              <a:gd name="connsiteX3" fmla="*/ 1166191 w 2131118"/>
              <a:gd name="connsiteY3" fmla="*/ 1351722 h 1537252"/>
              <a:gd name="connsiteX4" fmla="*/ 0 w 2131118"/>
              <a:gd name="connsiteY4" fmla="*/ 1537252 h 1537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31118" h="1537252">
                <a:moveTo>
                  <a:pt x="1855304" y="0"/>
                </a:moveTo>
                <a:cubicBezTo>
                  <a:pt x="1967947" y="100495"/>
                  <a:pt x="2080591" y="200991"/>
                  <a:pt x="2107095" y="371061"/>
                </a:cubicBezTo>
                <a:cubicBezTo>
                  <a:pt x="2133599" y="541131"/>
                  <a:pt x="2171147" y="856975"/>
                  <a:pt x="2014330" y="1020418"/>
                </a:cubicBezTo>
                <a:cubicBezTo>
                  <a:pt x="1857513" y="1183861"/>
                  <a:pt x="1501913" y="1265583"/>
                  <a:pt x="1166191" y="1351722"/>
                </a:cubicBezTo>
                <a:cubicBezTo>
                  <a:pt x="830469" y="1437861"/>
                  <a:pt x="415234" y="1487556"/>
                  <a:pt x="0" y="1537252"/>
                </a:cubicBezTo>
              </a:path>
            </a:pathLst>
          </a:custGeom>
          <a:noFill/>
          <a:ln w="38100" cap="flat" cmpd="sng" algn="ctr">
            <a:solidFill>
              <a:srgbClr val="FF33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95ACD4A-C670-4738-A787-6873048DDE5C}"/>
              </a:ext>
            </a:extLst>
          </p:cNvPr>
          <p:cNvSpPr txBox="1"/>
          <p:nvPr/>
        </p:nvSpPr>
        <p:spPr>
          <a:xfrm>
            <a:off x="1782605" y="4790676"/>
            <a:ext cx="1959546" cy="1754326"/>
          </a:xfrm>
          <a:prstGeom prst="rect">
            <a:avLst/>
          </a:prstGeom>
          <a:solidFill>
            <a:srgbClr val="FFCCFF"/>
          </a:solidFill>
        </p:spPr>
        <p:txBody>
          <a:bodyPr wrap="square" rtlCol="0">
            <a:spAutoFit/>
          </a:bodyPr>
          <a:lstStyle/>
          <a:p>
            <a:r>
              <a:rPr lang="th-TH" sz="2400" dirty="0">
                <a:latin typeface="Tahoma" pitchFamily="34" charset="0"/>
                <a:cs typeface="Tahoma" pitchFamily="34" charset="0"/>
              </a:rPr>
              <a:t>การค้นใน </a:t>
            </a:r>
            <a:r>
              <a:rPr lang="en-US" sz="2400" dirty="0" err="1">
                <a:latin typeface="Tahoma" pitchFamily="34" charset="0"/>
                <a:cs typeface="Tahoma" pitchFamily="34" charset="0"/>
              </a:rPr>
              <a:t>dict</a:t>
            </a:r>
            <a:r>
              <a:rPr lang="en-US" sz="2400" dirty="0">
                <a:latin typeface="Tahoma" pitchFamily="34" charset="0"/>
                <a:cs typeface="Tahoma" pitchFamily="34" charset="0"/>
              </a:rPr>
              <a:t> </a:t>
            </a:r>
            <a:r>
              <a:rPr lang="th-TH" sz="2400" dirty="0">
                <a:latin typeface="Tahoma" pitchFamily="34" charset="0"/>
                <a:cs typeface="Tahoma" pitchFamily="34" charset="0"/>
              </a:rPr>
              <a:t>เร็วกว่า </a:t>
            </a:r>
            <a:r>
              <a:rPr lang="en-US" sz="2400" dirty="0">
                <a:latin typeface="Tahoma" pitchFamily="34" charset="0"/>
                <a:cs typeface="Tahoma" pitchFamily="34" charset="0"/>
              </a:rPr>
              <a:t>list</a:t>
            </a:r>
            <a:endParaRPr lang="th-TH" sz="2400" dirty="0">
              <a:latin typeface="Tahoma" pitchFamily="34" charset="0"/>
              <a:cs typeface="Tahoma" pitchFamily="34" charset="0"/>
            </a:endParaRPr>
          </a:p>
          <a:p>
            <a:r>
              <a:rPr lang="th-TH" sz="6000" dirty="0">
                <a:latin typeface="Tahoma" pitchFamily="34" charset="0"/>
                <a:cs typeface="Tahoma" pitchFamily="34" charset="0"/>
              </a:rPr>
              <a:t>มาก</a:t>
            </a:r>
            <a:endParaRPr lang="en-US" sz="2400" dirty="0">
              <a:latin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87138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4008E-9DA6-4907-AAD1-4A76B06E6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แบบฝึกหัด</a:t>
            </a:r>
            <a:r>
              <a:rPr lang="en-US" dirty="0"/>
              <a:t>: </a:t>
            </a:r>
            <a:r>
              <a:rPr lang="th-TH" dirty="0"/>
              <a:t>ชื่อเล่นอะไร</a:t>
            </a:r>
            <a:r>
              <a:rPr lang="en-US" dirty="0"/>
              <a:t> </a:t>
            </a:r>
            <a:r>
              <a:rPr lang="th-TH" dirty="0"/>
              <a:t>ชื่อจริงอะไร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98ECAD-07A6-4B8A-B8FB-F4DA5F817D4D}"/>
              </a:ext>
            </a:extLst>
          </p:cNvPr>
          <p:cNvSpPr txBox="1"/>
          <p:nvPr/>
        </p:nvSpPr>
        <p:spPr>
          <a:xfrm>
            <a:off x="3763618" y="763588"/>
            <a:ext cx="5711686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400" dirty="0">
                <a:latin typeface="Tahoma" pitchFamily="34" charset="0"/>
                <a:cs typeface="Tahoma" pitchFamily="34" charset="0"/>
              </a:rPr>
              <a:t>เขียนโปรแกรม</a:t>
            </a:r>
            <a:r>
              <a:rPr lang="en-US" sz="2400" dirty="0">
                <a:latin typeface="Tahoma" pitchFamily="34" charset="0"/>
                <a:cs typeface="Tahoma" pitchFamily="34" charset="0"/>
              </a:rPr>
              <a:t> </a:t>
            </a:r>
            <a:r>
              <a:rPr lang="th-TH" sz="2400" dirty="0">
                <a:latin typeface="Tahoma" pitchFamily="34" charset="0"/>
                <a:cs typeface="Tahoma" pitchFamily="34" charset="0"/>
              </a:rPr>
              <a:t>รับชื่อจริงแสดงชื่อเล่น </a:t>
            </a:r>
            <a:br>
              <a:rPr lang="en-US" sz="2400" dirty="0">
                <a:latin typeface="Tahoma" pitchFamily="34" charset="0"/>
                <a:cs typeface="Tahoma" pitchFamily="34" charset="0"/>
              </a:rPr>
            </a:br>
            <a:r>
              <a:rPr lang="th-TH" sz="2400" dirty="0">
                <a:latin typeface="Tahoma" pitchFamily="34" charset="0"/>
                <a:cs typeface="Tahoma" pitchFamily="34" charset="0"/>
              </a:rPr>
              <a:t>รับชื่อเล่นแสดงชื่อจริง </a:t>
            </a:r>
            <a:r>
              <a:rPr lang="th-TH" sz="2400" dirty="0">
                <a:highlight>
                  <a:srgbClr val="00FFFF"/>
                </a:highlight>
                <a:latin typeface="Tahoma" pitchFamily="34" charset="0"/>
                <a:cs typeface="Tahoma" pitchFamily="34" charset="0"/>
              </a:rPr>
              <a:t>โดยใช้ </a:t>
            </a:r>
            <a:r>
              <a:rPr lang="en-US" sz="2400" dirty="0" err="1">
                <a:highlight>
                  <a:srgbClr val="00FFFF"/>
                </a:highlight>
                <a:latin typeface="Tahoma" pitchFamily="34" charset="0"/>
                <a:cs typeface="Tahoma" pitchFamily="34" charset="0"/>
              </a:rPr>
              <a:t>dict</a:t>
            </a:r>
            <a:endParaRPr lang="en-US" sz="2400" dirty="0">
              <a:highlight>
                <a:srgbClr val="00FFFF"/>
              </a:highlight>
              <a:latin typeface="Tahoma" pitchFamily="34" charset="0"/>
              <a:cs typeface="Tahoma" pitchFamily="34" charset="0"/>
            </a:endParaRPr>
          </a:p>
          <a:p>
            <a:endParaRPr lang="en-US" sz="2400" dirty="0">
              <a:latin typeface="Tahoma" pitchFamily="34" charset="0"/>
              <a:cs typeface="Tahoma" pitchFamily="34" charset="0"/>
            </a:endParaRPr>
          </a:p>
          <a:p>
            <a:r>
              <a:rPr lang="en-US" sz="2400" dirty="0">
                <a:latin typeface="Tahoma" pitchFamily="34" charset="0"/>
                <a:cs typeface="Tahoma" pitchFamily="34" charset="0"/>
              </a:rPr>
              <a:t>Robert</a:t>
            </a:r>
            <a:r>
              <a:rPr lang="th-TH" sz="2400" dirty="0">
                <a:latin typeface="Tahoma" pitchFamily="34" charset="0"/>
                <a:cs typeface="Tahoma" pitchFamily="34" charset="0"/>
                <a:sym typeface="Wingdings" panose="05000000000000000000" pitchFamily="2" charset="2"/>
              </a:rPr>
              <a:t>		</a:t>
            </a:r>
            <a:r>
              <a:rPr lang="en-US" dirty="0"/>
              <a:t> ⇔ </a:t>
            </a:r>
            <a:r>
              <a:rPr lang="en-US" sz="2400" dirty="0">
                <a:latin typeface="Tahoma" pitchFamily="34" charset="0"/>
                <a:cs typeface="Tahoma" pitchFamily="34" charset="0"/>
                <a:sym typeface="Wingdings" panose="05000000000000000000" pitchFamily="2" charset="2"/>
              </a:rPr>
              <a:t>	Dick</a:t>
            </a:r>
          </a:p>
          <a:p>
            <a:r>
              <a:rPr lang="en-US" sz="2400" dirty="0">
                <a:latin typeface="Tahoma" pitchFamily="34" charset="0"/>
                <a:cs typeface="Tahoma" pitchFamily="34" charset="0"/>
                <a:sym typeface="Wingdings" panose="05000000000000000000" pitchFamily="2" charset="2"/>
              </a:rPr>
              <a:t>William	</a:t>
            </a:r>
            <a:r>
              <a:rPr lang="en-US" dirty="0"/>
              <a:t> ⇔ 	</a:t>
            </a:r>
            <a:r>
              <a:rPr lang="en-US" sz="2400" dirty="0">
                <a:latin typeface="Tahoma" pitchFamily="34" charset="0"/>
                <a:cs typeface="Tahoma" pitchFamily="34" charset="0"/>
                <a:sym typeface="Wingdings" panose="05000000000000000000" pitchFamily="2" charset="2"/>
              </a:rPr>
              <a:t>Bill</a:t>
            </a:r>
          </a:p>
          <a:p>
            <a:r>
              <a:rPr lang="en-US" sz="2400" dirty="0">
                <a:latin typeface="Tahoma" pitchFamily="34" charset="0"/>
                <a:cs typeface="Tahoma" pitchFamily="34" charset="0"/>
              </a:rPr>
              <a:t>James		</a:t>
            </a:r>
            <a:r>
              <a:rPr lang="en-US" dirty="0"/>
              <a:t> ⇔ </a:t>
            </a:r>
            <a:r>
              <a:rPr lang="en-US" sz="2400" dirty="0">
                <a:latin typeface="Tahoma" pitchFamily="34" charset="0"/>
                <a:cs typeface="Tahoma" pitchFamily="34" charset="0"/>
                <a:sym typeface="Wingdings" panose="05000000000000000000" pitchFamily="2" charset="2"/>
              </a:rPr>
              <a:t>	Jim</a:t>
            </a:r>
          </a:p>
          <a:p>
            <a:r>
              <a:rPr lang="en-US" sz="2400" dirty="0">
                <a:latin typeface="Tahoma" pitchFamily="34" charset="0"/>
                <a:cs typeface="Tahoma" pitchFamily="34" charset="0"/>
                <a:sym typeface="Wingdings" panose="05000000000000000000" pitchFamily="2" charset="2"/>
              </a:rPr>
              <a:t>John		</a:t>
            </a:r>
            <a:r>
              <a:rPr lang="en-US" dirty="0"/>
              <a:t> ⇔ </a:t>
            </a:r>
            <a:r>
              <a:rPr lang="en-US" sz="2400" dirty="0">
                <a:latin typeface="Tahoma" pitchFamily="34" charset="0"/>
                <a:cs typeface="Tahoma" pitchFamily="34" charset="0"/>
                <a:sym typeface="Wingdings" panose="05000000000000000000" pitchFamily="2" charset="2"/>
              </a:rPr>
              <a:t>	Jack</a:t>
            </a:r>
          </a:p>
          <a:p>
            <a:r>
              <a:rPr lang="en-US" sz="2400" dirty="0">
                <a:latin typeface="Tahoma" pitchFamily="34" charset="0"/>
                <a:cs typeface="Tahoma" pitchFamily="34" charset="0"/>
                <a:sym typeface="Wingdings" panose="05000000000000000000" pitchFamily="2" charset="2"/>
              </a:rPr>
              <a:t>Margaret	</a:t>
            </a:r>
            <a:r>
              <a:rPr lang="en-US" dirty="0"/>
              <a:t> ⇔ </a:t>
            </a:r>
            <a:r>
              <a:rPr lang="en-US" sz="2400" dirty="0">
                <a:latin typeface="Tahoma" pitchFamily="34" charset="0"/>
                <a:cs typeface="Tahoma" pitchFamily="34" charset="0"/>
                <a:sym typeface="Wingdings" panose="05000000000000000000" pitchFamily="2" charset="2"/>
              </a:rPr>
              <a:t>	Peggy</a:t>
            </a:r>
          </a:p>
          <a:p>
            <a:r>
              <a:rPr lang="en-US" sz="2400" dirty="0">
                <a:latin typeface="Tahoma" pitchFamily="34" charset="0"/>
                <a:cs typeface="Tahoma" pitchFamily="34" charset="0"/>
                <a:sym typeface="Wingdings" panose="05000000000000000000" pitchFamily="2" charset="2"/>
              </a:rPr>
              <a:t>Edward	</a:t>
            </a:r>
            <a:r>
              <a:rPr lang="en-US" dirty="0"/>
              <a:t> ⇔ </a:t>
            </a:r>
            <a:r>
              <a:rPr lang="en-US" sz="2400" dirty="0">
                <a:latin typeface="Tahoma" pitchFamily="34" charset="0"/>
                <a:cs typeface="Tahoma" pitchFamily="34" charset="0"/>
                <a:sym typeface="Wingdings" panose="05000000000000000000" pitchFamily="2" charset="2"/>
              </a:rPr>
              <a:t>	Ed</a:t>
            </a:r>
          </a:p>
          <a:p>
            <a:r>
              <a:rPr lang="en-US" sz="2400" dirty="0">
                <a:latin typeface="Tahoma" pitchFamily="34" charset="0"/>
                <a:cs typeface="Tahoma" pitchFamily="34" charset="0"/>
              </a:rPr>
              <a:t>Sarah		</a:t>
            </a:r>
            <a:r>
              <a:rPr lang="en-US" dirty="0"/>
              <a:t> ⇔ </a:t>
            </a:r>
            <a:r>
              <a:rPr lang="en-US" sz="2400" dirty="0">
                <a:latin typeface="Tahoma" pitchFamily="34" charset="0"/>
                <a:cs typeface="Tahoma" pitchFamily="34" charset="0"/>
                <a:sym typeface="Wingdings" panose="05000000000000000000" pitchFamily="2" charset="2"/>
              </a:rPr>
              <a:t>	Sally</a:t>
            </a:r>
          </a:p>
          <a:p>
            <a:r>
              <a:rPr lang="en-US" sz="2400" dirty="0">
                <a:latin typeface="Tahoma" pitchFamily="34" charset="0"/>
                <a:cs typeface="Tahoma" pitchFamily="34" charset="0"/>
                <a:sym typeface="Wingdings" panose="05000000000000000000" pitchFamily="2" charset="2"/>
              </a:rPr>
              <a:t>Andrew	</a:t>
            </a:r>
            <a:r>
              <a:rPr lang="en-US" dirty="0"/>
              <a:t> ⇔ </a:t>
            </a:r>
            <a:r>
              <a:rPr lang="en-US" sz="2400" dirty="0">
                <a:latin typeface="Tahoma" pitchFamily="34" charset="0"/>
                <a:cs typeface="Tahoma" pitchFamily="34" charset="0"/>
                <a:sym typeface="Wingdings" panose="05000000000000000000" pitchFamily="2" charset="2"/>
              </a:rPr>
              <a:t>	Andy</a:t>
            </a:r>
          </a:p>
          <a:p>
            <a:r>
              <a:rPr lang="en-US" sz="2400" dirty="0">
                <a:latin typeface="Tahoma" pitchFamily="34" charset="0"/>
                <a:cs typeface="Tahoma" pitchFamily="34" charset="0"/>
                <a:sym typeface="Wingdings" panose="05000000000000000000" pitchFamily="2" charset="2"/>
              </a:rPr>
              <a:t>Anthony	</a:t>
            </a:r>
            <a:r>
              <a:rPr lang="en-US" dirty="0"/>
              <a:t> ⇔ </a:t>
            </a:r>
            <a:r>
              <a:rPr lang="en-US" sz="2400" dirty="0">
                <a:latin typeface="Tahoma" pitchFamily="34" charset="0"/>
                <a:cs typeface="Tahoma" pitchFamily="34" charset="0"/>
                <a:sym typeface="Wingdings" panose="05000000000000000000" pitchFamily="2" charset="2"/>
              </a:rPr>
              <a:t>	Tony</a:t>
            </a:r>
          </a:p>
          <a:p>
            <a:r>
              <a:rPr lang="en-US" sz="2400" dirty="0">
                <a:latin typeface="Tahoma" pitchFamily="34" charset="0"/>
                <a:cs typeface="Tahoma" pitchFamily="34" charset="0"/>
                <a:sym typeface="Wingdings" panose="05000000000000000000" pitchFamily="2" charset="2"/>
              </a:rPr>
              <a:t>Deborah	</a:t>
            </a:r>
            <a:r>
              <a:rPr lang="en-US" dirty="0"/>
              <a:t> ⇔ </a:t>
            </a:r>
            <a:r>
              <a:rPr lang="en-US" sz="2400" dirty="0">
                <a:latin typeface="Tahoma" pitchFamily="34" charset="0"/>
                <a:cs typeface="Tahoma" pitchFamily="34" charset="0"/>
                <a:sym typeface="Wingdings" panose="05000000000000000000" pitchFamily="2" charset="2"/>
              </a:rPr>
              <a:t>	Debbie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2E44637-79E2-451A-8B53-F0313F22B344}"/>
              </a:ext>
            </a:extLst>
          </p:cNvPr>
          <p:cNvSpPr/>
          <p:nvPr/>
        </p:nvSpPr>
        <p:spPr>
          <a:xfrm>
            <a:off x="5847521" y="6272788"/>
            <a:ext cx="51617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u="sng" dirty="0">
                <a:latin typeface="+mj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http://www.cc.kyoto-su.ac.jp/~trobb/nicklist.html</a:t>
            </a:r>
            <a:endParaRPr lang="en-US" sz="1800" u="sng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06892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FAF34-26E0-45F8-A4D4-96613D72E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ตัวอย่าง</a:t>
            </a:r>
            <a:r>
              <a:rPr lang="en-US" dirty="0"/>
              <a:t>: </a:t>
            </a:r>
            <a:r>
              <a:rPr lang="th-TH" dirty="0"/>
              <a:t>นับโหวต</a:t>
            </a:r>
            <a:endParaRPr lang="en-US" dirty="0"/>
          </a:p>
        </p:txBody>
      </p:sp>
      <p:sp>
        <p:nvSpPr>
          <p:cNvPr id="3" name="Text Box 5">
            <a:extLst>
              <a:ext uri="{FF2B5EF4-FFF2-40B4-BE49-F238E27FC236}">
                <a16:creationId xmlns:a16="http://schemas.microsoft.com/office/drawing/2014/main" id="{57981562-553A-4888-B9C2-50DAA19300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9636" y="763588"/>
            <a:ext cx="8809552" cy="4543874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2200" b="1" dirty="0">
                <a:latin typeface="Courier New" pitchFamily="49" charset="0"/>
                <a:cs typeface="Tahoma" pitchFamily="34" charset="0"/>
              </a:rPr>
              <a:t>BLACKPINK = ["</a:t>
            </a:r>
            <a:r>
              <a:rPr lang="en-US" sz="2200" b="1" dirty="0" err="1">
                <a:latin typeface="Courier New" pitchFamily="49" charset="0"/>
                <a:cs typeface="Tahoma" pitchFamily="34" charset="0"/>
              </a:rPr>
              <a:t>Jisoo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", "Jennie", "Rosé", "Lisa"]</a:t>
            </a:r>
          </a:p>
          <a:p>
            <a:pPr>
              <a:lnSpc>
                <a:spcPct val="120000"/>
              </a:lnSpc>
            </a:pPr>
            <a:r>
              <a:rPr lang="en-US" sz="2200" b="1" dirty="0">
                <a:latin typeface="Courier New" pitchFamily="49" charset="0"/>
                <a:cs typeface="Tahoma" pitchFamily="34" charset="0"/>
              </a:rPr>
              <a:t>votes ={"Jisoo":0, "Jennie":0, "Rosé":0, "Lisa":0}</a:t>
            </a:r>
          </a:p>
          <a:p>
            <a:pPr>
              <a:lnSpc>
                <a:spcPct val="120000"/>
              </a:lnSpc>
            </a:pPr>
            <a:endParaRPr lang="en-US" sz="2200" b="1" i="1" dirty="0">
              <a:latin typeface="Courier New" pitchFamily="49" charset="0"/>
              <a:cs typeface="Tahoma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2200" b="1" dirty="0">
                <a:latin typeface="Courier New" pitchFamily="49" charset="0"/>
                <a:cs typeface="Tahoma" pitchFamily="34" charset="0"/>
              </a:rPr>
              <a:t>name = input()</a:t>
            </a:r>
          </a:p>
          <a:p>
            <a:pPr>
              <a:lnSpc>
                <a:spcPct val="120000"/>
              </a:lnSpc>
            </a:pPr>
            <a:r>
              <a:rPr lang="en-US" sz="2200" b="1" dirty="0">
                <a:latin typeface="Courier New" pitchFamily="49" charset="0"/>
                <a:cs typeface="Tahoma" pitchFamily="34" charset="0"/>
              </a:rPr>
              <a:t>while name != 'q':</a:t>
            </a:r>
          </a:p>
          <a:p>
            <a:pPr>
              <a:lnSpc>
                <a:spcPct val="120000"/>
              </a:lnSpc>
            </a:pPr>
            <a:r>
              <a:rPr lang="en-US" sz="2200" b="1" dirty="0">
                <a:latin typeface="Courier New" pitchFamily="49" charset="0"/>
                <a:cs typeface="Tahoma" pitchFamily="34" charset="0"/>
              </a:rPr>
              <a:t>    </a:t>
            </a:r>
            <a:r>
              <a:rPr lang="en-US" sz="2200" b="1" dirty="0">
                <a:highlight>
                  <a:srgbClr val="00FFFF"/>
                </a:highlight>
                <a:latin typeface="Courier New" pitchFamily="49" charset="0"/>
                <a:cs typeface="Tahoma" pitchFamily="34" charset="0"/>
              </a:rPr>
              <a:t>if name in BLACKPINK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:</a:t>
            </a:r>
          </a:p>
          <a:p>
            <a:pPr>
              <a:lnSpc>
                <a:spcPct val="120000"/>
              </a:lnSpc>
            </a:pPr>
            <a:r>
              <a:rPr lang="en-US" sz="2200" b="1" dirty="0">
                <a:latin typeface="Courier New" pitchFamily="49" charset="0"/>
                <a:cs typeface="Tahoma" pitchFamily="34" charset="0"/>
              </a:rPr>
              <a:t>        votes[name] += 1</a:t>
            </a:r>
            <a:endParaRPr lang="en-US" sz="2200" b="1" i="1" dirty="0">
              <a:latin typeface="Courier New" pitchFamily="49" charset="0"/>
              <a:cs typeface="Tahoma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2200" b="1" dirty="0">
                <a:latin typeface="Courier New" pitchFamily="49" charset="0"/>
                <a:cs typeface="Tahoma" pitchFamily="34" charset="0"/>
              </a:rPr>
              <a:t>    name = input()</a:t>
            </a:r>
          </a:p>
          <a:p>
            <a:pPr>
              <a:lnSpc>
                <a:spcPct val="120000"/>
              </a:lnSpc>
            </a:pPr>
            <a:endParaRPr lang="en-US" sz="2200" b="1" dirty="0">
              <a:latin typeface="Courier New" pitchFamily="49" charset="0"/>
              <a:cs typeface="Tahoma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2200" b="1" dirty="0">
                <a:highlight>
                  <a:srgbClr val="00FF00"/>
                </a:highlight>
                <a:latin typeface="Courier New" pitchFamily="49" charset="0"/>
                <a:cs typeface="Tahoma" pitchFamily="34" charset="0"/>
              </a:rPr>
              <a:t>for name in BLACKPINK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:</a:t>
            </a:r>
          </a:p>
          <a:p>
            <a:pPr>
              <a:lnSpc>
                <a:spcPct val="120000"/>
              </a:lnSpc>
            </a:pPr>
            <a:r>
              <a:rPr lang="en-US" sz="2200" b="1" dirty="0">
                <a:latin typeface="Courier New" pitchFamily="49" charset="0"/>
                <a:cs typeface="Tahoma" pitchFamily="34" charset="0"/>
              </a:rPr>
              <a:t>    print(name, "--&gt;", votes[name])</a:t>
            </a:r>
            <a:endParaRPr lang="en-US" sz="2200" i="1" dirty="0">
              <a:latin typeface="Courier New" pitchFamily="49" charset="0"/>
              <a:cs typeface="Tahoma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50EDE0-29C0-44E9-9088-7CC7E814C522}"/>
              </a:ext>
            </a:extLst>
          </p:cNvPr>
          <p:cNvSpPr txBox="1"/>
          <p:nvPr/>
        </p:nvSpPr>
        <p:spPr>
          <a:xfrm>
            <a:off x="2751971" y="5398694"/>
            <a:ext cx="3649461" cy="1123384"/>
          </a:xfrm>
          <a:prstGeom prst="rect">
            <a:avLst/>
          </a:prstGeom>
          <a:solidFill>
            <a:srgbClr val="FFCCFF"/>
          </a:solidFill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th-TH" sz="2200" dirty="0">
                <a:latin typeface="Tahoma" pitchFamily="34" charset="0"/>
                <a:cs typeface="Tahoma" pitchFamily="34" charset="0"/>
              </a:rPr>
              <a:t>ตรวจจาก </a:t>
            </a:r>
            <a:r>
              <a:rPr lang="en-US" sz="2200" dirty="0">
                <a:latin typeface="Tahoma" pitchFamily="34" charset="0"/>
                <a:cs typeface="Tahoma" pitchFamily="34" charset="0"/>
              </a:rPr>
              <a:t>key </a:t>
            </a:r>
            <a:r>
              <a:rPr lang="th-TH" sz="2200" dirty="0">
                <a:latin typeface="Tahoma" pitchFamily="34" charset="0"/>
                <a:cs typeface="Tahoma" pitchFamily="34" charset="0"/>
              </a:rPr>
              <a:t>ใน 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votes</a:t>
            </a:r>
            <a:r>
              <a:rPr lang="en-US" sz="2200" dirty="0">
                <a:latin typeface="Tahoma" pitchFamily="34" charset="0"/>
                <a:cs typeface="Tahoma" pitchFamily="34" charset="0"/>
              </a:rPr>
              <a:t> </a:t>
            </a:r>
            <a:r>
              <a:rPr lang="th-TH" sz="2200" dirty="0">
                <a:latin typeface="Tahoma" pitchFamily="34" charset="0"/>
                <a:cs typeface="Tahoma" pitchFamily="34" charset="0"/>
              </a:rPr>
              <a:t>ก็ได้</a:t>
            </a:r>
            <a:endParaRPr lang="en-US" sz="2200" dirty="0">
              <a:latin typeface="Tahoma" pitchFamily="34" charset="0"/>
              <a:cs typeface="Tahoma" pitchFamily="34" charset="0"/>
            </a:endParaRPr>
          </a:p>
          <a:p>
            <a:r>
              <a:rPr lang="th-TH" sz="2200" dirty="0">
                <a:latin typeface="Tahoma" pitchFamily="34" charset="0"/>
                <a:cs typeface="Tahoma" pitchFamily="34" charset="0"/>
              </a:rPr>
              <a:t>หยิบจาก </a:t>
            </a:r>
            <a:r>
              <a:rPr lang="en-US" sz="2200" dirty="0">
                <a:latin typeface="Tahoma" pitchFamily="34" charset="0"/>
                <a:cs typeface="Tahoma" pitchFamily="34" charset="0"/>
              </a:rPr>
              <a:t>key </a:t>
            </a:r>
            <a:r>
              <a:rPr lang="th-TH" sz="2200" dirty="0">
                <a:latin typeface="Tahoma" pitchFamily="34" charset="0"/>
                <a:cs typeface="Tahoma" pitchFamily="34" charset="0"/>
              </a:rPr>
              <a:t>ใน 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votes</a:t>
            </a:r>
            <a:r>
              <a:rPr lang="en-US" sz="2200" dirty="0">
                <a:latin typeface="Tahoma" pitchFamily="34" charset="0"/>
                <a:cs typeface="Tahoma" pitchFamily="34" charset="0"/>
              </a:rPr>
              <a:t> </a:t>
            </a:r>
            <a:r>
              <a:rPr lang="th-TH" sz="2200" dirty="0">
                <a:latin typeface="Tahoma" pitchFamily="34" charset="0"/>
                <a:cs typeface="Tahoma" pitchFamily="34" charset="0"/>
              </a:rPr>
              <a:t>ก็ได้</a:t>
            </a:r>
            <a:endParaRPr lang="en-US" sz="2200" dirty="0">
              <a:latin typeface="Tahoma" pitchFamily="34" charset="0"/>
              <a:cs typeface="Tahoma" pitchFamily="34" charset="0"/>
            </a:endParaRPr>
          </a:p>
          <a:p>
            <a:r>
              <a:rPr lang="th-TH" sz="1800" dirty="0">
                <a:latin typeface="Tahoma" pitchFamily="34" charset="0"/>
                <a:cs typeface="Tahoma" pitchFamily="34" charset="0"/>
              </a:rPr>
              <a:t>(ดูหน้าถัดไป)</a:t>
            </a:r>
            <a:endParaRPr lang="en-US" sz="220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82C6E93-8CD7-403E-BE79-D7BC53A70A6F}"/>
              </a:ext>
            </a:extLst>
          </p:cNvPr>
          <p:cNvSpPr/>
          <p:nvPr/>
        </p:nvSpPr>
        <p:spPr bwMode="auto">
          <a:xfrm>
            <a:off x="5963479" y="3114262"/>
            <a:ext cx="940989" cy="2557669"/>
          </a:xfrm>
          <a:custGeom>
            <a:avLst/>
            <a:gdLst>
              <a:gd name="connsiteX0" fmla="*/ 503583 w 940989"/>
              <a:gd name="connsiteY0" fmla="*/ 2557669 h 2557669"/>
              <a:gd name="connsiteX1" fmla="*/ 702365 w 940989"/>
              <a:gd name="connsiteY1" fmla="*/ 2199861 h 2557669"/>
              <a:gd name="connsiteX2" fmla="*/ 940905 w 940989"/>
              <a:gd name="connsiteY2" fmla="*/ 1139687 h 2557669"/>
              <a:gd name="connsiteX3" fmla="*/ 675861 w 940989"/>
              <a:gd name="connsiteY3" fmla="*/ 437322 h 2557669"/>
              <a:gd name="connsiteX4" fmla="*/ 0 w 940989"/>
              <a:gd name="connsiteY4" fmla="*/ 0 h 25576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40989" h="2557669">
                <a:moveTo>
                  <a:pt x="503583" y="2557669"/>
                </a:moveTo>
                <a:cubicBezTo>
                  <a:pt x="566530" y="2496930"/>
                  <a:pt x="629478" y="2436191"/>
                  <a:pt x="702365" y="2199861"/>
                </a:cubicBezTo>
                <a:cubicBezTo>
                  <a:pt x="775252" y="1963531"/>
                  <a:pt x="945322" y="1433443"/>
                  <a:pt x="940905" y="1139687"/>
                </a:cubicBezTo>
                <a:cubicBezTo>
                  <a:pt x="936488" y="845931"/>
                  <a:pt x="832678" y="627270"/>
                  <a:pt x="675861" y="437322"/>
                </a:cubicBezTo>
                <a:cubicBezTo>
                  <a:pt x="519044" y="247374"/>
                  <a:pt x="259522" y="123687"/>
                  <a:pt x="0" y="0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4358862-6724-4C9F-A4F8-73C786EC1059}"/>
              </a:ext>
            </a:extLst>
          </p:cNvPr>
          <p:cNvSpPr/>
          <p:nvPr/>
        </p:nvSpPr>
        <p:spPr bwMode="auto">
          <a:xfrm>
            <a:off x="5714202" y="4620748"/>
            <a:ext cx="1259041" cy="1448714"/>
          </a:xfrm>
          <a:custGeom>
            <a:avLst/>
            <a:gdLst>
              <a:gd name="connsiteX0" fmla="*/ 503583 w 940989"/>
              <a:gd name="connsiteY0" fmla="*/ 2557669 h 2557669"/>
              <a:gd name="connsiteX1" fmla="*/ 702365 w 940989"/>
              <a:gd name="connsiteY1" fmla="*/ 2199861 h 2557669"/>
              <a:gd name="connsiteX2" fmla="*/ 940905 w 940989"/>
              <a:gd name="connsiteY2" fmla="*/ 1139687 h 2557669"/>
              <a:gd name="connsiteX3" fmla="*/ 675861 w 940989"/>
              <a:gd name="connsiteY3" fmla="*/ 437322 h 2557669"/>
              <a:gd name="connsiteX4" fmla="*/ 0 w 940989"/>
              <a:gd name="connsiteY4" fmla="*/ 0 h 25576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40989" h="2557669">
                <a:moveTo>
                  <a:pt x="503583" y="2557669"/>
                </a:moveTo>
                <a:cubicBezTo>
                  <a:pt x="566530" y="2496930"/>
                  <a:pt x="629478" y="2436191"/>
                  <a:pt x="702365" y="2199861"/>
                </a:cubicBezTo>
                <a:cubicBezTo>
                  <a:pt x="775252" y="1963531"/>
                  <a:pt x="945322" y="1433443"/>
                  <a:pt x="940905" y="1139687"/>
                </a:cubicBezTo>
                <a:cubicBezTo>
                  <a:pt x="936488" y="845931"/>
                  <a:pt x="832678" y="627270"/>
                  <a:pt x="675861" y="437322"/>
                </a:cubicBezTo>
                <a:cubicBezTo>
                  <a:pt x="519044" y="247374"/>
                  <a:pt x="259522" y="123687"/>
                  <a:pt x="0" y="0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Text Box 5">
            <a:extLst>
              <a:ext uri="{FF2B5EF4-FFF2-40B4-BE49-F238E27FC236}">
                <a16:creationId xmlns:a16="http://schemas.microsoft.com/office/drawing/2014/main" id="{B448346F-52D7-43D7-AE00-8AB6CDC504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13632" y="3429001"/>
            <a:ext cx="1571272" cy="286450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000" b="1" dirty="0">
                <a:latin typeface="Courier New" pitchFamily="49" charset="0"/>
                <a:cs typeface="Tahoma" pitchFamily="34" charset="0"/>
              </a:rPr>
              <a:t>Lisa</a:t>
            </a:r>
          </a:p>
          <a:p>
            <a:r>
              <a:rPr lang="en-US" sz="2000" b="1" dirty="0">
                <a:latin typeface="Courier New" pitchFamily="49" charset="0"/>
                <a:cs typeface="Tahoma" pitchFamily="34" charset="0"/>
              </a:rPr>
              <a:t>Lisa</a:t>
            </a:r>
          </a:p>
          <a:p>
            <a:r>
              <a:rPr lang="en-US" sz="2000" b="1" dirty="0">
                <a:latin typeface="Courier New" pitchFamily="49" charset="0"/>
                <a:cs typeface="Tahoma" pitchFamily="34" charset="0"/>
              </a:rPr>
              <a:t>Lisa</a:t>
            </a:r>
          </a:p>
          <a:p>
            <a:r>
              <a:rPr lang="en-US" sz="2000" b="1" dirty="0">
                <a:latin typeface="Courier New" pitchFamily="49" charset="0"/>
                <a:cs typeface="Tahoma" pitchFamily="34" charset="0"/>
              </a:rPr>
              <a:t>Lisa</a:t>
            </a:r>
          </a:p>
          <a:p>
            <a:r>
              <a:rPr lang="en-US" sz="2000" b="1" dirty="0">
                <a:latin typeface="Courier New" pitchFamily="49" charset="0"/>
                <a:cs typeface="Tahoma" pitchFamily="34" charset="0"/>
              </a:rPr>
              <a:t>Jennie</a:t>
            </a:r>
          </a:p>
          <a:p>
            <a:r>
              <a:rPr lang="en-US" sz="2000" b="1" dirty="0" err="1">
                <a:latin typeface="Courier New" pitchFamily="49" charset="0"/>
                <a:cs typeface="Tahoma" pitchFamily="34" charset="0"/>
              </a:rPr>
              <a:t>Aum</a:t>
            </a:r>
            <a:endParaRPr lang="en-US" sz="2000" b="1" dirty="0">
              <a:latin typeface="Courier New" pitchFamily="49" charset="0"/>
              <a:cs typeface="Tahoma" pitchFamily="34" charset="0"/>
            </a:endParaRPr>
          </a:p>
          <a:p>
            <a:r>
              <a:rPr lang="en-US" sz="2000" b="1" dirty="0" err="1">
                <a:latin typeface="Courier New" pitchFamily="49" charset="0"/>
                <a:cs typeface="Tahoma" pitchFamily="34" charset="0"/>
              </a:rPr>
              <a:t>Jisoo</a:t>
            </a:r>
            <a:endParaRPr lang="en-US" sz="2000" b="1" dirty="0">
              <a:latin typeface="Courier New" pitchFamily="49" charset="0"/>
              <a:cs typeface="Tahoma" pitchFamily="34" charset="0"/>
            </a:endParaRPr>
          </a:p>
          <a:p>
            <a:r>
              <a:rPr lang="en-US" sz="2000" b="1" dirty="0">
                <a:latin typeface="Courier New" pitchFamily="49" charset="0"/>
                <a:cs typeface="Tahoma" pitchFamily="34" charset="0"/>
              </a:rPr>
              <a:t>Lisa</a:t>
            </a:r>
          </a:p>
          <a:p>
            <a:r>
              <a:rPr lang="en-US" sz="2000" b="1" dirty="0">
                <a:latin typeface="Courier New" pitchFamily="49" charset="0"/>
                <a:cs typeface="Tahoma" pitchFamily="34" charset="0"/>
              </a:rPr>
              <a:t>q</a:t>
            </a:r>
            <a:endParaRPr lang="th-TH" sz="2000" b="1" dirty="0">
              <a:latin typeface="Courier New" pitchFamily="49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36428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FAF34-26E0-45F8-A4D4-96613D72E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ตัวอย่าง</a:t>
            </a:r>
            <a:r>
              <a:rPr lang="en-US" dirty="0"/>
              <a:t>: </a:t>
            </a:r>
            <a:r>
              <a:rPr lang="th-TH" dirty="0"/>
              <a:t>นับโหวต (เขียนอีกแบบ)</a:t>
            </a:r>
            <a:endParaRPr lang="en-US" dirty="0"/>
          </a:p>
        </p:txBody>
      </p:sp>
      <p:sp>
        <p:nvSpPr>
          <p:cNvPr id="3" name="Text Box 5">
            <a:extLst>
              <a:ext uri="{FF2B5EF4-FFF2-40B4-BE49-F238E27FC236}">
                <a16:creationId xmlns:a16="http://schemas.microsoft.com/office/drawing/2014/main" id="{57981562-553A-4888-B9C2-50DAA19300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9636" y="763589"/>
            <a:ext cx="8809552" cy="4137609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2200" b="1" dirty="0">
                <a:latin typeface="Courier New" pitchFamily="49" charset="0"/>
                <a:cs typeface="Tahoma" pitchFamily="34" charset="0"/>
              </a:rPr>
              <a:t>votes = {"Jisoo":0, "Jennie":0, "Rosé":0, "Lisa":0}</a:t>
            </a:r>
          </a:p>
          <a:p>
            <a:pPr>
              <a:lnSpc>
                <a:spcPct val="120000"/>
              </a:lnSpc>
            </a:pPr>
            <a:endParaRPr lang="en-US" sz="2200" b="1" dirty="0">
              <a:latin typeface="Courier New" pitchFamily="49" charset="0"/>
              <a:cs typeface="Tahoma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2200" b="1" dirty="0">
                <a:latin typeface="Courier New" pitchFamily="49" charset="0"/>
                <a:cs typeface="Tahoma" pitchFamily="34" charset="0"/>
              </a:rPr>
              <a:t>name = input()</a:t>
            </a:r>
          </a:p>
          <a:p>
            <a:pPr>
              <a:lnSpc>
                <a:spcPct val="120000"/>
              </a:lnSpc>
            </a:pPr>
            <a:r>
              <a:rPr lang="en-US" sz="2200" b="1" dirty="0">
                <a:latin typeface="Courier New" pitchFamily="49" charset="0"/>
                <a:cs typeface="Tahoma" pitchFamily="34" charset="0"/>
              </a:rPr>
              <a:t>while name != 'q':</a:t>
            </a:r>
          </a:p>
          <a:p>
            <a:pPr>
              <a:lnSpc>
                <a:spcPct val="120000"/>
              </a:lnSpc>
            </a:pPr>
            <a:r>
              <a:rPr lang="en-US" sz="2200" b="1" dirty="0">
                <a:latin typeface="Courier New" pitchFamily="49" charset="0"/>
                <a:cs typeface="Tahoma" pitchFamily="34" charset="0"/>
              </a:rPr>
              <a:t>    if name in votes:</a:t>
            </a:r>
          </a:p>
          <a:p>
            <a:pPr>
              <a:lnSpc>
                <a:spcPct val="120000"/>
              </a:lnSpc>
            </a:pPr>
            <a:r>
              <a:rPr lang="en-US" sz="2200" b="1" dirty="0">
                <a:latin typeface="Courier New" pitchFamily="49" charset="0"/>
                <a:cs typeface="Tahoma" pitchFamily="34" charset="0"/>
              </a:rPr>
              <a:t>        votes[name] += 1</a:t>
            </a:r>
            <a:endParaRPr lang="en-US" sz="2200" b="1" i="1" dirty="0">
              <a:latin typeface="Courier New" pitchFamily="49" charset="0"/>
              <a:cs typeface="Tahoma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2200" b="1" dirty="0">
                <a:latin typeface="Courier New" pitchFamily="49" charset="0"/>
                <a:cs typeface="Tahoma" pitchFamily="34" charset="0"/>
              </a:rPr>
              <a:t>    name = input()</a:t>
            </a:r>
          </a:p>
          <a:p>
            <a:pPr>
              <a:lnSpc>
                <a:spcPct val="120000"/>
              </a:lnSpc>
            </a:pPr>
            <a:endParaRPr lang="en-US" sz="2200" b="1" dirty="0">
              <a:latin typeface="Courier New" pitchFamily="49" charset="0"/>
              <a:cs typeface="Tahoma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2200" b="1" dirty="0">
                <a:latin typeface="Courier New" pitchFamily="49" charset="0"/>
                <a:cs typeface="Tahoma" pitchFamily="34" charset="0"/>
              </a:rPr>
              <a:t>for name in votes:</a:t>
            </a:r>
          </a:p>
          <a:p>
            <a:pPr>
              <a:lnSpc>
                <a:spcPct val="120000"/>
              </a:lnSpc>
            </a:pPr>
            <a:r>
              <a:rPr lang="en-US" sz="2200" b="1" dirty="0">
                <a:latin typeface="Courier New" pitchFamily="49" charset="0"/>
                <a:cs typeface="Tahoma" pitchFamily="34" charset="0"/>
              </a:rPr>
              <a:t>    print(name, "--&gt;", votes[name])</a:t>
            </a:r>
            <a:endParaRPr lang="en-US" sz="2200" i="1" dirty="0">
              <a:latin typeface="Courier New" pitchFamily="49" charset="0"/>
              <a:cs typeface="Tahoma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1B3E28-780F-4CC3-8FCD-2EF97C00C85F}"/>
              </a:ext>
            </a:extLst>
          </p:cNvPr>
          <p:cNvSpPr txBox="1"/>
          <p:nvPr/>
        </p:nvSpPr>
        <p:spPr>
          <a:xfrm>
            <a:off x="6094413" y="2478449"/>
            <a:ext cx="3121669" cy="707886"/>
          </a:xfrm>
          <a:prstGeom prst="rect">
            <a:avLst/>
          </a:prstGeom>
          <a:solidFill>
            <a:srgbClr val="FFCCFF"/>
          </a:solidFill>
        </p:spPr>
        <p:txBody>
          <a:bodyPr wrap="square" rtlCol="0">
            <a:spAutoFit/>
          </a:bodyPr>
          <a:lstStyle/>
          <a:p>
            <a:r>
              <a:rPr lang="th-TH" sz="2000" dirty="0">
                <a:latin typeface="Tahoma" pitchFamily="34" charset="0"/>
                <a:cs typeface="Tahoma" pitchFamily="34" charset="0"/>
              </a:rPr>
              <a:t>ตรวจก่อนว่าเป็นชื่อที่ถูกต้อง</a:t>
            </a:r>
            <a:r>
              <a:rPr lang="en-US" sz="2000" dirty="0">
                <a:latin typeface="Tahoma" pitchFamily="34" charset="0"/>
                <a:cs typeface="Tahoma" pitchFamily="34" charset="0"/>
              </a:rPr>
              <a:t> </a:t>
            </a:r>
            <a:r>
              <a:rPr lang="th-TH" sz="2000" dirty="0">
                <a:latin typeface="Tahoma" pitchFamily="34" charset="0"/>
                <a:cs typeface="Tahoma" pitchFamily="34" charset="0"/>
              </a:rPr>
              <a:t>แล้วค่อยเพิ่มคะแนน</a:t>
            </a:r>
            <a:endParaRPr lang="en-US" sz="200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7" name="Text Box 5">
            <a:extLst>
              <a:ext uri="{FF2B5EF4-FFF2-40B4-BE49-F238E27FC236}">
                <a16:creationId xmlns:a16="http://schemas.microsoft.com/office/drawing/2014/main" id="{C48D3684-8B28-47A1-AB8D-9203EBFC85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13632" y="3429001"/>
            <a:ext cx="1571272" cy="286450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000" b="1" dirty="0">
                <a:latin typeface="Courier New" pitchFamily="49" charset="0"/>
                <a:cs typeface="Tahoma" pitchFamily="34" charset="0"/>
              </a:rPr>
              <a:t>Lisa</a:t>
            </a:r>
          </a:p>
          <a:p>
            <a:r>
              <a:rPr lang="en-US" sz="2000" b="1" dirty="0">
                <a:latin typeface="Courier New" pitchFamily="49" charset="0"/>
                <a:cs typeface="Tahoma" pitchFamily="34" charset="0"/>
              </a:rPr>
              <a:t>Lisa</a:t>
            </a:r>
          </a:p>
          <a:p>
            <a:r>
              <a:rPr lang="en-US" sz="2000" b="1" dirty="0">
                <a:latin typeface="Courier New" pitchFamily="49" charset="0"/>
                <a:cs typeface="Tahoma" pitchFamily="34" charset="0"/>
              </a:rPr>
              <a:t>Lisa</a:t>
            </a:r>
          </a:p>
          <a:p>
            <a:r>
              <a:rPr lang="en-US" sz="2000" b="1" dirty="0">
                <a:latin typeface="Courier New" pitchFamily="49" charset="0"/>
                <a:cs typeface="Tahoma" pitchFamily="34" charset="0"/>
              </a:rPr>
              <a:t>Lisa</a:t>
            </a:r>
          </a:p>
          <a:p>
            <a:r>
              <a:rPr lang="en-US" sz="2000" b="1" dirty="0">
                <a:latin typeface="Courier New" pitchFamily="49" charset="0"/>
                <a:cs typeface="Tahoma" pitchFamily="34" charset="0"/>
              </a:rPr>
              <a:t>Jennie</a:t>
            </a:r>
          </a:p>
          <a:p>
            <a:r>
              <a:rPr lang="en-US" sz="2000" b="1" dirty="0" err="1">
                <a:latin typeface="Courier New" pitchFamily="49" charset="0"/>
                <a:cs typeface="Tahoma" pitchFamily="34" charset="0"/>
              </a:rPr>
              <a:t>Aum</a:t>
            </a:r>
            <a:endParaRPr lang="en-US" sz="2000" b="1" dirty="0">
              <a:latin typeface="Courier New" pitchFamily="49" charset="0"/>
              <a:cs typeface="Tahoma" pitchFamily="34" charset="0"/>
            </a:endParaRPr>
          </a:p>
          <a:p>
            <a:r>
              <a:rPr lang="en-US" sz="2000" b="1" dirty="0" err="1">
                <a:latin typeface="Courier New" pitchFamily="49" charset="0"/>
                <a:cs typeface="Tahoma" pitchFamily="34" charset="0"/>
              </a:rPr>
              <a:t>Jisoo</a:t>
            </a:r>
            <a:endParaRPr lang="en-US" sz="2000" b="1" dirty="0">
              <a:latin typeface="Courier New" pitchFamily="49" charset="0"/>
              <a:cs typeface="Tahoma" pitchFamily="34" charset="0"/>
            </a:endParaRPr>
          </a:p>
          <a:p>
            <a:r>
              <a:rPr lang="en-US" sz="2000" b="1" dirty="0">
                <a:latin typeface="Courier New" pitchFamily="49" charset="0"/>
                <a:cs typeface="Tahoma" pitchFamily="34" charset="0"/>
              </a:rPr>
              <a:t>Lisa</a:t>
            </a:r>
          </a:p>
          <a:p>
            <a:r>
              <a:rPr lang="en-US" sz="2000" b="1" dirty="0">
                <a:latin typeface="Courier New" pitchFamily="49" charset="0"/>
                <a:cs typeface="Tahoma" pitchFamily="34" charset="0"/>
              </a:rPr>
              <a:t>q</a:t>
            </a:r>
            <a:endParaRPr lang="th-TH" sz="2000" b="1" dirty="0">
              <a:latin typeface="Courier New" pitchFamily="49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22553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FAF34-26E0-45F8-A4D4-96613D72E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ตัวอย่าง</a:t>
            </a:r>
            <a:r>
              <a:rPr lang="en-US" dirty="0"/>
              <a:t>: </a:t>
            </a:r>
            <a:r>
              <a:rPr lang="th-TH" dirty="0"/>
              <a:t>นับโหวต (แบบนับทุกชื่อ)</a:t>
            </a:r>
            <a:endParaRPr lang="en-US" dirty="0"/>
          </a:p>
        </p:txBody>
      </p:sp>
      <p:sp>
        <p:nvSpPr>
          <p:cNvPr id="3" name="Text Box 5">
            <a:extLst>
              <a:ext uri="{FF2B5EF4-FFF2-40B4-BE49-F238E27FC236}">
                <a16:creationId xmlns:a16="http://schemas.microsoft.com/office/drawing/2014/main" id="{57981562-553A-4888-B9C2-50DAA19300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9636" y="763589"/>
            <a:ext cx="8809552" cy="4952767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2200" b="1" dirty="0">
                <a:latin typeface="Courier New" pitchFamily="49" charset="0"/>
                <a:cs typeface="Tahoma" pitchFamily="34" charset="0"/>
              </a:rPr>
              <a:t>votes = {}</a:t>
            </a:r>
          </a:p>
          <a:p>
            <a:pPr>
              <a:lnSpc>
                <a:spcPct val="120000"/>
              </a:lnSpc>
            </a:pPr>
            <a:endParaRPr lang="en-US" sz="2200" b="1" dirty="0">
              <a:latin typeface="Courier New" pitchFamily="49" charset="0"/>
              <a:cs typeface="Tahoma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2200" b="1" dirty="0">
                <a:latin typeface="Courier New" pitchFamily="49" charset="0"/>
                <a:cs typeface="Tahoma" pitchFamily="34" charset="0"/>
              </a:rPr>
              <a:t>name = input()</a:t>
            </a:r>
          </a:p>
          <a:p>
            <a:pPr>
              <a:lnSpc>
                <a:spcPct val="120000"/>
              </a:lnSpc>
            </a:pPr>
            <a:r>
              <a:rPr lang="en-US" sz="2200" b="1" dirty="0">
                <a:latin typeface="Courier New" pitchFamily="49" charset="0"/>
                <a:cs typeface="Tahoma" pitchFamily="34" charset="0"/>
              </a:rPr>
              <a:t>while name != 'q':</a:t>
            </a:r>
          </a:p>
          <a:p>
            <a:pPr>
              <a:lnSpc>
                <a:spcPct val="120000"/>
              </a:lnSpc>
            </a:pPr>
            <a:r>
              <a:rPr lang="en-US" sz="2200" b="1" dirty="0">
                <a:latin typeface="Courier New" pitchFamily="49" charset="0"/>
                <a:cs typeface="Tahoma" pitchFamily="34" charset="0"/>
              </a:rPr>
              <a:t>    if name in votes:</a:t>
            </a:r>
          </a:p>
          <a:p>
            <a:pPr>
              <a:lnSpc>
                <a:spcPct val="120000"/>
              </a:lnSpc>
            </a:pPr>
            <a:r>
              <a:rPr lang="en-US" sz="2200" b="1" dirty="0">
                <a:latin typeface="Courier New" pitchFamily="49" charset="0"/>
                <a:cs typeface="Tahoma" pitchFamily="34" charset="0"/>
              </a:rPr>
              <a:t>        votes[name] += 1 # </a:t>
            </a:r>
            <a:r>
              <a:rPr lang="th-TH" sz="2200" dirty="0">
                <a:latin typeface="Courier New" pitchFamily="49" charset="0"/>
                <a:cs typeface="Tahoma" pitchFamily="34" charset="0"/>
              </a:rPr>
              <a:t>เป็นชื่อที่มีอยู่แล้ว เพิ่ม </a:t>
            </a:r>
            <a:r>
              <a:rPr lang="en-US" sz="2200" dirty="0">
                <a:latin typeface="Courier New" pitchFamily="49" charset="0"/>
                <a:cs typeface="Tahoma" pitchFamily="34" charset="0"/>
              </a:rPr>
              <a:t>1</a:t>
            </a:r>
            <a:r>
              <a:rPr lang="th-TH" sz="2200" dirty="0">
                <a:latin typeface="Courier New" pitchFamily="49" charset="0"/>
                <a:cs typeface="Tahoma" pitchFamily="34" charset="0"/>
              </a:rPr>
              <a:t> คะแนน</a:t>
            </a:r>
          </a:p>
          <a:p>
            <a:pPr>
              <a:lnSpc>
                <a:spcPct val="120000"/>
              </a:lnSpc>
            </a:pPr>
            <a:r>
              <a:rPr lang="en-US" sz="2200" b="1" i="1" dirty="0">
                <a:latin typeface="Courier New" pitchFamily="49" charset="0"/>
                <a:cs typeface="Tahoma" pitchFamily="34" charset="0"/>
              </a:rPr>
              <a:t>    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else:</a:t>
            </a:r>
          </a:p>
          <a:p>
            <a:pPr>
              <a:lnSpc>
                <a:spcPct val="120000"/>
              </a:lnSpc>
            </a:pPr>
            <a:r>
              <a:rPr lang="en-US" sz="2200" b="1" dirty="0">
                <a:latin typeface="Courier New" pitchFamily="49" charset="0"/>
                <a:cs typeface="Tahoma" pitchFamily="34" charset="0"/>
              </a:rPr>
              <a:t>        votes[name] = 1  # </a:t>
            </a:r>
            <a:r>
              <a:rPr lang="th-TH" sz="2200" dirty="0">
                <a:latin typeface="Courier New" pitchFamily="49" charset="0"/>
                <a:cs typeface="Tahoma" pitchFamily="34" charset="0"/>
              </a:rPr>
              <a:t>เป็นชื่อใหม่ ให้ </a:t>
            </a:r>
            <a:r>
              <a:rPr lang="en-US" sz="2200" dirty="0">
                <a:latin typeface="Courier New" pitchFamily="49" charset="0"/>
                <a:cs typeface="Tahoma" pitchFamily="34" charset="0"/>
              </a:rPr>
              <a:t>1</a:t>
            </a:r>
            <a:r>
              <a:rPr lang="th-TH" sz="2200" dirty="0">
                <a:latin typeface="Courier New" pitchFamily="49" charset="0"/>
                <a:cs typeface="Tahoma" pitchFamily="34" charset="0"/>
              </a:rPr>
              <a:t> คะแนน</a:t>
            </a:r>
            <a:endParaRPr lang="en-US" sz="2200" dirty="0">
              <a:latin typeface="Courier New" pitchFamily="49" charset="0"/>
              <a:cs typeface="Tahoma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2200" b="1" dirty="0">
                <a:latin typeface="Courier New" pitchFamily="49" charset="0"/>
                <a:cs typeface="Tahoma" pitchFamily="34" charset="0"/>
              </a:rPr>
              <a:t>    name = input()</a:t>
            </a:r>
          </a:p>
          <a:p>
            <a:pPr>
              <a:lnSpc>
                <a:spcPct val="120000"/>
              </a:lnSpc>
            </a:pPr>
            <a:endParaRPr lang="en-US" sz="2200" b="1" dirty="0">
              <a:latin typeface="Courier New" pitchFamily="49" charset="0"/>
              <a:cs typeface="Tahoma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2200" b="1" dirty="0">
                <a:latin typeface="Courier New" pitchFamily="49" charset="0"/>
                <a:cs typeface="Tahoma" pitchFamily="34" charset="0"/>
              </a:rPr>
              <a:t>for name in votes:</a:t>
            </a:r>
          </a:p>
          <a:p>
            <a:pPr>
              <a:lnSpc>
                <a:spcPct val="120000"/>
              </a:lnSpc>
            </a:pPr>
            <a:r>
              <a:rPr lang="en-US" sz="2200" b="1" dirty="0">
                <a:latin typeface="Courier New" pitchFamily="49" charset="0"/>
                <a:cs typeface="Tahoma" pitchFamily="34" charset="0"/>
              </a:rPr>
              <a:t>    print(name, "--&gt;", votes[name])</a:t>
            </a:r>
            <a:endParaRPr lang="en-US" sz="2200" i="1" dirty="0">
              <a:latin typeface="Courier New" pitchFamily="49" charset="0"/>
              <a:cs typeface="Tahoma" pitchFamily="34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41BDAD7-736E-4157-8DC7-8AEF93988976}"/>
              </a:ext>
            </a:extLst>
          </p:cNvPr>
          <p:cNvSpPr/>
          <p:nvPr/>
        </p:nvSpPr>
        <p:spPr bwMode="auto">
          <a:xfrm>
            <a:off x="2325859" y="2461846"/>
            <a:ext cx="3643533" cy="1575582"/>
          </a:xfrm>
          <a:prstGeom prst="roundRect">
            <a:avLst>
              <a:gd name="adj" fmla="val 7738"/>
            </a:avLst>
          </a:prstGeom>
          <a:solidFill>
            <a:srgbClr val="FFC000">
              <a:alpha val="30196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220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id="{7C94ABCB-0750-4B48-980C-DFC4C5BCCD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00381" y="3991910"/>
            <a:ext cx="1571272" cy="286450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000" b="1" dirty="0">
                <a:latin typeface="Courier New" pitchFamily="49" charset="0"/>
                <a:cs typeface="Tahoma" pitchFamily="34" charset="0"/>
              </a:rPr>
              <a:t>Lisa</a:t>
            </a:r>
          </a:p>
          <a:p>
            <a:r>
              <a:rPr lang="en-US" sz="2000" b="1" dirty="0">
                <a:latin typeface="Courier New" pitchFamily="49" charset="0"/>
                <a:cs typeface="Tahoma" pitchFamily="34" charset="0"/>
              </a:rPr>
              <a:t>Lisa</a:t>
            </a:r>
          </a:p>
          <a:p>
            <a:r>
              <a:rPr lang="en-US" sz="2000" b="1" dirty="0">
                <a:latin typeface="Courier New" pitchFamily="49" charset="0"/>
                <a:cs typeface="Tahoma" pitchFamily="34" charset="0"/>
              </a:rPr>
              <a:t>Lisa</a:t>
            </a:r>
          </a:p>
          <a:p>
            <a:r>
              <a:rPr lang="en-US" sz="2000" b="1" dirty="0">
                <a:latin typeface="Courier New" pitchFamily="49" charset="0"/>
                <a:cs typeface="Tahoma" pitchFamily="34" charset="0"/>
              </a:rPr>
              <a:t>Lisa</a:t>
            </a:r>
          </a:p>
          <a:p>
            <a:r>
              <a:rPr lang="en-US" sz="2000" b="1" dirty="0">
                <a:latin typeface="Courier New" pitchFamily="49" charset="0"/>
                <a:cs typeface="Tahoma" pitchFamily="34" charset="0"/>
              </a:rPr>
              <a:t>Jennie</a:t>
            </a:r>
          </a:p>
          <a:p>
            <a:r>
              <a:rPr lang="en-US" sz="2000" b="1" dirty="0" err="1">
                <a:latin typeface="Courier New" pitchFamily="49" charset="0"/>
                <a:cs typeface="Tahoma" pitchFamily="34" charset="0"/>
              </a:rPr>
              <a:t>Aum</a:t>
            </a:r>
            <a:endParaRPr lang="en-US" sz="2000" b="1" dirty="0">
              <a:latin typeface="Courier New" pitchFamily="49" charset="0"/>
              <a:cs typeface="Tahoma" pitchFamily="34" charset="0"/>
            </a:endParaRPr>
          </a:p>
          <a:p>
            <a:r>
              <a:rPr lang="en-US" sz="2000" b="1" dirty="0" err="1">
                <a:latin typeface="Courier New" pitchFamily="49" charset="0"/>
                <a:cs typeface="Tahoma" pitchFamily="34" charset="0"/>
              </a:rPr>
              <a:t>Jisoo</a:t>
            </a:r>
            <a:endParaRPr lang="en-US" sz="2000" b="1" dirty="0">
              <a:latin typeface="Courier New" pitchFamily="49" charset="0"/>
              <a:cs typeface="Tahoma" pitchFamily="34" charset="0"/>
            </a:endParaRPr>
          </a:p>
          <a:p>
            <a:r>
              <a:rPr lang="en-US" sz="2000" b="1" dirty="0">
                <a:latin typeface="Courier New" pitchFamily="49" charset="0"/>
                <a:cs typeface="Tahoma" pitchFamily="34" charset="0"/>
              </a:rPr>
              <a:t>Lisa</a:t>
            </a:r>
          </a:p>
          <a:p>
            <a:r>
              <a:rPr lang="en-US" sz="2000" b="1" dirty="0">
                <a:latin typeface="Courier New" pitchFamily="49" charset="0"/>
                <a:cs typeface="Tahoma" pitchFamily="34" charset="0"/>
              </a:rPr>
              <a:t>q</a:t>
            </a:r>
            <a:endParaRPr lang="th-TH" sz="2000" b="1" dirty="0">
              <a:latin typeface="Courier New" pitchFamily="49" charset="0"/>
              <a:cs typeface="Tahoma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25FBE0-5240-4907-9590-CB8FC3EFAF8E}"/>
              </a:ext>
            </a:extLst>
          </p:cNvPr>
          <p:cNvSpPr txBox="1"/>
          <p:nvPr/>
        </p:nvSpPr>
        <p:spPr>
          <a:xfrm>
            <a:off x="5774075" y="1096058"/>
            <a:ext cx="3374642" cy="769441"/>
          </a:xfrm>
          <a:prstGeom prst="rect">
            <a:avLst/>
          </a:prstGeom>
          <a:solidFill>
            <a:srgbClr val="FFCCFF"/>
          </a:solidFill>
        </p:spPr>
        <p:txBody>
          <a:bodyPr wrap="none" rtlCol="0">
            <a:spAutoFit/>
          </a:bodyPr>
          <a:lstStyle/>
          <a:p>
            <a:r>
              <a:rPr lang="th-TH" sz="2200" dirty="0">
                <a:latin typeface="Tahoma" pitchFamily="34" charset="0"/>
                <a:cs typeface="Tahoma" pitchFamily="34" charset="0"/>
              </a:rPr>
              <a:t>เราไม่รู้ว่า จะมีชื่อใครบ้าง </a:t>
            </a:r>
          </a:p>
          <a:p>
            <a:r>
              <a:rPr lang="th-TH" sz="2200" dirty="0">
                <a:latin typeface="Tahoma" pitchFamily="34" charset="0"/>
                <a:cs typeface="Tahoma" pitchFamily="34" charset="0"/>
              </a:rPr>
              <a:t>ก็ต้องอ่านไป สร้างไป นับไป</a:t>
            </a:r>
            <a:endParaRPr lang="en-US" sz="2200" dirty="0">
              <a:latin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72220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F9CDA-0025-41A3-A1B4-E3846479A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แบบฝึกหัด</a:t>
            </a:r>
            <a:r>
              <a:rPr lang="en-US" dirty="0"/>
              <a:t>:</a:t>
            </a:r>
            <a:r>
              <a:rPr lang="th-TH" dirty="0"/>
              <a:t> ยอดขายไอศกรีม</a:t>
            </a:r>
            <a:endParaRPr lang="en-US" dirty="0"/>
          </a:p>
        </p:txBody>
      </p:sp>
      <p:sp>
        <p:nvSpPr>
          <p:cNvPr id="3" name="Text Box 5">
            <a:extLst>
              <a:ext uri="{FF2B5EF4-FFF2-40B4-BE49-F238E27FC236}">
                <a16:creationId xmlns:a16="http://schemas.microsoft.com/office/drawing/2014/main" id="{461608D1-D059-4654-8E07-BA82DD7352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0311" y="1152035"/>
            <a:ext cx="2630658" cy="5018939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000" b="1" dirty="0">
                <a:latin typeface="Courier New" pitchFamily="49" charset="0"/>
                <a:cs typeface="Tahoma" pitchFamily="34" charset="0"/>
              </a:rPr>
              <a:t>5</a:t>
            </a:r>
          </a:p>
          <a:p>
            <a:r>
              <a:rPr lang="en-US" sz="2000" b="1" dirty="0">
                <a:latin typeface="Courier New" pitchFamily="49" charset="0"/>
                <a:cs typeface="Tahoma" pitchFamily="34" charset="0"/>
              </a:rPr>
              <a:t>Magnum 50</a:t>
            </a:r>
          </a:p>
          <a:p>
            <a:r>
              <a:rPr lang="en-US" sz="2000" b="1" dirty="0">
                <a:latin typeface="Courier New" pitchFamily="49" charset="0"/>
                <a:cs typeface="Tahoma" pitchFamily="34" charset="0"/>
              </a:rPr>
              <a:t>Cornetto 25</a:t>
            </a:r>
          </a:p>
          <a:p>
            <a:r>
              <a:rPr lang="en-US" sz="2000" b="1" dirty="0" err="1">
                <a:latin typeface="Courier New" pitchFamily="49" charset="0"/>
                <a:cs typeface="Tahoma" pitchFamily="34" charset="0"/>
              </a:rPr>
              <a:t>PaddlePop</a:t>
            </a:r>
            <a:r>
              <a:rPr lang="en-US" sz="2000" b="1" dirty="0">
                <a:latin typeface="Courier New" pitchFamily="49" charset="0"/>
                <a:cs typeface="Tahoma" pitchFamily="34" charset="0"/>
              </a:rPr>
              <a:t> 15</a:t>
            </a:r>
          </a:p>
          <a:p>
            <a:r>
              <a:rPr lang="en-US" sz="2000" b="1" dirty="0" err="1">
                <a:latin typeface="Courier New" pitchFamily="49" charset="0"/>
                <a:cs typeface="Tahoma" pitchFamily="34" charset="0"/>
              </a:rPr>
              <a:t>AsianDelight</a:t>
            </a:r>
            <a:r>
              <a:rPr lang="en-US" sz="2000" b="1" dirty="0">
                <a:latin typeface="Courier New" pitchFamily="49" charset="0"/>
                <a:cs typeface="Tahoma" pitchFamily="34" charset="0"/>
              </a:rPr>
              <a:t> 20</a:t>
            </a:r>
          </a:p>
          <a:p>
            <a:r>
              <a:rPr lang="en-US" sz="2000" b="1" dirty="0" err="1">
                <a:latin typeface="Courier New" pitchFamily="49" charset="0"/>
                <a:cs typeface="Tahoma" pitchFamily="34" charset="0"/>
              </a:rPr>
              <a:t>Calippo</a:t>
            </a:r>
            <a:r>
              <a:rPr lang="en-US" sz="2000" b="1" dirty="0">
                <a:latin typeface="Courier New" pitchFamily="49" charset="0"/>
                <a:cs typeface="Tahoma" pitchFamily="34" charset="0"/>
              </a:rPr>
              <a:t> 15</a:t>
            </a:r>
          </a:p>
          <a:p>
            <a:r>
              <a:rPr lang="en-US" sz="2000" b="1" dirty="0">
                <a:latin typeface="Courier New" pitchFamily="49" charset="0"/>
                <a:cs typeface="Tahoma" pitchFamily="34" charset="0"/>
              </a:rPr>
              <a:t>9</a:t>
            </a:r>
          </a:p>
          <a:p>
            <a:r>
              <a:rPr lang="en-US" sz="2000" b="1" dirty="0">
                <a:highlight>
                  <a:srgbClr val="00FF00"/>
                </a:highlight>
                <a:latin typeface="Courier New" pitchFamily="49" charset="0"/>
                <a:cs typeface="Tahoma" pitchFamily="34" charset="0"/>
              </a:rPr>
              <a:t>Magnum 5</a:t>
            </a:r>
          </a:p>
          <a:p>
            <a:r>
              <a:rPr lang="en-US" sz="2000" b="1" dirty="0">
                <a:latin typeface="Courier New" pitchFamily="49" charset="0"/>
                <a:cs typeface="Tahoma" pitchFamily="34" charset="0"/>
              </a:rPr>
              <a:t>Cookie 4</a:t>
            </a:r>
          </a:p>
          <a:p>
            <a:r>
              <a:rPr lang="en-US" sz="2000" b="1" dirty="0" err="1">
                <a:latin typeface="Courier New" pitchFamily="49" charset="0"/>
                <a:cs typeface="Tahoma" pitchFamily="34" charset="0"/>
              </a:rPr>
              <a:t>MamaTomYum</a:t>
            </a:r>
            <a:r>
              <a:rPr lang="en-US" sz="2000" b="1" dirty="0">
                <a:latin typeface="Courier New" pitchFamily="49" charset="0"/>
                <a:cs typeface="Tahoma" pitchFamily="34" charset="0"/>
              </a:rPr>
              <a:t> 3</a:t>
            </a:r>
          </a:p>
          <a:p>
            <a:r>
              <a:rPr lang="en-US" sz="2000" b="1" dirty="0">
                <a:highlight>
                  <a:srgbClr val="00FF00"/>
                </a:highlight>
                <a:latin typeface="Courier New" pitchFamily="49" charset="0"/>
                <a:cs typeface="Tahoma" pitchFamily="34" charset="0"/>
              </a:rPr>
              <a:t>Cornetto 5</a:t>
            </a:r>
          </a:p>
          <a:p>
            <a:r>
              <a:rPr lang="en-US" sz="2000" b="1" dirty="0" err="1">
                <a:highlight>
                  <a:srgbClr val="00FF00"/>
                </a:highlight>
                <a:latin typeface="Courier New" pitchFamily="49" charset="0"/>
                <a:cs typeface="Tahoma" pitchFamily="34" charset="0"/>
              </a:rPr>
              <a:t>AsianDelight</a:t>
            </a:r>
            <a:r>
              <a:rPr lang="en-US" sz="2000" b="1" dirty="0">
                <a:highlight>
                  <a:srgbClr val="00FF00"/>
                </a:highlight>
                <a:latin typeface="Courier New" pitchFamily="49" charset="0"/>
                <a:cs typeface="Tahoma" pitchFamily="34" charset="0"/>
              </a:rPr>
              <a:t> 4</a:t>
            </a:r>
          </a:p>
          <a:p>
            <a:r>
              <a:rPr lang="en-US" sz="2000" b="1" dirty="0" err="1">
                <a:highlight>
                  <a:srgbClr val="00FF00"/>
                </a:highlight>
                <a:latin typeface="Courier New" pitchFamily="49" charset="0"/>
                <a:cs typeface="Tahoma" pitchFamily="34" charset="0"/>
              </a:rPr>
              <a:t>Calippo</a:t>
            </a:r>
            <a:r>
              <a:rPr lang="en-US" sz="2000" b="1" dirty="0">
                <a:highlight>
                  <a:srgbClr val="00FF00"/>
                </a:highlight>
                <a:latin typeface="Courier New" pitchFamily="49" charset="0"/>
                <a:cs typeface="Tahoma" pitchFamily="34" charset="0"/>
              </a:rPr>
              <a:t> 4</a:t>
            </a:r>
          </a:p>
          <a:p>
            <a:r>
              <a:rPr lang="en-US" sz="2000" b="1" dirty="0">
                <a:highlight>
                  <a:srgbClr val="00FF00"/>
                </a:highlight>
                <a:latin typeface="Courier New" pitchFamily="49" charset="0"/>
                <a:cs typeface="Tahoma" pitchFamily="34" charset="0"/>
              </a:rPr>
              <a:t>Cornetto 6</a:t>
            </a:r>
          </a:p>
          <a:p>
            <a:r>
              <a:rPr lang="en-US" sz="2000" b="1" dirty="0" err="1">
                <a:latin typeface="Courier New" pitchFamily="49" charset="0"/>
                <a:cs typeface="Tahoma" pitchFamily="34" charset="0"/>
              </a:rPr>
              <a:t>MangoSheet</a:t>
            </a:r>
            <a:r>
              <a:rPr lang="en-US" sz="2000" b="1" dirty="0">
                <a:latin typeface="Courier New" pitchFamily="49" charset="0"/>
                <a:cs typeface="Tahoma" pitchFamily="34" charset="0"/>
              </a:rPr>
              <a:t> 4</a:t>
            </a:r>
          </a:p>
          <a:p>
            <a:r>
              <a:rPr lang="en-US" sz="2000" b="1" dirty="0" err="1">
                <a:highlight>
                  <a:srgbClr val="00FF00"/>
                </a:highlight>
                <a:latin typeface="Courier New" pitchFamily="49" charset="0"/>
                <a:cs typeface="Tahoma" pitchFamily="34" charset="0"/>
              </a:rPr>
              <a:t>Calippo</a:t>
            </a:r>
            <a:r>
              <a:rPr lang="en-US" sz="2000" b="1" dirty="0">
                <a:highlight>
                  <a:srgbClr val="00FF00"/>
                </a:highlight>
                <a:latin typeface="Courier New" pitchFamily="49" charset="0"/>
                <a:cs typeface="Tahoma" pitchFamily="34" charset="0"/>
              </a:rPr>
              <a:t> 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85FDD7-42A8-4834-9759-BD962A6C60FD}"/>
              </a:ext>
            </a:extLst>
          </p:cNvPr>
          <p:cNvSpPr txBox="1"/>
          <p:nvPr/>
        </p:nvSpPr>
        <p:spPr>
          <a:xfrm>
            <a:off x="5523006" y="2985510"/>
            <a:ext cx="179219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000" dirty="0">
                <a:latin typeface="Tahoma" pitchFamily="34" charset="0"/>
                <a:cs typeface="Tahoma" pitchFamily="34" charset="0"/>
              </a:rPr>
              <a:t>ยอดขาย </a:t>
            </a:r>
            <a:r>
              <a:rPr lang="en-US" sz="2000" dirty="0">
                <a:latin typeface="Tahoma" pitchFamily="34" charset="0"/>
                <a:cs typeface="Tahoma" pitchFamily="34" charset="0"/>
              </a:rPr>
              <a:t>= </a:t>
            </a:r>
            <a:endParaRPr lang="th-TH" sz="2000" dirty="0">
              <a:latin typeface="Tahoma" pitchFamily="34" charset="0"/>
              <a:cs typeface="Tahoma" pitchFamily="34" charset="0"/>
            </a:endParaRPr>
          </a:p>
          <a:p>
            <a:r>
              <a:rPr lang="th-TH" sz="200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000" dirty="0">
                <a:latin typeface="Tahoma" pitchFamily="34" charset="0"/>
                <a:cs typeface="Tahoma" pitchFamily="34" charset="0"/>
              </a:rPr>
              <a:t>5x50 +</a:t>
            </a:r>
          </a:p>
          <a:p>
            <a:endParaRPr lang="en-US" sz="2000" dirty="0">
              <a:latin typeface="Tahoma" pitchFamily="34" charset="0"/>
              <a:cs typeface="Tahoma" pitchFamily="34" charset="0"/>
            </a:endParaRPr>
          </a:p>
          <a:p>
            <a:endParaRPr lang="en-US" sz="2000" dirty="0">
              <a:latin typeface="Tahoma" pitchFamily="34" charset="0"/>
              <a:cs typeface="Tahoma" pitchFamily="34" charset="0"/>
            </a:endParaRPr>
          </a:p>
          <a:p>
            <a:r>
              <a:rPr lang="th-TH" sz="200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000" dirty="0">
                <a:latin typeface="Tahoma" pitchFamily="34" charset="0"/>
                <a:cs typeface="Tahoma" pitchFamily="34" charset="0"/>
              </a:rPr>
              <a:t>5x25 +</a:t>
            </a:r>
          </a:p>
          <a:p>
            <a:r>
              <a:rPr lang="th-TH" sz="200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000" dirty="0">
                <a:latin typeface="Tahoma" pitchFamily="34" charset="0"/>
                <a:cs typeface="Tahoma" pitchFamily="34" charset="0"/>
              </a:rPr>
              <a:t>4x20 +</a:t>
            </a:r>
          </a:p>
          <a:p>
            <a:r>
              <a:rPr lang="th-TH" sz="200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000" dirty="0">
                <a:latin typeface="Tahoma" pitchFamily="34" charset="0"/>
                <a:cs typeface="Tahoma" pitchFamily="34" charset="0"/>
              </a:rPr>
              <a:t>4x15 +</a:t>
            </a:r>
          </a:p>
          <a:p>
            <a:r>
              <a:rPr lang="th-TH" sz="200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000" dirty="0">
                <a:latin typeface="Tahoma" pitchFamily="34" charset="0"/>
                <a:cs typeface="Tahoma" pitchFamily="34" charset="0"/>
              </a:rPr>
              <a:t>6x25 +</a:t>
            </a:r>
          </a:p>
          <a:p>
            <a:endParaRPr lang="th-TH" sz="2000" dirty="0">
              <a:latin typeface="Tahoma" pitchFamily="34" charset="0"/>
              <a:cs typeface="Tahoma" pitchFamily="34" charset="0"/>
            </a:endParaRPr>
          </a:p>
          <a:p>
            <a:r>
              <a:rPr lang="th-TH" sz="200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000" dirty="0">
                <a:latin typeface="Tahoma" pitchFamily="34" charset="0"/>
                <a:cs typeface="Tahoma" pitchFamily="34" charset="0"/>
              </a:rPr>
              <a:t>4x15 = 725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C9F68F-F8A2-452E-976C-E44F8893214F}"/>
              </a:ext>
            </a:extLst>
          </p:cNvPr>
          <p:cNvSpPr txBox="1"/>
          <p:nvPr/>
        </p:nvSpPr>
        <p:spPr>
          <a:xfrm>
            <a:off x="2840312" y="763654"/>
            <a:ext cx="7925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Tahoma" pitchFamily="34" charset="0"/>
                <a:cs typeface="Tahoma" pitchFamily="34" charset="0"/>
              </a:rPr>
              <a:t>Input</a:t>
            </a:r>
            <a:endParaRPr lang="en-US" sz="2400" i="1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537A196-9777-44F2-B19E-1A8838BCF839}"/>
              </a:ext>
            </a:extLst>
          </p:cNvPr>
          <p:cNvSpPr/>
          <p:nvPr/>
        </p:nvSpPr>
        <p:spPr>
          <a:xfrm>
            <a:off x="5627077" y="1140304"/>
            <a:ext cx="4647426" cy="400110"/>
          </a:xfrm>
          <a:prstGeom prst="rect">
            <a:avLst/>
          </a:prstGeom>
          <a:solidFill>
            <a:srgbClr val="FFDB69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000" b="1" dirty="0">
                <a:latin typeface="Courier New" pitchFamily="49" charset="0"/>
                <a:cs typeface="Tahoma" pitchFamily="34" charset="0"/>
              </a:rPr>
              <a:t>Total ice cream sales = 725.0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0DFD9C8-5930-4695-9EAB-05D13DC68C41}"/>
              </a:ext>
            </a:extLst>
          </p:cNvPr>
          <p:cNvSpPr txBox="1"/>
          <p:nvPr/>
        </p:nvSpPr>
        <p:spPr>
          <a:xfrm>
            <a:off x="5523006" y="751924"/>
            <a:ext cx="9653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Tahoma" pitchFamily="34" charset="0"/>
                <a:cs typeface="Tahoma" pitchFamily="34" charset="0"/>
              </a:rPr>
              <a:t>Output</a:t>
            </a:r>
            <a:endParaRPr lang="en-US" sz="2400" i="1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3564120-43B8-4E7C-93C5-855FDCCC972C}"/>
              </a:ext>
            </a:extLst>
          </p:cNvPr>
          <p:cNvSpPr/>
          <p:nvPr/>
        </p:nvSpPr>
        <p:spPr>
          <a:xfrm>
            <a:off x="1841981" y="1868273"/>
            <a:ext cx="70243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ราคา</a:t>
            </a: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3597021-BAFB-4EE8-BDC0-79C6E1DB7F9A}"/>
              </a:ext>
            </a:extLst>
          </p:cNvPr>
          <p:cNvSpPr/>
          <p:nvPr/>
        </p:nvSpPr>
        <p:spPr>
          <a:xfrm>
            <a:off x="1732722" y="4154238"/>
            <a:ext cx="88686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h-TH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จำนวน</a:t>
            </a:r>
            <a:br>
              <a:rPr lang="th-TH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th-TH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ขาย</a:t>
            </a: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ACD2EBB8-C2EA-4F4D-84DF-5B85038614C9}"/>
              </a:ext>
            </a:extLst>
          </p:cNvPr>
          <p:cNvSpPr/>
          <p:nvPr/>
        </p:nvSpPr>
        <p:spPr bwMode="auto">
          <a:xfrm>
            <a:off x="2544418" y="1163765"/>
            <a:ext cx="185531" cy="1821745"/>
          </a:xfrm>
          <a:prstGeom prst="leftBrace">
            <a:avLst>
              <a:gd name="adj1" fmla="val 55821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Left Brace 14">
            <a:extLst>
              <a:ext uri="{FF2B5EF4-FFF2-40B4-BE49-F238E27FC236}">
                <a16:creationId xmlns:a16="http://schemas.microsoft.com/office/drawing/2014/main" id="{9FCD1602-B5F3-47E6-A288-23B7F8922666}"/>
              </a:ext>
            </a:extLst>
          </p:cNvPr>
          <p:cNvSpPr/>
          <p:nvPr/>
        </p:nvSpPr>
        <p:spPr bwMode="auto">
          <a:xfrm>
            <a:off x="2544418" y="3026379"/>
            <a:ext cx="185531" cy="2963604"/>
          </a:xfrm>
          <a:prstGeom prst="leftBrace">
            <a:avLst>
              <a:gd name="adj1" fmla="val 55821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017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0F41A-BDD8-46C5-BE4B-944A7C97B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</a:t>
            </a:r>
            <a:r>
              <a:rPr lang="th-TH" dirty="0"/>
              <a:t>กับ </a:t>
            </a:r>
            <a:r>
              <a:rPr lang="en-US" dirty="0" err="1"/>
              <a:t>dict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38AC84-4434-4AF3-BA11-78437C16AE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3383" y="763589"/>
            <a:ext cx="8649699" cy="3815628"/>
          </a:xfrm>
        </p:spPr>
        <p:txBody>
          <a:bodyPr/>
          <a:lstStyle/>
          <a:p>
            <a:r>
              <a:rPr lang="en-US" sz="3600" dirty="0"/>
              <a:t>list: </a:t>
            </a:r>
            <a:r>
              <a:rPr lang="th-TH" dirty="0"/>
              <a:t>เก็บข้อมูลเป็นรายการเรียงจากซ้ายไปขวา</a:t>
            </a:r>
            <a:endParaRPr lang="th-TH" sz="3200" dirty="0"/>
          </a:p>
          <a:p>
            <a:pPr lvl="2"/>
            <a:r>
              <a:rPr lang="th-TH" sz="2400" dirty="0"/>
              <a:t>ใช้จำนวนเต็มเป็นตัวระบุตำแหน่ง</a:t>
            </a:r>
            <a:r>
              <a:rPr lang="en-US" sz="2400" dirty="0"/>
              <a:t> </a:t>
            </a:r>
            <a:r>
              <a:rPr lang="th-TH" sz="2400" dirty="0"/>
              <a:t>ในการใช้ข้อมูลใน</a:t>
            </a:r>
            <a:r>
              <a:rPr lang="en-US" sz="2400" dirty="0"/>
              <a:t> list</a:t>
            </a:r>
            <a:endParaRPr lang="th-TH" sz="2400" dirty="0"/>
          </a:p>
          <a:p>
            <a:pPr marL="914400" lvl="2" indent="0">
              <a:buNone/>
            </a:pPr>
            <a:br>
              <a:rPr lang="th-TH" sz="2400" dirty="0"/>
            </a:br>
            <a:br>
              <a:rPr lang="th-TH" sz="2400" dirty="0"/>
            </a:br>
            <a:endParaRPr lang="th-TH" sz="2400" dirty="0"/>
          </a:p>
          <a:p>
            <a:r>
              <a:rPr lang="en-US" sz="3600" dirty="0" err="1"/>
              <a:t>dict</a:t>
            </a:r>
            <a:r>
              <a:rPr lang="en-US" sz="3600" dirty="0"/>
              <a:t>: </a:t>
            </a:r>
            <a:r>
              <a:rPr lang="th-TH" dirty="0"/>
              <a:t>เก็บข้อมูลเป็นคู่ ๆ  </a:t>
            </a:r>
            <a:r>
              <a:rPr lang="en-US" i="1" dirty="0">
                <a:highlight>
                  <a:srgbClr val="FFFF00"/>
                </a:highlight>
              </a:rPr>
              <a:t>key</a:t>
            </a:r>
            <a:r>
              <a:rPr lang="en-US" dirty="0"/>
              <a:t>: </a:t>
            </a:r>
            <a:r>
              <a:rPr lang="en-US" i="1" dirty="0">
                <a:solidFill>
                  <a:schemeClr val="accent2"/>
                </a:solidFill>
                <a:highlight>
                  <a:srgbClr val="00FFFF"/>
                </a:highlight>
              </a:rPr>
              <a:t>value</a:t>
            </a:r>
            <a:endParaRPr lang="th-TH" sz="3200" i="1" dirty="0">
              <a:solidFill>
                <a:schemeClr val="accent2"/>
              </a:solidFill>
              <a:highlight>
                <a:srgbClr val="00FFFF"/>
              </a:highlight>
            </a:endParaRPr>
          </a:p>
          <a:p>
            <a:pPr lvl="2"/>
            <a:r>
              <a:rPr lang="th-TH" sz="2400" dirty="0"/>
              <a:t>ใช้ </a:t>
            </a:r>
            <a:r>
              <a:rPr lang="en-US" sz="2400" i="1" dirty="0">
                <a:highlight>
                  <a:srgbClr val="FFFF00"/>
                </a:highlight>
              </a:rPr>
              <a:t>key</a:t>
            </a:r>
            <a:r>
              <a:rPr lang="en-US" sz="2400" dirty="0"/>
              <a:t>  </a:t>
            </a:r>
            <a:r>
              <a:rPr lang="th-TH" sz="2400" dirty="0"/>
              <a:t>เป็นตัวระบุ</a:t>
            </a:r>
            <a:r>
              <a:rPr lang="en-US" sz="2400" dirty="0"/>
              <a:t> </a:t>
            </a:r>
            <a:r>
              <a:rPr lang="en-US" sz="2400" i="1" dirty="0"/>
              <a:t>value</a:t>
            </a:r>
            <a:r>
              <a:rPr lang="en-US" sz="2400" dirty="0"/>
              <a:t> </a:t>
            </a:r>
            <a:r>
              <a:rPr lang="th-TH" sz="2400" dirty="0"/>
              <a:t>ที่ต้องการใน </a:t>
            </a:r>
            <a:r>
              <a:rPr lang="en-US" sz="2400" dirty="0" err="1"/>
              <a:t>dict</a:t>
            </a:r>
            <a:r>
              <a:rPr lang="en-US" sz="2400" dirty="0"/>
              <a:t> </a:t>
            </a:r>
            <a:br>
              <a:rPr lang="th-TH" sz="2400" dirty="0"/>
            </a:br>
            <a:r>
              <a:rPr lang="th-TH" sz="2400" dirty="0"/>
              <a:t>(</a:t>
            </a:r>
            <a:r>
              <a:rPr lang="en-US" sz="2400" i="1" dirty="0"/>
              <a:t>key</a:t>
            </a:r>
            <a:r>
              <a:rPr lang="en-US" sz="2400" dirty="0"/>
              <a:t> </a:t>
            </a:r>
            <a:r>
              <a:rPr lang="th-TH" sz="2400" dirty="0"/>
              <a:t>เป็นได้ทั้ง </a:t>
            </a:r>
            <a:r>
              <a:rPr lang="en-US" sz="2400" dirty="0"/>
              <a:t>int, float, str, ...</a:t>
            </a:r>
            <a:r>
              <a:rPr lang="th-TH" sz="2400" dirty="0"/>
              <a:t>)</a:t>
            </a:r>
          </a:p>
          <a:p>
            <a:endParaRPr lang="en-US" dirty="0"/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id="{AA678A5B-90DC-4994-B5E5-94F35A049F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2835" y="4982672"/>
            <a:ext cx="7934946" cy="8874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pPr>
              <a:lnSpc>
                <a:spcPct val="120000"/>
              </a:lnSpc>
            </a:pPr>
            <a:r>
              <a:rPr lang="it-IT" sz="2200" b="1" dirty="0">
                <a:latin typeface="Courier New" pitchFamily="49" charset="0"/>
                <a:cs typeface="Tahoma" pitchFamily="34" charset="0"/>
              </a:rPr>
              <a:t>d = {"MO":</a:t>
            </a:r>
            <a:r>
              <a:rPr lang="it-IT" sz="2200" b="1" dirty="0">
                <a:solidFill>
                  <a:schemeClr val="accent2"/>
                </a:solidFill>
                <a:latin typeface="Courier New" pitchFamily="49" charset="0"/>
                <a:cs typeface="Tahoma" pitchFamily="34" charset="0"/>
              </a:rPr>
              <a:t>"</a:t>
            </a:r>
            <a:r>
              <a:rPr lang="th-TH" sz="2200" dirty="0">
                <a:solidFill>
                  <a:schemeClr val="accent2"/>
                </a:solidFill>
                <a:latin typeface="Courier New" pitchFamily="49" charset="0"/>
                <a:cs typeface="Tahoma" pitchFamily="34" charset="0"/>
              </a:rPr>
              <a:t>จ</a:t>
            </a:r>
            <a:r>
              <a:rPr lang="en-US" sz="2200" b="1" dirty="0">
                <a:solidFill>
                  <a:schemeClr val="accent2"/>
                </a:solidFill>
                <a:latin typeface="Courier New" pitchFamily="49" charset="0"/>
                <a:cs typeface="Tahoma" pitchFamily="34" charset="0"/>
              </a:rPr>
              <a:t>"</a:t>
            </a:r>
            <a:r>
              <a:rPr lang="th-TH" sz="2200" b="1" dirty="0">
                <a:latin typeface="Courier New" pitchFamily="49" charset="0"/>
                <a:cs typeface="Tahoma" pitchFamily="34" charset="0"/>
              </a:rPr>
              <a:t>, 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  "</a:t>
            </a:r>
            <a:r>
              <a:rPr lang="it-IT" sz="2200" b="1" dirty="0">
                <a:latin typeface="Courier New" pitchFamily="49" charset="0"/>
                <a:cs typeface="Tahoma" pitchFamily="34" charset="0"/>
              </a:rPr>
              <a:t>TU":</a:t>
            </a:r>
            <a:r>
              <a:rPr lang="it-IT" sz="2200" b="1" dirty="0">
                <a:solidFill>
                  <a:schemeClr val="accent2"/>
                </a:solidFill>
                <a:latin typeface="Courier New" pitchFamily="49" charset="0"/>
                <a:cs typeface="Tahoma" pitchFamily="34" charset="0"/>
              </a:rPr>
              <a:t>"</a:t>
            </a:r>
            <a:r>
              <a:rPr lang="th-TH" sz="2200" dirty="0">
                <a:solidFill>
                  <a:schemeClr val="accent2"/>
                </a:solidFill>
                <a:latin typeface="Courier New" pitchFamily="49" charset="0"/>
                <a:cs typeface="Tahoma" pitchFamily="34" charset="0"/>
              </a:rPr>
              <a:t>อ</a:t>
            </a:r>
            <a:r>
              <a:rPr lang="en-US" sz="2200" b="1" dirty="0">
                <a:solidFill>
                  <a:schemeClr val="accent2"/>
                </a:solidFill>
                <a:latin typeface="Courier New" pitchFamily="49" charset="0"/>
                <a:cs typeface="Tahoma" pitchFamily="34" charset="0"/>
              </a:rPr>
              <a:t>"</a:t>
            </a:r>
            <a:r>
              <a:rPr lang="th-TH" sz="2200" b="1" dirty="0">
                <a:latin typeface="Courier New" pitchFamily="49" charset="0"/>
                <a:cs typeface="Tahoma" pitchFamily="34" charset="0"/>
              </a:rPr>
              <a:t>, 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 "</a:t>
            </a:r>
            <a:r>
              <a:rPr lang="it-IT" sz="2200" b="1" dirty="0">
                <a:latin typeface="Courier New" pitchFamily="49" charset="0"/>
                <a:cs typeface="Tahoma" pitchFamily="34" charset="0"/>
              </a:rPr>
              <a:t>WE":</a:t>
            </a:r>
            <a:r>
              <a:rPr lang="it-IT" sz="2200" b="1" dirty="0">
                <a:solidFill>
                  <a:schemeClr val="accent2"/>
                </a:solidFill>
                <a:latin typeface="Courier New" pitchFamily="49" charset="0"/>
                <a:cs typeface="Tahoma" pitchFamily="34" charset="0"/>
              </a:rPr>
              <a:t>"</a:t>
            </a:r>
            <a:r>
              <a:rPr lang="th-TH" sz="2200" dirty="0">
                <a:solidFill>
                  <a:schemeClr val="accent2"/>
                </a:solidFill>
                <a:latin typeface="Courier New" pitchFamily="49" charset="0"/>
                <a:cs typeface="Tahoma" pitchFamily="34" charset="0"/>
              </a:rPr>
              <a:t>พ</a:t>
            </a:r>
            <a:r>
              <a:rPr lang="en-US" sz="2200" b="1" dirty="0">
                <a:solidFill>
                  <a:schemeClr val="accent2"/>
                </a:solidFill>
                <a:latin typeface="Courier New" pitchFamily="49" charset="0"/>
                <a:cs typeface="Tahoma" pitchFamily="34" charset="0"/>
              </a:rPr>
              <a:t>"</a:t>
            </a:r>
            <a:r>
              <a:rPr lang="th-TH" sz="2200" b="1" dirty="0">
                <a:latin typeface="Courier New" pitchFamily="49" charset="0"/>
                <a:cs typeface="Tahoma" pitchFamily="34" charset="0"/>
              </a:rPr>
              <a:t>, </a:t>
            </a:r>
            <a:br>
              <a:rPr lang="th-TH" sz="2200" b="1" dirty="0">
                <a:latin typeface="Courier New" pitchFamily="49" charset="0"/>
                <a:cs typeface="Tahoma" pitchFamily="34" charset="0"/>
              </a:rPr>
            </a:br>
            <a:r>
              <a:rPr lang="th-TH" sz="2200" b="1" dirty="0">
                <a:latin typeface="Courier New" pitchFamily="49" charset="0"/>
                <a:cs typeface="Tahoma" pitchFamily="34" charset="0"/>
              </a:rPr>
              <a:t>  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    "</a:t>
            </a:r>
            <a:r>
              <a:rPr lang="it-IT" sz="2200" b="1" dirty="0">
                <a:latin typeface="Courier New" pitchFamily="49" charset="0"/>
                <a:cs typeface="Tahoma" pitchFamily="34" charset="0"/>
              </a:rPr>
              <a:t>TH":"</a:t>
            </a:r>
            <a:r>
              <a:rPr lang="th-TH" sz="2200" dirty="0" err="1">
                <a:latin typeface="Courier New" pitchFamily="49" charset="0"/>
                <a:cs typeface="Tahoma" pitchFamily="34" charset="0"/>
              </a:rPr>
              <a:t>พฤ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"</a:t>
            </a:r>
            <a:r>
              <a:rPr lang="th-TH" sz="2200" b="1" dirty="0">
                <a:latin typeface="Courier New" pitchFamily="49" charset="0"/>
                <a:cs typeface="Tahoma" pitchFamily="34" charset="0"/>
              </a:rPr>
              <a:t>, 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 "</a:t>
            </a:r>
            <a:r>
              <a:rPr lang="it-IT" sz="2200" b="1" dirty="0">
                <a:latin typeface="Courier New" pitchFamily="49" charset="0"/>
                <a:cs typeface="Tahoma" pitchFamily="34" charset="0"/>
              </a:rPr>
              <a:t>FR":</a:t>
            </a:r>
            <a:r>
              <a:rPr lang="it-IT" sz="2200" b="1" dirty="0">
                <a:solidFill>
                  <a:schemeClr val="accent2"/>
                </a:solidFill>
                <a:latin typeface="Courier New" pitchFamily="49" charset="0"/>
                <a:cs typeface="Tahoma" pitchFamily="34" charset="0"/>
              </a:rPr>
              <a:t>"</a:t>
            </a:r>
            <a:r>
              <a:rPr lang="th-TH" sz="2200" dirty="0">
                <a:solidFill>
                  <a:schemeClr val="accent2"/>
                </a:solidFill>
                <a:latin typeface="Courier New" pitchFamily="49" charset="0"/>
                <a:cs typeface="Tahoma" pitchFamily="34" charset="0"/>
              </a:rPr>
              <a:t>ศ</a:t>
            </a:r>
            <a:r>
              <a:rPr lang="en-US" sz="2200" b="1" dirty="0">
                <a:solidFill>
                  <a:schemeClr val="accent2"/>
                </a:solidFill>
                <a:latin typeface="Courier New" pitchFamily="49" charset="0"/>
                <a:cs typeface="Tahoma" pitchFamily="34" charset="0"/>
              </a:rPr>
              <a:t>"</a:t>
            </a:r>
            <a:r>
              <a:rPr lang="th-TH" sz="2200" b="1" dirty="0">
                <a:latin typeface="Courier New" pitchFamily="49" charset="0"/>
                <a:cs typeface="Tahoma" pitchFamily="34" charset="0"/>
              </a:rPr>
              <a:t>, 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 "</a:t>
            </a:r>
            <a:r>
              <a:rPr lang="it-IT" sz="2200" b="1" dirty="0">
                <a:latin typeface="Courier New" pitchFamily="49" charset="0"/>
                <a:cs typeface="Tahoma" pitchFamily="34" charset="0"/>
              </a:rPr>
              <a:t>SA":</a:t>
            </a:r>
            <a:r>
              <a:rPr lang="it-IT" sz="2200" b="1" dirty="0">
                <a:solidFill>
                  <a:schemeClr val="accent2"/>
                </a:solidFill>
                <a:latin typeface="Courier New" pitchFamily="49" charset="0"/>
                <a:cs typeface="Tahoma" pitchFamily="34" charset="0"/>
              </a:rPr>
              <a:t>"</a:t>
            </a:r>
            <a:r>
              <a:rPr lang="th-TH" sz="2200" dirty="0">
                <a:solidFill>
                  <a:schemeClr val="accent2"/>
                </a:solidFill>
                <a:latin typeface="Courier New" pitchFamily="49" charset="0"/>
                <a:cs typeface="Tahoma" pitchFamily="34" charset="0"/>
              </a:rPr>
              <a:t>ส</a:t>
            </a:r>
            <a:r>
              <a:rPr lang="en-US" sz="2200" b="1" dirty="0">
                <a:solidFill>
                  <a:schemeClr val="accent2"/>
                </a:solidFill>
                <a:latin typeface="Courier New" pitchFamily="49" charset="0"/>
                <a:cs typeface="Tahoma" pitchFamily="34" charset="0"/>
              </a:rPr>
              <a:t>"</a:t>
            </a:r>
            <a:r>
              <a:rPr lang="th-TH" sz="2200" b="1" dirty="0">
                <a:latin typeface="Courier New" pitchFamily="49" charset="0"/>
                <a:cs typeface="Tahoma" pitchFamily="34" charset="0"/>
              </a:rPr>
              <a:t>, 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 "</a:t>
            </a:r>
            <a:r>
              <a:rPr lang="it-IT" sz="2200" b="1" dirty="0">
                <a:latin typeface="Courier New" pitchFamily="49" charset="0"/>
                <a:cs typeface="Tahoma" pitchFamily="34" charset="0"/>
              </a:rPr>
              <a:t>SU":</a:t>
            </a:r>
            <a:r>
              <a:rPr lang="it-IT" sz="2200" b="1" dirty="0">
                <a:solidFill>
                  <a:schemeClr val="accent2"/>
                </a:solidFill>
                <a:latin typeface="Courier New" pitchFamily="49" charset="0"/>
                <a:cs typeface="Tahoma" pitchFamily="34" charset="0"/>
              </a:rPr>
              <a:t>"</a:t>
            </a:r>
            <a:r>
              <a:rPr lang="th-TH" sz="2200" dirty="0">
                <a:solidFill>
                  <a:schemeClr val="accent2"/>
                </a:solidFill>
                <a:latin typeface="Courier New" pitchFamily="49" charset="0"/>
                <a:cs typeface="Tahoma" pitchFamily="34" charset="0"/>
              </a:rPr>
              <a:t>อา</a:t>
            </a:r>
            <a:r>
              <a:rPr lang="en-US" sz="2200" b="1" dirty="0">
                <a:solidFill>
                  <a:schemeClr val="accent2"/>
                </a:solidFill>
                <a:latin typeface="Courier New" pitchFamily="49" charset="0"/>
                <a:cs typeface="Tahoma" pitchFamily="34" charset="0"/>
              </a:rPr>
              <a:t>"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}</a:t>
            </a:r>
            <a:endParaRPr lang="th-TH" sz="2200" b="1" dirty="0">
              <a:latin typeface="Courier New" pitchFamily="49" charset="0"/>
              <a:cs typeface="Tahoma" pitchFamily="34" charset="0"/>
            </a:endParaRPr>
          </a:p>
        </p:txBody>
      </p:sp>
      <p:sp>
        <p:nvSpPr>
          <p:cNvPr id="6" name="Text Box 5">
            <a:extLst>
              <a:ext uri="{FF2B5EF4-FFF2-40B4-BE49-F238E27FC236}">
                <a16:creationId xmlns:a16="http://schemas.microsoft.com/office/drawing/2014/main" id="{DD88FA38-0382-48E6-80A6-2F4700CAE4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2834" y="1907529"/>
            <a:ext cx="7934946" cy="483851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pPr>
              <a:lnSpc>
                <a:spcPct val="120000"/>
              </a:lnSpc>
            </a:pPr>
            <a:r>
              <a:rPr lang="fr-FR" sz="2200" b="1" dirty="0">
                <a:latin typeface="Courier New" pitchFamily="49" charset="0"/>
                <a:cs typeface="Tahoma" pitchFamily="34" charset="0"/>
              </a:rPr>
              <a:t>x = </a:t>
            </a:r>
            <a:r>
              <a:rPr lang="it-IT" sz="2200" b="1" dirty="0">
                <a:latin typeface="Courier New" pitchFamily="49" charset="0"/>
                <a:cs typeface="Tahoma" pitchFamily="34" charset="0"/>
              </a:rPr>
              <a:t>["MO", "TU", "WE", "TH", "FR", "SA", "SU"]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AB2E129-34F4-472A-8880-CFCD2F89C2AB}"/>
              </a:ext>
            </a:extLst>
          </p:cNvPr>
          <p:cNvGrpSpPr/>
          <p:nvPr/>
        </p:nvGrpSpPr>
        <p:grpSpPr>
          <a:xfrm>
            <a:off x="5135304" y="2391379"/>
            <a:ext cx="854679" cy="643259"/>
            <a:chOff x="5135304" y="2391379"/>
            <a:chExt cx="854679" cy="643259"/>
          </a:xfrm>
        </p:grpSpPr>
        <p:sp>
          <p:nvSpPr>
            <p:cNvPr id="9" name="Text Box 5">
              <a:extLst>
                <a:ext uri="{FF2B5EF4-FFF2-40B4-BE49-F238E27FC236}">
                  <a16:creationId xmlns:a16="http://schemas.microsoft.com/office/drawing/2014/main" id="{0334B3FE-4751-4B17-A14E-4B043B06A2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35304" y="2550787"/>
              <a:ext cx="854679" cy="4838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med"/>
            </a:ln>
          </p:spPr>
          <p:txBody>
            <a:bodyPr wrap="square" lIns="90000" tIns="46800" rIns="90000" bIns="4680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9pPr>
            </a:lstStyle>
            <a:p>
              <a:pPr>
                <a:lnSpc>
                  <a:spcPct val="120000"/>
                </a:lnSpc>
              </a:pPr>
              <a:r>
                <a:rPr lang="en-US" sz="2200" b="1" dirty="0">
                  <a:latin typeface="Courier New" pitchFamily="49" charset="0"/>
                  <a:cs typeface="Tahoma" pitchFamily="34" charset="0"/>
                </a:rPr>
                <a:t>x[2]</a:t>
              </a:r>
              <a:endParaRPr lang="it-IT" sz="2200" b="1" dirty="0">
                <a:latin typeface="Courier New" pitchFamily="49" charset="0"/>
                <a:cs typeface="Tahoma" pitchFamily="34" charset="0"/>
              </a:endParaRPr>
            </a:p>
          </p:txBody>
        </p:sp>
        <p:sp>
          <p:nvSpPr>
            <p:cNvPr id="3" name="Arrow: Up 2">
              <a:extLst>
                <a:ext uri="{FF2B5EF4-FFF2-40B4-BE49-F238E27FC236}">
                  <a16:creationId xmlns:a16="http://schemas.microsoft.com/office/drawing/2014/main" id="{55B705CA-A4C5-4071-B2CC-AB3FDE8948DA}"/>
                </a:ext>
              </a:extLst>
            </p:cNvPr>
            <p:cNvSpPr/>
            <p:nvPr/>
          </p:nvSpPr>
          <p:spPr bwMode="auto">
            <a:xfrm>
              <a:off x="5430120" y="2391379"/>
              <a:ext cx="265044" cy="258728"/>
            </a:xfrm>
            <a:prstGeom prst="up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2200" dirty="0">
                <a:latin typeface="Tahoma" pitchFamily="34" charset="0"/>
                <a:cs typeface="Tahoma" pitchFamily="34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E4D018F3-F472-4F70-B328-F6DC6141DA79}"/>
              </a:ext>
            </a:extLst>
          </p:cNvPr>
          <p:cNvGrpSpPr/>
          <p:nvPr/>
        </p:nvGrpSpPr>
        <p:grpSpPr>
          <a:xfrm>
            <a:off x="7227817" y="2389465"/>
            <a:ext cx="854679" cy="645930"/>
            <a:chOff x="7227817" y="2389465"/>
            <a:chExt cx="854679" cy="645930"/>
          </a:xfrm>
        </p:grpSpPr>
        <p:sp>
          <p:nvSpPr>
            <p:cNvPr id="11" name="Text Box 5">
              <a:extLst>
                <a:ext uri="{FF2B5EF4-FFF2-40B4-BE49-F238E27FC236}">
                  <a16:creationId xmlns:a16="http://schemas.microsoft.com/office/drawing/2014/main" id="{49190E69-D726-45B6-93BE-506407018C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27817" y="2551544"/>
              <a:ext cx="854679" cy="4838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med"/>
            </a:ln>
          </p:spPr>
          <p:txBody>
            <a:bodyPr wrap="square" lIns="90000" tIns="46800" rIns="90000" bIns="4680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9pPr>
            </a:lstStyle>
            <a:p>
              <a:pPr>
                <a:lnSpc>
                  <a:spcPct val="120000"/>
                </a:lnSpc>
              </a:pPr>
              <a:r>
                <a:rPr lang="en-US" sz="2200" b="1" dirty="0">
                  <a:latin typeface="Courier New" pitchFamily="49" charset="0"/>
                  <a:cs typeface="Tahoma" pitchFamily="34" charset="0"/>
                </a:rPr>
                <a:t>x[4]</a:t>
              </a:r>
              <a:endParaRPr lang="it-IT" sz="2200" b="1" dirty="0">
                <a:latin typeface="Courier New" pitchFamily="49" charset="0"/>
                <a:cs typeface="Tahoma" pitchFamily="34" charset="0"/>
              </a:endParaRPr>
            </a:p>
          </p:txBody>
        </p:sp>
        <p:sp>
          <p:nvSpPr>
            <p:cNvPr id="12" name="Arrow: Up 11">
              <a:extLst>
                <a:ext uri="{FF2B5EF4-FFF2-40B4-BE49-F238E27FC236}">
                  <a16:creationId xmlns:a16="http://schemas.microsoft.com/office/drawing/2014/main" id="{2200B429-F1BA-445A-9FFC-6122BB5D06DA}"/>
                </a:ext>
              </a:extLst>
            </p:cNvPr>
            <p:cNvSpPr/>
            <p:nvPr/>
          </p:nvSpPr>
          <p:spPr bwMode="auto">
            <a:xfrm>
              <a:off x="7522633" y="2389465"/>
              <a:ext cx="265044" cy="258728"/>
            </a:xfrm>
            <a:prstGeom prst="up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2200" dirty="0">
                <a:latin typeface="Tahoma" pitchFamily="34" charset="0"/>
                <a:cs typeface="Tahoma" pitchFamily="34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39E2C62-CCC5-4649-8FEC-4DD2ADCF6BB0}"/>
              </a:ext>
            </a:extLst>
          </p:cNvPr>
          <p:cNvGrpSpPr/>
          <p:nvPr/>
        </p:nvGrpSpPr>
        <p:grpSpPr>
          <a:xfrm>
            <a:off x="9088058" y="2397076"/>
            <a:ext cx="1119723" cy="637562"/>
            <a:chOff x="9088058" y="2397076"/>
            <a:chExt cx="1119723" cy="637562"/>
          </a:xfrm>
        </p:grpSpPr>
        <p:sp>
          <p:nvSpPr>
            <p:cNvPr id="10" name="Text Box 5">
              <a:extLst>
                <a:ext uri="{FF2B5EF4-FFF2-40B4-BE49-F238E27FC236}">
                  <a16:creationId xmlns:a16="http://schemas.microsoft.com/office/drawing/2014/main" id="{2C7BE32A-B4B3-48C4-A4B2-DAB63951C0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088058" y="2550787"/>
              <a:ext cx="1119723" cy="4838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med"/>
            </a:ln>
          </p:spPr>
          <p:txBody>
            <a:bodyPr wrap="square" lIns="90000" tIns="46800" rIns="90000" bIns="4680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9pPr>
            </a:lstStyle>
            <a:p>
              <a:pPr>
                <a:lnSpc>
                  <a:spcPct val="120000"/>
                </a:lnSpc>
              </a:pPr>
              <a:r>
                <a:rPr lang="en-US" sz="2200" b="1" dirty="0">
                  <a:latin typeface="Courier New" pitchFamily="49" charset="0"/>
                  <a:cs typeface="Tahoma" pitchFamily="34" charset="0"/>
                </a:rPr>
                <a:t>x[-1]</a:t>
              </a:r>
              <a:endParaRPr lang="it-IT" sz="2200" b="1" dirty="0">
                <a:latin typeface="Courier New" pitchFamily="49" charset="0"/>
                <a:cs typeface="Tahoma" pitchFamily="34" charset="0"/>
              </a:endParaRPr>
            </a:p>
          </p:txBody>
        </p:sp>
        <p:sp>
          <p:nvSpPr>
            <p:cNvPr id="13" name="Arrow: Up 12">
              <a:extLst>
                <a:ext uri="{FF2B5EF4-FFF2-40B4-BE49-F238E27FC236}">
                  <a16:creationId xmlns:a16="http://schemas.microsoft.com/office/drawing/2014/main" id="{42729BCE-2B97-4035-87AB-5716D8F66F30}"/>
                </a:ext>
              </a:extLst>
            </p:cNvPr>
            <p:cNvSpPr/>
            <p:nvPr/>
          </p:nvSpPr>
          <p:spPr bwMode="auto">
            <a:xfrm>
              <a:off x="9482624" y="2397076"/>
              <a:ext cx="265044" cy="258728"/>
            </a:xfrm>
            <a:prstGeom prst="up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2200" dirty="0">
                <a:latin typeface="Tahoma" pitchFamily="34" charset="0"/>
                <a:cs typeface="Tahoma" pitchFamily="34" charset="0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A062346-B98C-4D7B-80C5-772C8539266C}"/>
              </a:ext>
            </a:extLst>
          </p:cNvPr>
          <p:cNvGrpSpPr/>
          <p:nvPr/>
        </p:nvGrpSpPr>
        <p:grpSpPr>
          <a:xfrm>
            <a:off x="3550955" y="5796481"/>
            <a:ext cx="1384768" cy="697739"/>
            <a:chOff x="3550955" y="5796481"/>
            <a:chExt cx="1384768" cy="697739"/>
          </a:xfrm>
        </p:grpSpPr>
        <p:sp>
          <p:nvSpPr>
            <p:cNvPr id="14" name="Text Box 5">
              <a:extLst>
                <a:ext uri="{FF2B5EF4-FFF2-40B4-BE49-F238E27FC236}">
                  <a16:creationId xmlns:a16="http://schemas.microsoft.com/office/drawing/2014/main" id="{59396CB5-54F5-4A34-AC11-D6895D1469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50955" y="6010369"/>
              <a:ext cx="1384768" cy="4838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med"/>
            </a:ln>
          </p:spPr>
          <p:txBody>
            <a:bodyPr wrap="square" lIns="90000" tIns="46800" rIns="90000" bIns="4680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9pPr>
            </a:lstStyle>
            <a:p>
              <a:pPr>
                <a:lnSpc>
                  <a:spcPct val="120000"/>
                </a:lnSpc>
              </a:pPr>
              <a:r>
                <a:rPr lang="en-US" sz="2200" b="1" dirty="0">
                  <a:latin typeface="Courier New" pitchFamily="49" charset="0"/>
                  <a:cs typeface="Tahoma" pitchFamily="34" charset="0"/>
                </a:rPr>
                <a:t>d["TH"]</a:t>
              </a:r>
              <a:endParaRPr lang="it-IT" sz="2200" b="1" dirty="0">
                <a:latin typeface="Courier New" pitchFamily="49" charset="0"/>
                <a:cs typeface="Tahoma" pitchFamily="34" charset="0"/>
              </a:endParaRPr>
            </a:p>
          </p:txBody>
        </p:sp>
        <p:sp>
          <p:nvSpPr>
            <p:cNvPr id="17" name="Arrow: Up 16">
              <a:extLst>
                <a:ext uri="{FF2B5EF4-FFF2-40B4-BE49-F238E27FC236}">
                  <a16:creationId xmlns:a16="http://schemas.microsoft.com/office/drawing/2014/main" id="{AC4AAF8A-D173-42DF-8F12-19992B8D3759}"/>
                </a:ext>
              </a:extLst>
            </p:cNvPr>
            <p:cNvSpPr/>
            <p:nvPr/>
          </p:nvSpPr>
          <p:spPr bwMode="auto">
            <a:xfrm>
              <a:off x="4243339" y="5796481"/>
              <a:ext cx="265044" cy="258728"/>
            </a:xfrm>
            <a:prstGeom prst="up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2200" dirty="0">
                <a:latin typeface="Tahoma" pitchFamily="34" charset="0"/>
                <a:cs typeface="Tahoma" pitchFamily="34" charset="0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C92C063-07C8-4ADC-88AA-4A17B205A896}"/>
              </a:ext>
            </a:extLst>
          </p:cNvPr>
          <p:cNvGrpSpPr/>
          <p:nvPr/>
        </p:nvGrpSpPr>
        <p:grpSpPr>
          <a:xfrm>
            <a:off x="7036905" y="5811322"/>
            <a:ext cx="1384768" cy="704219"/>
            <a:chOff x="7036905" y="5811322"/>
            <a:chExt cx="1384768" cy="704219"/>
          </a:xfrm>
        </p:grpSpPr>
        <p:sp>
          <p:nvSpPr>
            <p:cNvPr id="15" name="Text Box 5">
              <a:extLst>
                <a:ext uri="{FF2B5EF4-FFF2-40B4-BE49-F238E27FC236}">
                  <a16:creationId xmlns:a16="http://schemas.microsoft.com/office/drawing/2014/main" id="{A79FAED9-2DC9-4F11-9F43-73F2912841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36905" y="6031690"/>
              <a:ext cx="1384768" cy="4838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med"/>
            </a:ln>
          </p:spPr>
          <p:txBody>
            <a:bodyPr wrap="square" lIns="90000" tIns="46800" rIns="90000" bIns="4680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9pPr>
            </a:lstStyle>
            <a:p>
              <a:pPr>
                <a:lnSpc>
                  <a:spcPct val="120000"/>
                </a:lnSpc>
              </a:pPr>
              <a:r>
                <a:rPr lang="en-US" sz="2200" b="1" dirty="0">
                  <a:latin typeface="Courier New" pitchFamily="49" charset="0"/>
                  <a:cs typeface="Tahoma" pitchFamily="34" charset="0"/>
                </a:rPr>
                <a:t>d["SA"]</a:t>
              </a:r>
              <a:endParaRPr lang="it-IT" sz="2200" b="1" dirty="0">
                <a:latin typeface="Courier New" pitchFamily="49" charset="0"/>
                <a:cs typeface="Tahoma" pitchFamily="34" charset="0"/>
              </a:endParaRPr>
            </a:p>
          </p:txBody>
        </p:sp>
        <p:sp>
          <p:nvSpPr>
            <p:cNvPr id="18" name="Arrow: Up 17">
              <a:extLst>
                <a:ext uri="{FF2B5EF4-FFF2-40B4-BE49-F238E27FC236}">
                  <a16:creationId xmlns:a16="http://schemas.microsoft.com/office/drawing/2014/main" id="{38B781AB-BCA2-4267-8842-7152435CFB47}"/>
                </a:ext>
              </a:extLst>
            </p:cNvPr>
            <p:cNvSpPr/>
            <p:nvPr/>
          </p:nvSpPr>
          <p:spPr bwMode="auto">
            <a:xfrm>
              <a:off x="7729289" y="5811322"/>
              <a:ext cx="265044" cy="258728"/>
            </a:xfrm>
            <a:prstGeom prst="up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2200" dirty="0">
                <a:latin typeface="Tahoma" pitchFamily="34" charset="0"/>
                <a:cs typeface="Tahoma" pitchFamily="34" charset="0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1F7452F-B739-4FAB-A707-531D8E52617B}"/>
              </a:ext>
            </a:extLst>
          </p:cNvPr>
          <p:cNvGrpSpPr/>
          <p:nvPr/>
        </p:nvGrpSpPr>
        <p:grpSpPr>
          <a:xfrm>
            <a:off x="7036905" y="4396864"/>
            <a:ext cx="1384768" cy="692213"/>
            <a:chOff x="7036905" y="4396864"/>
            <a:chExt cx="1384768" cy="692213"/>
          </a:xfrm>
        </p:grpSpPr>
        <p:sp>
          <p:nvSpPr>
            <p:cNvPr id="16" name="Text Box 5">
              <a:extLst>
                <a:ext uri="{FF2B5EF4-FFF2-40B4-BE49-F238E27FC236}">
                  <a16:creationId xmlns:a16="http://schemas.microsoft.com/office/drawing/2014/main" id="{4DAC66D8-B1CD-4021-B372-B3A5DB3424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36905" y="4396864"/>
              <a:ext cx="1384768" cy="4838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med"/>
            </a:ln>
          </p:spPr>
          <p:txBody>
            <a:bodyPr wrap="square" lIns="90000" tIns="46800" rIns="90000" bIns="4680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9pPr>
            </a:lstStyle>
            <a:p>
              <a:pPr>
                <a:lnSpc>
                  <a:spcPct val="120000"/>
                </a:lnSpc>
              </a:pPr>
              <a:r>
                <a:rPr lang="en-US" sz="2200" b="1" dirty="0">
                  <a:latin typeface="Courier New" pitchFamily="49" charset="0"/>
                  <a:cs typeface="Tahoma" pitchFamily="34" charset="0"/>
                </a:rPr>
                <a:t>d["WE"]</a:t>
              </a:r>
              <a:endParaRPr lang="it-IT" sz="2200" b="1" dirty="0">
                <a:latin typeface="Courier New" pitchFamily="49" charset="0"/>
                <a:cs typeface="Tahoma" pitchFamily="34" charset="0"/>
              </a:endParaRPr>
            </a:p>
          </p:txBody>
        </p:sp>
        <p:sp>
          <p:nvSpPr>
            <p:cNvPr id="19" name="Arrow: Up 18">
              <a:extLst>
                <a:ext uri="{FF2B5EF4-FFF2-40B4-BE49-F238E27FC236}">
                  <a16:creationId xmlns:a16="http://schemas.microsoft.com/office/drawing/2014/main" id="{1E6440F8-32B9-471C-8008-D7EE4F5092AB}"/>
                </a:ext>
              </a:extLst>
            </p:cNvPr>
            <p:cNvSpPr/>
            <p:nvPr/>
          </p:nvSpPr>
          <p:spPr bwMode="auto">
            <a:xfrm rot="10800000">
              <a:off x="7655155" y="4830349"/>
              <a:ext cx="265044" cy="258728"/>
            </a:xfrm>
            <a:prstGeom prst="up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2200" dirty="0">
                <a:latin typeface="Tahoma" pitchFamily="34" charset="0"/>
                <a:cs typeface="Tahoma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36200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  <p:bldP spid="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9EF384-CA5B-4AE7-9E54-FFFBA1F2E7AB}"/>
              </a:ext>
            </a:extLst>
          </p:cNvPr>
          <p:cNvSpPr txBox="1"/>
          <p:nvPr/>
        </p:nvSpPr>
        <p:spPr>
          <a:xfrm>
            <a:off x="2815671" y="1770372"/>
            <a:ext cx="2080589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 e in d :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...</a:t>
            </a:r>
            <a:endParaRPr lang="th-TH" sz="2000" b="1" dirty="0">
              <a:latin typeface="Courier New" panose="02070309020205020404" pitchFamily="49" charset="0"/>
              <a:cs typeface="Tahoma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F1B922-AB14-4D41-B8F7-5F8324EB263F}"/>
              </a:ext>
            </a:extLst>
          </p:cNvPr>
          <p:cNvSpPr txBox="1"/>
          <p:nvPr/>
        </p:nvSpPr>
        <p:spPr>
          <a:xfrm>
            <a:off x="6472723" y="1748754"/>
            <a:ext cx="2903607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 e in x :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...</a:t>
            </a:r>
            <a:endParaRPr lang="th-TH" sz="2000" b="1" dirty="0">
              <a:latin typeface="Courier New" panose="02070309020205020404" pitchFamily="49" charset="0"/>
              <a:cs typeface="Tahoma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39479D-6BA9-46A3-A81E-A9A957D06B8F}"/>
              </a:ext>
            </a:extLst>
          </p:cNvPr>
          <p:cNvSpPr txBox="1"/>
          <p:nvPr/>
        </p:nvSpPr>
        <p:spPr>
          <a:xfrm>
            <a:off x="2815670" y="3919462"/>
            <a:ext cx="2080588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d[e] = z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4A215E-3F2E-4A43-8EC1-394D361346B9}"/>
              </a:ext>
            </a:extLst>
          </p:cNvPr>
          <p:cNvSpPr txBox="1"/>
          <p:nvPr/>
        </p:nvSpPr>
        <p:spPr>
          <a:xfrm>
            <a:off x="6472722" y="2669895"/>
            <a:ext cx="2903608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k =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x.index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(e)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57A6F21-F0FF-49DF-AE19-C19148046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ย้ำอีกครั้ง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668665-EF47-4EA6-B970-78CD900E7094}"/>
              </a:ext>
            </a:extLst>
          </p:cNvPr>
          <p:cNvSpPr txBox="1"/>
          <p:nvPr/>
        </p:nvSpPr>
        <p:spPr>
          <a:xfrm>
            <a:off x="6472723" y="3925181"/>
            <a:ext cx="2903606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x[k] = z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7057CD-1B9F-45C9-9DC2-7F85F830A415}"/>
              </a:ext>
            </a:extLst>
          </p:cNvPr>
          <p:cNvSpPr txBox="1"/>
          <p:nvPr/>
        </p:nvSpPr>
        <p:spPr>
          <a:xfrm>
            <a:off x="2548560" y="1168971"/>
            <a:ext cx="30112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ahoma" pitchFamily="34" charset="0"/>
                <a:cs typeface="Tahoma" pitchFamily="34" charset="0"/>
              </a:rPr>
              <a:t>d </a:t>
            </a:r>
            <a:r>
              <a:rPr lang="th-TH" sz="2400" dirty="0">
                <a:latin typeface="Tahoma" pitchFamily="34" charset="0"/>
                <a:cs typeface="Tahoma" pitchFamily="34" charset="0"/>
              </a:rPr>
              <a:t>เป็น </a:t>
            </a:r>
            <a:r>
              <a:rPr lang="en-US" sz="2400" dirty="0" err="1">
                <a:latin typeface="Tahoma" pitchFamily="34" charset="0"/>
                <a:cs typeface="Tahoma" pitchFamily="34" charset="0"/>
              </a:rPr>
              <a:t>dict</a:t>
            </a:r>
            <a:r>
              <a:rPr lang="en-US" sz="2400" dirty="0">
                <a:latin typeface="Tahoma" pitchFamily="34" charset="0"/>
                <a:cs typeface="Tahoma" pitchFamily="34" charset="0"/>
              </a:rPr>
              <a:t>, e </a:t>
            </a:r>
            <a:r>
              <a:rPr lang="th-TH" sz="2400" dirty="0">
                <a:latin typeface="Tahoma" pitchFamily="34" charset="0"/>
                <a:cs typeface="Tahoma" pitchFamily="34" charset="0"/>
              </a:rPr>
              <a:t>เป็น </a:t>
            </a:r>
            <a:r>
              <a:rPr lang="en-US" sz="2400" dirty="0">
                <a:latin typeface="Tahoma" pitchFamily="34" charset="0"/>
                <a:cs typeface="Tahoma" pitchFamily="34" charset="0"/>
              </a:rPr>
              <a:t>key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34CC35-45CA-4F7C-A384-D5BA8309F061}"/>
              </a:ext>
            </a:extLst>
          </p:cNvPr>
          <p:cNvSpPr txBox="1"/>
          <p:nvPr/>
        </p:nvSpPr>
        <p:spPr>
          <a:xfrm>
            <a:off x="6472723" y="1203832"/>
            <a:ext cx="30719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ahoma" pitchFamily="34" charset="0"/>
                <a:cs typeface="Tahoma" pitchFamily="34" charset="0"/>
              </a:rPr>
              <a:t>x </a:t>
            </a:r>
            <a:r>
              <a:rPr lang="th-TH" sz="2400" dirty="0">
                <a:latin typeface="Tahoma" pitchFamily="34" charset="0"/>
                <a:cs typeface="Tahoma" pitchFamily="34" charset="0"/>
              </a:rPr>
              <a:t>เป็น </a:t>
            </a:r>
            <a:r>
              <a:rPr lang="en-US" sz="2400" dirty="0">
                <a:latin typeface="Tahoma" pitchFamily="34" charset="0"/>
                <a:cs typeface="Tahoma" pitchFamily="34" charset="0"/>
              </a:rPr>
              <a:t>list, e </a:t>
            </a:r>
            <a:r>
              <a:rPr lang="th-TH" sz="2400" dirty="0">
                <a:latin typeface="Tahoma" pitchFamily="34" charset="0"/>
                <a:cs typeface="Tahoma" pitchFamily="34" charset="0"/>
              </a:rPr>
              <a:t>เป็นข้อมูล</a:t>
            </a:r>
            <a:endParaRPr lang="en-US" sz="240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36E5B62-9767-40F0-A650-38C23315D06A}"/>
              </a:ext>
            </a:extLst>
          </p:cNvPr>
          <p:cNvSpPr txBox="1"/>
          <p:nvPr/>
        </p:nvSpPr>
        <p:spPr>
          <a:xfrm>
            <a:off x="2815670" y="4763535"/>
            <a:ext cx="2080588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z = d[e]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D40A037-C803-4A41-9850-2D1F790D0383}"/>
              </a:ext>
            </a:extLst>
          </p:cNvPr>
          <p:cNvSpPr txBox="1"/>
          <p:nvPr/>
        </p:nvSpPr>
        <p:spPr>
          <a:xfrm>
            <a:off x="6472723" y="4738601"/>
            <a:ext cx="2903606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z = x[k]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F7693C2-0D6C-41B8-88E2-096EA4A5D039}"/>
              </a:ext>
            </a:extLst>
          </p:cNvPr>
          <p:cNvSpPr txBox="1"/>
          <p:nvPr/>
        </p:nvSpPr>
        <p:spPr>
          <a:xfrm>
            <a:off x="6453260" y="3405879"/>
            <a:ext cx="2239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ahoma" pitchFamily="34" charset="0"/>
                <a:cs typeface="Tahoma" pitchFamily="34" charset="0"/>
              </a:rPr>
              <a:t>k </a:t>
            </a:r>
            <a:r>
              <a:rPr lang="th-TH" sz="2400" dirty="0">
                <a:latin typeface="Tahoma" pitchFamily="34" charset="0"/>
                <a:cs typeface="Tahoma" pitchFamily="34" charset="0"/>
              </a:rPr>
              <a:t>เป็นจำนวนเต็ม</a:t>
            </a:r>
            <a:endParaRPr lang="en-US" sz="240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DAA0CBD-25D6-4597-9950-2F95A09CBB17}"/>
              </a:ext>
            </a:extLst>
          </p:cNvPr>
          <p:cNvSpPr txBox="1"/>
          <p:nvPr/>
        </p:nvSpPr>
        <p:spPr>
          <a:xfrm>
            <a:off x="4896258" y="1818146"/>
            <a:ext cx="5677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400" dirty="0">
                <a:highlight>
                  <a:srgbClr val="00FF00"/>
                </a:highlight>
                <a:latin typeface="Tahoma" pitchFamily="34" charset="0"/>
                <a:cs typeface="Tahoma" pitchFamily="34" charset="0"/>
              </a:rPr>
              <a:t>เร็ว</a:t>
            </a:r>
            <a:endParaRPr lang="en-US" sz="2400" dirty="0">
              <a:highlight>
                <a:srgbClr val="00FF00"/>
              </a:highlight>
              <a:latin typeface="Tahoma" pitchFamily="34" charset="0"/>
              <a:cs typeface="Tahoma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D8CACA8-F88C-4BB4-8056-659347B1E3AA}"/>
              </a:ext>
            </a:extLst>
          </p:cNvPr>
          <p:cNvSpPr txBox="1"/>
          <p:nvPr/>
        </p:nvSpPr>
        <p:spPr>
          <a:xfrm>
            <a:off x="4896258" y="3861825"/>
            <a:ext cx="5677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400" dirty="0">
                <a:highlight>
                  <a:srgbClr val="00FF00"/>
                </a:highlight>
                <a:latin typeface="Tahoma" pitchFamily="34" charset="0"/>
                <a:cs typeface="Tahoma" pitchFamily="34" charset="0"/>
              </a:rPr>
              <a:t>เร็ว</a:t>
            </a:r>
            <a:endParaRPr lang="en-US" sz="2400" dirty="0">
              <a:highlight>
                <a:srgbClr val="00FF00"/>
              </a:highlight>
              <a:latin typeface="Tahoma" pitchFamily="34" charset="0"/>
              <a:cs typeface="Tahoma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0D7BBF1-D173-4F58-A82C-0EFFD5A44F4C}"/>
              </a:ext>
            </a:extLst>
          </p:cNvPr>
          <p:cNvSpPr txBox="1"/>
          <p:nvPr/>
        </p:nvSpPr>
        <p:spPr>
          <a:xfrm>
            <a:off x="4896258" y="4711461"/>
            <a:ext cx="5677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400" dirty="0">
                <a:highlight>
                  <a:srgbClr val="00FF00"/>
                </a:highlight>
                <a:latin typeface="Tahoma" pitchFamily="34" charset="0"/>
                <a:cs typeface="Tahoma" pitchFamily="34" charset="0"/>
              </a:rPr>
              <a:t>เร็ว</a:t>
            </a:r>
            <a:endParaRPr lang="en-US" sz="2400" dirty="0">
              <a:highlight>
                <a:srgbClr val="00FF00"/>
              </a:highlight>
              <a:latin typeface="Tahoma" pitchFamily="34" charset="0"/>
              <a:cs typeface="Tahoma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E86DC65-31C4-404B-9D99-08E1D52CC956}"/>
              </a:ext>
            </a:extLst>
          </p:cNvPr>
          <p:cNvSpPr txBox="1"/>
          <p:nvPr/>
        </p:nvSpPr>
        <p:spPr>
          <a:xfrm>
            <a:off x="9376329" y="3863627"/>
            <a:ext cx="5677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400" dirty="0">
                <a:highlight>
                  <a:srgbClr val="00FF00"/>
                </a:highlight>
                <a:latin typeface="Tahoma" pitchFamily="34" charset="0"/>
                <a:cs typeface="Tahoma" pitchFamily="34" charset="0"/>
              </a:rPr>
              <a:t>เร็ว</a:t>
            </a:r>
            <a:endParaRPr lang="en-US" sz="2400" dirty="0">
              <a:highlight>
                <a:srgbClr val="00FF00"/>
              </a:highlight>
              <a:latin typeface="Tahoma" pitchFamily="34" charset="0"/>
              <a:cs typeface="Tahoma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8814087-1D3F-4CC2-A5EA-18C0CF5EA706}"/>
              </a:ext>
            </a:extLst>
          </p:cNvPr>
          <p:cNvSpPr txBox="1"/>
          <p:nvPr/>
        </p:nvSpPr>
        <p:spPr>
          <a:xfrm>
            <a:off x="9376329" y="4732759"/>
            <a:ext cx="5677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400" dirty="0">
                <a:highlight>
                  <a:srgbClr val="00FF00"/>
                </a:highlight>
                <a:latin typeface="Tahoma" pitchFamily="34" charset="0"/>
                <a:cs typeface="Tahoma" pitchFamily="34" charset="0"/>
              </a:rPr>
              <a:t>เร็ว</a:t>
            </a:r>
            <a:endParaRPr lang="en-US" sz="2400" dirty="0">
              <a:highlight>
                <a:srgbClr val="00FF00"/>
              </a:highlight>
              <a:latin typeface="Tahoma" pitchFamily="34" charset="0"/>
              <a:cs typeface="Tahoma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97C39A8-A419-453D-BC3D-5CCF723FC350}"/>
              </a:ext>
            </a:extLst>
          </p:cNvPr>
          <p:cNvSpPr txBox="1"/>
          <p:nvPr/>
        </p:nvSpPr>
        <p:spPr>
          <a:xfrm>
            <a:off x="9427563" y="2608341"/>
            <a:ext cx="788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400" dirty="0">
                <a:highlight>
                  <a:srgbClr val="FF3300"/>
                </a:highlight>
                <a:latin typeface="Tahoma" pitchFamily="34" charset="0"/>
                <a:cs typeface="Tahoma" pitchFamily="34" charset="0"/>
              </a:rPr>
              <a:t>ช้า</a:t>
            </a:r>
            <a:endParaRPr lang="en-US" sz="2400" dirty="0">
              <a:highlight>
                <a:srgbClr val="FF3300"/>
              </a:highlight>
              <a:latin typeface="Tahoma" pitchFamily="34" charset="0"/>
              <a:cs typeface="Tahoma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0F75420-BA45-4AD6-8775-E7495567C745}"/>
              </a:ext>
            </a:extLst>
          </p:cNvPr>
          <p:cNvSpPr txBox="1"/>
          <p:nvPr/>
        </p:nvSpPr>
        <p:spPr>
          <a:xfrm>
            <a:off x="9382824" y="1706433"/>
            <a:ext cx="788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400" dirty="0">
                <a:highlight>
                  <a:srgbClr val="FF3300"/>
                </a:highlight>
                <a:latin typeface="Tahoma" pitchFamily="34" charset="0"/>
                <a:cs typeface="Tahoma" pitchFamily="34" charset="0"/>
              </a:rPr>
              <a:t>ช้า</a:t>
            </a:r>
            <a:endParaRPr lang="en-US" sz="2400" dirty="0">
              <a:highlight>
                <a:srgbClr val="FF3300"/>
              </a:highlight>
              <a:latin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47622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5BA5C-A413-468F-BF68-44FB84062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แบบฝึกหัด</a:t>
            </a:r>
            <a:r>
              <a:rPr lang="en-US" dirty="0"/>
              <a:t>: </a:t>
            </a:r>
            <a:r>
              <a:rPr lang="en-US" dirty="0" err="1"/>
              <a:t>Leet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D3A8851-B982-4279-B2A2-2C4836A5C228}"/>
              </a:ext>
            </a:extLst>
          </p:cNvPr>
          <p:cNvSpPr/>
          <p:nvPr/>
        </p:nvSpPr>
        <p:spPr>
          <a:xfrm>
            <a:off x="6590637" y="6433256"/>
            <a:ext cx="382188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https://simple.wikipedia.org/wiki/Leet</a:t>
            </a: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D19B6AF-9B7C-4D46-9037-57E1619B094E}"/>
              </a:ext>
            </a:extLst>
          </p:cNvPr>
          <p:cNvGraphicFramePr>
            <a:graphicFrameLocks noGrp="1"/>
          </p:cNvGraphicFramePr>
          <p:nvPr/>
        </p:nvGraphicFramePr>
        <p:xfrm>
          <a:off x="3693140" y="2727928"/>
          <a:ext cx="4774907" cy="361232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08706">
                  <a:extLst>
                    <a:ext uri="{9D8B030D-6E8A-4147-A177-3AD203B41FA5}">
                      <a16:colId xmlns:a16="http://schemas.microsoft.com/office/drawing/2014/main" val="3996398559"/>
                    </a:ext>
                  </a:extLst>
                </a:gridCol>
                <a:gridCol w="708706">
                  <a:extLst>
                    <a:ext uri="{9D8B030D-6E8A-4147-A177-3AD203B41FA5}">
                      <a16:colId xmlns:a16="http://schemas.microsoft.com/office/drawing/2014/main" val="2246635664"/>
                    </a:ext>
                  </a:extLst>
                </a:gridCol>
                <a:gridCol w="248047">
                  <a:extLst>
                    <a:ext uri="{9D8B030D-6E8A-4147-A177-3AD203B41FA5}">
                      <a16:colId xmlns:a16="http://schemas.microsoft.com/office/drawing/2014/main" val="1179319790"/>
                    </a:ext>
                  </a:extLst>
                </a:gridCol>
                <a:gridCol w="730853">
                  <a:extLst>
                    <a:ext uri="{9D8B030D-6E8A-4147-A177-3AD203B41FA5}">
                      <a16:colId xmlns:a16="http://schemas.microsoft.com/office/drawing/2014/main" val="2780480994"/>
                    </a:ext>
                  </a:extLst>
                </a:gridCol>
                <a:gridCol w="730853">
                  <a:extLst>
                    <a:ext uri="{9D8B030D-6E8A-4147-A177-3AD203B41FA5}">
                      <a16:colId xmlns:a16="http://schemas.microsoft.com/office/drawing/2014/main" val="203567534"/>
                    </a:ext>
                  </a:extLst>
                </a:gridCol>
                <a:gridCol w="265766">
                  <a:extLst>
                    <a:ext uri="{9D8B030D-6E8A-4147-A177-3AD203B41FA5}">
                      <a16:colId xmlns:a16="http://schemas.microsoft.com/office/drawing/2014/main" val="1448927948"/>
                    </a:ext>
                  </a:extLst>
                </a:gridCol>
                <a:gridCol w="690988">
                  <a:extLst>
                    <a:ext uri="{9D8B030D-6E8A-4147-A177-3AD203B41FA5}">
                      <a16:colId xmlns:a16="http://schemas.microsoft.com/office/drawing/2014/main" val="4193101888"/>
                    </a:ext>
                  </a:extLst>
                </a:gridCol>
                <a:gridCol w="690988">
                  <a:extLst>
                    <a:ext uri="{9D8B030D-6E8A-4147-A177-3AD203B41FA5}">
                      <a16:colId xmlns:a16="http://schemas.microsoft.com/office/drawing/2014/main" val="3839685432"/>
                    </a:ext>
                  </a:extLst>
                </a:gridCol>
              </a:tblGrid>
              <a:tr h="40136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endParaRPr lang="en-US" sz="2000" b="1" i="0" u="none" strike="noStrike" dirty="0">
                        <a:solidFill>
                          <a:srgbClr val="EEEEEE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 </a:t>
                      </a:r>
                      <a:endParaRPr lang="en-US" sz="2000" b="1" i="0" u="none" strike="noStrike" dirty="0">
                        <a:solidFill>
                          <a:srgbClr val="EEEEEE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</a:t>
                      </a:r>
                      <a:endParaRPr lang="en-US" sz="2000" b="1" i="0" u="none" strike="noStrike" dirty="0">
                        <a:solidFill>
                          <a:srgbClr val="EEEEEE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_|</a:t>
                      </a:r>
                      <a:endParaRPr lang="en-US" sz="2000" b="1" i="0" u="none" strike="noStrike">
                        <a:solidFill>
                          <a:srgbClr val="EEEEEE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</a:t>
                      </a:r>
                      <a:endParaRPr lang="en-US" sz="2000" b="1" i="0" u="none" strike="noStrike" dirty="0">
                        <a:solidFill>
                          <a:srgbClr val="EEEEEE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en-US" sz="2000" b="1" i="0" u="none" strike="noStrike" dirty="0">
                        <a:solidFill>
                          <a:srgbClr val="EEEEEE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4875958"/>
                  </a:ext>
                </a:extLst>
              </a:tr>
              <a:tr h="40136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</a:t>
                      </a:r>
                      <a:endParaRPr lang="en-US" sz="2000" b="1" i="0" u="none" strike="noStrike">
                        <a:solidFill>
                          <a:srgbClr val="EEEEEE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|3 </a:t>
                      </a:r>
                      <a:endParaRPr lang="en-US" sz="2000" b="1" i="0" u="none" strike="noStrike" dirty="0">
                        <a:solidFill>
                          <a:srgbClr val="EEEEEE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</a:t>
                      </a:r>
                      <a:endParaRPr lang="en-US" sz="2000" b="1" i="0" u="none" strike="noStrike">
                        <a:solidFill>
                          <a:srgbClr val="EEEEEE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|&lt; </a:t>
                      </a:r>
                      <a:endParaRPr lang="en-US" sz="2000" b="1" i="0" u="none" strike="noStrike" dirty="0">
                        <a:solidFill>
                          <a:srgbClr val="EEEEEE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</a:t>
                      </a:r>
                      <a:endParaRPr lang="en-US" sz="2000" b="1" i="0" u="none" strike="noStrike">
                        <a:solidFill>
                          <a:srgbClr val="EEEEEE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en-US" sz="2000" b="1" i="0" u="none" strike="noStrike">
                        <a:solidFill>
                          <a:srgbClr val="EEEEEE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1201563"/>
                  </a:ext>
                </a:extLst>
              </a:tr>
              <a:tr h="40136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  <a:endParaRPr lang="en-US" sz="2000" b="1" i="0" u="none" strike="noStrike">
                        <a:solidFill>
                          <a:srgbClr val="EEEEEE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 </a:t>
                      </a:r>
                      <a:endParaRPr lang="en-US" sz="2000" b="1" i="0" u="none" strike="noStrike" dirty="0">
                        <a:solidFill>
                          <a:srgbClr val="EEEEEE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</a:t>
                      </a:r>
                      <a:endParaRPr lang="en-US" sz="2000" b="1" i="0" u="none" strike="noStrike">
                        <a:solidFill>
                          <a:srgbClr val="EEEEEE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2000" b="1" i="0" u="none" strike="noStrike" dirty="0">
                        <a:solidFill>
                          <a:srgbClr val="EEEEEE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</a:t>
                      </a:r>
                      <a:endParaRPr lang="en-US" sz="2000" b="1" i="0" u="none" strike="noStrike">
                        <a:solidFill>
                          <a:srgbClr val="EEEEEE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|_|</a:t>
                      </a:r>
                      <a:endParaRPr lang="en-US" sz="2000" b="1" i="0" u="none" strike="noStrike" dirty="0">
                        <a:solidFill>
                          <a:srgbClr val="EEEEEE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645646"/>
                  </a:ext>
                </a:extLst>
              </a:tr>
              <a:tr h="40136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</a:t>
                      </a:r>
                      <a:endParaRPr lang="en-US" sz="2000" b="1" i="0" u="none" strike="noStrike">
                        <a:solidFill>
                          <a:srgbClr val="EEEEEE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|) </a:t>
                      </a:r>
                      <a:endParaRPr lang="en-US" sz="2000" b="1" i="0" u="none" strike="noStrike" dirty="0">
                        <a:solidFill>
                          <a:srgbClr val="EEEEEE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</a:t>
                      </a:r>
                      <a:endParaRPr lang="en-US" sz="2000" b="1" i="0" u="none" strike="noStrike">
                        <a:solidFill>
                          <a:srgbClr val="EEEEEE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|\/|</a:t>
                      </a:r>
                      <a:endParaRPr lang="en-US" sz="2000" b="1" i="0" u="none" strike="noStrike" dirty="0">
                        <a:solidFill>
                          <a:srgbClr val="EEEEEE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</a:t>
                      </a:r>
                      <a:endParaRPr lang="en-US" sz="2000" b="1" i="0" u="none" strike="noStrike">
                        <a:solidFill>
                          <a:srgbClr val="EEEEEE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\/</a:t>
                      </a:r>
                      <a:endParaRPr lang="en-US" sz="2000" b="1" i="0" u="none" strike="noStrike" dirty="0">
                        <a:solidFill>
                          <a:srgbClr val="EEEEEE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1501173"/>
                  </a:ext>
                </a:extLst>
              </a:tr>
              <a:tr h="40136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</a:t>
                      </a:r>
                      <a:endParaRPr lang="en-US" sz="2000" b="1" i="0" u="none" strike="noStrike">
                        <a:solidFill>
                          <a:srgbClr val="EEEEEE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sz="2000" b="1" i="0" u="none" strike="noStrike" dirty="0">
                        <a:solidFill>
                          <a:srgbClr val="EEEEEE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</a:t>
                      </a:r>
                      <a:endParaRPr lang="en-US" sz="2000" b="1" i="0" u="none" strike="noStrike">
                        <a:solidFill>
                          <a:srgbClr val="EEEEEE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|\|</a:t>
                      </a:r>
                      <a:endParaRPr lang="en-US" sz="2000" b="1" i="0" u="none" strike="noStrike" dirty="0">
                        <a:solidFill>
                          <a:srgbClr val="EEEEEE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</a:t>
                      </a:r>
                      <a:endParaRPr lang="en-US" sz="2000" b="1" i="0" u="none" strike="noStrike">
                        <a:solidFill>
                          <a:srgbClr val="EEEEEE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\/\/ </a:t>
                      </a:r>
                      <a:endParaRPr lang="en-US" sz="2000" b="1" i="0" u="none" strike="noStrike" dirty="0">
                        <a:solidFill>
                          <a:srgbClr val="EEEEEE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167143"/>
                  </a:ext>
                </a:extLst>
              </a:tr>
              <a:tr h="40136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  <a:endParaRPr lang="en-US" sz="2000" b="1" i="0" u="none" strike="noStrike">
                        <a:solidFill>
                          <a:srgbClr val="EEEEEE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|= </a:t>
                      </a:r>
                      <a:endParaRPr lang="en-US" sz="2000" b="1" i="0" u="none" strike="noStrike" dirty="0">
                        <a:solidFill>
                          <a:srgbClr val="EEEEEE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</a:t>
                      </a:r>
                      <a:endParaRPr lang="en-US" sz="2000" b="1" i="0" u="none" strike="noStrike">
                        <a:solidFill>
                          <a:srgbClr val="EEEEEE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sz="2000" b="1" i="0" u="none" strike="noStrike" dirty="0">
                        <a:solidFill>
                          <a:srgbClr val="EEEEEE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endParaRPr lang="en-US" sz="2000" b="1" i="0" u="none" strike="noStrike">
                        <a:solidFill>
                          <a:srgbClr val="EEEEEE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&gt;&lt;</a:t>
                      </a:r>
                      <a:endParaRPr lang="en-US" sz="2000" b="1" i="0" u="none" strike="noStrike" dirty="0">
                        <a:solidFill>
                          <a:srgbClr val="EEEEEE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5623396"/>
                  </a:ext>
                </a:extLst>
              </a:tr>
              <a:tr h="40136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</a:t>
                      </a:r>
                      <a:endParaRPr lang="en-US" sz="2000" b="1" i="0" u="none" strike="noStrike">
                        <a:solidFill>
                          <a:srgbClr val="EEEEEE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en-US" sz="2000" b="1" i="0" u="none" strike="noStrike" dirty="0">
                        <a:solidFill>
                          <a:srgbClr val="EEEEEE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</a:t>
                      </a:r>
                      <a:endParaRPr lang="en-US" sz="2000" b="1" i="0" u="none" strike="noStrike">
                        <a:solidFill>
                          <a:srgbClr val="EEEEEE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|D</a:t>
                      </a:r>
                      <a:endParaRPr lang="en-US" sz="2000" b="1" i="0" u="none" strike="noStrike" dirty="0">
                        <a:solidFill>
                          <a:srgbClr val="EEEEEE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</a:t>
                      </a:r>
                      <a:endParaRPr lang="en-US" sz="2000" b="1" i="0" u="none" strike="noStrike">
                        <a:solidFill>
                          <a:srgbClr val="EEEEEE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'/ </a:t>
                      </a:r>
                      <a:endParaRPr lang="en-US" sz="2000" b="1" i="0" u="none" strike="noStrike" dirty="0">
                        <a:solidFill>
                          <a:srgbClr val="EEEEEE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830474"/>
                  </a:ext>
                </a:extLst>
              </a:tr>
              <a:tr h="40136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</a:t>
                      </a:r>
                      <a:endParaRPr lang="en-US" sz="2000" b="1" i="0" u="none" strike="noStrike">
                        <a:solidFill>
                          <a:srgbClr val="EEEEEE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|-| </a:t>
                      </a:r>
                      <a:endParaRPr lang="en-US" sz="2000" b="1" i="0" u="none" strike="noStrike" dirty="0">
                        <a:solidFill>
                          <a:srgbClr val="EEEEEE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Q</a:t>
                      </a:r>
                      <a:endParaRPr lang="en-US" sz="2000" b="1" i="0" u="none" strike="noStrike">
                        <a:solidFill>
                          <a:srgbClr val="EEEEEE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(,) </a:t>
                      </a:r>
                      <a:endParaRPr lang="en-US" sz="2000" b="1" i="0" u="none" strike="noStrike" dirty="0">
                        <a:solidFill>
                          <a:srgbClr val="EEEEEE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Z</a:t>
                      </a:r>
                      <a:endParaRPr lang="en-US" sz="2000" b="1" i="0" u="none" strike="noStrike">
                        <a:solidFill>
                          <a:srgbClr val="EEEEEE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sz="2000" b="1" i="0" u="none" strike="noStrike" dirty="0">
                        <a:solidFill>
                          <a:srgbClr val="EEEEEE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3469069"/>
                  </a:ext>
                </a:extLst>
              </a:tr>
              <a:tr h="40136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endParaRPr lang="en-US" sz="2000" b="1" i="0" u="none" strike="noStrike">
                        <a:solidFill>
                          <a:srgbClr val="EEEEEE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</a:t>
                      </a:r>
                      <a:endParaRPr lang="en-US" sz="2000" b="1" i="0" u="none" strike="noStrike" dirty="0">
                        <a:solidFill>
                          <a:srgbClr val="EEEEEE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</a:t>
                      </a:r>
                      <a:endParaRPr lang="en-US" sz="2000" b="1" i="0" u="none" strike="noStrike">
                        <a:solidFill>
                          <a:srgbClr val="EEEEEE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|2 </a:t>
                      </a:r>
                      <a:endParaRPr lang="en-US" sz="2000" b="1" i="0" u="none" strike="noStrike" dirty="0">
                        <a:solidFill>
                          <a:srgbClr val="EEEEEE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319905055"/>
                  </a:ext>
                </a:extLst>
              </a:tr>
            </a:tbl>
          </a:graphicData>
        </a:graphic>
      </p:graphicFrame>
      <p:sp>
        <p:nvSpPr>
          <p:cNvPr id="5" name="Text Box 4">
            <a:extLst>
              <a:ext uri="{FF2B5EF4-FFF2-40B4-BE49-F238E27FC236}">
                <a16:creationId xmlns:a16="http://schemas.microsoft.com/office/drawing/2014/main" id="{8A0495F2-DF1C-4510-A5A1-8628576ACA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2636" y="1247687"/>
            <a:ext cx="1996441" cy="436146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LEET</a:t>
            </a:r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2C865250-344D-4114-82C9-01B2FED7E2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90638" y="1247687"/>
            <a:ext cx="2487101" cy="463846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4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1337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A0CEAD4A-F895-495C-9E1B-A2F124BDE03F}"/>
              </a:ext>
            </a:extLst>
          </p:cNvPr>
          <p:cNvSpPr/>
          <p:nvPr/>
        </p:nvSpPr>
        <p:spPr bwMode="auto">
          <a:xfrm>
            <a:off x="5803613" y="1288164"/>
            <a:ext cx="553963" cy="35519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8" name="Text Box 4">
            <a:extLst>
              <a:ext uri="{FF2B5EF4-FFF2-40B4-BE49-F238E27FC236}">
                <a16:creationId xmlns:a16="http://schemas.microsoft.com/office/drawing/2014/main" id="{92ABBBA5-BC08-437B-8A4E-DC77F8C954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29065" y="763588"/>
            <a:ext cx="5057021" cy="46384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 Input   </a:t>
            </a:r>
            <a:r>
              <a:rPr lang="th-TH" sz="2400" b="1" dirty="0">
                <a:latin typeface="Courier New" pitchFamily="49" charset="0"/>
                <a:cs typeface="Microsoft Sans Serif" pitchFamily="34" charset="0"/>
              </a:rPr>
              <a:t>   </a:t>
            </a:r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      </a:t>
            </a:r>
            <a:r>
              <a:rPr lang="th-TH" sz="2400" b="1" dirty="0">
                <a:latin typeface="Courier New" pitchFamily="49" charset="0"/>
                <a:cs typeface="Microsoft Sans Serif" pitchFamily="34" charset="0"/>
              </a:rPr>
              <a:t>    </a:t>
            </a:r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Output</a:t>
            </a:r>
          </a:p>
        </p:txBody>
      </p:sp>
      <p:sp>
        <p:nvSpPr>
          <p:cNvPr id="9" name="Text Box 4">
            <a:extLst>
              <a:ext uri="{FF2B5EF4-FFF2-40B4-BE49-F238E27FC236}">
                <a16:creationId xmlns:a16="http://schemas.microsoft.com/office/drawing/2014/main" id="{6188374D-7168-4A01-B635-E42318FFD0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90638" y="1887767"/>
            <a:ext cx="2487102" cy="436146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&gt;&lt;|\/|3|\|</a:t>
            </a:r>
          </a:p>
        </p:txBody>
      </p:sp>
      <p:sp>
        <p:nvSpPr>
          <p:cNvPr id="10" name="Text Box 4">
            <a:extLst>
              <a:ext uri="{FF2B5EF4-FFF2-40B4-BE49-F238E27FC236}">
                <a16:creationId xmlns:a16="http://schemas.microsoft.com/office/drawing/2014/main" id="{B477D728-C77F-4E1B-A137-755ADEF154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2636" y="1860067"/>
            <a:ext cx="1996440" cy="463846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4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XMEN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BEE03569-3992-4076-9951-FC2BB36FCD04}"/>
              </a:ext>
            </a:extLst>
          </p:cNvPr>
          <p:cNvSpPr/>
          <p:nvPr/>
        </p:nvSpPr>
        <p:spPr bwMode="auto">
          <a:xfrm>
            <a:off x="5803613" y="1928244"/>
            <a:ext cx="553963" cy="35519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987378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9509B-7694-44DC-9C2C-FE6A42BC0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dict</a:t>
            </a:r>
            <a:r>
              <a:rPr lang="en-US" dirty="0"/>
              <a:t> </a:t>
            </a:r>
            <a:r>
              <a:rPr lang="th-TH" dirty="0"/>
              <a:t>เหมือน </a:t>
            </a:r>
            <a:r>
              <a:rPr lang="en-US" dirty="0"/>
              <a:t>mapping function</a:t>
            </a:r>
          </a:p>
        </p:txBody>
      </p:sp>
      <p:sp>
        <p:nvSpPr>
          <p:cNvPr id="4" name="Text Box 5">
            <a:extLst>
              <a:ext uri="{FF2B5EF4-FFF2-40B4-BE49-F238E27FC236}">
                <a16:creationId xmlns:a16="http://schemas.microsoft.com/office/drawing/2014/main" id="{3C6819A8-059F-4559-8BDC-5F1122C5D6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4289" y="858297"/>
            <a:ext cx="8220247" cy="1296382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pPr>
              <a:lnSpc>
                <a:spcPct val="120000"/>
              </a:lnSpc>
            </a:pPr>
            <a:r>
              <a:rPr lang="it-IT" sz="2200" b="1" dirty="0">
                <a:latin typeface="Courier New" pitchFamily="49" charset="0"/>
                <a:cs typeface="Tahoma" pitchFamily="34" charset="0"/>
              </a:rPr>
              <a:t>grade = {"6130186221": "A", "6230221221": "A",</a:t>
            </a:r>
          </a:p>
          <a:p>
            <a:pPr>
              <a:lnSpc>
                <a:spcPct val="120000"/>
              </a:lnSpc>
            </a:pPr>
            <a:r>
              <a:rPr lang="it-IT" sz="2200" b="1" dirty="0">
                <a:latin typeface="Courier New" pitchFamily="49" charset="0"/>
                <a:cs typeface="Tahoma" pitchFamily="34" charset="0"/>
              </a:rPr>
              <a:t>         "6231009821": "B", "6230543921": "C",</a:t>
            </a:r>
          </a:p>
          <a:p>
            <a:pPr>
              <a:lnSpc>
                <a:spcPct val="120000"/>
              </a:lnSpc>
            </a:pPr>
            <a:r>
              <a:rPr lang="it-IT" sz="2200" b="1" dirty="0">
                <a:latin typeface="Courier New" pitchFamily="49" charset="0"/>
                <a:cs typeface="Tahoma" pitchFamily="34" charset="0"/>
              </a:rPr>
              <a:t>         "6230431521": "B", "6230276821": "A"}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19BCF31-09AC-4A6D-A1DB-A1EA897989F2}"/>
              </a:ext>
            </a:extLst>
          </p:cNvPr>
          <p:cNvGrpSpPr/>
          <p:nvPr/>
        </p:nvGrpSpPr>
        <p:grpSpPr>
          <a:xfrm>
            <a:off x="2923838" y="2249388"/>
            <a:ext cx="5345725" cy="4111500"/>
            <a:chOff x="1688123" y="2489982"/>
            <a:chExt cx="5345725" cy="41115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FE759733-E6D6-4077-882A-6CD59A919E41}"/>
                </a:ext>
              </a:extLst>
            </p:cNvPr>
            <p:cNvSpPr/>
            <p:nvPr/>
          </p:nvSpPr>
          <p:spPr bwMode="auto">
            <a:xfrm>
              <a:off x="5321411" y="2958557"/>
              <a:ext cx="1712437" cy="241096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2200" dirty="0">
                <a:latin typeface="Tahoma" pitchFamily="34" charset="0"/>
                <a:cs typeface="Tahoma" pitchFamily="34" charset="0"/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EAE5D84C-8752-4AFE-89EE-FF9EA4BA4E39}"/>
                </a:ext>
              </a:extLst>
            </p:cNvPr>
            <p:cNvSpPr/>
            <p:nvPr/>
          </p:nvSpPr>
          <p:spPr bwMode="auto">
            <a:xfrm>
              <a:off x="1688123" y="2489982"/>
              <a:ext cx="2729132" cy="3348110"/>
            </a:xfrm>
            <a:prstGeom prst="ellipse">
              <a:avLst/>
            </a:prstGeom>
            <a:solidFill>
              <a:srgbClr val="FFCC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2200" dirty="0">
                <a:latin typeface="Tahoma" pitchFamily="34" charset="0"/>
                <a:cs typeface="Tahoma" pitchFamily="34" charset="0"/>
              </a:endParaRPr>
            </a:p>
          </p:txBody>
        </p:sp>
        <p:sp>
          <p:nvSpPr>
            <p:cNvPr id="5" name="Text Box 5">
              <a:extLst>
                <a:ext uri="{FF2B5EF4-FFF2-40B4-BE49-F238E27FC236}">
                  <a16:creationId xmlns:a16="http://schemas.microsoft.com/office/drawing/2014/main" id="{240401FE-02B7-4272-B921-5C7FBD0574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3325" y="2958557"/>
              <a:ext cx="2268845" cy="25151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med"/>
            </a:ln>
          </p:spPr>
          <p:txBody>
            <a:bodyPr wrap="square" lIns="90000" tIns="46800" rIns="90000" bIns="4680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it-IT" sz="2200" b="1" dirty="0">
                  <a:latin typeface="Courier New" pitchFamily="49" charset="0"/>
                  <a:cs typeface="Tahoma" pitchFamily="34" charset="0"/>
                </a:rPr>
                <a:t>"6130186221"</a:t>
              </a:r>
            </a:p>
            <a:p>
              <a:pPr algn="ctr">
                <a:lnSpc>
                  <a:spcPct val="120000"/>
                </a:lnSpc>
              </a:pPr>
              <a:r>
                <a:rPr lang="it-IT" sz="2200" b="1" dirty="0">
                  <a:latin typeface="Courier New" pitchFamily="49" charset="0"/>
                  <a:cs typeface="Tahoma" pitchFamily="34" charset="0"/>
                </a:rPr>
                <a:t>"6230221221"</a:t>
              </a:r>
            </a:p>
            <a:p>
              <a:pPr algn="ctr">
                <a:lnSpc>
                  <a:spcPct val="120000"/>
                </a:lnSpc>
              </a:pPr>
              <a:r>
                <a:rPr lang="it-IT" sz="2200" b="1" dirty="0">
                  <a:latin typeface="Courier New" pitchFamily="49" charset="0"/>
                  <a:cs typeface="Tahoma" pitchFamily="34" charset="0"/>
                </a:rPr>
                <a:t>"6231009821"</a:t>
              </a:r>
            </a:p>
            <a:p>
              <a:pPr algn="ctr">
                <a:lnSpc>
                  <a:spcPct val="120000"/>
                </a:lnSpc>
              </a:pPr>
              <a:r>
                <a:rPr lang="it-IT" sz="2200" b="1" dirty="0">
                  <a:latin typeface="Courier New" pitchFamily="49" charset="0"/>
                  <a:cs typeface="Tahoma" pitchFamily="34" charset="0"/>
                </a:rPr>
                <a:t>"6230543921"</a:t>
              </a:r>
            </a:p>
            <a:p>
              <a:pPr algn="ctr">
                <a:lnSpc>
                  <a:spcPct val="120000"/>
                </a:lnSpc>
              </a:pPr>
              <a:r>
                <a:rPr lang="it-IT" sz="2200" b="1" dirty="0">
                  <a:latin typeface="Courier New" pitchFamily="49" charset="0"/>
                  <a:cs typeface="Tahoma" pitchFamily="34" charset="0"/>
                </a:rPr>
                <a:t>"6230431521"</a:t>
              </a:r>
            </a:p>
            <a:p>
              <a:pPr algn="ctr">
                <a:lnSpc>
                  <a:spcPct val="120000"/>
                </a:lnSpc>
              </a:pPr>
              <a:r>
                <a:rPr lang="it-IT" sz="2200" b="1" dirty="0">
                  <a:latin typeface="Courier New" pitchFamily="49" charset="0"/>
                  <a:cs typeface="Tahoma" pitchFamily="34" charset="0"/>
                </a:rPr>
                <a:t>"6230276821"</a:t>
              </a:r>
            </a:p>
          </p:txBody>
        </p:sp>
        <p:sp>
          <p:nvSpPr>
            <p:cNvPr id="6" name="Text Box 5">
              <a:extLst>
                <a:ext uri="{FF2B5EF4-FFF2-40B4-BE49-F238E27FC236}">
                  <a16:creationId xmlns:a16="http://schemas.microsoft.com/office/drawing/2014/main" id="{E75A4F94-D314-44BD-B05C-5A827358A3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23130" y="3189825"/>
              <a:ext cx="1326310" cy="21089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med"/>
            </a:ln>
          </p:spPr>
          <p:txBody>
            <a:bodyPr wrap="square" lIns="90000" tIns="46800" rIns="90000" bIns="4680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it-IT" sz="2200" b="1" dirty="0">
                  <a:latin typeface="Courier New" pitchFamily="49" charset="0"/>
                  <a:cs typeface="Tahoma" pitchFamily="34" charset="0"/>
                </a:rPr>
                <a:t>"A"</a:t>
              </a:r>
            </a:p>
            <a:p>
              <a:pPr algn="ctr">
                <a:lnSpc>
                  <a:spcPct val="120000"/>
                </a:lnSpc>
              </a:pPr>
              <a:endParaRPr lang="it-IT" sz="2200" b="1" dirty="0">
                <a:latin typeface="Courier New" pitchFamily="49" charset="0"/>
                <a:cs typeface="Tahoma" pitchFamily="34" charset="0"/>
              </a:endParaRPr>
            </a:p>
            <a:p>
              <a:pPr algn="ctr">
                <a:lnSpc>
                  <a:spcPct val="120000"/>
                </a:lnSpc>
              </a:pPr>
              <a:r>
                <a:rPr lang="it-IT" sz="2200" b="1" dirty="0">
                  <a:latin typeface="Courier New" pitchFamily="49" charset="0"/>
                  <a:cs typeface="Tahoma" pitchFamily="34" charset="0"/>
                </a:rPr>
                <a:t>"B"</a:t>
              </a:r>
            </a:p>
            <a:p>
              <a:pPr algn="ctr">
                <a:lnSpc>
                  <a:spcPct val="120000"/>
                </a:lnSpc>
              </a:pPr>
              <a:endParaRPr lang="it-IT" sz="2200" b="1" dirty="0">
                <a:latin typeface="Courier New" pitchFamily="49" charset="0"/>
                <a:cs typeface="Tahoma" pitchFamily="34" charset="0"/>
              </a:endParaRPr>
            </a:p>
            <a:p>
              <a:pPr algn="ctr">
                <a:lnSpc>
                  <a:spcPct val="120000"/>
                </a:lnSpc>
              </a:pPr>
              <a:r>
                <a:rPr lang="it-IT" sz="2200" b="1" dirty="0">
                  <a:latin typeface="Courier New" pitchFamily="49" charset="0"/>
                  <a:cs typeface="Tahoma" pitchFamily="34" charset="0"/>
                </a:rPr>
                <a:t>"C"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BBD25D4-4A5C-4486-A2AC-5DF885FF0207}"/>
                </a:ext>
              </a:extLst>
            </p:cNvPr>
            <p:cNvSpPr txBox="1"/>
            <p:nvPr/>
          </p:nvSpPr>
          <p:spPr>
            <a:xfrm>
              <a:off x="2259036" y="5770485"/>
              <a:ext cx="165369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Tahoma" pitchFamily="34" charset="0"/>
                  <a:cs typeface="Tahoma" pitchFamily="34" charset="0"/>
                </a:rPr>
                <a:t>key</a:t>
              </a:r>
            </a:p>
            <a:p>
              <a:pPr algn="ctr"/>
              <a:r>
                <a:rPr lang="en-US" sz="2400" dirty="0">
                  <a:latin typeface="Tahoma" pitchFamily="34" charset="0"/>
                  <a:cs typeface="Tahoma" pitchFamily="34" charset="0"/>
                </a:rPr>
                <a:t>(domain)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CB0548A-0062-4885-B715-1CB813573E2D}"/>
                </a:ext>
              </a:extLst>
            </p:cNvPr>
            <p:cNvSpPr txBox="1"/>
            <p:nvPr/>
          </p:nvSpPr>
          <p:spPr>
            <a:xfrm>
              <a:off x="5566858" y="5770484"/>
              <a:ext cx="119250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Tahoma" pitchFamily="34" charset="0"/>
                  <a:cs typeface="Tahoma" pitchFamily="34" charset="0"/>
                </a:rPr>
                <a:t>value</a:t>
              </a:r>
            </a:p>
            <a:p>
              <a:pPr algn="ctr"/>
              <a:r>
                <a:rPr lang="en-US" sz="2400" dirty="0">
                  <a:latin typeface="Tahoma" pitchFamily="34" charset="0"/>
                  <a:cs typeface="Tahoma" pitchFamily="34" charset="0"/>
                </a:rPr>
                <a:t>(range)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F5397F30-9880-4989-8DFB-4497EADEC56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940866" y="3257240"/>
              <a:ext cx="2037903" cy="17176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BE221416-3DF8-40A1-8CF7-A3BD86234E47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135905" y="3521290"/>
              <a:ext cx="1842864" cy="110842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9FCDD10F-EB97-4590-BE5D-C5CB21D0C39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135905" y="3966264"/>
              <a:ext cx="1842864" cy="24837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42979862-7640-4C5F-B72D-150192DA8265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121834" y="4424582"/>
              <a:ext cx="1856935" cy="575692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CD1DD885-BDDA-415D-9B49-414C895736E8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121834" y="4300395"/>
              <a:ext cx="1856935" cy="47655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532E1031-C24F-4E31-B160-91C04625E452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3940866" y="3576712"/>
              <a:ext cx="2037903" cy="153447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14211D2A-21E5-4769-A76B-4E27903B503B}"/>
              </a:ext>
            </a:extLst>
          </p:cNvPr>
          <p:cNvSpPr txBox="1"/>
          <p:nvPr/>
        </p:nvSpPr>
        <p:spPr>
          <a:xfrm>
            <a:off x="8127067" y="2210989"/>
            <a:ext cx="22098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Tahoma" pitchFamily="34" charset="0"/>
                <a:cs typeface="Tahoma" pitchFamily="34" charset="0"/>
              </a:rPr>
              <a:t>keys </a:t>
            </a:r>
            <a:r>
              <a:rPr lang="th-TH" sz="2400" dirty="0">
                <a:latin typeface="Tahoma" pitchFamily="34" charset="0"/>
                <a:cs typeface="Tahoma" pitchFamily="34" charset="0"/>
              </a:rPr>
              <a:t>ห้ามซ้ำกัน</a:t>
            </a:r>
          </a:p>
          <a:p>
            <a:pPr algn="ctr"/>
            <a:r>
              <a:rPr lang="en-US" sz="2400" dirty="0">
                <a:latin typeface="Tahoma" pitchFamily="34" charset="0"/>
                <a:cs typeface="Tahoma" pitchFamily="34" charset="0"/>
              </a:rPr>
              <a:t>values </a:t>
            </a:r>
            <a:r>
              <a:rPr lang="th-TH" sz="2400" dirty="0">
                <a:latin typeface="Tahoma" pitchFamily="34" charset="0"/>
                <a:cs typeface="Tahoma" pitchFamily="34" charset="0"/>
              </a:rPr>
              <a:t>ซ้ำกันได้</a:t>
            </a:r>
            <a:endParaRPr lang="en-US" sz="2400" dirty="0">
              <a:latin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4401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C873A095-A26A-4B39-B9E7-FB5411B0596C}"/>
              </a:ext>
            </a:extLst>
          </p:cNvPr>
          <p:cNvGrpSpPr/>
          <p:nvPr/>
        </p:nvGrpSpPr>
        <p:grpSpPr>
          <a:xfrm>
            <a:off x="4807979" y="917478"/>
            <a:ext cx="4359356" cy="974714"/>
            <a:chOff x="4807979" y="917478"/>
            <a:chExt cx="4359356" cy="974714"/>
          </a:xfrm>
        </p:grpSpPr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2AD7AC27-2829-420A-AF4E-444E206D3CDD}"/>
                </a:ext>
              </a:extLst>
            </p:cNvPr>
            <p:cNvSpPr/>
            <p:nvPr/>
          </p:nvSpPr>
          <p:spPr bwMode="auto">
            <a:xfrm>
              <a:off x="4807979" y="917478"/>
              <a:ext cx="3630631" cy="762000"/>
            </a:xfrm>
            <a:prstGeom prst="roundRect">
              <a:avLst/>
            </a:prstGeom>
            <a:solidFill>
              <a:srgbClr val="FFFF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latin typeface="Tahoma" pitchFamily="34" charset="0"/>
                <a:cs typeface="Tahoma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81830E8-A936-4B06-A3D0-AB003272F792}"/>
                </a:ext>
              </a:extLst>
            </p:cNvPr>
            <p:cNvSpPr txBox="1"/>
            <p:nvPr/>
          </p:nvSpPr>
          <p:spPr>
            <a:xfrm>
              <a:off x="8275803" y="1430527"/>
              <a:ext cx="891532" cy="461665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>
                  <a:latin typeface="Tahoma" pitchFamily="34" charset="0"/>
                  <a:cs typeface="Tahoma" pitchFamily="34" charset="0"/>
                </a:rPr>
                <a:t>value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1CFA407A-5DB7-4F62-A820-57F419C82BD7}"/>
              </a:ext>
            </a:extLst>
          </p:cNvPr>
          <p:cNvGrpSpPr/>
          <p:nvPr/>
        </p:nvGrpSpPr>
        <p:grpSpPr>
          <a:xfrm>
            <a:off x="6095999" y="1008381"/>
            <a:ext cx="2136791" cy="855418"/>
            <a:chOff x="6095999" y="1008381"/>
            <a:chExt cx="2136791" cy="855418"/>
          </a:xfrm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60148CC9-AD6B-4211-A2C3-8F6E1DF69010}"/>
                </a:ext>
              </a:extLst>
            </p:cNvPr>
            <p:cNvSpPr/>
            <p:nvPr/>
          </p:nvSpPr>
          <p:spPr bwMode="auto">
            <a:xfrm>
              <a:off x="6095999" y="1008381"/>
              <a:ext cx="2136791" cy="461666"/>
            </a:xfrm>
            <a:prstGeom prst="roundRect">
              <a:avLst/>
            </a:prstGeom>
            <a:solidFill>
              <a:srgbClr val="66FF3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latin typeface="Tahoma" pitchFamily="34" charset="0"/>
                <a:cs typeface="Tahoma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F9D2677-AFE7-48D4-924E-BC7D0283AB71}"/>
                </a:ext>
              </a:extLst>
            </p:cNvPr>
            <p:cNvSpPr txBox="1"/>
            <p:nvPr/>
          </p:nvSpPr>
          <p:spPr>
            <a:xfrm>
              <a:off x="6946605" y="1402134"/>
              <a:ext cx="655025" cy="461665"/>
            </a:xfrm>
            <a:prstGeom prst="rect">
              <a:avLst/>
            </a:prstGeom>
            <a:solidFill>
              <a:srgbClr val="66FF33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>
                  <a:latin typeface="Tahoma" pitchFamily="34" charset="0"/>
                  <a:cs typeface="Tahoma" pitchFamily="34" charset="0"/>
                </a:rPr>
                <a:t>key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D763671-642B-4E50-A54A-B31785099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ให้ </a:t>
            </a:r>
            <a:r>
              <a:rPr lang="en-US" i="1" dirty="0"/>
              <a:t>key</a:t>
            </a:r>
            <a:r>
              <a:rPr lang="en-US" dirty="0"/>
              <a:t> </a:t>
            </a:r>
            <a:r>
              <a:rPr lang="th-TH" dirty="0"/>
              <a:t>กับ </a:t>
            </a:r>
            <a:r>
              <a:rPr lang="en-US" dirty="0" err="1"/>
              <a:t>dict</a:t>
            </a:r>
            <a:r>
              <a:rPr lang="en-US" dirty="0"/>
              <a:t>  </a:t>
            </a:r>
            <a:r>
              <a:rPr lang="th-TH" dirty="0"/>
              <a:t> แล้วได้ </a:t>
            </a:r>
            <a:r>
              <a:rPr lang="en-US" i="1" dirty="0"/>
              <a:t>value</a:t>
            </a:r>
            <a:endParaRPr lang="en-US" dirty="0"/>
          </a:p>
        </p:txBody>
      </p:sp>
      <p:sp>
        <p:nvSpPr>
          <p:cNvPr id="3" name="Text Box 5">
            <a:extLst>
              <a:ext uri="{FF2B5EF4-FFF2-40B4-BE49-F238E27FC236}">
                <a16:creationId xmlns:a16="http://schemas.microsoft.com/office/drawing/2014/main" id="{1A4D22FB-12A3-4175-9B37-A9EBEE5769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1286" y="1954702"/>
            <a:ext cx="7489428" cy="2664448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pPr>
              <a:lnSpc>
                <a:spcPct val="120000"/>
              </a:lnSpc>
            </a:pPr>
            <a:r>
              <a:rPr lang="it-IT" sz="2000" b="1" dirty="0">
                <a:highlight>
                  <a:srgbClr val="00FFFF"/>
                </a:highlight>
                <a:latin typeface="Courier New" pitchFamily="49" charset="0"/>
                <a:cs typeface="Tahoma" pitchFamily="34" charset="0"/>
              </a:rPr>
              <a:t>grade</a:t>
            </a:r>
            <a:r>
              <a:rPr lang="it-IT" sz="2000" b="1" dirty="0">
                <a:latin typeface="Courier New" pitchFamily="49" charset="0"/>
                <a:cs typeface="Tahoma" pitchFamily="34" charset="0"/>
              </a:rPr>
              <a:t> = {"6130186221": "A", "6230221221": "A",</a:t>
            </a:r>
          </a:p>
          <a:p>
            <a:pPr>
              <a:lnSpc>
                <a:spcPct val="120000"/>
              </a:lnSpc>
            </a:pPr>
            <a:r>
              <a:rPr lang="it-IT" sz="2000" b="1" dirty="0">
                <a:latin typeface="Courier New" pitchFamily="49" charset="0"/>
                <a:cs typeface="Tahoma" pitchFamily="34" charset="0"/>
              </a:rPr>
              <a:t>         "6231009821": "B", "6230543921": "C",</a:t>
            </a:r>
          </a:p>
          <a:p>
            <a:pPr>
              <a:lnSpc>
                <a:spcPct val="120000"/>
              </a:lnSpc>
            </a:pPr>
            <a:r>
              <a:rPr lang="it-IT" sz="2000" b="1" dirty="0">
                <a:latin typeface="Courier New" pitchFamily="49" charset="0"/>
                <a:cs typeface="Tahoma" pitchFamily="34" charset="0"/>
              </a:rPr>
              <a:t>         "6230431521": "B", "6230276821": "A"}</a:t>
            </a:r>
          </a:p>
          <a:p>
            <a:pPr>
              <a:lnSpc>
                <a:spcPct val="120000"/>
              </a:lnSpc>
            </a:pPr>
            <a:r>
              <a:rPr lang="it-IT" sz="2000" b="1" dirty="0">
                <a:latin typeface="Courier New" pitchFamily="49" charset="0"/>
                <a:cs typeface="Tahoma" pitchFamily="34" charset="0"/>
              </a:rPr>
              <a:t>ID = input()</a:t>
            </a:r>
          </a:p>
          <a:p>
            <a:pPr>
              <a:lnSpc>
                <a:spcPct val="120000"/>
              </a:lnSpc>
            </a:pPr>
            <a:r>
              <a:rPr lang="it-IT" sz="2000" b="1" dirty="0">
                <a:latin typeface="Courier New" pitchFamily="49" charset="0"/>
                <a:cs typeface="Tahoma" pitchFamily="34" charset="0"/>
              </a:rPr>
              <a:t>while ID != "q":</a:t>
            </a:r>
          </a:p>
          <a:p>
            <a:pPr>
              <a:lnSpc>
                <a:spcPct val="120000"/>
              </a:lnSpc>
            </a:pPr>
            <a:r>
              <a:rPr lang="it-IT" sz="2000" b="1" dirty="0">
                <a:latin typeface="Courier New" pitchFamily="49" charset="0"/>
                <a:cs typeface="Tahoma" pitchFamily="34" charset="0"/>
              </a:rPr>
              <a:t>    print(ID, "--&gt;", </a:t>
            </a:r>
            <a:r>
              <a:rPr lang="it-IT" sz="2000" b="1" dirty="0">
                <a:highlight>
                  <a:srgbClr val="00FFFF"/>
                </a:highlight>
                <a:latin typeface="Courier New" pitchFamily="49" charset="0"/>
                <a:cs typeface="Tahoma" pitchFamily="34" charset="0"/>
              </a:rPr>
              <a:t>grade[ ID ]</a:t>
            </a:r>
            <a:r>
              <a:rPr lang="it-IT" sz="2000" b="1" dirty="0">
                <a:latin typeface="Courier New" pitchFamily="49" charset="0"/>
                <a:cs typeface="Tahoma" pitchFamily="34" charset="0"/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it-IT" sz="2000" b="1" dirty="0">
                <a:latin typeface="Courier New" pitchFamily="49" charset="0"/>
                <a:cs typeface="Tahoma" pitchFamily="34" charset="0"/>
              </a:rPr>
              <a:t>    ID = input()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B6EB1A6-E724-4CD4-B031-CA3E1DB01230}"/>
              </a:ext>
            </a:extLst>
          </p:cNvPr>
          <p:cNvGrpSpPr/>
          <p:nvPr/>
        </p:nvGrpSpPr>
        <p:grpSpPr>
          <a:xfrm>
            <a:off x="3150282" y="4600247"/>
            <a:ext cx="2216642" cy="1727911"/>
            <a:chOff x="3150282" y="4600247"/>
            <a:chExt cx="2216642" cy="1727911"/>
          </a:xfrm>
        </p:grpSpPr>
        <p:sp>
          <p:nvSpPr>
            <p:cNvPr id="5" name="Text Box 5">
              <a:extLst>
                <a:ext uri="{FF2B5EF4-FFF2-40B4-BE49-F238E27FC236}">
                  <a16:creationId xmlns:a16="http://schemas.microsoft.com/office/drawing/2014/main" id="{18D22251-EF7F-4370-AE4A-9579939DBC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92486" y="5002538"/>
              <a:ext cx="2174438" cy="13256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2"/>
              </a:solidFill>
              <a:miter lim="800000"/>
              <a:headEnd/>
              <a:tailEnd type="none" w="lg" len="med"/>
            </a:ln>
          </p:spPr>
          <p:txBody>
            <a:bodyPr wrap="square" lIns="90000" tIns="46800" rIns="90000" bIns="4680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9pPr>
            </a:lstStyle>
            <a:p>
              <a:r>
                <a:rPr lang="pt-BR" sz="2000" b="1" dirty="0">
                  <a:latin typeface="Courier New" pitchFamily="49" charset="0"/>
                  <a:cs typeface="Tahoma" pitchFamily="34" charset="0"/>
                </a:rPr>
                <a:t>6231009821</a:t>
              </a:r>
            </a:p>
            <a:p>
              <a:r>
                <a:rPr lang="pt-BR" sz="2000" b="1" dirty="0">
                  <a:latin typeface="Courier New" pitchFamily="49" charset="0"/>
                  <a:cs typeface="Tahoma" pitchFamily="34" charset="0"/>
                </a:rPr>
                <a:t>6130186221</a:t>
              </a:r>
            </a:p>
            <a:p>
              <a:r>
                <a:rPr lang="pt-BR" sz="2000" b="1" dirty="0">
                  <a:latin typeface="Courier New" pitchFamily="49" charset="0"/>
                  <a:cs typeface="Tahoma" pitchFamily="34" charset="0"/>
                </a:rPr>
                <a:t>6230221221</a:t>
              </a:r>
            </a:p>
            <a:p>
              <a:r>
                <a:rPr lang="pt-BR" sz="2000" b="1" dirty="0">
                  <a:latin typeface="Courier New" pitchFamily="49" charset="0"/>
                  <a:cs typeface="Tahoma" pitchFamily="34" charset="0"/>
                </a:rPr>
                <a:t>q</a:t>
              </a:r>
            </a:p>
          </p:txBody>
        </p:sp>
        <p:sp>
          <p:nvSpPr>
            <p:cNvPr id="6" name="Text Box 5">
              <a:extLst>
                <a:ext uri="{FF2B5EF4-FFF2-40B4-BE49-F238E27FC236}">
                  <a16:creationId xmlns:a16="http://schemas.microsoft.com/office/drawing/2014/main" id="{1C2DE217-D3EE-4A2A-969E-023279332C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50282" y="4600247"/>
              <a:ext cx="1553349" cy="402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med"/>
            </a:ln>
          </p:spPr>
          <p:txBody>
            <a:bodyPr wrap="square" lIns="90000" tIns="46800" rIns="90000" bIns="4680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9pPr>
            </a:lstStyle>
            <a:p>
              <a:r>
                <a:rPr lang="en-US" sz="2000" b="1" dirty="0">
                  <a:latin typeface="Courier New" pitchFamily="49" charset="0"/>
                  <a:cs typeface="Tahoma" pitchFamily="34" charset="0"/>
                </a:rPr>
                <a:t>Input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ED3758E-16FE-4CDB-B911-8AB28604F671}"/>
              </a:ext>
            </a:extLst>
          </p:cNvPr>
          <p:cNvGrpSpPr/>
          <p:nvPr/>
        </p:nvGrpSpPr>
        <p:grpSpPr>
          <a:xfrm>
            <a:off x="6329580" y="4600247"/>
            <a:ext cx="2976294" cy="1420135"/>
            <a:chOff x="6329580" y="4600247"/>
            <a:chExt cx="2976294" cy="1420135"/>
          </a:xfrm>
        </p:grpSpPr>
        <p:sp>
          <p:nvSpPr>
            <p:cNvPr id="8" name="Text Box 5">
              <a:extLst>
                <a:ext uri="{FF2B5EF4-FFF2-40B4-BE49-F238E27FC236}">
                  <a16:creationId xmlns:a16="http://schemas.microsoft.com/office/drawing/2014/main" id="{1EA9DB22-4083-4D1B-A089-861109095D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71783" y="5002538"/>
              <a:ext cx="2934091" cy="1017844"/>
            </a:xfrm>
            <a:prstGeom prst="rect">
              <a:avLst/>
            </a:prstGeom>
            <a:solidFill>
              <a:srgbClr val="FFDB69"/>
            </a:solidFill>
            <a:ln w="9525">
              <a:solidFill>
                <a:schemeClr val="tx2"/>
              </a:solidFill>
              <a:miter lim="800000"/>
              <a:headEnd/>
              <a:tailEnd type="none" w="lg" len="med"/>
            </a:ln>
          </p:spPr>
          <p:txBody>
            <a:bodyPr wrap="square" lIns="90000" tIns="46800" rIns="90000" bIns="4680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9pPr>
            </a:lstStyle>
            <a:p>
              <a:r>
                <a:rPr lang="pt-BR" sz="2000" b="1" dirty="0">
                  <a:latin typeface="Courier New" pitchFamily="49" charset="0"/>
                  <a:cs typeface="Tahoma" pitchFamily="34" charset="0"/>
                </a:rPr>
                <a:t>6231009821 --&gt; B</a:t>
              </a:r>
            </a:p>
            <a:p>
              <a:r>
                <a:rPr lang="pt-BR" sz="2000" b="1" dirty="0">
                  <a:latin typeface="Courier New" pitchFamily="49" charset="0"/>
                  <a:cs typeface="Tahoma" pitchFamily="34" charset="0"/>
                </a:rPr>
                <a:t>6130186221 </a:t>
              </a:r>
              <a:r>
                <a:rPr lang="pt-BR" sz="2000" b="1" dirty="0">
                  <a:latin typeface="Courier New" pitchFamily="49" charset="0"/>
                  <a:cs typeface="Tahoma" pitchFamily="34" charset="0"/>
                  <a:sym typeface="Wingdings" panose="05000000000000000000" pitchFamily="2" charset="2"/>
                </a:rPr>
                <a:t>--&gt; A</a:t>
              </a:r>
              <a:endParaRPr lang="pt-BR" sz="2000" b="1" dirty="0">
                <a:latin typeface="Courier New" pitchFamily="49" charset="0"/>
                <a:cs typeface="Tahoma" pitchFamily="34" charset="0"/>
              </a:endParaRPr>
            </a:p>
            <a:p>
              <a:r>
                <a:rPr lang="pt-BR" sz="2000" b="1" dirty="0">
                  <a:latin typeface="Courier New" pitchFamily="49" charset="0"/>
                  <a:cs typeface="Tahoma" pitchFamily="34" charset="0"/>
                </a:rPr>
                <a:t>6230221221 --&gt; A</a:t>
              </a:r>
            </a:p>
          </p:txBody>
        </p:sp>
        <p:sp>
          <p:nvSpPr>
            <p:cNvPr id="9" name="Text Box 5">
              <a:extLst>
                <a:ext uri="{FF2B5EF4-FFF2-40B4-BE49-F238E27FC236}">
                  <a16:creationId xmlns:a16="http://schemas.microsoft.com/office/drawing/2014/main" id="{1B2D96F2-3959-4B2F-9510-2B5573DC98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29580" y="4600247"/>
              <a:ext cx="1553349" cy="402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med"/>
            </a:ln>
          </p:spPr>
          <p:txBody>
            <a:bodyPr wrap="square" lIns="90000" tIns="46800" rIns="90000" bIns="4680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9pPr>
            </a:lstStyle>
            <a:p>
              <a:r>
                <a:rPr lang="en-US" sz="2000" b="1" dirty="0">
                  <a:latin typeface="Courier New" pitchFamily="49" charset="0"/>
                  <a:cs typeface="Tahoma" pitchFamily="34" charset="0"/>
                </a:rPr>
                <a:t>output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C51386FC-D293-4484-A523-32BD522F0B56}"/>
              </a:ext>
            </a:extLst>
          </p:cNvPr>
          <p:cNvSpPr txBox="1"/>
          <p:nvPr/>
        </p:nvSpPr>
        <p:spPr>
          <a:xfrm>
            <a:off x="6371784" y="6080989"/>
            <a:ext cx="2934091" cy="707886"/>
          </a:xfrm>
          <a:prstGeom prst="rect">
            <a:avLst/>
          </a:prstGeom>
          <a:solidFill>
            <a:srgbClr val="FFCCFF"/>
          </a:solidFill>
        </p:spPr>
        <p:txBody>
          <a:bodyPr wrap="square" rtlCol="0">
            <a:spAutoFit/>
          </a:bodyPr>
          <a:lstStyle/>
          <a:p>
            <a:r>
              <a:rPr lang="th-TH" sz="2000" dirty="0">
                <a:latin typeface="Tahoma" pitchFamily="34" charset="0"/>
                <a:cs typeface="Tahoma" pitchFamily="34" charset="0"/>
              </a:rPr>
              <a:t>มีแต่ให้ </a:t>
            </a:r>
            <a:r>
              <a:rPr lang="en-US" sz="2000" dirty="0">
                <a:latin typeface="Tahoma" pitchFamily="34" charset="0"/>
                <a:cs typeface="Tahoma" pitchFamily="34" charset="0"/>
              </a:rPr>
              <a:t>key </a:t>
            </a:r>
            <a:r>
              <a:rPr lang="th-TH" sz="2000" dirty="0">
                <a:latin typeface="Tahoma" pitchFamily="34" charset="0"/>
                <a:cs typeface="Tahoma" pitchFamily="34" charset="0"/>
              </a:rPr>
              <a:t>ได้ </a:t>
            </a:r>
            <a:r>
              <a:rPr lang="en-US" sz="2000" dirty="0">
                <a:latin typeface="Tahoma" pitchFamily="34" charset="0"/>
                <a:cs typeface="Tahoma" pitchFamily="34" charset="0"/>
              </a:rPr>
              <a:t>value </a:t>
            </a:r>
            <a:r>
              <a:rPr lang="th-TH" sz="2000" dirty="0">
                <a:latin typeface="Tahoma" pitchFamily="34" charset="0"/>
                <a:cs typeface="Tahoma" pitchFamily="34" charset="0"/>
              </a:rPr>
              <a:t> </a:t>
            </a:r>
            <a:endParaRPr lang="en-US" sz="2000" dirty="0">
              <a:latin typeface="Tahoma" pitchFamily="34" charset="0"/>
              <a:cs typeface="Tahoma" pitchFamily="34" charset="0"/>
            </a:endParaRPr>
          </a:p>
          <a:p>
            <a:r>
              <a:rPr lang="th-TH" sz="2000" dirty="0">
                <a:latin typeface="Tahoma" pitchFamily="34" charset="0"/>
                <a:cs typeface="Tahoma" pitchFamily="34" charset="0"/>
              </a:rPr>
              <a:t>ไม่มีแบบให้ </a:t>
            </a:r>
            <a:r>
              <a:rPr lang="en-US" sz="2000" dirty="0">
                <a:latin typeface="Tahoma" pitchFamily="34" charset="0"/>
                <a:cs typeface="Tahoma" pitchFamily="34" charset="0"/>
              </a:rPr>
              <a:t>value </a:t>
            </a:r>
            <a:r>
              <a:rPr lang="th-TH" sz="2000" dirty="0">
                <a:latin typeface="Tahoma" pitchFamily="34" charset="0"/>
                <a:cs typeface="Tahoma" pitchFamily="34" charset="0"/>
              </a:rPr>
              <a:t>ได้ </a:t>
            </a:r>
            <a:r>
              <a:rPr lang="en-US" sz="2000" dirty="0">
                <a:latin typeface="Tahoma" pitchFamily="34" charset="0"/>
                <a:cs typeface="Tahoma" pitchFamily="34" charset="0"/>
              </a:rPr>
              <a:t>key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DF4151D-10C2-48BA-8ECC-1CEF82CD5387}"/>
              </a:ext>
            </a:extLst>
          </p:cNvPr>
          <p:cNvSpPr/>
          <p:nvPr/>
        </p:nvSpPr>
        <p:spPr bwMode="auto">
          <a:xfrm>
            <a:off x="4880676" y="1017410"/>
            <a:ext cx="995699" cy="461666"/>
          </a:xfrm>
          <a:prstGeom prst="roundRect">
            <a:avLst/>
          </a:prstGeom>
          <a:solidFill>
            <a:srgbClr val="FFCC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180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AE3119B-A6E1-438E-B9F5-38DA7703B371}"/>
              </a:ext>
            </a:extLst>
          </p:cNvPr>
          <p:cNvSpPr txBox="1"/>
          <p:nvPr/>
        </p:nvSpPr>
        <p:spPr>
          <a:xfrm>
            <a:off x="3784826" y="1017411"/>
            <a:ext cx="48870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  =  grade["6231010621"]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15EAED0-C101-4C4D-8603-403770CF6913}"/>
              </a:ext>
            </a:extLst>
          </p:cNvPr>
          <p:cNvSpPr txBox="1"/>
          <p:nvPr/>
        </p:nvSpPr>
        <p:spPr>
          <a:xfrm>
            <a:off x="8438610" y="3479641"/>
            <a:ext cx="2804207" cy="707886"/>
          </a:xfrm>
          <a:prstGeom prst="rect">
            <a:avLst/>
          </a:prstGeom>
          <a:solidFill>
            <a:srgbClr val="FFCCFF"/>
          </a:solidFill>
        </p:spPr>
        <p:txBody>
          <a:bodyPr wrap="square" rtlCol="0">
            <a:spAutoFit/>
          </a:bodyPr>
          <a:lstStyle/>
          <a:p>
            <a:r>
              <a:rPr lang="th-TH" sz="2000" dirty="0">
                <a:latin typeface="Tahoma" pitchFamily="34" charset="0"/>
                <a:cs typeface="Tahoma" pitchFamily="34" charset="0"/>
              </a:rPr>
              <a:t>ถ้าใช้คีย์ที่ไม่มีอยู่ใน </a:t>
            </a:r>
            <a:r>
              <a:rPr lang="en-US" sz="2000" dirty="0" err="1">
                <a:latin typeface="Tahoma" pitchFamily="34" charset="0"/>
                <a:cs typeface="Tahoma" pitchFamily="34" charset="0"/>
              </a:rPr>
              <a:t>dict</a:t>
            </a:r>
            <a:r>
              <a:rPr lang="en-US" sz="2000" dirty="0">
                <a:latin typeface="Tahoma" pitchFamily="34" charset="0"/>
                <a:cs typeface="Tahoma" pitchFamily="34" charset="0"/>
              </a:rPr>
              <a:t> </a:t>
            </a:r>
            <a:r>
              <a:rPr lang="th-TH" sz="2000" dirty="0">
                <a:latin typeface="Tahoma" pitchFamily="34" charset="0"/>
                <a:cs typeface="Tahoma" pitchFamily="34" charset="0"/>
              </a:rPr>
              <a:t>จะเกิดความผิดพลาด</a:t>
            </a:r>
            <a:endParaRPr lang="en-US" sz="2000" dirty="0">
              <a:latin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4992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 animBg="1"/>
      <p:bldP spid="13" grpId="0" animBg="1"/>
      <p:bldP spid="1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56D14-D75A-4E8B-9CAB-E3A9FA3AA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การเพิ่ม</a:t>
            </a:r>
            <a:r>
              <a:rPr lang="en-US" dirty="0"/>
              <a:t>/</a:t>
            </a:r>
            <a:r>
              <a:rPr lang="th-TH" dirty="0"/>
              <a:t>การเปลี่ยน</a:t>
            </a:r>
            <a:r>
              <a:rPr lang="en-US" dirty="0"/>
              <a:t> value</a:t>
            </a:r>
            <a:r>
              <a:rPr lang="th-TH" dirty="0"/>
              <a:t> ใน </a:t>
            </a:r>
            <a:r>
              <a:rPr lang="en-US" dirty="0" err="1"/>
              <a:t>dict</a:t>
            </a:r>
            <a:endParaRPr lang="en-US" dirty="0"/>
          </a:p>
        </p:txBody>
      </p:sp>
      <p:sp>
        <p:nvSpPr>
          <p:cNvPr id="7" name="Text Box 5">
            <a:extLst>
              <a:ext uri="{FF2B5EF4-FFF2-40B4-BE49-F238E27FC236}">
                <a16:creationId xmlns:a16="http://schemas.microsoft.com/office/drawing/2014/main" id="{FAD79B6E-544C-4A9C-BD11-1008044328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84628" y="1779412"/>
            <a:ext cx="8160204" cy="3033780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2000" b="1" dirty="0">
                <a:latin typeface="Courier New" pitchFamily="49" charset="0"/>
                <a:cs typeface="Tahoma" pitchFamily="34" charset="0"/>
              </a:rPr>
              <a:t>grade = { }</a:t>
            </a:r>
          </a:p>
          <a:p>
            <a:pPr>
              <a:lnSpc>
                <a:spcPct val="120000"/>
              </a:lnSpc>
            </a:pPr>
            <a:r>
              <a:rPr lang="en-US" sz="2000" b="1" dirty="0">
                <a:latin typeface="Courier New" pitchFamily="49" charset="0"/>
                <a:cs typeface="Tahoma" pitchFamily="34" charset="0"/>
              </a:rPr>
              <a:t>grade["6231010621"] = "A"      # {"6231010621": "A"}</a:t>
            </a:r>
            <a:br>
              <a:rPr lang="en-US" sz="2000" b="1" dirty="0">
                <a:latin typeface="Courier New" pitchFamily="49" charset="0"/>
                <a:cs typeface="Tahoma" pitchFamily="34" charset="0"/>
              </a:rPr>
            </a:br>
            <a:endParaRPr lang="en-US" sz="2000" b="1" dirty="0">
              <a:latin typeface="Courier New" pitchFamily="49" charset="0"/>
              <a:cs typeface="Tahoma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2000" b="1" dirty="0">
                <a:latin typeface="Courier New" pitchFamily="49" charset="0"/>
                <a:cs typeface="Tahoma" pitchFamily="34" charset="0"/>
              </a:rPr>
              <a:t>grade["</a:t>
            </a:r>
            <a:r>
              <a:rPr lang="it-IT" sz="2000" b="1" dirty="0">
                <a:latin typeface="Courier New" pitchFamily="49" charset="0"/>
                <a:cs typeface="Tahoma" pitchFamily="34" charset="0"/>
              </a:rPr>
              <a:t>6231009821</a:t>
            </a:r>
            <a:r>
              <a:rPr lang="en-US" sz="2000" b="1" dirty="0">
                <a:latin typeface="Courier New" pitchFamily="49" charset="0"/>
                <a:cs typeface="Tahoma" pitchFamily="34" charset="0"/>
              </a:rPr>
              <a:t>"] = "B"      # {"6231010621": "A",</a:t>
            </a:r>
          </a:p>
          <a:p>
            <a:pPr>
              <a:lnSpc>
                <a:spcPct val="120000"/>
              </a:lnSpc>
            </a:pPr>
            <a:r>
              <a:rPr lang="en-US" sz="2000" b="1" dirty="0">
                <a:latin typeface="Courier New" pitchFamily="49" charset="0"/>
                <a:cs typeface="Tahoma" pitchFamily="34" charset="0"/>
              </a:rPr>
              <a:t>                                  "</a:t>
            </a:r>
            <a:r>
              <a:rPr lang="it-IT" sz="2000" b="1" dirty="0">
                <a:latin typeface="Courier New" pitchFamily="49" charset="0"/>
                <a:cs typeface="Tahoma" pitchFamily="34" charset="0"/>
              </a:rPr>
              <a:t>6231009821": "B"</a:t>
            </a:r>
            <a:r>
              <a:rPr lang="en-US" sz="2000" b="1" dirty="0">
                <a:latin typeface="Courier New" pitchFamily="49" charset="0"/>
                <a:cs typeface="Tahoma" pitchFamily="34" charset="0"/>
              </a:rPr>
              <a:t>}</a:t>
            </a:r>
            <a:br>
              <a:rPr lang="en-US" sz="2000" b="1" dirty="0">
                <a:latin typeface="Courier New" pitchFamily="49" charset="0"/>
                <a:cs typeface="Tahoma" pitchFamily="34" charset="0"/>
              </a:rPr>
            </a:br>
            <a:endParaRPr lang="en-US" sz="2000" b="1" dirty="0">
              <a:latin typeface="Courier New" pitchFamily="49" charset="0"/>
              <a:cs typeface="Tahoma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2000" b="1" dirty="0">
                <a:latin typeface="Courier New" pitchFamily="49" charset="0"/>
                <a:cs typeface="Tahoma" pitchFamily="34" charset="0"/>
              </a:rPr>
              <a:t>grade["</a:t>
            </a:r>
            <a:r>
              <a:rPr lang="it-IT" sz="2000" b="1" dirty="0">
                <a:latin typeface="Courier New" pitchFamily="49" charset="0"/>
                <a:cs typeface="Tahoma" pitchFamily="34" charset="0"/>
              </a:rPr>
              <a:t>6231009821</a:t>
            </a:r>
            <a:r>
              <a:rPr lang="en-US" sz="2000" b="1" dirty="0">
                <a:latin typeface="Courier New" pitchFamily="49" charset="0"/>
                <a:cs typeface="Tahoma" pitchFamily="34" charset="0"/>
              </a:rPr>
              <a:t>"] = "C"      # {"6231010621": "A",</a:t>
            </a:r>
          </a:p>
          <a:p>
            <a:pPr>
              <a:lnSpc>
                <a:spcPct val="120000"/>
              </a:lnSpc>
            </a:pPr>
            <a:r>
              <a:rPr lang="en-US" sz="2000" b="1" dirty="0">
                <a:latin typeface="Courier New" pitchFamily="49" charset="0"/>
                <a:cs typeface="Tahoma" pitchFamily="34" charset="0"/>
              </a:rPr>
              <a:t>                                  "</a:t>
            </a:r>
            <a:r>
              <a:rPr lang="it-IT" sz="2000" b="1" dirty="0">
                <a:latin typeface="Courier New" pitchFamily="49" charset="0"/>
                <a:cs typeface="Tahoma" pitchFamily="34" charset="0"/>
              </a:rPr>
              <a:t>6231009821": "C"</a:t>
            </a:r>
            <a:r>
              <a:rPr lang="en-US" sz="2000" b="1" dirty="0">
                <a:latin typeface="Courier New" pitchFamily="49" charset="0"/>
                <a:cs typeface="Tahoma" pitchFamily="34" charset="0"/>
              </a:rPr>
              <a:t>}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35C0E2F-8075-48BF-8072-2D257FCA87BB}"/>
              </a:ext>
            </a:extLst>
          </p:cNvPr>
          <p:cNvGrpSpPr/>
          <p:nvPr/>
        </p:nvGrpSpPr>
        <p:grpSpPr>
          <a:xfrm>
            <a:off x="3516964" y="848921"/>
            <a:ext cx="5154896" cy="762000"/>
            <a:chOff x="1083213" y="2011680"/>
            <a:chExt cx="5154896" cy="860080"/>
          </a:xfrm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31BE23E3-3CEB-4E8A-950B-0F32114918BC}"/>
                </a:ext>
              </a:extLst>
            </p:cNvPr>
            <p:cNvSpPr/>
            <p:nvPr/>
          </p:nvSpPr>
          <p:spPr bwMode="auto">
            <a:xfrm>
              <a:off x="1083213" y="2011680"/>
              <a:ext cx="5154896" cy="860080"/>
            </a:xfrm>
            <a:prstGeom prst="roundRect">
              <a:avLst/>
            </a:prstGeom>
            <a:solidFill>
              <a:srgbClr val="FFCC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latin typeface="Tahoma" pitchFamily="34" charset="0"/>
                <a:cs typeface="Tahoma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81593E9-0108-4D56-B049-4479BFEE8A21}"/>
                </a:ext>
              </a:extLst>
            </p:cNvPr>
            <p:cNvSpPr txBox="1"/>
            <p:nvPr/>
          </p:nvSpPr>
          <p:spPr>
            <a:xfrm>
              <a:off x="1223849" y="2201858"/>
              <a:ext cx="5014260" cy="5210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grade["6231010621"] =  "A"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85393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56D14-D75A-4E8B-9CAB-E3A9FA3AA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การเพิ่ม</a:t>
            </a:r>
            <a:r>
              <a:rPr lang="en-US" dirty="0"/>
              <a:t>/</a:t>
            </a:r>
            <a:r>
              <a:rPr lang="th-TH" dirty="0"/>
              <a:t>การเปลี่ยน</a:t>
            </a:r>
            <a:r>
              <a:rPr lang="en-US" dirty="0"/>
              <a:t> value</a:t>
            </a:r>
            <a:r>
              <a:rPr lang="th-TH" dirty="0"/>
              <a:t> ใน </a:t>
            </a:r>
            <a:r>
              <a:rPr lang="en-US" dirty="0" err="1"/>
              <a:t>dict</a:t>
            </a:r>
            <a:endParaRPr lang="en-US" dirty="0"/>
          </a:p>
        </p:txBody>
      </p:sp>
      <p:sp>
        <p:nvSpPr>
          <p:cNvPr id="7" name="Text Box 5">
            <a:extLst>
              <a:ext uri="{FF2B5EF4-FFF2-40B4-BE49-F238E27FC236}">
                <a16:creationId xmlns:a16="http://schemas.microsoft.com/office/drawing/2014/main" id="{FAD79B6E-544C-4A9C-BD11-1008044328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015" y="1144627"/>
            <a:ext cx="4864210" cy="2515177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2200" b="1" dirty="0">
                <a:latin typeface="Courier New" pitchFamily="49" charset="0"/>
                <a:cs typeface="Tahoma" pitchFamily="34" charset="0"/>
              </a:rPr>
              <a:t>grade = { }   # </a:t>
            </a:r>
            <a:r>
              <a:rPr lang="en-US" sz="2200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dict</a:t>
            </a:r>
            <a:r>
              <a:rPr lang="en-US" sz="22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th-TH" sz="2200" i="1" dirty="0">
                <a:latin typeface="Courier New" pitchFamily="49" charset="0"/>
                <a:cs typeface="Tahoma" pitchFamily="34" charset="0"/>
              </a:rPr>
              <a:t>ว่าง</a:t>
            </a:r>
            <a:endParaRPr lang="en-US" sz="2200" i="1" dirty="0">
              <a:latin typeface="Courier New" pitchFamily="49" charset="0"/>
              <a:cs typeface="Tahoma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2200" b="1" dirty="0">
                <a:latin typeface="Courier New" pitchFamily="49" charset="0"/>
                <a:cs typeface="Tahoma" pitchFamily="34" charset="0"/>
              </a:rPr>
              <a:t>n = int(input())</a:t>
            </a:r>
          </a:p>
          <a:p>
            <a:pPr>
              <a:lnSpc>
                <a:spcPct val="120000"/>
              </a:lnSpc>
            </a:pPr>
            <a:r>
              <a:rPr lang="en-US" sz="2200" b="1" dirty="0" err="1">
                <a:latin typeface="Courier New" pitchFamily="49" charset="0"/>
                <a:cs typeface="Tahoma" pitchFamily="34" charset="0"/>
              </a:rPr>
              <a:t>for k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 in range(n):</a:t>
            </a:r>
          </a:p>
          <a:p>
            <a:pPr>
              <a:lnSpc>
                <a:spcPct val="120000"/>
              </a:lnSpc>
            </a:pPr>
            <a:r>
              <a:rPr lang="en-US" sz="2200" b="1" dirty="0">
                <a:latin typeface="Courier New" pitchFamily="49" charset="0"/>
                <a:cs typeface="Tahoma" pitchFamily="34" charset="0"/>
              </a:rPr>
              <a:t>    ID, g = input().split()</a:t>
            </a:r>
          </a:p>
          <a:p>
            <a:pPr>
              <a:lnSpc>
                <a:spcPct val="120000"/>
              </a:lnSpc>
            </a:pPr>
            <a:r>
              <a:rPr lang="en-US" sz="2200" b="1" dirty="0">
                <a:latin typeface="Courier New" pitchFamily="49" charset="0"/>
                <a:cs typeface="Tahoma" pitchFamily="34" charset="0"/>
              </a:rPr>
              <a:t>    </a:t>
            </a:r>
            <a:r>
              <a:rPr lang="en-US" sz="2200" b="1" dirty="0">
                <a:highlight>
                  <a:srgbClr val="00FFFF"/>
                </a:highlight>
                <a:latin typeface="Courier New" pitchFamily="49" charset="0"/>
                <a:cs typeface="Tahoma" pitchFamily="34" charset="0"/>
              </a:rPr>
              <a:t>grade[ ID ] = g</a:t>
            </a:r>
          </a:p>
          <a:p>
            <a:pPr>
              <a:lnSpc>
                <a:spcPct val="120000"/>
              </a:lnSpc>
            </a:pPr>
            <a:r>
              <a:rPr lang="en-US" sz="2200" b="1" dirty="0">
                <a:latin typeface="Courier New" pitchFamily="49" charset="0"/>
                <a:cs typeface="Tahoma" pitchFamily="34" charset="0"/>
              </a:rPr>
              <a:t>print(grade)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36629E5-B5E3-4A12-B658-4C94594C6112}"/>
              </a:ext>
            </a:extLst>
          </p:cNvPr>
          <p:cNvGrpSpPr/>
          <p:nvPr/>
        </p:nvGrpSpPr>
        <p:grpSpPr>
          <a:xfrm>
            <a:off x="7470683" y="763588"/>
            <a:ext cx="2216642" cy="2035688"/>
            <a:chOff x="5653622" y="3338348"/>
            <a:chExt cx="2216642" cy="2035688"/>
          </a:xfrm>
        </p:grpSpPr>
        <p:sp>
          <p:nvSpPr>
            <p:cNvPr id="9" name="Text Box 5">
              <a:extLst>
                <a:ext uri="{FF2B5EF4-FFF2-40B4-BE49-F238E27FC236}">
                  <a16:creationId xmlns:a16="http://schemas.microsoft.com/office/drawing/2014/main" id="{55E43340-3FF1-4E48-AA92-DF0B92AA12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95826" y="3740639"/>
              <a:ext cx="2174438" cy="163339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2"/>
              </a:solidFill>
              <a:miter lim="800000"/>
              <a:headEnd/>
              <a:tailEnd type="none" w="lg" len="med"/>
            </a:ln>
          </p:spPr>
          <p:txBody>
            <a:bodyPr wrap="square" lIns="90000" tIns="46800" rIns="90000" bIns="4680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9pPr>
            </a:lstStyle>
            <a:p>
              <a:r>
                <a:rPr lang="pt-BR" sz="2000" b="1" dirty="0">
                  <a:latin typeface="Courier New" pitchFamily="49" charset="0"/>
                  <a:cs typeface="Tahoma" pitchFamily="34" charset="0"/>
                </a:rPr>
                <a:t>4</a:t>
              </a:r>
            </a:p>
            <a:p>
              <a:r>
                <a:rPr lang="pt-BR" sz="2000" b="1" dirty="0">
                  <a:latin typeface="Courier New" pitchFamily="49" charset="0"/>
                  <a:cs typeface="Tahoma" pitchFamily="34" charset="0"/>
                </a:rPr>
                <a:t>6130186221 A</a:t>
              </a:r>
            </a:p>
            <a:p>
              <a:r>
                <a:rPr lang="pt-BR" sz="2000" b="1" dirty="0">
                  <a:latin typeface="Courier New" pitchFamily="49" charset="0"/>
                  <a:cs typeface="Tahoma" pitchFamily="34" charset="0"/>
                </a:rPr>
                <a:t>6230221221 A</a:t>
              </a:r>
            </a:p>
            <a:p>
              <a:r>
                <a:rPr lang="pt-BR" sz="2000" b="1" dirty="0">
                  <a:latin typeface="Courier New" pitchFamily="49" charset="0"/>
                  <a:cs typeface="Tahoma" pitchFamily="34" charset="0"/>
                </a:rPr>
                <a:t>6231009821 F</a:t>
              </a:r>
            </a:p>
            <a:p>
              <a:r>
                <a:rPr lang="pt-BR" sz="2000" b="1" dirty="0">
                  <a:latin typeface="Courier New" pitchFamily="49" charset="0"/>
                  <a:cs typeface="Tahoma" pitchFamily="34" charset="0"/>
                </a:rPr>
                <a:t>6231009821 B</a:t>
              </a:r>
            </a:p>
          </p:txBody>
        </p:sp>
        <p:sp>
          <p:nvSpPr>
            <p:cNvPr id="10" name="Text Box 5">
              <a:extLst>
                <a:ext uri="{FF2B5EF4-FFF2-40B4-BE49-F238E27FC236}">
                  <a16:creationId xmlns:a16="http://schemas.microsoft.com/office/drawing/2014/main" id="{35A48566-CCEB-448A-84E7-1245A3BCB7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53622" y="3338348"/>
              <a:ext cx="1553349" cy="402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med"/>
            </a:ln>
          </p:spPr>
          <p:txBody>
            <a:bodyPr wrap="square" lIns="90000" tIns="46800" rIns="90000" bIns="4680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9pPr>
            </a:lstStyle>
            <a:p>
              <a:r>
                <a:rPr lang="en-US" sz="2000" b="1" dirty="0">
                  <a:latin typeface="Courier New" pitchFamily="49" charset="0"/>
                  <a:cs typeface="Tahoma" pitchFamily="34" charset="0"/>
                </a:rPr>
                <a:t>Input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AE6AA920-78B2-4857-AEF8-5647FD8F6AB0}"/>
              </a:ext>
            </a:extLst>
          </p:cNvPr>
          <p:cNvSpPr txBox="1"/>
          <p:nvPr/>
        </p:nvSpPr>
        <p:spPr>
          <a:xfrm>
            <a:off x="9702672" y="1389158"/>
            <a:ext cx="96532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200" dirty="0">
                <a:latin typeface="Tahoma" pitchFamily="34" charset="0"/>
                <a:cs typeface="Tahoma" pitchFamily="34" charset="0"/>
              </a:rPr>
              <a:t>เพิ่ม</a:t>
            </a:r>
          </a:p>
          <a:p>
            <a:r>
              <a:rPr lang="th-TH" sz="2200" dirty="0">
                <a:latin typeface="Tahoma" pitchFamily="34" charset="0"/>
                <a:cs typeface="Tahoma" pitchFamily="34" charset="0"/>
              </a:rPr>
              <a:t>เพิ่ม</a:t>
            </a:r>
            <a:endParaRPr lang="en-US" sz="2200" dirty="0">
              <a:latin typeface="Tahoma" pitchFamily="34" charset="0"/>
              <a:cs typeface="Tahoma" pitchFamily="34" charset="0"/>
            </a:endParaRPr>
          </a:p>
          <a:p>
            <a:r>
              <a:rPr lang="th-TH" sz="2200" dirty="0">
                <a:latin typeface="Tahoma" pitchFamily="34" charset="0"/>
                <a:cs typeface="Tahoma" pitchFamily="34" charset="0"/>
              </a:rPr>
              <a:t>เพิ่ม</a:t>
            </a:r>
            <a:endParaRPr lang="en-US" sz="2200" dirty="0">
              <a:latin typeface="Tahoma" pitchFamily="34" charset="0"/>
              <a:cs typeface="Tahoma" pitchFamily="34" charset="0"/>
            </a:endParaRPr>
          </a:p>
          <a:p>
            <a:r>
              <a:rPr lang="th-TH" sz="2200" dirty="0">
                <a:latin typeface="Tahoma" pitchFamily="34" charset="0"/>
                <a:cs typeface="Tahoma" pitchFamily="34" charset="0"/>
              </a:rPr>
              <a:t>เปลี่ยน</a:t>
            </a:r>
            <a:endParaRPr lang="en-US" sz="2200" dirty="0">
              <a:latin typeface="Tahoma" pitchFamily="34" charset="0"/>
              <a:cs typeface="Tahoma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8FCEDB6-726D-42A0-B0D2-5EEBFFC10B38}"/>
              </a:ext>
            </a:extLst>
          </p:cNvPr>
          <p:cNvGrpSpPr/>
          <p:nvPr/>
        </p:nvGrpSpPr>
        <p:grpSpPr>
          <a:xfrm>
            <a:off x="1608771" y="3888762"/>
            <a:ext cx="8923710" cy="842887"/>
            <a:chOff x="1608771" y="3888762"/>
            <a:chExt cx="8923710" cy="842887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AC4D02E-EA4C-45DD-A151-24654D3AEF64}"/>
                </a:ext>
              </a:extLst>
            </p:cNvPr>
            <p:cNvSpPr/>
            <p:nvPr/>
          </p:nvSpPr>
          <p:spPr>
            <a:xfrm>
              <a:off x="1656343" y="4285373"/>
              <a:ext cx="8876138" cy="446276"/>
            </a:xfrm>
            <a:prstGeom prst="rect">
              <a:avLst/>
            </a:prstGeom>
            <a:solidFill>
              <a:srgbClr val="FFDB69"/>
            </a:solidFill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it-IT" sz="2000" b="1" dirty="0">
                  <a:latin typeface="Courier New" pitchFamily="49" charset="0"/>
                  <a:cs typeface="Tahoma" pitchFamily="34" charset="0"/>
                </a:rPr>
                <a:t>{'6130186221': 'A', '6230221221': 'A', '6231009821': 'B'}</a:t>
              </a:r>
              <a:endParaRPr lang="en-US" sz="2000" dirty="0"/>
            </a:p>
          </p:txBody>
        </p:sp>
        <p:sp>
          <p:nvSpPr>
            <p:cNvPr id="13" name="Text Box 5">
              <a:extLst>
                <a:ext uri="{FF2B5EF4-FFF2-40B4-BE49-F238E27FC236}">
                  <a16:creationId xmlns:a16="http://schemas.microsoft.com/office/drawing/2014/main" id="{17704334-011F-4E88-AF83-A89FFE8EFE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08771" y="3888762"/>
              <a:ext cx="1553349" cy="402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med"/>
            </a:ln>
          </p:spPr>
          <p:txBody>
            <a:bodyPr wrap="square" lIns="90000" tIns="46800" rIns="90000" bIns="4680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9pPr>
            </a:lstStyle>
            <a:p>
              <a:r>
                <a:rPr lang="en-US" sz="2000" b="1" dirty="0">
                  <a:latin typeface="Courier New" pitchFamily="49" charset="0"/>
                  <a:cs typeface="Tahoma" pitchFamily="34" charset="0"/>
                </a:rPr>
                <a:t>Output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91589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  <p:bldP spid="12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FAF34-26E0-45F8-A4D4-96613D72E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ตัวอย่าง</a:t>
            </a:r>
            <a:r>
              <a:rPr lang="en-US" dirty="0"/>
              <a:t>: </a:t>
            </a:r>
            <a:r>
              <a:rPr lang="th-TH" dirty="0"/>
              <a:t>นับโหวต</a:t>
            </a:r>
            <a:endParaRPr lang="en-US" dirty="0"/>
          </a:p>
        </p:txBody>
      </p:sp>
      <p:sp>
        <p:nvSpPr>
          <p:cNvPr id="3" name="Text Box 5">
            <a:extLst>
              <a:ext uri="{FF2B5EF4-FFF2-40B4-BE49-F238E27FC236}">
                <a16:creationId xmlns:a16="http://schemas.microsoft.com/office/drawing/2014/main" id="{57981562-553A-4888-B9C2-50DAA19300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9636" y="763589"/>
            <a:ext cx="8809552" cy="5762669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2200" b="1" dirty="0">
                <a:latin typeface="Courier New" pitchFamily="49" charset="0"/>
                <a:cs typeface="Tahoma" pitchFamily="34" charset="0"/>
              </a:rPr>
              <a:t>BLACKPINK = ["</a:t>
            </a:r>
            <a:r>
              <a:rPr lang="en-US" sz="2200" b="1" dirty="0" err="1">
                <a:latin typeface="Courier New" pitchFamily="49" charset="0"/>
                <a:cs typeface="Tahoma" pitchFamily="34" charset="0"/>
              </a:rPr>
              <a:t>Jisoo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", "Jennie", "Rosé", "Lisa"]</a:t>
            </a:r>
          </a:p>
          <a:p>
            <a:pPr>
              <a:lnSpc>
                <a:spcPct val="120000"/>
              </a:lnSpc>
            </a:pPr>
            <a:r>
              <a:rPr lang="en-US" sz="2200" b="1" dirty="0">
                <a:latin typeface="Courier New" pitchFamily="49" charset="0"/>
                <a:cs typeface="Tahoma" pitchFamily="34" charset="0"/>
              </a:rPr>
              <a:t>votes = {}               # </a:t>
            </a:r>
            <a:r>
              <a:rPr lang="th-TH" sz="2200" i="1" dirty="0">
                <a:latin typeface="Courier New" pitchFamily="49" charset="0"/>
                <a:cs typeface="Tahoma" pitchFamily="34" charset="0"/>
              </a:rPr>
              <a:t>สร้าง </a:t>
            </a:r>
            <a:r>
              <a:rPr lang="en-US" sz="2200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dict</a:t>
            </a:r>
            <a:r>
              <a:rPr lang="en-US" sz="22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th-TH" sz="22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ว่าง</a:t>
            </a:r>
            <a:endParaRPr lang="en-US" sz="2200" b="1" dirty="0">
              <a:latin typeface="Courier New" pitchFamily="49" charset="0"/>
              <a:cs typeface="Tahoma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2200" b="1" dirty="0">
                <a:latin typeface="Courier New" pitchFamily="49" charset="0"/>
                <a:cs typeface="Tahoma" pitchFamily="34" charset="0"/>
              </a:rPr>
              <a:t>for name in BLACKPINK:</a:t>
            </a:r>
          </a:p>
          <a:p>
            <a:pPr>
              <a:lnSpc>
                <a:spcPct val="120000"/>
              </a:lnSpc>
            </a:pPr>
            <a:r>
              <a:rPr lang="en-US" sz="2200" b="1" dirty="0">
                <a:latin typeface="Courier New" pitchFamily="49" charset="0"/>
                <a:cs typeface="Tahoma" pitchFamily="34" charset="0"/>
              </a:rPr>
              <a:t>    votes[name] = 0      # </a:t>
            </a:r>
            <a:r>
              <a:rPr lang="th-TH" sz="2200" i="1" dirty="0">
                <a:latin typeface="Courier New" pitchFamily="49" charset="0"/>
                <a:cs typeface="Tahoma" pitchFamily="34" charset="0"/>
              </a:rPr>
              <a:t>เพิ่ม </a:t>
            </a:r>
            <a:r>
              <a:rPr lang="en-US" sz="22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key: value </a:t>
            </a:r>
            <a:r>
              <a:rPr lang="th-TH" sz="2200" i="1" dirty="0">
                <a:latin typeface="Courier New" pitchFamily="49" charset="0"/>
                <a:cs typeface="Tahoma" pitchFamily="34" charset="0"/>
              </a:rPr>
              <a:t>ใหม่ใน </a:t>
            </a:r>
            <a:r>
              <a:rPr lang="en-US" sz="2200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dict</a:t>
            </a:r>
            <a:endParaRPr lang="en-US" sz="2200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2200" b="1" dirty="0">
                <a:latin typeface="Courier New" pitchFamily="49" charset="0"/>
                <a:cs typeface="Tahoma" pitchFamily="34" charset="0"/>
              </a:rPr>
              <a:t># </a:t>
            </a:r>
            <a:r>
              <a:rPr lang="en-US" sz="2200" b="1" i="1" dirty="0">
                <a:latin typeface="Courier New" pitchFamily="49" charset="0"/>
                <a:cs typeface="Tahoma" pitchFamily="34" charset="0"/>
              </a:rPr>
              <a:t>{"</a:t>
            </a:r>
            <a:r>
              <a:rPr lang="en-US" sz="2200" b="1" i="1" dirty="0" err="1">
                <a:latin typeface="Courier New" pitchFamily="49" charset="0"/>
                <a:cs typeface="Tahoma" pitchFamily="34" charset="0"/>
              </a:rPr>
              <a:t>Jisoo</a:t>
            </a:r>
            <a:r>
              <a:rPr lang="en-US" sz="2200" b="1" i="1" dirty="0">
                <a:latin typeface="Courier New" pitchFamily="49" charset="0"/>
                <a:cs typeface="Tahoma" pitchFamily="34" charset="0"/>
              </a:rPr>
              <a:t>": 0, "Jennie": 0, "Rosé": 0, "Lisa": 0}</a:t>
            </a:r>
          </a:p>
          <a:p>
            <a:pPr>
              <a:lnSpc>
                <a:spcPct val="120000"/>
              </a:lnSpc>
            </a:pPr>
            <a:endParaRPr lang="en-US" sz="2200" b="1" i="1" dirty="0">
              <a:latin typeface="Courier New" pitchFamily="49" charset="0"/>
              <a:cs typeface="Tahoma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2200" b="1" dirty="0">
                <a:latin typeface="Courier New" pitchFamily="49" charset="0"/>
                <a:cs typeface="Tahoma" pitchFamily="34" charset="0"/>
              </a:rPr>
              <a:t>name = input()</a:t>
            </a:r>
          </a:p>
          <a:p>
            <a:pPr>
              <a:lnSpc>
                <a:spcPct val="120000"/>
              </a:lnSpc>
            </a:pPr>
            <a:r>
              <a:rPr lang="en-US" sz="2200" b="1" dirty="0">
                <a:latin typeface="Courier New" pitchFamily="49" charset="0"/>
                <a:cs typeface="Tahoma" pitchFamily="34" charset="0"/>
              </a:rPr>
              <a:t>while name != 'q':</a:t>
            </a:r>
          </a:p>
          <a:p>
            <a:pPr>
              <a:lnSpc>
                <a:spcPct val="120000"/>
              </a:lnSpc>
            </a:pPr>
            <a:r>
              <a:rPr lang="en-US" sz="2200" b="1" dirty="0">
                <a:latin typeface="Courier New" pitchFamily="49" charset="0"/>
                <a:cs typeface="Tahoma" pitchFamily="34" charset="0"/>
              </a:rPr>
              <a:t>    if name in BLACKPINK:</a:t>
            </a:r>
          </a:p>
          <a:p>
            <a:pPr>
              <a:lnSpc>
                <a:spcPct val="120000"/>
              </a:lnSpc>
            </a:pPr>
            <a:r>
              <a:rPr lang="en-US" sz="2200" b="1" dirty="0">
                <a:latin typeface="Courier New" pitchFamily="49" charset="0"/>
                <a:cs typeface="Tahoma" pitchFamily="34" charset="0"/>
              </a:rPr>
              <a:t>        votes[name] += 1 </a:t>
            </a:r>
            <a:r>
              <a:rPr lang="th-TH" sz="2200" b="1" dirty="0">
                <a:latin typeface="Courier New" pitchFamily="49" charset="0"/>
                <a:cs typeface="Tahoma" pitchFamily="34" charset="0"/>
              </a:rPr>
              <a:t> 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# </a:t>
            </a:r>
            <a:r>
              <a:rPr lang="th-TH" sz="2200" dirty="0">
                <a:latin typeface="Courier New" pitchFamily="49" charset="0"/>
                <a:cs typeface="Tahoma" pitchFamily="34" charset="0"/>
              </a:rPr>
              <a:t>เพิ่ม</a:t>
            </a:r>
            <a:r>
              <a:rPr lang="en-US" sz="22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value</a:t>
            </a:r>
            <a:endParaRPr lang="en-US" sz="2200" b="1" i="1" dirty="0">
              <a:latin typeface="Courier New" pitchFamily="49" charset="0"/>
              <a:cs typeface="Tahoma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2200" b="1" dirty="0">
                <a:latin typeface="Courier New" pitchFamily="49" charset="0"/>
                <a:cs typeface="Tahoma" pitchFamily="34" charset="0"/>
              </a:rPr>
              <a:t>    name = input()</a:t>
            </a:r>
          </a:p>
          <a:p>
            <a:pPr>
              <a:lnSpc>
                <a:spcPct val="120000"/>
              </a:lnSpc>
            </a:pPr>
            <a:endParaRPr lang="en-US" sz="2200" b="1" dirty="0">
              <a:latin typeface="Courier New" pitchFamily="49" charset="0"/>
              <a:cs typeface="Tahoma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2200" b="1" dirty="0">
                <a:latin typeface="Courier New" pitchFamily="49" charset="0"/>
                <a:cs typeface="Tahoma" pitchFamily="34" charset="0"/>
              </a:rPr>
              <a:t>for name in BLACKPINK:</a:t>
            </a:r>
          </a:p>
          <a:p>
            <a:pPr>
              <a:lnSpc>
                <a:spcPct val="120000"/>
              </a:lnSpc>
            </a:pPr>
            <a:r>
              <a:rPr lang="en-US" sz="2200" b="1" dirty="0">
                <a:latin typeface="Courier New" pitchFamily="49" charset="0"/>
                <a:cs typeface="Tahoma" pitchFamily="34" charset="0"/>
              </a:rPr>
              <a:t>    print(name, "--&gt;", votes[name]) # </a:t>
            </a:r>
            <a:r>
              <a:rPr lang="th-TH" sz="2200" i="1" dirty="0">
                <a:latin typeface="Courier New" pitchFamily="49" charset="0"/>
                <a:cs typeface="Tahoma" pitchFamily="34" charset="0"/>
              </a:rPr>
              <a:t>หยิบ </a:t>
            </a:r>
            <a:r>
              <a:rPr lang="en-US" sz="22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value</a:t>
            </a:r>
            <a:r>
              <a:rPr lang="th-TH" sz="2200" i="1" dirty="0">
                <a:latin typeface="Courier New" pitchFamily="49" charset="0"/>
                <a:cs typeface="Tahoma" pitchFamily="34" charset="0"/>
              </a:rPr>
              <a:t> มาใช้</a:t>
            </a:r>
            <a:endParaRPr lang="en-US" sz="2200" i="1" dirty="0">
              <a:latin typeface="Courier New" pitchFamily="49" charset="0"/>
              <a:cs typeface="Tahoma" pitchFamily="34" charset="0"/>
            </a:endParaRPr>
          </a:p>
        </p:txBody>
      </p:sp>
      <p:sp>
        <p:nvSpPr>
          <p:cNvPr id="4" name="Text Box 5">
            <a:extLst>
              <a:ext uri="{FF2B5EF4-FFF2-40B4-BE49-F238E27FC236}">
                <a16:creationId xmlns:a16="http://schemas.microsoft.com/office/drawing/2014/main" id="{CF51BF34-00F8-428A-9F7C-3368922AF6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1173" y="2950029"/>
            <a:ext cx="1571272" cy="286450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000" b="1" dirty="0">
                <a:latin typeface="Courier New" pitchFamily="49" charset="0"/>
                <a:cs typeface="Tahoma" pitchFamily="34" charset="0"/>
              </a:rPr>
              <a:t>Lisa</a:t>
            </a:r>
          </a:p>
          <a:p>
            <a:r>
              <a:rPr lang="en-US" sz="2000" b="1" dirty="0">
                <a:latin typeface="Courier New" pitchFamily="49" charset="0"/>
                <a:cs typeface="Tahoma" pitchFamily="34" charset="0"/>
              </a:rPr>
              <a:t>Lisa</a:t>
            </a:r>
          </a:p>
          <a:p>
            <a:r>
              <a:rPr lang="en-US" sz="2000" b="1" dirty="0">
                <a:latin typeface="Courier New" pitchFamily="49" charset="0"/>
                <a:cs typeface="Tahoma" pitchFamily="34" charset="0"/>
              </a:rPr>
              <a:t>Lisa</a:t>
            </a:r>
          </a:p>
          <a:p>
            <a:r>
              <a:rPr lang="en-US" sz="2000" b="1" dirty="0">
                <a:latin typeface="Courier New" pitchFamily="49" charset="0"/>
                <a:cs typeface="Tahoma" pitchFamily="34" charset="0"/>
              </a:rPr>
              <a:t>Lisa</a:t>
            </a:r>
          </a:p>
          <a:p>
            <a:r>
              <a:rPr lang="en-US" sz="2000" b="1" dirty="0">
                <a:latin typeface="Courier New" pitchFamily="49" charset="0"/>
                <a:cs typeface="Tahoma" pitchFamily="34" charset="0"/>
              </a:rPr>
              <a:t>Jennie</a:t>
            </a:r>
          </a:p>
          <a:p>
            <a:r>
              <a:rPr lang="en-US" sz="2000" b="1" dirty="0" err="1">
                <a:latin typeface="Courier New" pitchFamily="49" charset="0"/>
                <a:cs typeface="Tahoma" pitchFamily="34" charset="0"/>
              </a:rPr>
              <a:t>Aum</a:t>
            </a:r>
            <a:endParaRPr lang="en-US" sz="2000" b="1" dirty="0">
              <a:latin typeface="Courier New" pitchFamily="49" charset="0"/>
              <a:cs typeface="Tahoma" pitchFamily="34" charset="0"/>
            </a:endParaRPr>
          </a:p>
          <a:p>
            <a:r>
              <a:rPr lang="en-US" sz="2000" b="1" dirty="0" err="1">
                <a:latin typeface="Courier New" pitchFamily="49" charset="0"/>
                <a:cs typeface="Tahoma" pitchFamily="34" charset="0"/>
              </a:rPr>
              <a:t>Jisoo</a:t>
            </a:r>
            <a:endParaRPr lang="en-US" sz="2000" b="1" dirty="0">
              <a:latin typeface="Courier New" pitchFamily="49" charset="0"/>
              <a:cs typeface="Tahoma" pitchFamily="34" charset="0"/>
            </a:endParaRPr>
          </a:p>
          <a:p>
            <a:r>
              <a:rPr lang="en-US" sz="2000" b="1" dirty="0">
                <a:latin typeface="Courier New" pitchFamily="49" charset="0"/>
                <a:cs typeface="Tahoma" pitchFamily="34" charset="0"/>
              </a:rPr>
              <a:t>Lisa</a:t>
            </a:r>
          </a:p>
          <a:p>
            <a:r>
              <a:rPr lang="en-US" sz="2000" b="1" dirty="0">
                <a:latin typeface="Courier New" pitchFamily="49" charset="0"/>
                <a:cs typeface="Tahoma" pitchFamily="34" charset="0"/>
              </a:rPr>
              <a:t>q</a:t>
            </a:r>
            <a:endParaRPr lang="th-TH" sz="2000" b="1" dirty="0">
              <a:latin typeface="Courier New" pitchFamily="49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1483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A6582-400A-4BED-A882-3F857C33E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แบบฝึกหัด</a:t>
            </a:r>
            <a:r>
              <a:rPr lang="en-US" dirty="0"/>
              <a:t>: </a:t>
            </a:r>
            <a:r>
              <a:rPr lang="th-TH" dirty="0"/>
              <a:t>นับจำนวนของตัวอักษรแต่ละตัว</a:t>
            </a:r>
            <a:endParaRPr lang="en-US" dirty="0"/>
          </a:p>
        </p:txBody>
      </p:sp>
      <p:sp>
        <p:nvSpPr>
          <p:cNvPr id="3" name="Text Box 5">
            <a:extLst>
              <a:ext uri="{FF2B5EF4-FFF2-40B4-BE49-F238E27FC236}">
                <a16:creationId xmlns:a16="http://schemas.microsoft.com/office/drawing/2014/main" id="{AE36D232-B99D-4136-9C3F-347226A47C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58764" y="904763"/>
            <a:ext cx="7671297" cy="3818610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200" b="1" dirty="0">
                <a:latin typeface="Courier New" pitchFamily="49" charset="0"/>
                <a:cs typeface="Tahoma" pitchFamily="34" charset="0"/>
              </a:rPr>
              <a:t>alphabets = "</a:t>
            </a:r>
            <a:r>
              <a:rPr lang="en-US" sz="2200" b="1" dirty="0" err="1">
                <a:latin typeface="Courier New" pitchFamily="49" charset="0"/>
                <a:cs typeface="Tahoma" pitchFamily="34" charset="0"/>
              </a:rPr>
              <a:t>abcdefghijklmnopqrstuvwxyz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"</a:t>
            </a:r>
          </a:p>
          <a:p>
            <a:endParaRPr lang="en-US" sz="2200" b="1" dirty="0">
              <a:latin typeface="Courier New" pitchFamily="49" charset="0"/>
              <a:cs typeface="Tahoma" pitchFamily="34" charset="0"/>
            </a:endParaRPr>
          </a:p>
          <a:p>
            <a:endParaRPr lang="en-US" sz="2200" b="1" dirty="0">
              <a:latin typeface="Courier New" pitchFamily="49" charset="0"/>
              <a:cs typeface="Tahoma" pitchFamily="34" charset="0"/>
            </a:endParaRPr>
          </a:p>
          <a:p>
            <a:endParaRPr lang="en-US" sz="2200" b="1" dirty="0">
              <a:latin typeface="Courier New" pitchFamily="49" charset="0"/>
              <a:cs typeface="Tahoma" pitchFamily="34" charset="0"/>
            </a:endParaRPr>
          </a:p>
          <a:p>
            <a:endParaRPr lang="en-US" sz="2200" b="1" dirty="0">
              <a:latin typeface="Courier New" pitchFamily="49" charset="0"/>
              <a:cs typeface="Tahoma" pitchFamily="34" charset="0"/>
            </a:endParaRPr>
          </a:p>
          <a:p>
            <a:endParaRPr lang="en-US" sz="2200" b="1" dirty="0">
              <a:latin typeface="Courier New" pitchFamily="49" charset="0"/>
              <a:cs typeface="Tahoma" pitchFamily="34" charset="0"/>
            </a:endParaRPr>
          </a:p>
          <a:p>
            <a:endParaRPr lang="en-US" sz="2200" b="1" dirty="0">
              <a:latin typeface="Courier New" pitchFamily="49" charset="0"/>
              <a:cs typeface="Tahoma" pitchFamily="34" charset="0"/>
            </a:endParaRPr>
          </a:p>
          <a:p>
            <a:endParaRPr lang="en-US" sz="2200" b="1" dirty="0">
              <a:latin typeface="Courier New" pitchFamily="49" charset="0"/>
              <a:cs typeface="Tahoma" pitchFamily="34" charset="0"/>
            </a:endParaRPr>
          </a:p>
          <a:p>
            <a:endParaRPr lang="en-US" sz="2200" b="1" dirty="0">
              <a:latin typeface="Courier New" pitchFamily="49" charset="0"/>
              <a:cs typeface="Tahoma" pitchFamily="34" charset="0"/>
            </a:endParaRPr>
          </a:p>
          <a:p>
            <a:endParaRPr lang="en-US" sz="2200" b="1" dirty="0">
              <a:latin typeface="Courier New" pitchFamily="49" charset="0"/>
              <a:cs typeface="Tahoma" pitchFamily="34" charset="0"/>
            </a:endParaRPr>
          </a:p>
          <a:p>
            <a:endParaRPr lang="en-US" sz="2200" b="1" dirty="0">
              <a:latin typeface="Courier New" pitchFamily="49" charset="0"/>
              <a:cs typeface="Tahoma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8CDA9B3-DF25-4F4F-BFB9-145C8D306C9E}"/>
              </a:ext>
            </a:extLst>
          </p:cNvPr>
          <p:cNvGrpSpPr/>
          <p:nvPr/>
        </p:nvGrpSpPr>
        <p:grpSpPr>
          <a:xfrm>
            <a:off x="7213890" y="4864549"/>
            <a:ext cx="2716170" cy="1800213"/>
            <a:chOff x="5924289" y="4308267"/>
            <a:chExt cx="2716170" cy="1800213"/>
          </a:xfrm>
        </p:grpSpPr>
        <p:sp>
          <p:nvSpPr>
            <p:cNvPr id="4" name="Text Box 5">
              <a:extLst>
                <a:ext uri="{FF2B5EF4-FFF2-40B4-BE49-F238E27FC236}">
                  <a16:creationId xmlns:a16="http://schemas.microsoft.com/office/drawing/2014/main" id="{E040D60A-1E6A-437A-8D66-9FE7EA6CA0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91579" y="4381383"/>
              <a:ext cx="1748880" cy="40229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2"/>
              </a:solidFill>
              <a:miter lim="800000"/>
              <a:headEnd/>
              <a:tailEnd type="none" w="lg" len="med"/>
            </a:ln>
          </p:spPr>
          <p:txBody>
            <a:bodyPr wrap="square" lIns="90000" tIns="46800" rIns="90000" bIns="4680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9pPr>
            </a:lstStyle>
            <a:p>
              <a:r>
                <a:rPr lang="en-US" sz="2000" b="1" dirty="0" err="1">
                  <a:latin typeface="Courier New" pitchFamily="49" charset="0"/>
                  <a:cs typeface="Tahoma" pitchFamily="34" charset="0"/>
                </a:rPr>
                <a:t>ABCabcABZ</a:t>
              </a:r>
              <a:endParaRPr lang="en-US" sz="2000" b="1" dirty="0">
                <a:latin typeface="Courier New" pitchFamily="49" charset="0"/>
                <a:cs typeface="Tahoma" pitchFamily="34" charset="0"/>
              </a:endParaRPr>
            </a:p>
          </p:txBody>
        </p:sp>
        <p:sp>
          <p:nvSpPr>
            <p:cNvPr id="5" name="Text Box 5">
              <a:extLst>
                <a:ext uri="{FF2B5EF4-FFF2-40B4-BE49-F238E27FC236}">
                  <a16:creationId xmlns:a16="http://schemas.microsoft.com/office/drawing/2014/main" id="{15082FD5-68D2-43C5-831A-E40DEFB49D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91579" y="4782860"/>
              <a:ext cx="1748880" cy="1325620"/>
            </a:xfrm>
            <a:prstGeom prst="rect">
              <a:avLst/>
            </a:prstGeom>
            <a:solidFill>
              <a:srgbClr val="FFDB69"/>
            </a:solidFill>
            <a:ln w="9525">
              <a:solidFill>
                <a:schemeClr val="tx2"/>
              </a:solidFill>
              <a:miter lim="800000"/>
              <a:headEnd/>
              <a:tailEnd type="none" w="lg" len="med"/>
            </a:ln>
          </p:spPr>
          <p:txBody>
            <a:bodyPr wrap="square" lIns="90000" tIns="46800" rIns="90000" bIns="4680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9pPr>
            </a:lstStyle>
            <a:p>
              <a:r>
                <a:rPr lang="pl-PL" sz="2000" b="1" dirty="0">
                  <a:latin typeface="Courier New" pitchFamily="49" charset="0"/>
                  <a:cs typeface="Tahoma" pitchFamily="34" charset="0"/>
                </a:rPr>
                <a:t>a -&gt; </a:t>
              </a:r>
              <a:r>
                <a:rPr lang="en-US" sz="2000" b="1" dirty="0">
                  <a:latin typeface="Courier New" pitchFamily="49" charset="0"/>
                  <a:cs typeface="Tahoma" pitchFamily="34" charset="0"/>
                </a:rPr>
                <a:t>3</a:t>
              </a:r>
              <a:endParaRPr lang="pl-PL" sz="2000" b="1" dirty="0">
                <a:latin typeface="Courier New" pitchFamily="49" charset="0"/>
                <a:cs typeface="Tahoma" pitchFamily="34" charset="0"/>
              </a:endParaRPr>
            </a:p>
            <a:p>
              <a:r>
                <a:rPr lang="pl-PL" sz="2000" b="1" dirty="0">
                  <a:latin typeface="Courier New" pitchFamily="49" charset="0"/>
                  <a:cs typeface="Tahoma" pitchFamily="34" charset="0"/>
                </a:rPr>
                <a:t>b -&gt; </a:t>
              </a:r>
              <a:r>
                <a:rPr lang="en-US" sz="2000" b="1" dirty="0">
                  <a:latin typeface="Courier New" pitchFamily="49" charset="0"/>
                  <a:cs typeface="Tahoma" pitchFamily="34" charset="0"/>
                </a:rPr>
                <a:t>3</a:t>
              </a:r>
              <a:endParaRPr lang="pl-PL" sz="2000" b="1" dirty="0">
                <a:latin typeface="Courier New" pitchFamily="49" charset="0"/>
                <a:cs typeface="Tahoma" pitchFamily="34" charset="0"/>
              </a:endParaRPr>
            </a:p>
            <a:p>
              <a:r>
                <a:rPr lang="pl-PL" sz="2000" b="1" dirty="0">
                  <a:latin typeface="Courier New" pitchFamily="49" charset="0"/>
                  <a:cs typeface="Tahoma" pitchFamily="34" charset="0"/>
                </a:rPr>
                <a:t>c -&gt; </a:t>
              </a:r>
              <a:r>
                <a:rPr lang="en-US" sz="2000" b="1" dirty="0">
                  <a:latin typeface="Courier New" pitchFamily="49" charset="0"/>
                  <a:cs typeface="Tahoma" pitchFamily="34" charset="0"/>
                </a:rPr>
                <a:t>3</a:t>
              </a:r>
              <a:endParaRPr lang="pl-PL" sz="2000" b="1" dirty="0">
                <a:latin typeface="Courier New" pitchFamily="49" charset="0"/>
                <a:cs typeface="Tahoma" pitchFamily="34" charset="0"/>
              </a:endParaRPr>
            </a:p>
            <a:p>
              <a:r>
                <a:rPr lang="pl-PL" sz="2000" b="1" dirty="0">
                  <a:latin typeface="Courier New" pitchFamily="49" charset="0"/>
                  <a:cs typeface="Tahoma" pitchFamily="34" charset="0"/>
                </a:rPr>
                <a:t>z -&gt; 1</a:t>
              </a:r>
              <a:endParaRPr lang="en-US" sz="2000" b="1" dirty="0">
                <a:latin typeface="Courier New" pitchFamily="49" charset="0"/>
                <a:cs typeface="Tahoma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16657FC-7484-412B-B0B1-2026BE518A1E}"/>
                </a:ext>
              </a:extLst>
            </p:cNvPr>
            <p:cNvSpPr txBox="1"/>
            <p:nvPr/>
          </p:nvSpPr>
          <p:spPr>
            <a:xfrm>
              <a:off x="6075894" y="4308267"/>
              <a:ext cx="79252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Tahoma" pitchFamily="34" charset="0"/>
                  <a:cs typeface="Tahoma" pitchFamily="34" charset="0"/>
                </a:rPr>
                <a:t>Input</a:t>
              </a:r>
              <a:endParaRPr lang="en-US" sz="2400" i="1" dirty="0">
                <a:latin typeface="Tahoma" pitchFamily="34" charset="0"/>
                <a:cs typeface="Tahoma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C940A40-8CAF-4405-A0A5-8C9F1685E943}"/>
                </a:ext>
              </a:extLst>
            </p:cNvPr>
            <p:cNvSpPr txBox="1"/>
            <p:nvPr/>
          </p:nvSpPr>
          <p:spPr>
            <a:xfrm>
              <a:off x="5924289" y="4822287"/>
              <a:ext cx="96532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Tahoma" pitchFamily="34" charset="0"/>
                  <a:cs typeface="Tahoma" pitchFamily="34" charset="0"/>
                </a:rPr>
                <a:t>Output</a:t>
              </a:r>
              <a:endParaRPr lang="en-US" sz="2400" i="1" dirty="0">
                <a:latin typeface="Tahoma" pitchFamily="34" charset="0"/>
                <a:cs typeface="Tahoma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35172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C5DA8-D59F-4DD6-80B3-A7833E676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  </a:t>
            </a:r>
            <a:r>
              <a:rPr lang="en-US" i="1" dirty="0" err="1"/>
              <a:t>each_key</a:t>
            </a:r>
            <a:r>
              <a:rPr lang="en-US" i="1" dirty="0"/>
              <a:t>   </a:t>
            </a:r>
            <a:r>
              <a:rPr lang="en-US" dirty="0"/>
              <a:t>in   </a:t>
            </a:r>
            <a:r>
              <a:rPr lang="en-US" i="1" dirty="0" err="1"/>
              <a:t>a_dict</a:t>
            </a:r>
            <a:endParaRPr lang="en-US" i="1" dirty="0"/>
          </a:p>
        </p:txBody>
      </p:sp>
      <p:sp>
        <p:nvSpPr>
          <p:cNvPr id="9" name="Text Box 5">
            <a:extLst>
              <a:ext uri="{FF2B5EF4-FFF2-40B4-BE49-F238E27FC236}">
                <a16:creationId xmlns:a16="http://schemas.microsoft.com/office/drawing/2014/main" id="{1E696B27-9E6B-4559-9D0B-8452262E61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4601" y="1725234"/>
            <a:ext cx="3284952" cy="1296382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2200" b="1" dirty="0" err="1">
                <a:latin typeface="Courier New" pitchFamily="49" charset="0"/>
                <a:cs typeface="Tahoma" pitchFamily="34" charset="0"/>
              </a:rPr>
              <a:t>for k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 in </a:t>
            </a:r>
            <a:r>
              <a:rPr lang="en-US" sz="2200" b="1" dirty="0" err="1">
                <a:latin typeface="Courier New" pitchFamily="49" charset="0"/>
                <a:cs typeface="Tahoma" pitchFamily="34" charset="0"/>
              </a:rPr>
              <a:t>dic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:</a:t>
            </a:r>
          </a:p>
          <a:p>
            <a:pPr>
              <a:lnSpc>
                <a:spcPct val="120000"/>
              </a:lnSpc>
            </a:pPr>
            <a:r>
              <a:rPr lang="en-US" sz="2200" b="1" dirty="0">
                <a:latin typeface="Courier New" pitchFamily="49" charset="0"/>
                <a:cs typeface="Tahoma" pitchFamily="34" charset="0"/>
              </a:rPr>
              <a:t>    if k == t:</a:t>
            </a:r>
          </a:p>
          <a:p>
            <a:pPr>
              <a:lnSpc>
                <a:spcPct val="120000"/>
              </a:lnSpc>
            </a:pPr>
            <a:r>
              <a:rPr lang="en-US" sz="2200" b="1" dirty="0">
                <a:latin typeface="Courier New" pitchFamily="49" charset="0"/>
                <a:cs typeface="Tahoma" pitchFamily="34" charset="0"/>
              </a:rPr>
              <a:t>        v = </a:t>
            </a:r>
            <a:r>
              <a:rPr lang="en-US" sz="2200" b="1" dirty="0" err="1">
                <a:latin typeface="Courier New" pitchFamily="49" charset="0"/>
                <a:cs typeface="Tahoma" pitchFamily="34" charset="0"/>
              </a:rPr>
              <a:t>dic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[k]</a:t>
            </a:r>
          </a:p>
        </p:txBody>
      </p:sp>
      <p:sp>
        <p:nvSpPr>
          <p:cNvPr id="10" name="Text Box 5">
            <a:extLst>
              <a:ext uri="{FF2B5EF4-FFF2-40B4-BE49-F238E27FC236}">
                <a16:creationId xmlns:a16="http://schemas.microsoft.com/office/drawing/2014/main" id="{474CCACA-B5C7-4FC0-A83E-1661BF93E4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72447" y="2131499"/>
            <a:ext cx="3284952" cy="483851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2200" b="1" dirty="0">
                <a:latin typeface="Courier New" pitchFamily="49" charset="0"/>
                <a:cs typeface="Tahoma" pitchFamily="34" charset="0"/>
              </a:rPr>
              <a:t>v = </a:t>
            </a:r>
            <a:r>
              <a:rPr lang="en-US" sz="2200" b="1" dirty="0" err="1">
                <a:latin typeface="Courier New" pitchFamily="49" charset="0"/>
                <a:cs typeface="Tahoma" pitchFamily="34" charset="0"/>
              </a:rPr>
              <a:t>dic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[t]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251AB44A-1AA3-4B12-A9C2-9B4F01A9FDBD}"/>
              </a:ext>
            </a:extLst>
          </p:cNvPr>
          <p:cNvSpPr/>
          <p:nvPr/>
        </p:nvSpPr>
        <p:spPr bwMode="auto">
          <a:xfrm>
            <a:off x="5624186" y="2131499"/>
            <a:ext cx="739036" cy="483851"/>
          </a:xfrm>
          <a:prstGeom prst="rightArrow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200" dirty="0">
              <a:latin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000956"/>
      </p:ext>
    </p:extLst>
  </p:cSld>
  <p:clrMapOvr>
    <a:masterClrMapping/>
  </p:clrMapOvr>
</p:sld>
</file>

<file path=ppt/theme/theme1.xml><?xml version="1.0" encoding="utf-8"?>
<a:theme xmlns:a="http://schemas.openxmlformats.org/drawingml/2006/main" name="somchai">
  <a:themeElements>
    <a:clrScheme name="somchai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sz="2200" dirty="0" smtClean="0">
            <a:latin typeface="Tahoma" pitchFamily="34" charset="0"/>
            <a:cs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th-TH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ngsana New" pitchFamily="18" charset="-34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z="2400" dirty="0" smtClean="0">
            <a:latin typeface="Tahoma" pitchFamily="34" charset="0"/>
            <a:cs typeface="Tahoma" pitchFamily="34" charset="0"/>
          </a:defRPr>
        </a:defPPr>
      </a:lstStyle>
    </a:txDef>
  </a:objectDefaults>
  <a:extraClrSchemeLst>
    <a:extraClrScheme>
      <a:clrScheme name="somchai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mchai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mchai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mchai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mchai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mchai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mchai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17006</TotalTime>
  <Words>2006</Words>
  <Application>Microsoft Office PowerPoint</Application>
  <PresentationFormat>Widescreen</PresentationFormat>
  <Paragraphs>458</Paragraphs>
  <Slides>21</Slides>
  <Notes>4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Angsana New</vt:lpstr>
      <vt:lpstr>Calibri</vt:lpstr>
      <vt:lpstr>Cambria</vt:lpstr>
      <vt:lpstr>Courier New</vt:lpstr>
      <vt:lpstr>Tahoma</vt:lpstr>
      <vt:lpstr>somchai</vt:lpstr>
      <vt:lpstr>Dict</vt:lpstr>
      <vt:lpstr>list กับ dict</vt:lpstr>
      <vt:lpstr>dict เหมือน mapping function</vt:lpstr>
      <vt:lpstr>ให้ key กับ dict   แล้วได้ value</vt:lpstr>
      <vt:lpstr>การเพิ่ม/การเปลี่ยน value ใน dict</vt:lpstr>
      <vt:lpstr>การเพิ่ม/การเปลี่ยน value ใน dict</vt:lpstr>
      <vt:lpstr>ตัวอย่าง: นับโหวต</vt:lpstr>
      <vt:lpstr>แบบฝึกหัด: นับจำนวนของตัวอักษรแต่ละตัว</vt:lpstr>
      <vt:lpstr>for   each_key   in   a_dict</vt:lpstr>
      <vt:lpstr>for   each_key   in   a_dict</vt:lpstr>
      <vt:lpstr>ตัวอย่าง: ฟังก์ชันหาค่าเฉลี่ยของ value ใน dict</vt:lpstr>
      <vt:lpstr>แบบฝึกหัด: สองฟังก์ชัน</vt:lpstr>
      <vt:lpstr>if   key  in  dict  หรือ  if   key  not in  dict</vt:lpstr>
      <vt:lpstr>if  key  in  dict  ทำงานเร็วกว่า  if   elem  in  list</vt:lpstr>
      <vt:lpstr>แบบฝึกหัด: ชื่อเล่นอะไร ชื่อจริงอะไร</vt:lpstr>
      <vt:lpstr>ตัวอย่าง: นับโหวต</vt:lpstr>
      <vt:lpstr>ตัวอย่าง: นับโหวต (เขียนอีกแบบ)</vt:lpstr>
      <vt:lpstr>ตัวอย่าง: นับโหวต (แบบนับทุกชื่อ)</vt:lpstr>
      <vt:lpstr>แบบฝึกหัด: ยอดขายไอศกรีม</vt:lpstr>
      <vt:lpstr>ย้ำอีกครั้ง</vt:lpstr>
      <vt:lpstr>แบบฝึกหัด: Leet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การทำโปรแกรมคอมพิวเตอร์</dc:title>
  <dc:creator>Somchai</dc:creator>
  <cp:lastModifiedBy>Somchai Prasitjutrakul</cp:lastModifiedBy>
  <cp:revision>460</cp:revision>
  <cp:lastPrinted>2019-06-16T11:21:42Z</cp:lastPrinted>
  <dcterms:created xsi:type="dcterms:W3CDTF">2002-04-12T09:05:11Z</dcterms:created>
  <dcterms:modified xsi:type="dcterms:W3CDTF">2019-09-11T13:09:46Z</dcterms:modified>
</cp:coreProperties>
</file>