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62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90" r:id="rId14"/>
    <p:sldId id="291" r:id="rId15"/>
    <p:sldId id="279" r:id="rId16"/>
    <p:sldId id="288" r:id="rId17"/>
    <p:sldId id="280" r:id="rId18"/>
    <p:sldId id="289" r:id="rId19"/>
    <p:sldId id="281" r:id="rId20"/>
    <p:sldId id="282" r:id="rId21"/>
    <p:sldId id="283" r:id="rId22"/>
    <p:sldId id="286" r:id="rId23"/>
    <p:sldId id="287" r:id="rId24"/>
    <p:sldId id="285" r:id="rId25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66"/>
    <a:srgbClr val="646464"/>
    <a:srgbClr val="FFFF00"/>
    <a:srgbClr val="00FF00"/>
    <a:srgbClr val="FF0000"/>
    <a:srgbClr val="7F7F7F"/>
    <a:srgbClr val="000000"/>
    <a:srgbClr val="66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2" autoAdjust="0"/>
    <p:restoredTop sz="69093" autoAdjust="0"/>
  </p:normalViewPr>
  <p:slideViewPr>
    <p:cSldViewPr snapToGrid="0" snapToObjects="1">
      <p:cViewPr>
        <p:scale>
          <a:sx n="75" d="100"/>
          <a:sy n="75" d="100"/>
        </p:scale>
        <p:origin x="280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3402" y="-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60FE-4C24-4F55-9336-F985A032D2D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363C5-95AA-422A-9476-1DCB5E49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FDE1485-09E6-40AA-8018-969349908E3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877" indent="-285722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288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043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19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921C998E-E42B-41B8-A52F-08980A883408}" type="slidenum">
              <a:rPr lang="en-US" sz="1200"/>
              <a:pPr eaLnBrk="1" hangingPunct="1"/>
              <a:t>2</a:t>
            </a:fld>
            <a:endParaRPr lang="th-TH" sz="1200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h-TH" sz="1800" dirty="0">
                <a:cs typeface="Tahoma" pitchFamily="34" charset="0"/>
              </a:rPr>
              <a:t>คุ้นเคยกับองค์ประกอบของระบบคอมพิวเตอร์และหน้าที่ของมัน</a:t>
            </a:r>
          </a:p>
          <a:p>
            <a:pPr eaLnBrk="1" hangingPunct="1"/>
            <a:r>
              <a:rPr lang="th-TH" sz="1800" dirty="0">
                <a:cs typeface="Tahoma" pitchFamily="34" charset="0"/>
              </a:rPr>
              <a:t>เพื่อให้ได้แนวคิดเกี่ยวกับการแก้ปัญหาโดยการทำโปรแกรมคอมพิวเตอร์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[][][] rgb1 = Java101ImageUtil.getRGBArrayFromFile();</a:t>
            </a:r>
          </a:p>
          <a:p>
            <a:r>
              <a:rPr lang="en-US" dirty="0"/>
              <a:t>if (rgb1 == null) {</a:t>
            </a:r>
          </a:p>
          <a:p>
            <a:r>
              <a:rPr lang="en-US" dirty="0"/>
              <a:t>   return;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[][][] rgb2 = </a:t>
            </a:r>
            <a:r>
              <a:rPr lang="en-US" dirty="0" err="1"/>
              <a:t>flipVertical</a:t>
            </a:r>
            <a:r>
              <a:rPr lang="en-US" dirty="0"/>
              <a:t>(rgb1);</a:t>
            </a:r>
          </a:p>
          <a:p>
            <a:r>
              <a:rPr lang="en-US" dirty="0" err="1"/>
              <a:t>int</a:t>
            </a:r>
            <a:r>
              <a:rPr lang="en-US" dirty="0"/>
              <a:t>[][][] rgb3 = </a:t>
            </a:r>
            <a:r>
              <a:rPr lang="en-US" dirty="0" err="1"/>
              <a:t>genAllRed</a:t>
            </a:r>
            <a:r>
              <a:rPr lang="en-US" dirty="0"/>
              <a:t>(64, 128); </a:t>
            </a:r>
          </a:p>
          <a:p>
            <a:r>
              <a:rPr lang="en-US" dirty="0">
                <a:sym typeface="Wingdings" panose="05000000000000000000" pitchFamily="2" charset="2"/>
              </a:rPr>
              <a:t> Modify to “green”</a:t>
            </a:r>
            <a:r>
              <a:rPr lang="en-US" baseline="0" dirty="0">
                <a:sym typeface="Wingdings" panose="05000000000000000000" pitchFamily="2" charset="2"/>
              </a:rPr>
              <a:t> or “blue” (R, G, B) 255</a:t>
            </a:r>
            <a:endParaRPr lang="en-US" dirty="0"/>
          </a:p>
          <a:p>
            <a:r>
              <a:rPr lang="en-US" dirty="0"/>
              <a:t>char choice = </a:t>
            </a:r>
            <a:r>
              <a:rPr lang="en-US" dirty="0" err="1"/>
              <a:t>getUserChoice</a:t>
            </a:r>
            <a:r>
              <a:rPr lang="en-US" dirty="0"/>
              <a:t>(</a:t>
            </a:r>
            <a:r>
              <a:rPr lang="en-US" dirty="0" err="1"/>
              <a:t>genChoiceMenu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--------------------------------</a:t>
            </a: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channel = 0; channel &lt; 3; channel++) {</a:t>
            </a:r>
          </a:p>
          <a:p>
            <a:r>
              <a:rPr lang="en-US" dirty="0"/>
              <a:t>	</a:t>
            </a:r>
            <a:r>
              <a:rPr lang="en-US" dirty="0" err="1"/>
              <a:t>newRgb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][j][channel] = </a:t>
            </a:r>
            <a:r>
              <a:rPr lang="en-US" dirty="0" err="1"/>
              <a:t>rgb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][(h - 1) - j][channel];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(h-1) – j </a:t>
            </a:r>
            <a:r>
              <a:rPr lang="th-TH" dirty="0"/>
              <a:t>หมายถึง ถ้ารูป</a:t>
            </a:r>
            <a:r>
              <a:rPr lang="en-US" baseline="0" dirty="0"/>
              <a:t> h=10 </a:t>
            </a:r>
            <a:r>
              <a:rPr lang="th-TH" baseline="0" dirty="0"/>
              <a:t>จะสลับ </a:t>
            </a:r>
            <a:r>
              <a:rPr lang="en-US" baseline="0"/>
              <a:t>0-&gt;9, 1-&gt;8,2-&gt;7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0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F436D300-B9E0-4A9F-9B50-2C8FBEDFA1E3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180848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892-DCBE-4A9C-9A95-CCC1DFCBA0E5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A8D-0B38-450D-B4D3-C5E218DBC234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707-FF87-4EEA-BCCE-226207063866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6975"/>
            <a:ext cx="4038600" cy="238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11088D09-D93D-4459-8F5C-C8BA6635FFE9}" type="slidenum">
              <a:rPr lang="en-US"/>
              <a:pPr/>
              <a:t>‹#›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th-TH" sz="1000" b="0"/>
          </a:p>
        </p:txBody>
      </p:sp>
    </p:spTree>
    <p:extLst>
      <p:ext uri="{BB962C8B-B14F-4D97-AF65-F5344CB8AC3E}">
        <p14:creationId xmlns:p14="http://schemas.microsoft.com/office/powerpoint/2010/main" val="8108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43D5C7FE-EBAF-47C5-8291-349F97C864ED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7573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21424157-0B86-4899-B036-6246C537F268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</p:spTree>
    <p:extLst>
      <p:ext uri="{BB962C8B-B14F-4D97-AF65-F5344CB8AC3E}">
        <p14:creationId xmlns:p14="http://schemas.microsoft.com/office/powerpoint/2010/main" val="308782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FCF248E7-1F0C-4427-B73C-B894BF903403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9EBB7377-3643-449D-BFE8-E496085D65D3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94B82AE1-28F6-45AC-A65C-384E0AB0A1E0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907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EEA-5CEB-4001-9106-0D455B9CDB9C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DAE-1E63-415B-9B48-7674C15F54AD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0410-2467-4209-A8FC-48574BF481E2}" type="datetime1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0997-6179-44DE-A385-B8B2979B39AF}" type="datetime1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733-9B20-47B8-B75D-CCDB1995357F}" type="datetime1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3627-D742-4F1B-A88F-FA1524A7FA06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919" y="6481045"/>
            <a:ext cx="1224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62" r:id="rId13"/>
    <p:sldLayoutId id="2147483663" r:id="rId14"/>
    <p:sldLayoutId id="2147483664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310307"/>
            <a:ext cx="5591710" cy="1470025"/>
          </a:xfrm>
        </p:spPr>
        <p:txBody>
          <a:bodyPr>
            <a:normAutofit/>
          </a:bodyPr>
          <a:lstStyle/>
          <a:p>
            <a:r>
              <a:rPr lang="en-US" sz="4200" dirty="0"/>
              <a:t>Arrays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66490" y="3427840"/>
            <a:ext cx="5591710" cy="1752600"/>
          </a:xfrm>
        </p:spPr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Chapter 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34839" y="5711319"/>
            <a:ext cx="1289361" cy="482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Part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300" y="1366838"/>
            <a:ext cx="8754320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MultiDimArrayPeople2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String [][] people =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Ann","Betty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Celine","David","Ella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Finn","George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String [] group1 = 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Aaron","Barry","Brian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people[0] = group1;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(people[0][1]);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15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425583" y="2424258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5070" y="30243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09391" y="2539858"/>
            <a:ext cx="1106624" cy="484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people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3542" y="3517975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20943" y="3443358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people[0]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4313992" y="3234752"/>
            <a:ext cx="3073" cy="2832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03542" y="393873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03542" y="434866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62703" y="3234752"/>
            <a:ext cx="25482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0943" y="3843214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people[1]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0943" y="4274638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people[2]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97597" y="242425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97597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8498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22271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97597" y="5391601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18498" y="5391601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310919" y="3728356"/>
            <a:ext cx="78834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1"/>
          </p:cNvCxnSpPr>
          <p:nvPr/>
        </p:nvCxnSpPr>
        <p:spPr>
          <a:xfrm flipV="1">
            <a:off x="5099266" y="2634638"/>
            <a:ext cx="898331" cy="1093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 flipV="1">
            <a:off x="4310919" y="4139351"/>
            <a:ext cx="1686678" cy="202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10919" y="4528377"/>
            <a:ext cx="78834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5099266" y="4528377"/>
            <a:ext cx="898331" cy="1073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08047" y="2634639"/>
            <a:ext cx="0" cy="820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28949" y="2634638"/>
            <a:ext cx="690571" cy="3897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28140" y="3376363"/>
            <a:ext cx="759815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“Ann”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32721" y="2990242"/>
            <a:ext cx="91940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“Betty”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08047" y="4149496"/>
            <a:ext cx="0" cy="7262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7955" y="4107475"/>
            <a:ext cx="234315" cy="5788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32721" y="4149496"/>
            <a:ext cx="591953" cy="210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0555" y="4811009"/>
            <a:ext cx="1007012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“Celine”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8949" y="4604228"/>
            <a:ext cx="948307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“David”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4151" y="4244273"/>
            <a:ext cx="72942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“Ella”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08047" y="5580876"/>
            <a:ext cx="0" cy="820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8949" y="5580875"/>
            <a:ext cx="690571" cy="3897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28140" y="6322600"/>
            <a:ext cx="80911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“Finn”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32721" y="5936478"/>
            <a:ext cx="111379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“George”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4547" y="571499"/>
            <a:ext cx="7830990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[] group1 = {"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Aaron","Barry","Brian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098441" y="2265870"/>
            <a:ext cx="1245575" cy="420762"/>
            <a:chOff x="3198240" y="1719735"/>
            <a:chExt cx="1245575" cy="420762"/>
          </a:xfrm>
        </p:grpSpPr>
        <p:sp>
          <p:nvSpPr>
            <p:cNvPr id="55" name="Rectangle 54"/>
            <p:cNvSpPr/>
            <p:nvPr/>
          </p:nvSpPr>
          <p:spPr>
            <a:xfrm>
              <a:off x="3198240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619141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22914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3308891" y="1694954"/>
            <a:ext cx="520701" cy="8017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729792" y="1694954"/>
            <a:ext cx="1235908" cy="8017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103542" y="1694953"/>
            <a:ext cx="1894055" cy="7812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06082" y="1233289"/>
            <a:ext cx="1166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“Aaron”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20576" y="1233288"/>
            <a:ext cx="112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“Barry”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10071" y="123636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“Brian”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344503" y="1971046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988824" y="1486534"/>
            <a:ext cx="112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Group1</a:t>
            </a:r>
          </a:p>
        </p:txBody>
      </p:sp>
      <p:cxnSp>
        <p:nvCxnSpPr>
          <p:cNvPr id="77" name="Straight Arrow Connector 76"/>
          <p:cNvCxnSpPr>
            <a:endCxn id="55" idx="1"/>
          </p:cNvCxnSpPr>
          <p:nvPr/>
        </p:nvCxnSpPr>
        <p:spPr>
          <a:xfrm>
            <a:off x="2549971" y="2181427"/>
            <a:ext cx="548470" cy="2948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7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425583" y="2424258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5070" y="30243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09391" y="2539858"/>
            <a:ext cx="1106624" cy="484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people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3542" y="3517975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20943" y="3443358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people[0]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4313992" y="3234752"/>
            <a:ext cx="3073" cy="2832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03542" y="393873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03542" y="434866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62703" y="3234752"/>
            <a:ext cx="25482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0943" y="3843214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people[1]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0943" y="4274638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people[2]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97597" y="242425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97597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8498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22271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97597" y="5391601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18498" y="5391601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2765404" y="2845020"/>
            <a:ext cx="1545515" cy="88333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5" idx="1"/>
          </p:cNvCxnSpPr>
          <p:nvPr/>
        </p:nvCxnSpPr>
        <p:spPr>
          <a:xfrm flipV="1">
            <a:off x="2765404" y="2476251"/>
            <a:ext cx="333037" cy="39944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 flipV="1">
            <a:off x="4310919" y="4139351"/>
            <a:ext cx="1686678" cy="202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10919" y="4528377"/>
            <a:ext cx="78834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5099266" y="4528377"/>
            <a:ext cx="898331" cy="1073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08047" y="2634639"/>
            <a:ext cx="0" cy="820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28949" y="2634638"/>
            <a:ext cx="690571" cy="3897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28140" y="3376363"/>
            <a:ext cx="759815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“Ann”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32721" y="2990242"/>
            <a:ext cx="91940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“Betty”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08047" y="4149496"/>
            <a:ext cx="0" cy="7262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7955" y="4107475"/>
            <a:ext cx="234315" cy="5788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32721" y="4149496"/>
            <a:ext cx="591953" cy="210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0555" y="4811009"/>
            <a:ext cx="1007012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“Celine”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8949" y="4604228"/>
            <a:ext cx="948307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“David”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4151" y="4244273"/>
            <a:ext cx="72942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“Ella”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08047" y="5580876"/>
            <a:ext cx="0" cy="820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8949" y="5580875"/>
            <a:ext cx="690571" cy="3897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28140" y="6322600"/>
            <a:ext cx="80911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“Finn”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32721" y="5936478"/>
            <a:ext cx="111379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“George”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4546" y="571499"/>
            <a:ext cx="7660553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people[0] = group1;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098441" y="2265870"/>
            <a:ext cx="1245575" cy="420762"/>
            <a:chOff x="3198240" y="1719735"/>
            <a:chExt cx="1245575" cy="420762"/>
          </a:xfrm>
        </p:grpSpPr>
        <p:sp>
          <p:nvSpPr>
            <p:cNvPr id="55" name="Rectangle 54"/>
            <p:cNvSpPr/>
            <p:nvPr/>
          </p:nvSpPr>
          <p:spPr>
            <a:xfrm>
              <a:off x="3198240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619141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22914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3308891" y="1694954"/>
            <a:ext cx="520701" cy="8017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729792" y="1694954"/>
            <a:ext cx="1235908" cy="8017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103542" y="1694953"/>
            <a:ext cx="1894055" cy="7812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06082" y="1233289"/>
            <a:ext cx="1166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“Aaron”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20576" y="1233288"/>
            <a:ext cx="112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“Barry”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10071" y="123636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“Brian”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344503" y="1971046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988824" y="1486534"/>
            <a:ext cx="112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Group1</a:t>
            </a:r>
          </a:p>
        </p:txBody>
      </p:sp>
      <p:cxnSp>
        <p:nvCxnSpPr>
          <p:cNvPr id="77" name="Straight Arrow Connector 76"/>
          <p:cNvCxnSpPr>
            <a:endCxn id="55" idx="1"/>
          </p:cNvCxnSpPr>
          <p:nvPr/>
        </p:nvCxnSpPr>
        <p:spPr>
          <a:xfrm>
            <a:off x="2549971" y="2181427"/>
            <a:ext cx="548470" cy="2948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49372" y="5180765"/>
            <a:ext cx="4839786" cy="1141835"/>
            <a:chOff x="149372" y="5180765"/>
            <a:chExt cx="4839786" cy="1141835"/>
          </a:xfrm>
        </p:grpSpPr>
        <p:sp>
          <p:nvSpPr>
            <p:cNvPr id="46" name="TextBox 45"/>
            <p:cNvSpPr txBox="1"/>
            <p:nvPr/>
          </p:nvSpPr>
          <p:spPr>
            <a:xfrm>
              <a:off x="149372" y="5180765"/>
              <a:ext cx="4839786" cy="40011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System.out.println</a:t>
              </a:r>
              <a:r>
                <a:rPr 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(people[0][1]);</a:t>
              </a:r>
            </a:p>
          </p:txBody>
        </p:sp>
        <p:sp>
          <p:nvSpPr>
            <p:cNvPr id="47" name="Rounded Rectangular Callout 46"/>
            <p:cNvSpPr/>
            <p:nvPr/>
          </p:nvSpPr>
          <p:spPr>
            <a:xfrm>
              <a:off x="2968914" y="5858001"/>
              <a:ext cx="1890717" cy="464599"/>
            </a:xfrm>
            <a:prstGeom prst="wedgeRoundRectCallout">
              <a:avLst>
                <a:gd name="adj1" fmla="val -18146"/>
                <a:gd name="adj2" fmla="val -123381"/>
                <a:gd name="adj3" fmla="val 1666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“Barry”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55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 traversal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buNone/>
            </a:pPr>
            <a:r>
              <a:rPr lang="mr-IN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 [][][]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 = {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{ {1, 3, 2}, {5, 4}, {7, 6, 8, 9} },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{ {3, 2, 1}, {4, 3, 1, 5} } };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d.length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++) {	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for 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j = 0; j &lt; d[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].length;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j++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for 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k = 0; k &lt; d[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][j].length; k++) {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  // you can access element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i,j,k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  // d[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][j][k]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1733" y="5943600"/>
            <a:ext cx="19187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ArrayTravelsal.java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1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 traversal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buNone/>
            </a:pPr>
            <a:r>
              <a:rPr lang="mr-IN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 [][][] </a:t>
            </a:r>
            <a:r>
              <a:rPr lang="en-US" sz="2300">
                <a:latin typeface="Courier" charset="0"/>
                <a:ea typeface="Courier" charset="0"/>
                <a:cs typeface="Courier" charset="0"/>
              </a:rPr>
              <a:t>array3D</a:t>
            </a:r>
            <a:r>
              <a:rPr lang="mr-IN" sz="230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= {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{ {1, 3, 2}, {5, 4}, {7, 6, 8, 9} },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{ {3, 2, 1}, {4, 3, 1, 5} } };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[][] array2D : array3D) {	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for 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[] array1D : array2D) {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for 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data: array1D) {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  // you can access each element 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  // in array as data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1733" y="5943600"/>
            <a:ext cx="26622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ArrayTravelsalForEach.java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1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using multi-dim arrays through simple image processing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9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-254000" y="1428318"/>
            <a:ext cx="1587500" cy="16010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34100" y="1530780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62670" y="1529411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003941" y="1529411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34100" y="1556180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255	255	255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RGB-colored Pixels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5680" y="1428318"/>
            <a:ext cx="4619180" cy="1639162"/>
            <a:chOff x="3644900" y="1663124"/>
            <a:chExt cx="4619180" cy="1639162"/>
          </a:xfrm>
        </p:grpSpPr>
        <p:sp>
          <p:nvSpPr>
            <p:cNvPr id="6" name="TextBox 5"/>
            <p:cNvSpPr txBox="1"/>
            <p:nvPr/>
          </p:nvSpPr>
          <p:spPr>
            <a:xfrm>
              <a:off x="4013200" y="1663124"/>
              <a:ext cx="4229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Red</a:t>
              </a:r>
              <a:r>
                <a:rPr lang="en-US" sz="3200" dirty="0"/>
                <a:t> Component: 0 - 255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900" y="2183824"/>
              <a:ext cx="46142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B050"/>
                  </a:solidFill>
                </a:rPr>
                <a:t>Green</a:t>
              </a:r>
              <a:r>
                <a:rPr lang="en-US" sz="3200" dirty="0"/>
                <a:t> Component: 0 - 255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33023" y="2717511"/>
              <a:ext cx="4331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Blue</a:t>
              </a:r>
              <a:r>
                <a:rPr lang="en-US" sz="3200" dirty="0"/>
                <a:t> Component: 0 - 255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232400" y="1530780"/>
            <a:ext cx="736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46800" y="2343580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075370" y="2342211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016641" y="2342211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46800" y="2368980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0		0		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45100" y="2343580"/>
            <a:ext cx="736600" cy="6858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159500" y="3177229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088070" y="3175860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029341" y="3175860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59500" y="320262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255	0		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57800" y="3177229"/>
            <a:ext cx="7366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172200" y="3990029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100770" y="3988660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042041" y="3988660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72200" y="401542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0		255	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70500" y="3990029"/>
            <a:ext cx="7366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184900" y="4802829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113470" y="4801460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054741" y="4801460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184900" y="4828229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0		0		255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83200" y="4802829"/>
            <a:ext cx="7366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197600" y="5615629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126170" y="5614260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067441" y="5614260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97600" y="5641029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127	127	127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95900" y="5615629"/>
            <a:ext cx="736600" cy="685800"/>
          </a:xfrm>
          <a:prstGeom prst="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image of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/>
              <a:t> pixel-wide and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pixel-high is represented using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][3]</a:t>
            </a:r>
            <a:r>
              <a:rPr lang="en-US" dirty="0"/>
              <a:t> array.</a:t>
            </a:r>
          </a:p>
          <a:p>
            <a:r>
              <a:rPr lang="en-US" dirty="0"/>
              <a:t>where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int</a:t>
            </a:r>
            <a:r>
              <a:rPr lang="en-US" dirty="0"/>
              <a:t> value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][j][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the “</a:t>
            </a:r>
            <a:r>
              <a:rPr lang="en-US" dirty="0">
                <a:solidFill>
                  <a:srgbClr val="C00000"/>
                </a:solidFill>
              </a:rPr>
              <a:t>Red</a:t>
            </a:r>
            <a:r>
              <a:rPr lang="en-US" dirty="0"/>
              <a:t>” component of the pixel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int</a:t>
            </a:r>
            <a:r>
              <a:rPr lang="en-US" dirty="0"/>
              <a:t> value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][j][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the “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” component of the pixel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int</a:t>
            </a:r>
            <a:r>
              <a:rPr lang="en-US" dirty="0"/>
              <a:t> value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][j][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the “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en-US" dirty="0"/>
              <a:t>” component of the pixel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2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514349" y="596900"/>
            <a:ext cx="1295400" cy="2159000"/>
            <a:chOff x="127000" y="336034"/>
            <a:chExt cx="1295400" cy="2159000"/>
          </a:xfrm>
        </p:grpSpPr>
        <p:sp>
          <p:nvSpPr>
            <p:cNvPr id="6" name="Rectangle 5"/>
            <p:cNvSpPr/>
            <p:nvPr/>
          </p:nvSpPr>
          <p:spPr>
            <a:xfrm>
              <a:off x="127000" y="3360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800" y="3360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360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00" y="7678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800" y="767834"/>
              <a:ext cx="431800" cy="431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7678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000" y="1199634"/>
              <a:ext cx="431800" cy="431800"/>
            </a:xfrm>
            <a:prstGeom prst="rect">
              <a:avLst/>
            </a:prstGeom>
            <a:solidFill>
              <a:srgbClr val="646464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00" y="1199634"/>
              <a:ext cx="431800" cy="4318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1199634"/>
              <a:ext cx="431800" cy="431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7000" y="16314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8800" y="1631434"/>
              <a:ext cx="431800" cy="4318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16314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7000" y="20632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8800" y="20632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20632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124200" y="9271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3046" y="583168"/>
            <a:ext cx="49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rgb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068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370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672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3289300" y="1092200"/>
            <a:ext cx="482600" cy="584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70573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0773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30973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66126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96326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37" idx="0"/>
          </p:cNvCxnSpPr>
          <p:nvPr/>
        </p:nvCxnSpPr>
        <p:spPr>
          <a:xfrm flipH="1">
            <a:off x="435673" y="1841500"/>
            <a:ext cx="3336227" cy="201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43" idx="0"/>
          </p:cNvCxnSpPr>
          <p:nvPr/>
        </p:nvCxnSpPr>
        <p:spPr>
          <a:xfrm flipH="1">
            <a:off x="3886199" y="1841500"/>
            <a:ext cx="215901" cy="201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73" idx="1"/>
          </p:cNvCxnSpPr>
          <p:nvPr/>
        </p:nvCxnSpPr>
        <p:spPr>
          <a:xfrm flipV="1">
            <a:off x="4432300" y="1841500"/>
            <a:ext cx="927100" cy="185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51926" y="47455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15680" y="47455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074479" y="47455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51926" y="5164632"/>
            <a:ext cx="563754" cy="330200"/>
          </a:xfrm>
          <a:prstGeom prst="rect">
            <a:avLst/>
          </a:prstGeom>
          <a:solidFill>
            <a:srgbClr val="64646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5680" y="5164632"/>
            <a:ext cx="563754" cy="330200"/>
          </a:xfrm>
          <a:prstGeom prst="rect">
            <a:avLst/>
          </a:prstGeom>
          <a:solidFill>
            <a:srgbClr val="64646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74479" y="5164632"/>
            <a:ext cx="563754" cy="330200"/>
          </a:xfrm>
          <a:prstGeom prst="rect">
            <a:avLst/>
          </a:prstGeom>
          <a:solidFill>
            <a:srgbClr val="64646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77326" y="55837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541080" y="55837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99879" y="55837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77326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541080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099879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51926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515680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74479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35673" y="4057650"/>
            <a:ext cx="0" cy="4191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3" idx="1"/>
          </p:cNvCxnSpPr>
          <p:nvPr/>
        </p:nvCxnSpPr>
        <p:spPr>
          <a:xfrm>
            <a:off x="435673" y="4491532"/>
            <a:ext cx="15162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65873" y="4044950"/>
            <a:ext cx="0" cy="8656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096073" y="4025900"/>
            <a:ext cx="0" cy="13038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422400" y="4044950"/>
            <a:ext cx="8826" cy="17038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761426" y="4025900"/>
            <a:ext cx="0" cy="2142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58" idx="1"/>
          </p:cNvCxnSpPr>
          <p:nvPr/>
        </p:nvCxnSpPr>
        <p:spPr>
          <a:xfrm>
            <a:off x="765873" y="4910632"/>
            <a:ext cx="11860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61" idx="1"/>
          </p:cNvCxnSpPr>
          <p:nvPr/>
        </p:nvCxnSpPr>
        <p:spPr>
          <a:xfrm>
            <a:off x="1096073" y="5329732"/>
            <a:ext cx="8558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67" idx="1"/>
          </p:cNvCxnSpPr>
          <p:nvPr/>
        </p:nvCxnSpPr>
        <p:spPr>
          <a:xfrm>
            <a:off x="1422400" y="5748832"/>
            <a:ext cx="55492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70" idx="1"/>
          </p:cNvCxnSpPr>
          <p:nvPr/>
        </p:nvCxnSpPr>
        <p:spPr>
          <a:xfrm>
            <a:off x="1761426" y="6167932"/>
            <a:ext cx="2159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721099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051299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381499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716652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046852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402452" y="4745532"/>
            <a:ext cx="563754" cy="33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966206" y="4745532"/>
            <a:ext cx="563754" cy="33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525005" y="4745532"/>
            <a:ext cx="563754" cy="33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402452" y="5164632"/>
            <a:ext cx="563754" cy="3302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966206" y="5164632"/>
            <a:ext cx="563754" cy="3302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525005" y="5164632"/>
            <a:ext cx="563754" cy="3302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427852" y="5583732"/>
            <a:ext cx="563754" cy="33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5991606" y="5583732"/>
            <a:ext cx="563754" cy="33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550405" y="5583732"/>
            <a:ext cx="563754" cy="33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427852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991606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6550405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402452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5966206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6525005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63" name="Straight Connector 162"/>
          <p:cNvCxnSpPr/>
          <p:nvPr/>
        </p:nvCxnSpPr>
        <p:spPr>
          <a:xfrm>
            <a:off x="3886199" y="4057650"/>
            <a:ext cx="0" cy="4191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60" idx="1"/>
          </p:cNvCxnSpPr>
          <p:nvPr/>
        </p:nvCxnSpPr>
        <p:spPr>
          <a:xfrm>
            <a:off x="3886199" y="4491532"/>
            <a:ext cx="15162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216399" y="4044950"/>
            <a:ext cx="0" cy="8656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546599" y="4025900"/>
            <a:ext cx="0" cy="13038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4872926" y="4044950"/>
            <a:ext cx="8826" cy="17038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211952" y="4025900"/>
            <a:ext cx="0" cy="2142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48" idx="1"/>
          </p:cNvCxnSpPr>
          <p:nvPr/>
        </p:nvCxnSpPr>
        <p:spPr>
          <a:xfrm>
            <a:off x="4216399" y="4910632"/>
            <a:ext cx="11860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51" idx="1"/>
          </p:cNvCxnSpPr>
          <p:nvPr/>
        </p:nvCxnSpPr>
        <p:spPr>
          <a:xfrm>
            <a:off x="4546599" y="5329732"/>
            <a:ext cx="8558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54" idx="1"/>
          </p:cNvCxnSpPr>
          <p:nvPr/>
        </p:nvCxnSpPr>
        <p:spPr>
          <a:xfrm>
            <a:off x="4872926" y="5748832"/>
            <a:ext cx="55492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157" idx="1"/>
          </p:cNvCxnSpPr>
          <p:nvPr/>
        </p:nvCxnSpPr>
        <p:spPr>
          <a:xfrm>
            <a:off x="5211952" y="6167932"/>
            <a:ext cx="2159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53594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6896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0198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354953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685153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040753" y="25611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604507" y="25611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8163306" y="25611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7040753" y="2980232"/>
            <a:ext cx="563754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604507" y="2980232"/>
            <a:ext cx="563754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163306" y="2980232"/>
            <a:ext cx="563754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066153" y="33993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7629907" y="33993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188706" y="33993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7066153" y="3818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7629907" y="3818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8188706" y="3818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7040753" y="21420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7604507" y="21420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8163306" y="21420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5524500" y="1873250"/>
            <a:ext cx="0" cy="4191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90" idx="1"/>
          </p:cNvCxnSpPr>
          <p:nvPr/>
        </p:nvCxnSpPr>
        <p:spPr>
          <a:xfrm>
            <a:off x="5524500" y="2307132"/>
            <a:ext cx="15162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854700" y="1860550"/>
            <a:ext cx="0" cy="8656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184900" y="1841500"/>
            <a:ext cx="0" cy="13038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511227" y="1860550"/>
            <a:ext cx="8826" cy="17038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850253" y="1841500"/>
            <a:ext cx="0" cy="2142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78" idx="1"/>
          </p:cNvCxnSpPr>
          <p:nvPr/>
        </p:nvCxnSpPr>
        <p:spPr>
          <a:xfrm>
            <a:off x="5854700" y="2726232"/>
            <a:ext cx="11860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181" idx="1"/>
          </p:cNvCxnSpPr>
          <p:nvPr/>
        </p:nvCxnSpPr>
        <p:spPr>
          <a:xfrm>
            <a:off x="6184900" y="3145332"/>
            <a:ext cx="8558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endCxn id="184" idx="1"/>
          </p:cNvCxnSpPr>
          <p:nvPr/>
        </p:nvCxnSpPr>
        <p:spPr>
          <a:xfrm>
            <a:off x="6511227" y="3564432"/>
            <a:ext cx="55492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87" idx="1"/>
          </p:cNvCxnSpPr>
          <p:nvPr/>
        </p:nvCxnSpPr>
        <p:spPr>
          <a:xfrm>
            <a:off x="6850253" y="3983532"/>
            <a:ext cx="2159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63633" y="12827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Width=3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0090" y="3503136"/>
            <a:ext cx="20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Height=5 (column1)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850466" y="3503136"/>
            <a:ext cx="20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Height=5 (column2)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251023" y="1384300"/>
            <a:ext cx="20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Height=5 (column3)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9020" y="18534"/>
            <a:ext cx="47436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[][][] image1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][3];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5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with: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68998" y="2364958"/>
            <a:ext cx="6316102" cy="3410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7624" y="236495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Java101ImageUtil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68998" y="2815868"/>
            <a:ext cx="631610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6272" y="2967692"/>
            <a:ext cx="5942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[ ][ ][ ] </a:t>
            </a:r>
            <a:r>
              <a:rPr lang="en-US" sz="2400" dirty="0" err="1"/>
              <a:t>getRGBArrayFromFile</a:t>
            </a:r>
            <a:r>
              <a:rPr lang="en-US" sz="2400" dirty="0"/>
              <a:t>()</a:t>
            </a:r>
          </a:p>
          <a:p>
            <a:r>
              <a:rPr lang="en-US" sz="2400" dirty="0"/>
              <a:t>static void </a:t>
            </a:r>
            <a:r>
              <a:rPr lang="en-US" sz="2400" dirty="0" err="1"/>
              <a:t>showViewer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[ ][ ][ ] </a:t>
            </a:r>
            <a:r>
              <a:rPr lang="en-US" sz="2400" dirty="0" err="1"/>
              <a:t>rgb,title</a:t>
            </a:r>
            <a:r>
              <a:rPr lang="en-US" sz="2400" dirty="0"/>
              <a:t>)</a:t>
            </a:r>
          </a:p>
          <a:p>
            <a:r>
              <a:rPr lang="en-US" sz="2400" dirty="0"/>
              <a:t>static void </a:t>
            </a:r>
            <a:r>
              <a:rPr lang="en-US" sz="2400" dirty="0" err="1"/>
              <a:t>showViewer</a:t>
            </a:r>
            <a:r>
              <a:rPr lang="en-US" sz="2400" dirty="0"/>
              <a:t>(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int</a:t>
            </a:r>
            <a:r>
              <a:rPr lang="en-US" sz="2400" dirty="0"/>
              <a:t> [ ][ ][ ] rgb1,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int</a:t>
            </a:r>
            <a:r>
              <a:rPr lang="en-US" sz="2400" dirty="0"/>
              <a:t> [ ][ ][ ] rgb2,</a:t>
            </a:r>
          </a:p>
          <a:p>
            <a:r>
              <a:rPr lang="en-US" sz="2400" dirty="0"/>
              <a:t>			title)</a:t>
            </a:r>
          </a:p>
          <a:p>
            <a:r>
              <a:rPr lang="en-US" sz="2400" dirty="0"/>
              <a:t>static void </a:t>
            </a:r>
            <a:r>
              <a:rPr lang="en-US" sz="2400" dirty="0" err="1"/>
              <a:t>showViewer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[ ][ ][ ][ ] </a:t>
            </a:r>
            <a:r>
              <a:rPr lang="en-US" sz="2400" dirty="0" err="1"/>
              <a:t>rgbs,title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454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  <a:endParaRPr lang="th-TH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Students should:</a:t>
            </a:r>
          </a:p>
          <a:p>
            <a:r>
              <a:rPr lang="en-US" sz="2800" dirty="0"/>
              <a:t>Be able to </a:t>
            </a:r>
            <a:r>
              <a:rPr lang="en-US" sz="2800" i="1" dirty="0">
                <a:solidFill>
                  <a:srgbClr val="7030A0"/>
                </a:solidFill>
              </a:rPr>
              <a:t>define, initialize, and use </a:t>
            </a:r>
            <a:r>
              <a:rPr lang="en-US" sz="2800" dirty="0"/>
              <a:t>one-dimensional </a:t>
            </a:r>
            <a:r>
              <a:rPr lang="en-US" sz="2800" dirty="0">
                <a:solidFill>
                  <a:srgbClr val="C00000"/>
                </a:solidFill>
              </a:rPr>
              <a:t>as well as multidimensional arrays </a:t>
            </a:r>
            <a:r>
              <a:rPr lang="en-US" sz="2800" dirty="0"/>
              <a:t>correctly.</a:t>
            </a:r>
          </a:p>
          <a:p>
            <a:r>
              <a:rPr lang="en-US" sz="2800" dirty="0"/>
              <a:t>Be able to use arrays as well as their elements as parameters to methods.</a:t>
            </a:r>
          </a:p>
          <a:p>
            <a:r>
              <a:rPr lang="en-US" sz="2800" dirty="0"/>
              <a:t>Be able to write code to </a:t>
            </a:r>
            <a:r>
              <a:rPr lang="en-US" sz="2800" i="1" dirty="0">
                <a:solidFill>
                  <a:srgbClr val="7030A0"/>
                </a:solidFill>
              </a:rPr>
              <a:t>sort </a:t>
            </a:r>
            <a:r>
              <a:rPr lang="en-US" sz="2800" dirty="0"/>
              <a:t>array elements in any orders desired.</a:t>
            </a:r>
          </a:p>
          <a:p>
            <a:r>
              <a:rPr lang="en-US" sz="2800" dirty="0"/>
              <a:t>Be able to write code to </a:t>
            </a:r>
            <a:r>
              <a:rPr lang="en-US" sz="2800" i="1" dirty="0">
                <a:solidFill>
                  <a:srgbClr val="7030A0"/>
                </a:solidFill>
              </a:rPr>
              <a:t>search for </a:t>
            </a:r>
            <a:r>
              <a:rPr lang="en-US" sz="2800" dirty="0"/>
              <a:t>elements in an array.</a:t>
            </a:r>
          </a:p>
          <a:p>
            <a:r>
              <a:rPr lang="en-US" sz="2800" dirty="0"/>
              <a:t>Be able to use arrays in </a:t>
            </a:r>
            <a:r>
              <a:rPr lang="en-US" sz="2800" i="1" dirty="0">
                <a:solidFill>
                  <a:srgbClr val="7030A0"/>
                </a:solidFill>
              </a:rPr>
              <a:t>problem solving</a:t>
            </a:r>
            <a:r>
              <a:rPr lang="en-US" sz="2800" dirty="0"/>
              <a:t> using computer programs.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Chapter 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34839" y="5711319"/>
            <a:ext cx="1289361" cy="482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16980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1617990"/>
            <a:ext cx="8465779" cy="523220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][ ][ ]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getRGBArrayFromFile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500" y="2141210"/>
            <a:ext cx="8465779" cy="218949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Once called, the method </a:t>
            </a:r>
            <a:r>
              <a:rPr lang="en-US" sz="2400" dirty="0">
                <a:solidFill>
                  <a:srgbClr val="0000FF"/>
                </a:solidFill>
              </a:rPr>
              <a:t>show a file chooser dialog box </a:t>
            </a:r>
            <a:r>
              <a:rPr lang="en-US" sz="2400" dirty="0">
                <a:solidFill>
                  <a:schemeClr val="tx1"/>
                </a:solidFill>
              </a:rPr>
              <a:t>for the user to pick an image file of either the .jpg or .gif format. The method tries to </a:t>
            </a:r>
            <a:r>
              <a:rPr lang="en-US" sz="2400" dirty="0">
                <a:solidFill>
                  <a:srgbClr val="0000FF"/>
                </a:solidFill>
              </a:rPr>
              <a:t>open the file and returns the 3D array containing the RGB values</a:t>
            </a:r>
            <a:r>
              <a:rPr lang="en-US" sz="2400" dirty="0">
                <a:solidFill>
                  <a:schemeClr val="tx1"/>
                </a:solidFill>
              </a:rPr>
              <a:t> of the pixels in the image. It returns </a:t>
            </a:r>
            <a:r>
              <a:rPr lang="en-US" sz="2400" dirty="0">
                <a:solidFill>
                  <a:srgbClr val="0000FF"/>
                </a:solidFill>
              </a:rPr>
              <a:t>null</a:t>
            </a:r>
            <a:r>
              <a:rPr lang="en-US" sz="2400" dirty="0">
                <a:solidFill>
                  <a:schemeClr val="tx1"/>
                </a:solidFill>
              </a:rPr>
              <a:t> if the user clicks the cancel button of the dialog box.</a:t>
            </a:r>
          </a:p>
        </p:txBody>
      </p:sp>
    </p:spTree>
    <p:extLst>
      <p:ext uri="{BB962C8B-B14F-4D97-AF65-F5344CB8AC3E}">
        <p14:creationId xmlns:p14="http://schemas.microsoft.com/office/powerpoint/2010/main" val="1484308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1617990"/>
            <a:ext cx="8465779" cy="954107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showViewer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][ ][ ]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rgb,title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500" y="2572097"/>
            <a:ext cx="8465779" cy="30512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The method </a:t>
            </a:r>
            <a:r>
              <a:rPr lang="en-US" sz="2400" dirty="0">
                <a:solidFill>
                  <a:srgbClr val="0000FF"/>
                </a:solidFill>
              </a:rPr>
              <a:t>shows a GUI window with the specified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chemeClr val="tx1"/>
                </a:solidFill>
              </a:rPr>
              <a:t> and a panel hosting an images whose pixels are corresponding to the RGB values in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0067" y="4781371"/>
            <a:ext cx="400321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From Ch. 8 Method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Method Overloading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Example: Ch. 8 Page 38 – </a:t>
            </a:r>
            <a:r>
              <a:rPr lang="en-US" dirty="0" err="1">
                <a:solidFill>
                  <a:srgbClr val="0000FF"/>
                </a:solidFill>
              </a:rPr>
              <a:t>numericAdd</a:t>
            </a: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50"/>
                </a:solidFill>
              </a:rPr>
              <a:t>How many </a:t>
            </a:r>
            <a:r>
              <a:rPr lang="en-US" i="1" dirty="0" err="1">
                <a:solidFill>
                  <a:srgbClr val="00B050"/>
                </a:solidFill>
              </a:rPr>
              <a:t>showViewer</a:t>
            </a:r>
            <a:r>
              <a:rPr lang="en-US" i="1" dirty="0">
                <a:solidFill>
                  <a:srgbClr val="00B050"/>
                </a:solidFill>
              </a:rPr>
              <a:t>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1617990"/>
            <a:ext cx="8465779" cy="1815882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showViewer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][ ][ ] rgb1,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][ ][ ] rgb2,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title)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500" y="3433872"/>
            <a:ext cx="8465779" cy="218949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The method shows a GUI window with the specified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chemeClr val="tx1"/>
                </a:solidFill>
              </a:rPr>
              <a:t> and two panels hosting images. The first panel shows an image corresponding to the RGB values in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rgb1</a:t>
            </a:r>
            <a:r>
              <a:rPr lang="en-US" sz="2400" dirty="0">
                <a:solidFill>
                  <a:schemeClr val="tx1"/>
                </a:solidFill>
              </a:rPr>
              <a:t> while the other panel shows an image corresponding to the RGB values in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rgb2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6116" y="5740400"/>
            <a:ext cx="321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 panels; 1 image for each panel</a:t>
            </a:r>
          </a:p>
        </p:txBody>
      </p:sp>
    </p:spTree>
    <p:extLst>
      <p:ext uri="{BB962C8B-B14F-4D97-AF65-F5344CB8AC3E}">
        <p14:creationId xmlns:p14="http://schemas.microsoft.com/office/powerpoint/2010/main" val="3667823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1617990"/>
            <a:ext cx="8465779" cy="954107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showViewer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][ ][ ][ ]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rgbs,title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500" y="2572097"/>
            <a:ext cx="8465779" cy="30512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The method shows a GUI window with the specified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>
                <a:solidFill>
                  <a:srgbClr val="0000FF"/>
                </a:solidFill>
              </a:rPr>
              <a:t>a series of panels hosting images</a:t>
            </a:r>
            <a:r>
              <a:rPr lang="en-US" sz="2400" dirty="0">
                <a:solidFill>
                  <a:schemeClr val="tx1"/>
                </a:solidFill>
              </a:rPr>
              <a:t> each of which is corresponding to the RGB values in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, where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is from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to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rgbs.length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79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006601"/>
            <a:ext cx="27808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76" y="2006600"/>
            <a:ext cx="2780824" cy="369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76" y="2006600"/>
            <a:ext cx="2780824" cy="369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38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/>
          <p:cNvSpPr/>
          <p:nvPr/>
        </p:nvSpPr>
        <p:spPr>
          <a:xfrm>
            <a:off x="3790950" y="4505805"/>
            <a:ext cx="1638300" cy="987988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</a:t>
            </a:r>
            <a:r>
              <a:rPr lang="th-TH" altLang="en-US" dirty="0"/>
              <a:t>-</a:t>
            </a:r>
            <a:r>
              <a:rPr lang="en-US" altLang="en-US" dirty="0"/>
              <a:t>dimensional Arrays</a:t>
            </a:r>
            <a:endParaRPr lang="th-TH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8800" y="1582738"/>
            <a:ext cx="3060700" cy="3624262"/>
            <a:chOff x="342900" y="1417638"/>
            <a:chExt cx="3060700" cy="3624262"/>
          </a:xfrm>
        </p:grpSpPr>
        <p:sp>
          <p:nvSpPr>
            <p:cNvPr id="8" name="Rectangle 7"/>
            <p:cNvSpPr/>
            <p:nvPr/>
          </p:nvSpPr>
          <p:spPr>
            <a:xfrm>
              <a:off x="342900" y="1417638"/>
              <a:ext cx="3060700" cy="36242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1536700"/>
              <a:ext cx="2895600" cy="369332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They are just arrays of which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1906032"/>
              <a:ext cx="2895600" cy="1015663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Each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600" y="2477532"/>
              <a:ext cx="2895600" cy="10156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Element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" y="3455095"/>
              <a:ext cx="2895600" cy="369332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is also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" y="3825459"/>
              <a:ext cx="2895600" cy="1015663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An Array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343400" y="32139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3200" y="32139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1200" y="32139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99200" y="32139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93364" y="269211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64400" y="401733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401733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79802" y="4985961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87802" y="4985961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95802" y="4985961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6007184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89800" y="6007184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97800" y="6007184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73800" y="6007184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8" name="Straight Arrow Connector 17"/>
          <p:cNvCxnSpPr>
            <a:endCxn id="20" idx="1"/>
          </p:cNvCxnSpPr>
          <p:nvPr/>
        </p:nvCxnSpPr>
        <p:spPr>
          <a:xfrm>
            <a:off x="4584282" y="3467879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3467879"/>
            <a:ext cx="0" cy="800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19800" y="3468911"/>
            <a:ext cx="25400" cy="17709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37200" y="3468911"/>
            <a:ext cx="25400" cy="27921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62600" y="6261100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45200" y="5239877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47059" y="4267895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56100" y="181721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95900" y="181721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803900" y="181721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11900" y="181721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9" name="Straight Arrow Connector 48"/>
          <p:cNvCxnSpPr>
            <a:endCxn id="46" idx="1"/>
          </p:cNvCxnSpPr>
          <p:nvPr/>
        </p:nvCxnSpPr>
        <p:spPr>
          <a:xfrm>
            <a:off x="4596982" y="2071132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86828" y="127054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2946" y="4662795"/>
            <a:ext cx="134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array of</a:t>
            </a:r>
          </a:p>
          <a:p>
            <a:r>
              <a:rPr lang="en-US" dirty="0"/>
              <a:t> arrays of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71689" name="Straight Arrow Connector 71688"/>
          <p:cNvCxnSpPr/>
          <p:nvPr/>
        </p:nvCxnSpPr>
        <p:spPr>
          <a:xfrm flipV="1">
            <a:off x="4768664" y="3867887"/>
            <a:ext cx="483882" cy="6572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159500" y="2489201"/>
            <a:ext cx="1270002" cy="4952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7245977" y="2600761"/>
            <a:ext cx="1638300" cy="834055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6" name="TextBox 71685"/>
          <p:cNvSpPr txBox="1"/>
          <p:nvPr/>
        </p:nvSpPr>
        <p:spPr>
          <a:xfrm>
            <a:off x="7409078" y="2724818"/>
            <a:ext cx="121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array of</a:t>
            </a:r>
          </a:p>
          <a:p>
            <a:r>
              <a:rPr lang="en-US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2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ular Callout 48"/>
          <p:cNvSpPr/>
          <p:nvPr/>
        </p:nvSpPr>
        <p:spPr>
          <a:xfrm>
            <a:off x="6229768" y="3677839"/>
            <a:ext cx="2727367" cy="1222212"/>
          </a:xfrm>
          <a:prstGeom prst="wedgeRoundRectCallout">
            <a:avLst>
              <a:gd name="adj1" fmla="val -22230"/>
              <a:gd name="adj2" fmla="val -109990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459090"/>
            <a:ext cx="179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741" y="22995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1541" y="22995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9541" y="22995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17541" y="22995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705" y="170151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2740" y="3102937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7940" y="3102937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98142" y="4071561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63342" y="4071561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8542" y="4071561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45059" y="5092784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09840" y="5092784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75040" y="5092784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92140" y="5092784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1" name="Straight Arrow Connector 20"/>
          <p:cNvCxnSpPr>
            <a:endCxn id="8" idx="1"/>
          </p:cNvCxnSpPr>
          <p:nvPr/>
        </p:nvCxnSpPr>
        <p:spPr>
          <a:xfrm>
            <a:off x="602623" y="2553479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71541" y="2553479"/>
            <a:ext cx="0" cy="800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38141" y="2554511"/>
            <a:ext cx="25400" cy="17709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55541" y="2554511"/>
            <a:ext cx="25400" cy="27921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80941" y="5346700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63541" y="4325477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5400" y="3353495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/>
          <a:p>
            <a:r>
              <a:rPr lang="en-US" altLang="en-US" dirty="0"/>
              <a:t>Element Indices</a:t>
            </a:r>
            <a:endParaRPr lang="th-TH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20664" y="1776343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b[0]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26782" y="1787386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b[1]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4941" y="1776343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b[2]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74790" y="2638924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b[2][0]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5389" y="2652403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b[2][1]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10219" y="4655740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b[0][0]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0818" y="4669219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b[0][1]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04119" y="4655740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b[0][2]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94718" y="4669219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b[0][3]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43619" y="3639740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b[1][0]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34218" y="3653219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b[1][1]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37519" y="3639740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b[1][2]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47169" y="1917700"/>
            <a:ext cx="3142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type of b is </a:t>
            </a:r>
            <a:r>
              <a:rPr lang="en-US" sz="2800" dirty="0">
                <a:solidFill>
                  <a:srgbClr val="C00000"/>
                </a:solidFill>
              </a:rPr>
              <a:t>array of arrays of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0568" y="3803317"/>
            <a:ext cx="2676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Two-dimensional</a:t>
            </a:r>
          </a:p>
          <a:p>
            <a:r>
              <a:rPr lang="en-US" sz="2800" dirty="0">
                <a:solidFill>
                  <a:schemeClr val="bg1"/>
                </a:solidFill>
              </a:rPr>
              <a:t>Array of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5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500" y="1787435"/>
            <a:ext cx="6494085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[][]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String [][]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classRoster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double [][][] data;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[2][3];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classRoster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new String[5][10];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data = new double[5][2][3];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Declaration/Initialization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33900" y="1524000"/>
            <a:ext cx="4203700" cy="2476500"/>
            <a:chOff x="4533900" y="1524000"/>
            <a:chExt cx="4203700" cy="2476500"/>
          </a:xfrm>
        </p:grpSpPr>
        <p:sp>
          <p:nvSpPr>
            <p:cNvPr id="8" name="Rounded Rectangle 7"/>
            <p:cNvSpPr/>
            <p:nvPr/>
          </p:nvSpPr>
          <p:spPr>
            <a:xfrm>
              <a:off x="6883400" y="1524000"/>
              <a:ext cx="1854200" cy="24765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3100" y="1714500"/>
              <a:ext cx="1625188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array of</a:t>
              </a:r>
            </a:p>
            <a:p>
              <a:r>
                <a:rPr lang="en-US" sz="3200" dirty="0">
                  <a:solidFill>
                    <a:schemeClr val="bg1"/>
                  </a:solidFill>
                </a:rPr>
                <a:t>arrays of</a:t>
              </a:r>
            </a:p>
            <a:p>
              <a:r>
                <a:rPr lang="en-US" sz="3200" dirty="0">
                  <a:solidFill>
                    <a:schemeClr val="bg1"/>
                  </a:solidFill>
                </a:rPr>
                <a:t>arrays of</a:t>
              </a:r>
            </a:p>
            <a:p>
              <a:r>
                <a:rPr lang="en-US" sz="3200" dirty="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4533900" y="2895600"/>
              <a:ext cx="2362200" cy="190857"/>
            </a:xfrm>
            <a:custGeom>
              <a:avLst/>
              <a:gdLst>
                <a:gd name="connsiteX0" fmla="*/ 2362200 w 2362200"/>
                <a:gd name="connsiteY0" fmla="*/ 0 h 190857"/>
                <a:gd name="connsiteX1" fmla="*/ 1790700 w 2362200"/>
                <a:gd name="connsiteY1" fmla="*/ 190500 h 190857"/>
                <a:gd name="connsiteX2" fmla="*/ 0 w 2362200"/>
                <a:gd name="connsiteY2" fmla="*/ 38100 h 19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0" h="190857">
                  <a:moveTo>
                    <a:pt x="2362200" y="0"/>
                  </a:moveTo>
                  <a:cubicBezTo>
                    <a:pt x="2273300" y="92075"/>
                    <a:pt x="2184400" y="184150"/>
                    <a:pt x="1790700" y="190500"/>
                  </a:cubicBezTo>
                  <a:cubicBezTo>
                    <a:pt x="1397000" y="196850"/>
                    <a:pt x="698500" y="117475"/>
                    <a:pt x="0" y="3810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6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Multi-dim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6627" y="1580634"/>
            <a:ext cx="86629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double [][][] data = new double[5][2][3];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1741" y="27313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1541" y="27313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9541" y="27313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17541" y="27313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705" y="213331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21" name="Straight Arrow Connector 20"/>
          <p:cNvCxnSpPr>
            <a:endCxn id="8" idx="1"/>
          </p:cNvCxnSpPr>
          <p:nvPr/>
        </p:nvCxnSpPr>
        <p:spPr>
          <a:xfrm>
            <a:off x="602623" y="2985279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47664" y="2309743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26782" y="2320786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d[1]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0641" y="2309743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d[2]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18982" y="272970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26982" y="272970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768182" y="2320786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d[3]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12041" y="2309743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d[4]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92141" y="4101138"/>
            <a:ext cx="9525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292141" y="3692218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d[1][0]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244641" y="4105028"/>
            <a:ext cx="9525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4641" y="3696108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d[1][1]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73327" y="5214301"/>
            <a:ext cx="9525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873327" y="4779981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d[0][0]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25827" y="5218191"/>
            <a:ext cx="9525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825827" y="4783871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d[0][1]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45397" y="6069091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45397" y="566017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d[0][0][0]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25528" y="6069091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5528" y="566017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d[0][0][1]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198825" y="6069091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98825" y="566017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d[0][0][2]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845397" y="5067097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45397" y="46581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d[0][1][0]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25528" y="5067097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25528" y="46581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d[0][1][1]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198825" y="5067097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98825" y="46581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d[0][1][2]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35741" y="3987273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35741" y="3578353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d[1][0][0]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015872" y="3987273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15872" y="3578353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d[1][0][1]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189169" y="3987273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189169" y="3578353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d[1][0][2]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35741" y="2985279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35741" y="2576359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d[1][1][0]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015872" y="2985279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15872" y="2576359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d[1][1][1]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189169" y="2985279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189169" y="2576359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d[1][1][2]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555541" y="2985279"/>
            <a:ext cx="0" cy="24868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29910" y="2976469"/>
            <a:ext cx="0" cy="13824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71541" y="2976469"/>
            <a:ext cx="0" cy="1313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64982" y="3107832"/>
            <a:ext cx="0" cy="414431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79541" y="2976469"/>
            <a:ext cx="0" cy="1313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72982" y="3107832"/>
            <a:ext cx="0" cy="414431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74841" y="2951069"/>
            <a:ext cx="0" cy="1313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68282" y="3082432"/>
            <a:ext cx="0" cy="414431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2" idx="1"/>
          </p:cNvCxnSpPr>
          <p:nvPr/>
        </p:nvCxnSpPr>
        <p:spPr>
          <a:xfrm>
            <a:off x="1555541" y="5468217"/>
            <a:ext cx="31778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6" idx="1"/>
          </p:cNvCxnSpPr>
          <p:nvPr/>
        </p:nvCxnSpPr>
        <p:spPr>
          <a:xfrm flipV="1">
            <a:off x="2025727" y="4355054"/>
            <a:ext cx="266414" cy="38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333038" y="5468217"/>
            <a:ext cx="16539" cy="8547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6" idx="1"/>
          </p:cNvCxnSpPr>
          <p:nvPr/>
        </p:nvCxnSpPr>
        <p:spPr>
          <a:xfrm>
            <a:off x="2341307" y="6323007"/>
            <a:ext cx="25040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2" idx="1"/>
          </p:cNvCxnSpPr>
          <p:nvPr/>
        </p:nvCxnSpPr>
        <p:spPr>
          <a:xfrm flipV="1">
            <a:off x="3302077" y="5321013"/>
            <a:ext cx="1543320" cy="1472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87" idx="1"/>
          </p:cNvCxnSpPr>
          <p:nvPr/>
        </p:nvCxnSpPr>
        <p:spPr>
          <a:xfrm flipV="1">
            <a:off x="3663471" y="3239195"/>
            <a:ext cx="1172270" cy="11158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738737" y="4339658"/>
            <a:ext cx="0" cy="44032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55691" y="4779981"/>
            <a:ext cx="1600409" cy="38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81" idx="1"/>
          </p:cNvCxnSpPr>
          <p:nvPr/>
        </p:nvCxnSpPr>
        <p:spPr>
          <a:xfrm flipV="1">
            <a:off x="4328334" y="4241189"/>
            <a:ext cx="507407" cy="54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2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1425576"/>
            <a:ext cx="8356600" cy="13684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[][] 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k 		</a:t>
            </a:r>
            <a:r>
              <a:rPr lang="th-TH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{{1,2},{3,4,5},{8,10,12,14}};</a:t>
            </a:r>
            <a:endParaRPr lang="th-TH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307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k[0]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0733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7160" y="308609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k[2]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1993899" y="2413000"/>
            <a:ext cx="508001" cy="990600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3759199" y="2171702"/>
            <a:ext cx="508002" cy="1473200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6407150" y="1517652"/>
            <a:ext cx="507999" cy="2781300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24206" y="4140858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00390" y="355608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7182" y="473660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08403" y="4673107"/>
            <a:ext cx="83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k[0]</a:t>
            </a:r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4031182" y="4394774"/>
            <a:ext cx="0" cy="3418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69764" y="5244439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0985" y="5180939"/>
            <a:ext cx="83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k[1]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75049" y="573919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06270" y="5675697"/>
            <a:ext cx="83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k[2]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685697" y="4394774"/>
            <a:ext cx="133806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23764" y="4565690"/>
            <a:ext cx="1107036" cy="4248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74182" y="432049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82182" y="432049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74182" y="513226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82182" y="513226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90182" y="513226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 flipV="1">
            <a:off x="4031182" y="5386178"/>
            <a:ext cx="1143000" cy="1121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174182" y="5963958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682182" y="5963958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90182" y="5963958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90764" y="5963958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44" name="Straight Arrow Connector 43"/>
          <p:cNvCxnSpPr>
            <a:endCxn id="40" idx="1"/>
          </p:cNvCxnSpPr>
          <p:nvPr/>
        </p:nvCxnSpPr>
        <p:spPr>
          <a:xfrm>
            <a:off x="4023764" y="5993113"/>
            <a:ext cx="1150418" cy="2247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2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699" y="1260553"/>
            <a:ext cx="7823201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MultiDimArrayPeople1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String [][] people =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Ann","Betty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Celine","David","Ella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Finn","George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(people[0][0]);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(people[1][2]);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(people[2].length);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people.length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862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ular Callout 74"/>
          <p:cNvSpPr/>
          <p:nvPr/>
        </p:nvSpPr>
        <p:spPr>
          <a:xfrm>
            <a:off x="1723650" y="990060"/>
            <a:ext cx="1481818" cy="400110"/>
          </a:xfrm>
          <a:prstGeom prst="wedgeRoundRectCallout">
            <a:avLst>
              <a:gd name="adj1" fmla="val -43116"/>
              <a:gd name="adj2" fmla="val 176769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ular Callout 69"/>
          <p:cNvSpPr/>
          <p:nvPr/>
        </p:nvSpPr>
        <p:spPr>
          <a:xfrm>
            <a:off x="4631608" y="521043"/>
            <a:ext cx="1481818" cy="400110"/>
          </a:xfrm>
          <a:prstGeom prst="wedgeRoundRectCallout">
            <a:avLst>
              <a:gd name="adj1" fmla="val -4549"/>
              <a:gd name="adj2" fmla="val 116460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2159" y="1969240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2877" y="1384465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people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1426" y="2564989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5353" y="2488789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people[0]</a:t>
            </a: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flipH="1">
            <a:off x="3065426" y="2223156"/>
            <a:ext cx="3709" cy="3418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11426" y="3072821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1426" y="3567579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23650" y="2223156"/>
            <a:ext cx="133806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5353" y="2971389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people[1]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5353" y="3492089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people[2]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97426" y="124494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05426" y="124494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97426" y="306103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05426" y="306103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92752" y="306103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97426" y="482633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05426" y="482633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3061717" y="2818905"/>
            <a:ext cx="95148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1"/>
          </p:cNvCxnSpPr>
          <p:nvPr/>
        </p:nvCxnSpPr>
        <p:spPr>
          <a:xfrm flipV="1">
            <a:off x="4013200" y="1498859"/>
            <a:ext cx="1084226" cy="1320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1" idx="1"/>
          </p:cNvCxnSpPr>
          <p:nvPr/>
        </p:nvCxnSpPr>
        <p:spPr>
          <a:xfrm flipV="1">
            <a:off x="3061717" y="3314948"/>
            <a:ext cx="2035709" cy="244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61717" y="3784476"/>
            <a:ext cx="95148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4" idx="1"/>
          </p:cNvCxnSpPr>
          <p:nvPr/>
        </p:nvCxnSpPr>
        <p:spPr>
          <a:xfrm>
            <a:off x="4013200" y="3784476"/>
            <a:ext cx="1084226" cy="1295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51426" y="1498860"/>
            <a:ext cx="0" cy="989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59426" y="1498859"/>
            <a:ext cx="833474" cy="4703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92903" y="2394072"/>
            <a:ext cx="91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“Ann”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46752" y="192804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“Betty”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51426" y="3327193"/>
            <a:ext cx="0" cy="8765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09949" y="3276476"/>
            <a:ext cx="282803" cy="698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46752" y="3327193"/>
            <a:ext cx="714448" cy="2534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63055" y="412559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“Celine”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859426" y="3876024"/>
            <a:ext cx="1144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“David”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48500" y="3441582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“Ella”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351426" y="5054773"/>
            <a:ext cx="0" cy="989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859426" y="5054772"/>
            <a:ext cx="833474" cy="4703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92903" y="594998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“Finn”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46752" y="5483962"/>
            <a:ext cx="1344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“George”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31608" y="52104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people[0][0]</a:t>
            </a:r>
          </a:p>
        </p:txBody>
      </p:sp>
      <p:sp>
        <p:nvSpPr>
          <p:cNvPr id="71" name="Rounded Rectangular Callout 70"/>
          <p:cNvSpPr/>
          <p:nvPr/>
        </p:nvSpPr>
        <p:spPr>
          <a:xfrm>
            <a:off x="6457649" y="2415734"/>
            <a:ext cx="1481818" cy="400110"/>
          </a:xfrm>
          <a:prstGeom prst="wedgeRoundRectCallout">
            <a:avLst>
              <a:gd name="adj1" fmla="val -49973"/>
              <a:gd name="adj2" fmla="val 106938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57649" y="241573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people[1][2]</a:t>
            </a:r>
          </a:p>
        </p:txBody>
      </p:sp>
      <p:sp>
        <p:nvSpPr>
          <p:cNvPr id="73" name="Rounded Rectangular Callout 72"/>
          <p:cNvSpPr/>
          <p:nvPr/>
        </p:nvSpPr>
        <p:spPr>
          <a:xfrm>
            <a:off x="1462159" y="4387205"/>
            <a:ext cx="1481818" cy="400110"/>
          </a:xfrm>
          <a:prstGeom prst="wedgeRoundRectCallout">
            <a:avLst>
              <a:gd name="adj1" fmla="val 35733"/>
              <a:gd name="adj2" fmla="val -140644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462159" y="4387205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people[2]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23650" y="990060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76489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8890</TotalTime>
  <Words>2234</Words>
  <Application>Microsoft Office PowerPoint</Application>
  <PresentationFormat>On-screen Show (4:3)</PresentationFormat>
  <Paragraphs>413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Courier</vt:lpstr>
      <vt:lpstr>Office Theme</vt:lpstr>
      <vt:lpstr>Arrays</vt:lpstr>
      <vt:lpstr>Objectives</vt:lpstr>
      <vt:lpstr>Multi-dimensional Arrays</vt:lpstr>
      <vt:lpstr>Element Indices</vt:lpstr>
      <vt:lpstr>Variable Declaration/Initialization</vt:lpstr>
      <vt:lpstr>Visualizing Multi-dim Array</vt:lpstr>
      <vt:lpstr>Initializer List</vt:lpstr>
      <vt:lpstr>Example</vt:lpstr>
      <vt:lpstr>PowerPoint Presentation</vt:lpstr>
      <vt:lpstr>Example</vt:lpstr>
      <vt:lpstr>PowerPoint Presentation</vt:lpstr>
      <vt:lpstr>PowerPoint Presentation</vt:lpstr>
      <vt:lpstr>Multi-dimension traversal (1)</vt:lpstr>
      <vt:lpstr>Multi-dimension traversal (2)</vt:lpstr>
      <vt:lpstr>Hands-on Experiment</vt:lpstr>
      <vt:lpstr>RGB-colored Pixels</vt:lpstr>
      <vt:lpstr>Hands-on Experiment</vt:lpstr>
      <vt:lpstr>PowerPoint Presentation</vt:lpstr>
      <vt:lpstr>Hands-on Experiment</vt:lpstr>
      <vt:lpstr>Hands-on Experiment</vt:lpstr>
      <vt:lpstr>Hands-on Experiment</vt:lpstr>
      <vt:lpstr>Hands-on Experiment</vt:lpstr>
      <vt:lpstr>Hands-on Experiment</vt:lpstr>
      <vt:lpstr>Hands-on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Nalin Baipluthong</cp:lastModifiedBy>
  <cp:revision>365</cp:revision>
  <cp:lastPrinted>2013-09-14T06:47:04Z</cp:lastPrinted>
  <dcterms:created xsi:type="dcterms:W3CDTF">2013-01-28T12:32:18Z</dcterms:created>
  <dcterms:modified xsi:type="dcterms:W3CDTF">2021-08-19T07:11:57Z</dcterms:modified>
</cp:coreProperties>
</file>