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9" r:id="rId27"/>
    <p:sldId id="288" r:id="rId28"/>
    <p:sldId id="286" r:id="rId2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AA6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3228" y="1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EE39A27F-A615-4D39-8FAF-861B6463CE2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3EF-66F6-4B82-9664-C92EF9181E58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DAAD-817C-4B0F-9BCC-DCF108F6E97E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BC12-2A2F-4793-BA12-8304943CEDC6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BB56F1B7-6E1D-41F6-AD68-E5009F0856E5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485D303-5A96-432A-8142-DB0B0E88B44E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79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22B3613C-51C5-4E5B-8194-8219CFCFF8FF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653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9691-DA3C-4388-A860-90292F4F3755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82E-612D-4FE2-A3E8-ED2AC136BB50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9E6-8834-45CD-9658-4F7028DB5C83}" type="datetime1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BCAF-1C36-4AA3-9DA3-646021273AFF}" type="datetime1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DC9-19C1-4A24-96CA-39FBE5883F78}" type="datetime1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148A-3E26-44BB-A09D-58890636CCD4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Creating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Chapter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 err="1"/>
              <a:t>StudentScore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200" y="1511300"/>
            <a:ext cx="8406468" cy="48320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StudentScoreDemo1{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data1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data1.id = "000121";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data1.score = 10;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data2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data2.id = "000221";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data2.score = 9;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	data1.id+" got "+data1.score+" points.");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	data2.id+" got "+data2.score+" points.");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9970" y="59776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89890" y="60658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StudentScoreDemo1.java</a:t>
            </a:r>
          </a:p>
        </p:txBody>
      </p:sp>
    </p:spTree>
    <p:extLst>
      <p:ext uri="{BB962C8B-B14F-4D97-AF65-F5344CB8AC3E}">
        <p14:creationId xmlns:p14="http://schemas.microsoft.com/office/powerpoint/2010/main" val="398396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27000" y="5616575"/>
            <a:ext cx="6211751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885272" y="1650723"/>
            <a:ext cx="3144534" cy="2012764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534" h="2012764">
                <a:moveTo>
                  <a:pt x="1874428" y="1943377"/>
                </a:moveTo>
                <a:cubicBezTo>
                  <a:pt x="1548461" y="2021694"/>
                  <a:pt x="1379128" y="2038627"/>
                  <a:pt x="1099728" y="1968777"/>
                </a:cubicBezTo>
                <a:cubicBezTo>
                  <a:pt x="820328" y="1898927"/>
                  <a:pt x="369478" y="1780394"/>
                  <a:pt x="198028" y="1524277"/>
                </a:cubicBezTo>
                <a:cubicBezTo>
                  <a:pt x="26578" y="1268160"/>
                  <a:pt x="-77139" y="686077"/>
                  <a:pt x="71028" y="432077"/>
                </a:cubicBezTo>
                <a:cubicBezTo>
                  <a:pt x="219195" y="178077"/>
                  <a:pt x="625595" y="-8190"/>
                  <a:pt x="1087028" y="277"/>
                </a:cubicBezTo>
                <a:cubicBezTo>
                  <a:pt x="1548461" y="8744"/>
                  <a:pt x="2511545" y="233110"/>
                  <a:pt x="2839628" y="482877"/>
                </a:cubicBezTo>
                <a:cubicBezTo>
                  <a:pt x="3167711" y="732644"/>
                  <a:pt x="3216395" y="1255460"/>
                  <a:pt x="3055528" y="1498877"/>
                </a:cubicBezTo>
                <a:cubicBezTo>
                  <a:pt x="2894661" y="1742294"/>
                  <a:pt x="2200395" y="1865060"/>
                  <a:pt x="1874428" y="194337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554804"/>
            <a:ext cx="4570002" cy="862834"/>
          </a:xfrm>
        </p:spPr>
        <p:txBody>
          <a:bodyPr>
            <a:noAutofit/>
          </a:bodyPr>
          <a:lstStyle/>
          <a:p>
            <a:r>
              <a:rPr lang="en-US" sz="3200" dirty="0"/>
              <a:t>Object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150" y="101600"/>
            <a:ext cx="7213600" cy="7213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127000" y="3708400"/>
            <a:ext cx="37973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200" y="2489200"/>
            <a:ext cx="1041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</a:t>
            </a:r>
          </a:p>
          <a:p>
            <a:r>
              <a:rPr lang="en-US" sz="2400" dirty="0"/>
              <a:t>energy</a:t>
            </a:r>
          </a:p>
          <a:p>
            <a:r>
              <a:rPr lang="en-US" sz="2400" dirty="0" err="1"/>
              <a:t>nKills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6954" y="3800901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shoot()</a:t>
            </a:r>
          </a:p>
          <a:p>
            <a:r>
              <a:rPr lang="en-US" sz="2400" dirty="0"/>
              <a:t>walk()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2297" y="2508250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468" y="2895689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4836" y="3295739"/>
            <a:ext cx="336550" cy="33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47902" y="2644775"/>
            <a:ext cx="101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7902" y="3927475"/>
            <a:ext cx="1842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4127500" y="2387600"/>
            <a:ext cx="304800" cy="124468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127500" y="3689529"/>
            <a:ext cx="304800" cy="124468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3856" y="1847244"/>
            <a:ext cx="2777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fields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attributes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instance variables</a:t>
            </a:r>
          </a:p>
        </p:txBody>
      </p:sp>
      <p:sp>
        <p:nvSpPr>
          <p:cNvPr id="19" name="Freeform 18"/>
          <p:cNvSpPr/>
          <p:nvPr/>
        </p:nvSpPr>
        <p:spPr>
          <a:xfrm>
            <a:off x="4954451" y="2387600"/>
            <a:ext cx="1130300" cy="394879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394879">
                <a:moveTo>
                  <a:pt x="0" y="394879"/>
                </a:moveTo>
                <a:cubicBezTo>
                  <a:pt x="73025" y="319737"/>
                  <a:pt x="146050" y="244596"/>
                  <a:pt x="266700" y="178979"/>
                </a:cubicBezTo>
                <a:cubicBezTo>
                  <a:pt x="387350" y="113362"/>
                  <a:pt x="579967" y="11762"/>
                  <a:pt x="723900" y="1179"/>
                </a:cubicBezTo>
                <a:cubicBezTo>
                  <a:pt x="867833" y="-9404"/>
                  <a:pt x="999066" y="53037"/>
                  <a:pt x="1130300" y="115479"/>
                </a:cubicBezTo>
              </a:path>
            </a:pathLst>
          </a:cu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64042" y="5616575"/>
            <a:ext cx="274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class </a:t>
            </a:r>
            <a:r>
              <a:rPr lang="en-US" sz="3600" dirty="0" err="1">
                <a:solidFill>
                  <a:schemeClr val="bg1"/>
                </a:solidFill>
              </a:rPr>
              <a:t>MyRobo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73244" y="1914028"/>
            <a:ext cx="5130800" cy="2108200"/>
            <a:chOff x="3606800" y="1955800"/>
            <a:chExt cx="5130800" cy="2108200"/>
          </a:xfrm>
        </p:grpSpPr>
        <p:sp>
          <p:nvSpPr>
            <p:cNvPr id="7" name="Rectangle 6"/>
            <p:cNvSpPr/>
            <p:nvPr/>
          </p:nvSpPr>
          <p:spPr>
            <a:xfrm>
              <a:off x="3606800" y="1955800"/>
              <a:ext cx="5130800" cy="2108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8900" y="2089884"/>
              <a:ext cx="46025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StudentScore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public String id;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public </a:t>
              </a:r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score;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5509540" y="3561984"/>
            <a:ext cx="3144534" cy="2012764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534" h="2012764">
                <a:moveTo>
                  <a:pt x="1874428" y="1943377"/>
                </a:moveTo>
                <a:cubicBezTo>
                  <a:pt x="1548461" y="2021694"/>
                  <a:pt x="1379128" y="2038627"/>
                  <a:pt x="1099728" y="1968777"/>
                </a:cubicBezTo>
                <a:cubicBezTo>
                  <a:pt x="820328" y="1898927"/>
                  <a:pt x="369478" y="1780394"/>
                  <a:pt x="198028" y="1524277"/>
                </a:cubicBezTo>
                <a:cubicBezTo>
                  <a:pt x="26578" y="1268160"/>
                  <a:pt x="-77139" y="686077"/>
                  <a:pt x="71028" y="432077"/>
                </a:cubicBezTo>
                <a:cubicBezTo>
                  <a:pt x="219195" y="178077"/>
                  <a:pt x="625595" y="-8190"/>
                  <a:pt x="1087028" y="277"/>
                </a:cubicBezTo>
                <a:cubicBezTo>
                  <a:pt x="1548461" y="8744"/>
                  <a:pt x="2511545" y="233110"/>
                  <a:pt x="2839628" y="482877"/>
                </a:cubicBezTo>
                <a:cubicBezTo>
                  <a:pt x="3167711" y="732644"/>
                  <a:pt x="3216395" y="1255460"/>
                  <a:pt x="3055528" y="1498877"/>
                </a:cubicBezTo>
                <a:cubicBezTo>
                  <a:pt x="2894661" y="1742294"/>
                  <a:pt x="2200395" y="1865060"/>
                  <a:pt x="1874428" y="194337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18200" y="3604377"/>
            <a:ext cx="27774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fields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attributes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instance variables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data members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236534" y="2698054"/>
            <a:ext cx="1791694" cy="989201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694" h="989201">
                <a:moveTo>
                  <a:pt x="1219200" y="989201"/>
                </a:moveTo>
                <a:cubicBezTo>
                  <a:pt x="1292225" y="914059"/>
                  <a:pt x="1536700" y="929934"/>
                  <a:pt x="1625600" y="798701"/>
                </a:cubicBezTo>
                <a:cubicBezTo>
                  <a:pt x="1714500" y="667468"/>
                  <a:pt x="1862667" y="428284"/>
                  <a:pt x="1752600" y="201801"/>
                </a:cubicBezTo>
                <a:cubicBezTo>
                  <a:pt x="1350433" y="-138982"/>
                  <a:pt x="846666" y="25059"/>
                  <a:pt x="0" y="163701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5880100" y="2562585"/>
            <a:ext cx="279400" cy="6247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3230913" y="2957499"/>
            <a:ext cx="279401" cy="9295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61185" y="4590453"/>
            <a:ext cx="3679708" cy="1092756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  <a:gd name="connsiteX0" fmla="*/ 1874428 w 3653194"/>
              <a:gd name="connsiteY0" fmla="*/ 1943377 h 2020570"/>
              <a:gd name="connsiteX1" fmla="*/ 1099728 w 3653194"/>
              <a:gd name="connsiteY1" fmla="*/ 1968777 h 2020570"/>
              <a:gd name="connsiteX2" fmla="*/ 198028 w 3653194"/>
              <a:gd name="connsiteY2" fmla="*/ 1524277 h 2020570"/>
              <a:gd name="connsiteX3" fmla="*/ 71028 w 3653194"/>
              <a:gd name="connsiteY3" fmla="*/ 432077 h 2020570"/>
              <a:gd name="connsiteX4" fmla="*/ 1087028 w 3653194"/>
              <a:gd name="connsiteY4" fmla="*/ 277 h 2020570"/>
              <a:gd name="connsiteX5" fmla="*/ 2839628 w 3653194"/>
              <a:gd name="connsiteY5" fmla="*/ 482877 h 2020570"/>
              <a:gd name="connsiteX6" fmla="*/ 3627028 w 3653194"/>
              <a:gd name="connsiteY6" fmla="*/ 1359177 h 2020570"/>
              <a:gd name="connsiteX7" fmla="*/ 1874428 w 3653194"/>
              <a:gd name="connsiteY7" fmla="*/ 1943377 h 2020570"/>
              <a:gd name="connsiteX0" fmla="*/ 1874428 w 3794178"/>
              <a:gd name="connsiteY0" fmla="*/ 1943699 h 2020892"/>
              <a:gd name="connsiteX1" fmla="*/ 1099728 w 3794178"/>
              <a:gd name="connsiteY1" fmla="*/ 1969099 h 2020892"/>
              <a:gd name="connsiteX2" fmla="*/ 198028 w 3794178"/>
              <a:gd name="connsiteY2" fmla="*/ 1524599 h 2020892"/>
              <a:gd name="connsiteX3" fmla="*/ 71028 w 3794178"/>
              <a:gd name="connsiteY3" fmla="*/ 432399 h 2020892"/>
              <a:gd name="connsiteX4" fmla="*/ 1087028 w 3794178"/>
              <a:gd name="connsiteY4" fmla="*/ 599 h 2020892"/>
              <a:gd name="connsiteX5" fmla="*/ 3500028 w 3794178"/>
              <a:gd name="connsiteY5" fmla="*/ 508599 h 2020892"/>
              <a:gd name="connsiteX6" fmla="*/ 3627028 w 3794178"/>
              <a:gd name="connsiteY6" fmla="*/ 1359499 h 2020892"/>
              <a:gd name="connsiteX7" fmla="*/ 1874428 w 3794178"/>
              <a:gd name="connsiteY7" fmla="*/ 1943699 h 2020892"/>
              <a:gd name="connsiteX0" fmla="*/ 1877250 w 3797000"/>
              <a:gd name="connsiteY0" fmla="*/ 1685951 h 1763144"/>
              <a:gd name="connsiteX1" fmla="*/ 1102550 w 3797000"/>
              <a:gd name="connsiteY1" fmla="*/ 1711351 h 1763144"/>
              <a:gd name="connsiteX2" fmla="*/ 200850 w 3797000"/>
              <a:gd name="connsiteY2" fmla="*/ 1266851 h 1763144"/>
              <a:gd name="connsiteX3" fmla="*/ 73850 w 3797000"/>
              <a:gd name="connsiteY3" fmla="*/ 174651 h 1763144"/>
              <a:gd name="connsiteX4" fmla="*/ 1127950 w 3797000"/>
              <a:gd name="connsiteY4" fmla="*/ 9551 h 1763144"/>
              <a:gd name="connsiteX5" fmla="*/ 3502850 w 3797000"/>
              <a:gd name="connsiteY5" fmla="*/ 250851 h 1763144"/>
              <a:gd name="connsiteX6" fmla="*/ 3629850 w 3797000"/>
              <a:gd name="connsiteY6" fmla="*/ 1101751 h 1763144"/>
              <a:gd name="connsiteX7" fmla="*/ 1877250 w 3797000"/>
              <a:gd name="connsiteY7" fmla="*/ 1685951 h 1763144"/>
              <a:gd name="connsiteX0" fmla="*/ 1867496 w 3787246"/>
              <a:gd name="connsiteY0" fmla="*/ 1676907 h 1754100"/>
              <a:gd name="connsiteX1" fmla="*/ 1092796 w 3787246"/>
              <a:gd name="connsiteY1" fmla="*/ 1702307 h 1754100"/>
              <a:gd name="connsiteX2" fmla="*/ 191096 w 3787246"/>
              <a:gd name="connsiteY2" fmla="*/ 1257807 h 1754100"/>
              <a:gd name="connsiteX3" fmla="*/ 76796 w 3787246"/>
              <a:gd name="connsiteY3" fmla="*/ 254507 h 1754100"/>
              <a:gd name="connsiteX4" fmla="*/ 1118196 w 3787246"/>
              <a:gd name="connsiteY4" fmla="*/ 507 h 1754100"/>
              <a:gd name="connsiteX5" fmla="*/ 3493096 w 3787246"/>
              <a:gd name="connsiteY5" fmla="*/ 241807 h 1754100"/>
              <a:gd name="connsiteX6" fmla="*/ 3620096 w 3787246"/>
              <a:gd name="connsiteY6" fmla="*/ 1092707 h 1754100"/>
              <a:gd name="connsiteX7" fmla="*/ 1867496 w 3787246"/>
              <a:gd name="connsiteY7" fmla="*/ 1676907 h 1754100"/>
              <a:gd name="connsiteX0" fmla="*/ 1833544 w 3753294"/>
              <a:gd name="connsiteY0" fmla="*/ 1676907 h 1774066"/>
              <a:gd name="connsiteX1" fmla="*/ 1058844 w 3753294"/>
              <a:gd name="connsiteY1" fmla="*/ 1702307 h 1774066"/>
              <a:gd name="connsiteX2" fmla="*/ 284144 w 3753294"/>
              <a:gd name="connsiteY2" fmla="*/ 965707 h 1774066"/>
              <a:gd name="connsiteX3" fmla="*/ 42844 w 3753294"/>
              <a:gd name="connsiteY3" fmla="*/ 254507 h 1774066"/>
              <a:gd name="connsiteX4" fmla="*/ 1084244 w 3753294"/>
              <a:gd name="connsiteY4" fmla="*/ 507 h 1774066"/>
              <a:gd name="connsiteX5" fmla="*/ 3459144 w 3753294"/>
              <a:gd name="connsiteY5" fmla="*/ 241807 h 1774066"/>
              <a:gd name="connsiteX6" fmla="*/ 3586144 w 3753294"/>
              <a:gd name="connsiteY6" fmla="*/ 1092707 h 1774066"/>
              <a:gd name="connsiteX7" fmla="*/ 1833544 w 3753294"/>
              <a:gd name="connsiteY7" fmla="*/ 1676907 h 1774066"/>
              <a:gd name="connsiteX0" fmla="*/ 1839322 w 3759072"/>
              <a:gd name="connsiteY0" fmla="*/ 1676907 h 1676907"/>
              <a:gd name="connsiteX1" fmla="*/ 1331322 w 3759072"/>
              <a:gd name="connsiteY1" fmla="*/ 1092707 h 1676907"/>
              <a:gd name="connsiteX2" fmla="*/ 289922 w 3759072"/>
              <a:gd name="connsiteY2" fmla="*/ 965707 h 1676907"/>
              <a:gd name="connsiteX3" fmla="*/ 48622 w 3759072"/>
              <a:gd name="connsiteY3" fmla="*/ 254507 h 1676907"/>
              <a:gd name="connsiteX4" fmla="*/ 1090022 w 3759072"/>
              <a:gd name="connsiteY4" fmla="*/ 507 h 1676907"/>
              <a:gd name="connsiteX5" fmla="*/ 3464922 w 3759072"/>
              <a:gd name="connsiteY5" fmla="*/ 241807 h 1676907"/>
              <a:gd name="connsiteX6" fmla="*/ 3591922 w 3759072"/>
              <a:gd name="connsiteY6" fmla="*/ 1092707 h 1676907"/>
              <a:gd name="connsiteX7" fmla="*/ 1839322 w 3759072"/>
              <a:gd name="connsiteY7" fmla="*/ 1676907 h 1676907"/>
              <a:gd name="connsiteX0" fmla="*/ 2410822 w 3719282"/>
              <a:gd name="connsiteY0" fmla="*/ 876807 h 1114073"/>
              <a:gd name="connsiteX1" fmla="*/ 1331322 w 3719282"/>
              <a:gd name="connsiteY1" fmla="*/ 1092707 h 1114073"/>
              <a:gd name="connsiteX2" fmla="*/ 289922 w 3719282"/>
              <a:gd name="connsiteY2" fmla="*/ 965707 h 1114073"/>
              <a:gd name="connsiteX3" fmla="*/ 48622 w 3719282"/>
              <a:gd name="connsiteY3" fmla="*/ 254507 h 1114073"/>
              <a:gd name="connsiteX4" fmla="*/ 1090022 w 3719282"/>
              <a:gd name="connsiteY4" fmla="*/ 507 h 1114073"/>
              <a:gd name="connsiteX5" fmla="*/ 3464922 w 3719282"/>
              <a:gd name="connsiteY5" fmla="*/ 241807 h 1114073"/>
              <a:gd name="connsiteX6" fmla="*/ 3591922 w 3719282"/>
              <a:gd name="connsiteY6" fmla="*/ 1092707 h 1114073"/>
              <a:gd name="connsiteX7" fmla="*/ 2410822 w 3719282"/>
              <a:gd name="connsiteY7" fmla="*/ 876807 h 1114073"/>
              <a:gd name="connsiteX0" fmla="*/ 2410822 w 3679708"/>
              <a:gd name="connsiteY0" fmla="*/ 876807 h 1098782"/>
              <a:gd name="connsiteX1" fmla="*/ 1331322 w 3679708"/>
              <a:gd name="connsiteY1" fmla="*/ 1092707 h 1098782"/>
              <a:gd name="connsiteX2" fmla="*/ 289922 w 3679708"/>
              <a:gd name="connsiteY2" fmla="*/ 965707 h 1098782"/>
              <a:gd name="connsiteX3" fmla="*/ 48622 w 3679708"/>
              <a:gd name="connsiteY3" fmla="*/ 254507 h 1098782"/>
              <a:gd name="connsiteX4" fmla="*/ 1090022 w 3679708"/>
              <a:gd name="connsiteY4" fmla="*/ 507 h 1098782"/>
              <a:gd name="connsiteX5" fmla="*/ 3464922 w 3679708"/>
              <a:gd name="connsiteY5" fmla="*/ 241807 h 1098782"/>
              <a:gd name="connsiteX6" fmla="*/ 3515722 w 3679708"/>
              <a:gd name="connsiteY6" fmla="*/ 826007 h 1098782"/>
              <a:gd name="connsiteX7" fmla="*/ 2410822 w 3679708"/>
              <a:gd name="connsiteY7" fmla="*/ 876807 h 1098782"/>
              <a:gd name="connsiteX0" fmla="*/ 2410822 w 3679708"/>
              <a:gd name="connsiteY0" fmla="*/ 876807 h 1092756"/>
              <a:gd name="connsiteX1" fmla="*/ 1331322 w 3679708"/>
              <a:gd name="connsiteY1" fmla="*/ 1092707 h 1092756"/>
              <a:gd name="connsiteX2" fmla="*/ 289922 w 3679708"/>
              <a:gd name="connsiteY2" fmla="*/ 889507 h 1092756"/>
              <a:gd name="connsiteX3" fmla="*/ 48622 w 3679708"/>
              <a:gd name="connsiteY3" fmla="*/ 254507 h 1092756"/>
              <a:gd name="connsiteX4" fmla="*/ 1090022 w 3679708"/>
              <a:gd name="connsiteY4" fmla="*/ 507 h 1092756"/>
              <a:gd name="connsiteX5" fmla="*/ 3464922 w 3679708"/>
              <a:gd name="connsiteY5" fmla="*/ 241807 h 1092756"/>
              <a:gd name="connsiteX6" fmla="*/ 3515722 w 3679708"/>
              <a:gd name="connsiteY6" fmla="*/ 826007 h 1092756"/>
              <a:gd name="connsiteX7" fmla="*/ 2410822 w 3679708"/>
              <a:gd name="connsiteY7" fmla="*/ 876807 h 109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9708" h="1092756">
                <a:moveTo>
                  <a:pt x="2410822" y="876807"/>
                </a:moveTo>
                <a:cubicBezTo>
                  <a:pt x="2046756" y="921257"/>
                  <a:pt x="1684805" y="1090590"/>
                  <a:pt x="1331322" y="1092707"/>
                </a:cubicBezTo>
                <a:cubicBezTo>
                  <a:pt x="977839" y="1094824"/>
                  <a:pt x="503705" y="1029207"/>
                  <a:pt x="289922" y="889507"/>
                </a:cubicBezTo>
                <a:cubicBezTo>
                  <a:pt x="76139" y="749807"/>
                  <a:pt x="-84728" y="402674"/>
                  <a:pt x="48622" y="254507"/>
                </a:cubicBezTo>
                <a:cubicBezTo>
                  <a:pt x="181972" y="106340"/>
                  <a:pt x="520639" y="2624"/>
                  <a:pt x="1090022" y="507"/>
                </a:cubicBezTo>
                <a:cubicBezTo>
                  <a:pt x="1659405" y="-1610"/>
                  <a:pt x="3136839" y="-7960"/>
                  <a:pt x="3464922" y="241807"/>
                </a:cubicBezTo>
                <a:cubicBezTo>
                  <a:pt x="3793005" y="491574"/>
                  <a:pt x="3691405" y="720174"/>
                  <a:pt x="3515722" y="826007"/>
                </a:cubicBezTo>
                <a:cubicBezTo>
                  <a:pt x="3340039" y="931840"/>
                  <a:pt x="2774888" y="832357"/>
                  <a:pt x="2410822" y="87680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4813130"/>
            <a:ext cx="326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Access-level modifier</a:t>
            </a:r>
          </a:p>
        </p:txBody>
      </p:sp>
      <p:sp>
        <p:nvSpPr>
          <p:cNvPr id="21" name="Freeform 20"/>
          <p:cNvSpPr/>
          <p:nvPr/>
        </p:nvSpPr>
        <p:spPr>
          <a:xfrm>
            <a:off x="2445057" y="3590974"/>
            <a:ext cx="1191398" cy="1016000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  <a:gd name="connsiteX0" fmla="*/ -1 w 2534400"/>
              <a:gd name="connsiteY0" fmla="*/ 1094580 h 1094580"/>
              <a:gd name="connsiteX1" fmla="*/ 406399 w 2534400"/>
              <a:gd name="connsiteY1" fmla="*/ 904080 h 1094580"/>
              <a:gd name="connsiteX2" fmla="*/ 533399 w 2534400"/>
              <a:gd name="connsiteY2" fmla="*/ 307180 h 1094580"/>
              <a:gd name="connsiteX3" fmla="*/ 2387325 w 2534400"/>
              <a:gd name="connsiteY3" fmla="*/ 78580 h 1094580"/>
              <a:gd name="connsiteX0" fmla="*/ -1 w 2974267"/>
              <a:gd name="connsiteY0" fmla="*/ 1041407 h 1041407"/>
              <a:gd name="connsiteX1" fmla="*/ 406399 w 2974267"/>
              <a:gd name="connsiteY1" fmla="*/ 850907 h 1041407"/>
              <a:gd name="connsiteX2" fmla="*/ 2970240 w 2974267"/>
              <a:gd name="connsiteY2" fmla="*/ 685807 h 1041407"/>
              <a:gd name="connsiteX3" fmla="*/ 2387325 w 2974267"/>
              <a:gd name="connsiteY3" fmla="*/ 25407 h 1041407"/>
              <a:gd name="connsiteX0" fmla="*/ -1 w 2974267"/>
              <a:gd name="connsiteY0" fmla="*/ 1016000 h 1016000"/>
              <a:gd name="connsiteX1" fmla="*/ 406399 w 2974267"/>
              <a:gd name="connsiteY1" fmla="*/ 825500 h 1016000"/>
              <a:gd name="connsiteX2" fmla="*/ 2970240 w 2974267"/>
              <a:gd name="connsiteY2" fmla="*/ 660400 h 1016000"/>
              <a:gd name="connsiteX3" fmla="*/ 2387325 w 2974267"/>
              <a:gd name="connsiteY3" fmla="*/ 0 h 1016000"/>
              <a:gd name="connsiteX0" fmla="*/ -1 w 3039155"/>
              <a:gd name="connsiteY0" fmla="*/ 1016000 h 1016000"/>
              <a:gd name="connsiteX1" fmla="*/ 406399 w 3039155"/>
              <a:gd name="connsiteY1" fmla="*/ 825500 h 1016000"/>
              <a:gd name="connsiteX2" fmla="*/ 3035223 w 3039155"/>
              <a:gd name="connsiteY2" fmla="*/ 774700 h 1016000"/>
              <a:gd name="connsiteX3" fmla="*/ 2387325 w 3039155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3035223 w 3048030"/>
              <a:gd name="connsiteY1" fmla="*/ 774700 h 1016000"/>
              <a:gd name="connsiteX2" fmla="*/ 2387325 w 304803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30" h="1016000">
                <a:moveTo>
                  <a:pt x="-1" y="1016000"/>
                </a:moveTo>
                <a:cubicBezTo>
                  <a:pt x="632337" y="965729"/>
                  <a:pt x="2637335" y="944033"/>
                  <a:pt x="3035223" y="774700"/>
                </a:cubicBezTo>
                <a:cubicBezTo>
                  <a:pt x="3152915" y="446617"/>
                  <a:pt x="2421712" y="51858"/>
                  <a:pt x="2387325" y="0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0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1358" y="1914028"/>
            <a:ext cx="6562756" cy="210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458" y="2048112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String id;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664888" y="2988154"/>
            <a:ext cx="279401" cy="929571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5378" y="4601489"/>
            <a:ext cx="8541642" cy="1442709"/>
          </a:xfrm>
          <a:custGeom>
            <a:avLst/>
            <a:gdLst>
              <a:gd name="connsiteX0" fmla="*/ 1506128 w 3172636"/>
              <a:gd name="connsiteY0" fmla="*/ 2006877 h 2050496"/>
              <a:gd name="connsiteX1" fmla="*/ 1099728 w 3172636"/>
              <a:gd name="connsiteY1" fmla="*/ 1968777 h 2050496"/>
              <a:gd name="connsiteX2" fmla="*/ 198028 w 3172636"/>
              <a:gd name="connsiteY2" fmla="*/ 1524277 h 2050496"/>
              <a:gd name="connsiteX3" fmla="*/ 71028 w 3172636"/>
              <a:gd name="connsiteY3" fmla="*/ 432077 h 2050496"/>
              <a:gd name="connsiteX4" fmla="*/ 1087028 w 3172636"/>
              <a:gd name="connsiteY4" fmla="*/ 277 h 2050496"/>
              <a:gd name="connsiteX5" fmla="*/ 2839628 w 3172636"/>
              <a:gd name="connsiteY5" fmla="*/ 482877 h 2050496"/>
              <a:gd name="connsiteX6" fmla="*/ 3055528 w 3172636"/>
              <a:gd name="connsiteY6" fmla="*/ 1498877 h 2050496"/>
              <a:gd name="connsiteX7" fmla="*/ 1506128 w 3172636"/>
              <a:gd name="connsiteY7" fmla="*/ 2006877 h 2050496"/>
              <a:gd name="connsiteX0" fmla="*/ 1874428 w 3144534"/>
              <a:gd name="connsiteY0" fmla="*/ 1943377 h 2012764"/>
              <a:gd name="connsiteX1" fmla="*/ 1099728 w 3144534"/>
              <a:gd name="connsiteY1" fmla="*/ 1968777 h 2012764"/>
              <a:gd name="connsiteX2" fmla="*/ 198028 w 3144534"/>
              <a:gd name="connsiteY2" fmla="*/ 1524277 h 2012764"/>
              <a:gd name="connsiteX3" fmla="*/ 71028 w 3144534"/>
              <a:gd name="connsiteY3" fmla="*/ 432077 h 2012764"/>
              <a:gd name="connsiteX4" fmla="*/ 1087028 w 3144534"/>
              <a:gd name="connsiteY4" fmla="*/ 277 h 2012764"/>
              <a:gd name="connsiteX5" fmla="*/ 2839628 w 3144534"/>
              <a:gd name="connsiteY5" fmla="*/ 482877 h 2012764"/>
              <a:gd name="connsiteX6" fmla="*/ 3055528 w 3144534"/>
              <a:gd name="connsiteY6" fmla="*/ 1498877 h 2012764"/>
              <a:gd name="connsiteX7" fmla="*/ 1874428 w 3144534"/>
              <a:gd name="connsiteY7" fmla="*/ 1943377 h 2012764"/>
              <a:gd name="connsiteX0" fmla="*/ 1874428 w 3653194"/>
              <a:gd name="connsiteY0" fmla="*/ 1943377 h 2020570"/>
              <a:gd name="connsiteX1" fmla="*/ 1099728 w 3653194"/>
              <a:gd name="connsiteY1" fmla="*/ 1968777 h 2020570"/>
              <a:gd name="connsiteX2" fmla="*/ 198028 w 3653194"/>
              <a:gd name="connsiteY2" fmla="*/ 1524277 h 2020570"/>
              <a:gd name="connsiteX3" fmla="*/ 71028 w 3653194"/>
              <a:gd name="connsiteY3" fmla="*/ 432077 h 2020570"/>
              <a:gd name="connsiteX4" fmla="*/ 1087028 w 3653194"/>
              <a:gd name="connsiteY4" fmla="*/ 277 h 2020570"/>
              <a:gd name="connsiteX5" fmla="*/ 2839628 w 3653194"/>
              <a:gd name="connsiteY5" fmla="*/ 482877 h 2020570"/>
              <a:gd name="connsiteX6" fmla="*/ 3627028 w 3653194"/>
              <a:gd name="connsiteY6" fmla="*/ 1359177 h 2020570"/>
              <a:gd name="connsiteX7" fmla="*/ 1874428 w 3653194"/>
              <a:gd name="connsiteY7" fmla="*/ 1943377 h 2020570"/>
              <a:gd name="connsiteX0" fmla="*/ 1874428 w 3794178"/>
              <a:gd name="connsiteY0" fmla="*/ 1943699 h 2020892"/>
              <a:gd name="connsiteX1" fmla="*/ 1099728 w 3794178"/>
              <a:gd name="connsiteY1" fmla="*/ 1969099 h 2020892"/>
              <a:gd name="connsiteX2" fmla="*/ 198028 w 3794178"/>
              <a:gd name="connsiteY2" fmla="*/ 1524599 h 2020892"/>
              <a:gd name="connsiteX3" fmla="*/ 71028 w 3794178"/>
              <a:gd name="connsiteY3" fmla="*/ 432399 h 2020892"/>
              <a:gd name="connsiteX4" fmla="*/ 1087028 w 3794178"/>
              <a:gd name="connsiteY4" fmla="*/ 599 h 2020892"/>
              <a:gd name="connsiteX5" fmla="*/ 3500028 w 3794178"/>
              <a:gd name="connsiteY5" fmla="*/ 508599 h 2020892"/>
              <a:gd name="connsiteX6" fmla="*/ 3627028 w 3794178"/>
              <a:gd name="connsiteY6" fmla="*/ 1359499 h 2020892"/>
              <a:gd name="connsiteX7" fmla="*/ 1874428 w 3794178"/>
              <a:gd name="connsiteY7" fmla="*/ 1943699 h 2020892"/>
              <a:gd name="connsiteX0" fmla="*/ 1877250 w 3797000"/>
              <a:gd name="connsiteY0" fmla="*/ 1685951 h 1763144"/>
              <a:gd name="connsiteX1" fmla="*/ 1102550 w 3797000"/>
              <a:gd name="connsiteY1" fmla="*/ 1711351 h 1763144"/>
              <a:gd name="connsiteX2" fmla="*/ 200850 w 3797000"/>
              <a:gd name="connsiteY2" fmla="*/ 1266851 h 1763144"/>
              <a:gd name="connsiteX3" fmla="*/ 73850 w 3797000"/>
              <a:gd name="connsiteY3" fmla="*/ 174651 h 1763144"/>
              <a:gd name="connsiteX4" fmla="*/ 1127950 w 3797000"/>
              <a:gd name="connsiteY4" fmla="*/ 9551 h 1763144"/>
              <a:gd name="connsiteX5" fmla="*/ 3502850 w 3797000"/>
              <a:gd name="connsiteY5" fmla="*/ 250851 h 1763144"/>
              <a:gd name="connsiteX6" fmla="*/ 3629850 w 3797000"/>
              <a:gd name="connsiteY6" fmla="*/ 1101751 h 1763144"/>
              <a:gd name="connsiteX7" fmla="*/ 1877250 w 3797000"/>
              <a:gd name="connsiteY7" fmla="*/ 1685951 h 1763144"/>
              <a:gd name="connsiteX0" fmla="*/ 1867496 w 3787246"/>
              <a:gd name="connsiteY0" fmla="*/ 1676907 h 1754100"/>
              <a:gd name="connsiteX1" fmla="*/ 1092796 w 3787246"/>
              <a:gd name="connsiteY1" fmla="*/ 1702307 h 1754100"/>
              <a:gd name="connsiteX2" fmla="*/ 191096 w 3787246"/>
              <a:gd name="connsiteY2" fmla="*/ 1257807 h 1754100"/>
              <a:gd name="connsiteX3" fmla="*/ 76796 w 3787246"/>
              <a:gd name="connsiteY3" fmla="*/ 254507 h 1754100"/>
              <a:gd name="connsiteX4" fmla="*/ 1118196 w 3787246"/>
              <a:gd name="connsiteY4" fmla="*/ 507 h 1754100"/>
              <a:gd name="connsiteX5" fmla="*/ 3493096 w 3787246"/>
              <a:gd name="connsiteY5" fmla="*/ 241807 h 1754100"/>
              <a:gd name="connsiteX6" fmla="*/ 3620096 w 3787246"/>
              <a:gd name="connsiteY6" fmla="*/ 1092707 h 1754100"/>
              <a:gd name="connsiteX7" fmla="*/ 1867496 w 3787246"/>
              <a:gd name="connsiteY7" fmla="*/ 1676907 h 1754100"/>
              <a:gd name="connsiteX0" fmla="*/ 1833544 w 3753294"/>
              <a:gd name="connsiteY0" fmla="*/ 1676907 h 1774066"/>
              <a:gd name="connsiteX1" fmla="*/ 1058844 w 3753294"/>
              <a:gd name="connsiteY1" fmla="*/ 1702307 h 1774066"/>
              <a:gd name="connsiteX2" fmla="*/ 284144 w 3753294"/>
              <a:gd name="connsiteY2" fmla="*/ 965707 h 1774066"/>
              <a:gd name="connsiteX3" fmla="*/ 42844 w 3753294"/>
              <a:gd name="connsiteY3" fmla="*/ 254507 h 1774066"/>
              <a:gd name="connsiteX4" fmla="*/ 1084244 w 3753294"/>
              <a:gd name="connsiteY4" fmla="*/ 507 h 1774066"/>
              <a:gd name="connsiteX5" fmla="*/ 3459144 w 3753294"/>
              <a:gd name="connsiteY5" fmla="*/ 241807 h 1774066"/>
              <a:gd name="connsiteX6" fmla="*/ 3586144 w 3753294"/>
              <a:gd name="connsiteY6" fmla="*/ 1092707 h 1774066"/>
              <a:gd name="connsiteX7" fmla="*/ 1833544 w 3753294"/>
              <a:gd name="connsiteY7" fmla="*/ 1676907 h 1774066"/>
              <a:gd name="connsiteX0" fmla="*/ 1839322 w 3759072"/>
              <a:gd name="connsiteY0" fmla="*/ 1676907 h 1676907"/>
              <a:gd name="connsiteX1" fmla="*/ 1331322 w 3759072"/>
              <a:gd name="connsiteY1" fmla="*/ 1092707 h 1676907"/>
              <a:gd name="connsiteX2" fmla="*/ 289922 w 3759072"/>
              <a:gd name="connsiteY2" fmla="*/ 965707 h 1676907"/>
              <a:gd name="connsiteX3" fmla="*/ 48622 w 3759072"/>
              <a:gd name="connsiteY3" fmla="*/ 254507 h 1676907"/>
              <a:gd name="connsiteX4" fmla="*/ 1090022 w 3759072"/>
              <a:gd name="connsiteY4" fmla="*/ 507 h 1676907"/>
              <a:gd name="connsiteX5" fmla="*/ 3464922 w 3759072"/>
              <a:gd name="connsiteY5" fmla="*/ 241807 h 1676907"/>
              <a:gd name="connsiteX6" fmla="*/ 3591922 w 3759072"/>
              <a:gd name="connsiteY6" fmla="*/ 1092707 h 1676907"/>
              <a:gd name="connsiteX7" fmla="*/ 1839322 w 3759072"/>
              <a:gd name="connsiteY7" fmla="*/ 1676907 h 1676907"/>
              <a:gd name="connsiteX0" fmla="*/ 2410822 w 3719282"/>
              <a:gd name="connsiteY0" fmla="*/ 876807 h 1114073"/>
              <a:gd name="connsiteX1" fmla="*/ 1331322 w 3719282"/>
              <a:gd name="connsiteY1" fmla="*/ 1092707 h 1114073"/>
              <a:gd name="connsiteX2" fmla="*/ 289922 w 3719282"/>
              <a:gd name="connsiteY2" fmla="*/ 965707 h 1114073"/>
              <a:gd name="connsiteX3" fmla="*/ 48622 w 3719282"/>
              <a:gd name="connsiteY3" fmla="*/ 254507 h 1114073"/>
              <a:gd name="connsiteX4" fmla="*/ 1090022 w 3719282"/>
              <a:gd name="connsiteY4" fmla="*/ 507 h 1114073"/>
              <a:gd name="connsiteX5" fmla="*/ 3464922 w 3719282"/>
              <a:gd name="connsiteY5" fmla="*/ 241807 h 1114073"/>
              <a:gd name="connsiteX6" fmla="*/ 3591922 w 3719282"/>
              <a:gd name="connsiteY6" fmla="*/ 1092707 h 1114073"/>
              <a:gd name="connsiteX7" fmla="*/ 2410822 w 3719282"/>
              <a:gd name="connsiteY7" fmla="*/ 876807 h 1114073"/>
              <a:gd name="connsiteX0" fmla="*/ 2410822 w 3679708"/>
              <a:gd name="connsiteY0" fmla="*/ 876807 h 1098782"/>
              <a:gd name="connsiteX1" fmla="*/ 1331322 w 3679708"/>
              <a:gd name="connsiteY1" fmla="*/ 1092707 h 1098782"/>
              <a:gd name="connsiteX2" fmla="*/ 289922 w 3679708"/>
              <a:gd name="connsiteY2" fmla="*/ 965707 h 1098782"/>
              <a:gd name="connsiteX3" fmla="*/ 48622 w 3679708"/>
              <a:gd name="connsiteY3" fmla="*/ 254507 h 1098782"/>
              <a:gd name="connsiteX4" fmla="*/ 1090022 w 3679708"/>
              <a:gd name="connsiteY4" fmla="*/ 507 h 1098782"/>
              <a:gd name="connsiteX5" fmla="*/ 3464922 w 3679708"/>
              <a:gd name="connsiteY5" fmla="*/ 241807 h 1098782"/>
              <a:gd name="connsiteX6" fmla="*/ 3515722 w 3679708"/>
              <a:gd name="connsiteY6" fmla="*/ 826007 h 1098782"/>
              <a:gd name="connsiteX7" fmla="*/ 2410822 w 3679708"/>
              <a:gd name="connsiteY7" fmla="*/ 876807 h 1098782"/>
              <a:gd name="connsiteX0" fmla="*/ 2410822 w 3679708"/>
              <a:gd name="connsiteY0" fmla="*/ 876807 h 1092756"/>
              <a:gd name="connsiteX1" fmla="*/ 1331322 w 3679708"/>
              <a:gd name="connsiteY1" fmla="*/ 1092707 h 1092756"/>
              <a:gd name="connsiteX2" fmla="*/ 289922 w 3679708"/>
              <a:gd name="connsiteY2" fmla="*/ 889507 h 1092756"/>
              <a:gd name="connsiteX3" fmla="*/ 48622 w 3679708"/>
              <a:gd name="connsiteY3" fmla="*/ 254507 h 1092756"/>
              <a:gd name="connsiteX4" fmla="*/ 1090022 w 3679708"/>
              <a:gd name="connsiteY4" fmla="*/ 507 h 1092756"/>
              <a:gd name="connsiteX5" fmla="*/ 3464922 w 3679708"/>
              <a:gd name="connsiteY5" fmla="*/ 241807 h 1092756"/>
              <a:gd name="connsiteX6" fmla="*/ 3515722 w 3679708"/>
              <a:gd name="connsiteY6" fmla="*/ 826007 h 1092756"/>
              <a:gd name="connsiteX7" fmla="*/ 2410822 w 3679708"/>
              <a:gd name="connsiteY7" fmla="*/ 876807 h 1092756"/>
              <a:gd name="connsiteX0" fmla="*/ 2504373 w 3773259"/>
              <a:gd name="connsiteY0" fmla="*/ 876807 h 1092756"/>
              <a:gd name="connsiteX1" fmla="*/ 1424873 w 3773259"/>
              <a:gd name="connsiteY1" fmla="*/ 1092707 h 1092756"/>
              <a:gd name="connsiteX2" fmla="*/ 148027 w 3773259"/>
              <a:gd name="connsiteY2" fmla="*/ 889507 h 1092756"/>
              <a:gd name="connsiteX3" fmla="*/ 142173 w 3773259"/>
              <a:gd name="connsiteY3" fmla="*/ 254507 h 1092756"/>
              <a:gd name="connsiteX4" fmla="*/ 1183573 w 3773259"/>
              <a:gd name="connsiteY4" fmla="*/ 507 h 1092756"/>
              <a:gd name="connsiteX5" fmla="*/ 3558473 w 3773259"/>
              <a:gd name="connsiteY5" fmla="*/ 241807 h 1092756"/>
              <a:gd name="connsiteX6" fmla="*/ 3609273 w 3773259"/>
              <a:gd name="connsiteY6" fmla="*/ 826007 h 1092756"/>
              <a:gd name="connsiteX7" fmla="*/ 2504373 w 3773259"/>
              <a:gd name="connsiteY7" fmla="*/ 876807 h 1092756"/>
              <a:gd name="connsiteX0" fmla="*/ 2452739 w 3721625"/>
              <a:gd name="connsiteY0" fmla="*/ 876807 h 1092807"/>
              <a:gd name="connsiteX1" fmla="*/ 1373239 w 3721625"/>
              <a:gd name="connsiteY1" fmla="*/ 1092707 h 1092807"/>
              <a:gd name="connsiteX2" fmla="*/ 96393 w 3721625"/>
              <a:gd name="connsiteY2" fmla="*/ 889507 h 1092807"/>
              <a:gd name="connsiteX3" fmla="*/ 90539 w 3721625"/>
              <a:gd name="connsiteY3" fmla="*/ 254507 h 1092807"/>
              <a:gd name="connsiteX4" fmla="*/ 1131939 w 3721625"/>
              <a:gd name="connsiteY4" fmla="*/ 507 h 1092807"/>
              <a:gd name="connsiteX5" fmla="*/ 3506839 w 3721625"/>
              <a:gd name="connsiteY5" fmla="*/ 241807 h 1092807"/>
              <a:gd name="connsiteX6" fmla="*/ 3557639 w 3721625"/>
              <a:gd name="connsiteY6" fmla="*/ 826007 h 1092807"/>
              <a:gd name="connsiteX7" fmla="*/ 2452739 w 3721625"/>
              <a:gd name="connsiteY7" fmla="*/ 876807 h 1092807"/>
              <a:gd name="connsiteX0" fmla="*/ 2578444 w 3847330"/>
              <a:gd name="connsiteY0" fmla="*/ 876807 h 934693"/>
              <a:gd name="connsiteX1" fmla="*/ 222098 w 3847330"/>
              <a:gd name="connsiteY1" fmla="*/ 889507 h 934693"/>
              <a:gd name="connsiteX2" fmla="*/ 216244 w 3847330"/>
              <a:gd name="connsiteY2" fmla="*/ 254507 h 934693"/>
              <a:gd name="connsiteX3" fmla="*/ 1257644 w 3847330"/>
              <a:gd name="connsiteY3" fmla="*/ 507 h 934693"/>
              <a:gd name="connsiteX4" fmla="*/ 3632544 w 3847330"/>
              <a:gd name="connsiteY4" fmla="*/ 241807 h 934693"/>
              <a:gd name="connsiteX5" fmla="*/ 3683344 w 3847330"/>
              <a:gd name="connsiteY5" fmla="*/ 826007 h 934693"/>
              <a:gd name="connsiteX6" fmla="*/ 2578444 w 3847330"/>
              <a:gd name="connsiteY6" fmla="*/ 876807 h 934693"/>
              <a:gd name="connsiteX0" fmla="*/ 2518229 w 3787115"/>
              <a:gd name="connsiteY0" fmla="*/ 876807 h 971330"/>
              <a:gd name="connsiteX1" fmla="*/ 257183 w 3787115"/>
              <a:gd name="connsiteY1" fmla="*/ 933901 h 971330"/>
              <a:gd name="connsiteX2" fmla="*/ 156029 w 3787115"/>
              <a:gd name="connsiteY2" fmla="*/ 254507 h 971330"/>
              <a:gd name="connsiteX3" fmla="*/ 1197429 w 3787115"/>
              <a:gd name="connsiteY3" fmla="*/ 507 h 971330"/>
              <a:gd name="connsiteX4" fmla="*/ 3572329 w 3787115"/>
              <a:gd name="connsiteY4" fmla="*/ 241807 h 971330"/>
              <a:gd name="connsiteX5" fmla="*/ 3623129 w 3787115"/>
              <a:gd name="connsiteY5" fmla="*/ 826007 h 971330"/>
              <a:gd name="connsiteX6" fmla="*/ 2518229 w 3787115"/>
              <a:gd name="connsiteY6" fmla="*/ 876807 h 971330"/>
              <a:gd name="connsiteX0" fmla="*/ 2451241 w 3720127"/>
              <a:gd name="connsiteY0" fmla="*/ 876807 h 994389"/>
              <a:gd name="connsiteX1" fmla="*/ 190195 w 3720127"/>
              <a:gd name="connsiteY1" fmla="*/ 933901 h 994389"/>
              <a:gd name="connsiteX2" fmla="*/ 89041 w 3720127"/>
              <a:gd name="connsiteY2" fmla="*/ 254507 h 994389"/>
              <a:gd name="connsiteX3" fmla="*/ 1130441 w 3720127"/>
              <a:gd name="connsiteY3" fmla="*/ 507 h 994389"/>
              <a:gd name="connsiteX4" fmla="*/ 3505341 w 3720127"/>
              <a:gd name="connsiteY4" fmla="*/ 241807 h 994389"/>
              <a:gd name="connsiteX5" fmla="*/ 3556141 w 3720127"/>
              <a:gd name="connsiteY5" fmla="*/ 826007 h 994389"/>
              <a:gd name="connsiteX6" fmla="*/ 2451241 w 3720127"/>
              <a:gd name="connsiteY6" fmla="*/ 876807 h 994389"/>
              <a:gd name="connsiteX0" fmla="*/ 2451241 w 3770323"/>
              <a:gd name="connsiteY0" fmla="*/ 891034 h 1008616"/>
              <a:gd name="connsiteX1" fmla="*/ 190195 w 3770323"/>
              <a:gd name="connsiteY1" fmla="*/ 948128 h 1008616"/>
              <a:gd name="connsiteX2" fmla="*/ 89041 w 3770323"/>
              <a:gd name="connsiteY2" fmla="*/ 268734 h 1008616"/>
              <a:gd name="connsiteX3" fmla="*/ 1130441 w 3770323"/>
              <a:gd name="connsiteY3" fmla="*/ 14734 h 1008616"/>
              <a:gd name="connsiteX4" fmla="*/ 3583823 w 3770323"/>
              <a:gd name="connsiteY4" fmla="*/ 193883 h 1008616"/>
              <a:gd name="connsiteX5" fmla="*/ 3556141 w 3770323"/>
              <a:gd name="connsiteY5" fmla="*/ 840234 h 1008616"/>
              <a:gd name="connsiteX6" fmla="*/ 2451241 w 3770323"/>
              <a:gd name="connsiteY6" fmla="*/ 891034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0323" h="1008616">
                <a:moveTo>
                  <a:pt x="2451241" y="891034"/>
                </a:moveTo>
                <a:cubicBezTo>
                  <a:pt x="1890250" y="909016"/>
                  <a:pt x="387690" y="1105117"/>
                  <a:pt x="190195" y="948128"/>
                </a:cubicBezTo>
                <a:cubicBezTo>
                  <a:pt x="-7300" y="791139"/>
                  <a:pt x="-67667" y="424300"/>
                  <a:pt x="89041" y="268734"/>
                </a:cubicBezTo>
                <a:cubicBezTo>
                  <a:pt x="245749" y="113168"/>
                  <a:pt x="547977" y="27209"/>
                  <a:pt x="1130441" y="14734"/>
                </a:cubicBezTo>
                <a:cubicBezTo>
                  <a:pt x="1712905" y="2259"/>
                  <a:pt x="3255740" y="-55884"/>
                  <a:pt x="3583823" y="193883"/>
                </a:cubicBezTo>
                <a:cubicBezTo>
                  <a:pt x="3911906" y="443650"/>
                  <a:pt x="3744905" y="724042"/>
                  <a:pt x="3556141" y="840234"/>
                </a:cubicBezTo>
                <a:cubicBezTo>
                  <a:pt x="3367377" y="956426"/>
                  <a:pt x="3012232" y="873052"/>
                  <a:pt x="2451241" y="89103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2961" y="4844515"/>
            <a:ext cx="7824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Cannot be accessed using “dot operators” outside of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the class definition</a:t>
            </a:r>
          </a:p>
        </p:txBody>
      </p:sp>
      <p:sp>
        <p:nvSpPr>
          <p:cNvPr id="12" name="Freeform 11"/>
          <p:cNvSpPr/>
          <p:nvPr/>
        </p:nvSpPr>
        <p:spPr>
          <a:xfrm>
            <a:off x="2343818" y="3609659"/>
            <a:ext cx="1188410" cy="1028700"/>
          </a:xfrm>
          <a:custGeom>
            <a:avLst/>
            <a:gdLst>
              <a:gd name="connsiteX0" fmla="*/ 0 w 1130300"/>
              <a:gd name="connsiteY0" fmla="*/ 394879 h 394879"/>
              <a:gd name="connsiteX1" fmla="*/ 266700 w 1130300"/>
              <a:gd name="connsiteY1" fmla="*/ 178979 h 394879"/>
              <a:gd name="connsiteX2" fmla="*/ 723900 w 1130300"/>
              <a:gd name="connsiteY2" fmla="*/ 1179 h 394879"/>
              <a:gd name="connsiteX3" fmla="*/ 1130300 w 1130300"/>
              <a:gd name="connsiteY3" fmla="*/ 115479 h 394879"/>
              <a:gd name="connsiteX0" fmla="*/ 1072802 w 1803893"/>
              <a:gd name="connsiteY0" fmla="*/ 805944 h 805944"/>
              <a:gd name="connsiteX1" fmla="*/ 1339502 w 1803893"/>
              <a:gd name="connsiteY1" fmla="*/ 5900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2802 w 1803893"/>
              <a:gd name="connsiteY0" fmla="*/ 805944 h 805944"/>
              <a:gd name="connsiteX1" fmla="*/ 1479202 w 1803893"/>
              <a:gd name="connsiteY1" fmla="*/ 615444 h 805944"/>
              <a:gd name="connsiteX2" fmla="*/ 1796702 w 1803893"/>
              <a:gd name="connsiteY2" fmla="*/ 412244 h 805944"/>
              <a:gd name="connsiteX3" fmla="*/ 6002 w 1803893"/>
              <a:gd name="connsiteY3" fmla="*/ 5844 h 805944"/>
              <a:gd name="connsiteX0" fmla="*/ 1073385 w 1614672"/>
              <a:gd name="connsiteY0" fmla="*/ 826960 h 826960"/>
              <a:gd name="connsiteX1" fmla="*/ 1479785 w 1614672"/>
              <a:gd name="connsiteY1" fmla="*/ 636460 h 826960"/>
              <a:gd name="connsiteX2" fmla="*/ 1606785 w 1614672"/>
              <a:gd name="connsiteY2" fmla="*/ 39560 h 826960"/>
              <a:gd name="connsiteX3" fmla="*/ 6585 w 1614672"/>
              <a:gd name="connsiteY3" fmla="*/ 26860 h 826960"/>
              <a:gd name="connsiteX0" fmla="*/ 1073385 w 1614672"/>
              <a:gd name="connsiteY0" fmla="*/ 841941 h 841941"/>
              <a:gd name="connsiteX1" fmla="*/ 1479785 w 1614672"/>
              <a:gd name="connsiteY1" fmla="*/ 651441 h 841941"/>
              <a:gd name="connsiteX2" fmla="*/ 1606785 w 1614672"/>
              <a:gd name="connsiteY2" fmla="*/ 54541 h 841941"/>
              <a:gd name="connsiteX3" fmla="*/ 6585 w 1614672"/>
              <a:gd name="connsiteY3" fmla="*/ 41841 h 841941"/>
              <a:gd name="connsiteX0" fmla="*/ 1075873 w 1609273"/>
              <a:gd name="connsiteY0" fmla="*/ 957640 h 957640"/>
              <a:gd name="connsiteX1" fmla="*/ 1482273 w 1609273"/>
              <a:gd name="connsiteY1" fmla="*/ 767140 h 957640"/>
              <a:gd name="connsiteX2" fmla="*/ 1609273 w 1609273"/>
              <a:gd name="connsiteY2" fmla="*/ 170240 h 957640"/>
              <a:gd name="connsiteX3" fmla="*/ 9073 w 1609273"/>
              <a:gd name="connsiteY3" fmla="*/ 157540 h 957640"/>
              <a:gd name="connsiteX0" fmla="*/ 1075873 w 1648367"/>
              <a:gd name="connsiteY0" fmla="*/ 957640 h 957640"/>
              <a:gd name="connsiteX1" fmla="*/ 1482273 w 1648367"/>
              <a:gd name="connsiteY1" fmla="*/ 767140 h 957640"/>
              <a:gd name="connsiteX2" fmla="*/ 1609273 w 1648367"/>
              <a:gd name="connsiteY2" fmla="*/ 170240 h 957640"/>
              <a:gd name="connsiteX3" fmla="*/ 9073 w 1648367"/>
              <a:gd name="connsiteY3" fmla="*/ 157540 h 957640"/>
              <a:gd name="connsiteX0" fmla="*/ 1290583 w 1863077"/>
              <a:gd name="connsiteY0" fmla="*/ 1028954 h 1028954"/>
              <a:gd name="connsiteX1" fmla="*/ 1696983 w 1863077"/>
              <a:gd name="connsiteY1" fmla="*/ 838454 h 1028954"/>
              <a:gd name="connsiteX2" fmla="*/ 1823983 w 1863077"/>
              <a:gd name="connsiteY2" fmla="*/ 241554 h 1028954"/>
              <a:gd name="connsiteX3" fmla="*/ 7883 w 1863077"/>
              <a:gd name="connsiteY3" fmla="*/ 63754 h 1028954"/>
              <a:gd name="connsiteX0" fmla="*/ 1282700 w 1855194"/>
              <a:gd name="connsiteY0" fmla="*/ 1060826 h 1060826"/>
              <a:gd name="connsiteX1" fmla="*/ 1689100 w 1855194"/>
              <a:gd name="connsiteY1" fmla="*/ 870326 h 1060826"/>
              <a:gd name="connsiteX2" fmla="*/ 1816100 w 1855194"/>
              <a:gd name="connsiteY2" fmla="*/ 273426 h 1060826"/>
              <a:gd name="connsiteX3" fmla="*/ 0 w 1855194"/>
              <a:gd name="connsiteY3" fmla="*/ 95626 h 1060826"/>
              <a:gd name="connsiteX0" fmla="*/ 1219200 w 1791694"/>
              <a:gd name="connsiteY0" fmla="*/ 989201 h 989201"/>
              <a:gd name="connsiteX1" fmla="*/ 1625600 w 1791694"/>
              <a:gd name="connsiteY1" fmla="*/ 798701 h 989201"/>
              <a:gd name="connsiteX2" fmla="*/ 1752600 w 1791694"/>
              <a:gd name="connsiteY2" fmla="*/ 201801 h 989201"/>
              <a:gd name="connsiteX3" fmla="*/ 0 w 1791694"/>
              <a:gd name="connsiteY3" fmla="*/ 163701 h 989201"/>
              <a:gd name="connsiteX0" fmla="*/ -1 w 2534400"/>
              <a:gd name="connsiteY0" fmla="*/ 1094580 h 1094580"/>
              <a:gd name="connsiteX1" fmla="*/ 406399 w 2534400"/>
              <a:gd name="connsiteY1" fmla="*/ 904080 h 1094580"/>
              <a:gd name="connsiteX2" fmla="*/ 533399 w 2534400"/>
              <a:gd name="connsiteY2" fmla="*/ 307180 h 1094580"/>
              <a:gd name="connsiteX3" fmla="*/ 2387325 w 2534400"/>
              <a:gd name="connsiteY3" fmla="*/ 78580 h 1094580"/>
              <a:gd name="connsiteX0" fmla="*/ -1 w 2974267"/>
              <a:gd name="connsiteY0" fmla="*/ 1041407 h 1041407"/>
              <a:gd name="connsiteX1" fmla="*/ 406399 w 2974267"/>
              <a:gd name="connsiteY1" fmla="*/ 850907 h 1041407"/>
              <a:gd name="connsiteX2" fmla="*/ 2970240 w 2974267"/>
              <a:gd name="connsiteY2" fmla="*/ 685807 h 1041407"/>
              <a:gd name="connsiteX3" fmla="*/ 2387325 w 2974267"/>
              <a:gd name="connsiteY3" fmla="*/ 25407 h 1041407"/>
              <a:gd name="connsiteX0" fmla="*/ -1 w 2974267"/>
              <a:gd name="connsiteY0" fmla="*/ 1016000 h 1016000"/>
              <a:gd name="connsiteX1" fmla="*/ 406399 w 2974267"/>
              <a:gd name="connsiteY1" fmla="*/ 825500 h 1016000"/>
              <a:gd name="connsiteX2" fmla="*/ 2970240 w 2974267"/>
              <a:gd name="connsiteY2" fmla="*/ 660400 h 1016000"/>
              <a:gd name="connsiteX3" fmla="*/ 2387325 w 2974267"/>
              <a:gd name="connsiteY3" fmla="*/ 0 h 1016000"/>
              <a:gd name="connsiteX0" fmla="*/ -1 w 3039155"/>
              <a:gd name="connsiteY0" fmla="*/ 1016000 h 1016000"/>
              <a:gd name="connsiteX1" fmla="*/ 406399 w 3039155"/>
              <a:gd name="connsiteY1" fmla="*/ 825500 h 1016000"/>
              <a:gd name="connsiteX2" fmla="*/ 3035223 w 3039155"/>
              <a:gd name="connsiteY2" fmla="*/ 774700 h 1016000"/>
              <a:gd name="connsiteX3" fmla="*/ 2387325 w 3039155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406399 w 3048030"/>
              <a:gd name="connsiteY1" fmla="*/ 825500 h 1016000"/>
              <a:gd name="connsiteX2" fmla="*/ 3035223 w 3048030"/>
              <a:gd name="connsiteY2" fmla="*/ 774700 h 1016000"/>
              <a:gd name="connsiteX3" fmla="*/ 2387325 w 3048030"/>
              <a:gd name="connsiteY3" fmla="*/ 0 h 1016000"/>
              <a:gd name="connsiteX0" fmla="*/ -1 w 3048030"/>
              <a:gd name="connsiteY0" fmla="*/ 1016000 h 1016000"/>
              <a:gd name="connsiteX1" fmla="*/ 3035223 w 3048030"/>
              <a:gd name="connsiteY1" fmla="*/ 774700 h 1016000"/>
              <a:gd name="connsiteX2" fmla="*/ 2387325 w 3048030"/>
              <a:gd name="connsiteY2" fmla="*/ 0 h 1016000"/>
              <a:gd name="connsiteX0" fmla="*/ -1 w 3040386"/>
              <a:gd name="connsiteY0" fmla="*/ 1028700 h 1028700"/>
              <a:gd name="connsiteX1" fmla="*/ 3035223 w 3040386"/>
              <a:gd name="connsiteY1" fmla="*/ 787400 h 1028700"/>
              <a:gd name="connsiteX2" fmla="*/ 1185149 w 3040386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386" h="1028700">
                <a:moveTo>
                  <a:pt x="-1" y="1028700"/>
                </a:moveTo>
                <a:cubicBezTo>
                  <a:pt x="632337" y="978429"/>
                  <a:pt x="2637335" y="956733"/>
                  <a:pt x="3035223" y="787400"/>
                </a:cubicBezTo>
                <a:cubicBezTo>
                  <a:pt x="3152915" y="459317"/>
                  <a:pt x="1219536" y="51858"/>
                  <a:pt x="1185149" y="0"/>
                </a:cubicBezTo>
              </a:path>
            </a:pathLst>
          </a:cu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Attributes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" y="1511300"/>
            <a:ext cx="9571851" cy="37856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StudentScoreDemo2{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data1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data1.id = "000121";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data1.score = 10;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data2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data2.id = "000221";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data2.score = 9;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(data1.id+" got "+data1.score+" points.");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(data2.id+" got "+data2.score+" points.");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9970" y="49235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89890" y="50117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StudentScoreDemo2.java</a:t>
            </a:r>
          </a:p>
        </p:txBody>
      </p:sp>
    </p:spTree>
    <p:extLst>
      <p:ext uri="{BB962C8B-B14F-4D97-AF65-F5344CB8AC3E}">
        <p14:creationId xmlns:p14="http://schemas.microsoft.com/office/powerpoint/2010/main" val="211349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1903510"/>
            <a:ext cx="9232900" cy="386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397170" y="532949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554402" y="6043118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StudentScoreDemo2.java</a:t>
            </a:r>
          </a:p>
        </p:txBody>
      </p:sp>
    </p:spTree>
    <p:extLst>
      <p:ext uri="{BB962C8B-B14F-4D97-AF65-F5344CB8AC3E}">
        <p14:creationId xmlns:p14="http://schemas.microsoft.com/office/powerpoint/2010/main" val="285246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Accessors</a:t>
            </a:r>
            <a:r>
              <a:rPr lang="en-US" dirty="0"/>
              <a:t>/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1651000"/>
            <a:ext cx="3644900" cy="386174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100" y="1829271"/>
            <a:ext cx="334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Accessors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026" y="2698368"/>
            <a:ext cx="3269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solidFill>
                  <a:schemeClr val="bg1"/>
                </a:solidFill>
              </a:rPr>
              <a:t>M</a:t>
            </a:r>
            <a:r>
              <a:rPr lang="th-TH" altLang="en-US" sz="2800" dirty="0" err="1">
                <a:solidFill>
                  <a:schemeClr val="bg1"/>
                </a:solidFill>
              </a:rPr>
              <a:t>ethods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provided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for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other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classes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to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read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values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of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(private) </a:t>
            </a:r>
            <a:r>
              <a:rPr lang="th-TH" altLang="en-US" sz="2800" dirty="0" err="1">
                <a:solidFill>
                  <a:schemeClr val="bg1"/>
                </a:solidFill>
              </a:rPr>
              <a:t>data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members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  <a:endParaRPr lang="th-TH" alt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1666682"/>
            <a:ext cx="3644900" cy="3861742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5200" y="1844953"/>
            <a:ext cx="2815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Mutators</a:t>
            </a:r>
            <a:endParaRPr lang="en-US" sz="4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126" y="2714050"/>
            <a:ext cx="3269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solidFill>
                  <a:srgbClr val="00B0F0"/>
                </a:solidFill>
              </a:rPr>
              <a:t>M</a:t>
            </a:r>
            <a:r>
              <a:rPr lang="th-TH" altLang="en-US" sz="2800" dirty="0" err="1">
                <a:solidFill>
                  <a:srgbClr val="00B0F0"/>
                </a:solidFill>
              </a:rPr>
              <a:t>ethods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provided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for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other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classes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to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>
                <a:solidFill>
                  <a:srgbClr val="00B0F0"/>
                </a:solidFill>
              </a:rPr>
              <a:t>change </a:t>
            </a:r>
            <a:r>
              <a:rPr lang="th-TH" altLang="en-US" sz="2800" dirty="0" err="1">
                <a:solidFill>
                  <a:srgbClr val="00B0F0"/>
                </a:solidFill>
              </a:rPr>
              <a:t>the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values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of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en-US" altLang="en-US" sz="2800" dirty="0">
                <a:solidFill>
                  <a:srgbClr val="00B0F0"/>
                </a:solidFill>
              </a:rPr>
              <a:t> (private) </a:t>
            </a:r>
            <a:r>
              <a:rPr lang="th-TH" altLang="en-US" sz="2800" dirty="0" err="1">
                <a:solidFill>
                  <a:srgbClr val="00B0F0"/>
                </a:solidFill>
              </a:rPr>
              <a:t>data</a:t>
            </a:r>
            <a:r>
              <a:rPr lang="th-TH" altLang="en-US" sz="2800" dirty="0">
                <a:solidFill>
                  <a:srgbClr val="00B0F0"/>
                </a:solidFill>
              </a:rPr>
              <a:t> </a:t>
            </a:r>
            <a:r>
              <a:rPr lang="th-TH" altLang="en-US" sz="2800" dirty="0" err="1">
                <a:solidFill>
                  <a:srgbClr val="00B0F0"/>
                </a:solidFill>
              </a:rPr>
              <a:t>members</a:t>
            </a:r>
            <a:r>
              <a:rPr lang="en-US" altLang="en-US" sz="2800" dirty="0">
                <a:solidFill>
                  <a:srgbClr val="00B0F0"/>
                </a:solidFill>
              </a:rPr>
              <a:t>.</a:t>
            </a:r>
            <a:endParaRPr lang="th-TH" alt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13" y="4356650"/>
            <a:ext cx="2312183" cy="2312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3653" y="1423427"/>
            <a:ext cx="106054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getter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2426" y="1437154"/>
            <a:ext cx="106054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88734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328738"/>
            <a:ext cx="5160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StudentScoreHiding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id){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this.id =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62200"/>
            <a:ext cx="2628900" cy="596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00B0F0"/>
                </a:solidFill>
              </a:rPr>
              <a:t>Accessors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395" y="4073525"/>
            <a:ext cx="2628900" cy="5969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00B0F0"/>
                </a:solidFill>
              </a:rPr>
              <a:t>Mutators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7621950">
            <a:off x="2317163" y="2287751"/>
            <a:ext cx="857250" cy="1432676"/>
          </a:xfrm>
          <a:prstGeom prst="down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3416300" y="2501900"/>
            <a:ext cx="317500" cy="1638300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416300" y="4292600"/>
            <a:ext cx="317500" cy="1638300"/>
          </a:xfrm>
          <a:prstGeom prst="lef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17415"/>
            <a:ext cx="1061590" cy="106159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765300" y="5316071"/>
            <a:ext cx="1358900" cy="1379090"/>
          </a:xfrm>
          <a:prstGeom prst="wedgeEllipseCallout">
            <a:avLst>
              <a:gd name="adj1" fmla="val -64759"/>
              <a:gd name="adj2" fmla="val 2642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why not “public”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7172" y="608835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Down Arrow 16"/>
          <p:cNvSpPr/>
          <p:nvPr/>
        </p:nvSpPr>
        <p:spPr>
          <a:xfrm rot="17621950">
            <a:off x="2318218" y="4037587"/>
            <a:ext cx="857250" cy="1432676"/>
          </a:xfrm>
          <a:prstGeom prst="down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7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432" y="1651000"/>
            <a:ext cx="7518400" cy="386174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00" y="1829271"/>
            <a:ext cx="410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Constructors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7500" y="2698368"/>
            <a:ext cx="66421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bg1"/>
                </a:solidFill>
              </a:rPr>
              <a:t>S</a:t>
            </a:r>
            <a:r>
              <a:rPr lang="th-TH" altLang="en-US" sz="2800" dirty="0" err="1">
                <a:solidFill>
                  <a:schemeClr val="bg1"/>
                </a:solidFill>
              </a:rPr>
              <a:t>pecial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methods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invoked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whenever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object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of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is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created</a:t>
            </a:r>
            <a:endParaRPr lang="en-US" alt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chemeClr val="bg1"/>
                </a:solidFill>
              </a:rPr>
              <a:t>D</a:t>
            </a:r>
            <a:r>
              <a:rPr lang="th-TH" altLang="en-US" sz="2800" dirty="0" err="1">
                <a:solidFill>
                  <a:schemeClr val="bg1"/>
                </a:solidFill>
              </a:rPr>
              <a:t>efined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in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same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fashion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defining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methods</a:t>
            </a:r>
            <a:r>
              <a:rPr lang="th-TH" altLang="en-US" sz="2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1"/>
                </a:solidFill>
              </a:rPr>
              <a:t>M</a:t>
            </a:r>
            <a:r>
              <a:rPr lang="th-TH" altLang="en-US" sz="2800" dirty="0" err="1">
                <a:solidFill>
                  <a:schemeClr val="bg1"/>
                </a:solidFill>
              </a:rPr>
              <a:t>ust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have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same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name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as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the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class</a:t>
            </a:r>
            <a:r>
              <a:rPr lang="th-TH" altLang="en-US" sz="2800" dirty="0">
                <a:solidFill>
                  <a:schemeClr val="bg1"/>
                </a:solidFill>
              </a:rPr>
              <a:t> </a:t>
            </a:r>
            <a:r>
              <a:rPr lang="th-TH" altLang="en-US" sz="2800" dirty="0" err="1">
                <a:solidFill>
                  <a:schemeClr val="bg1"/>
                </a:solidFill>
              </a:rPr>
              <a:t>name</a:t>
            </a:r>
            <a:r>
              <a:rPr lang="en-US" altLang="en-US" sz="2800" dirty="0">
                <a:solidFill>
                  <a:schemeClr val="bg1"/>
                </a:solidFill>
              </a:rPr>
              <a:t> with the return type </a:t>
            </a:r>
            <a:r>
              <a:rPr lang="en-US" altLang="en-US" sz="2800" dirty="0" err="1">
                <a:solidFill>
                  <a:schemeClr val="bg1"/>
                </a:solidFill>
              </a:rPr>
              <a:t>ommitted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  <a:endParaRPr lang="th-TH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0966" y="28240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3666" y="35860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3666" y="4360767"/>
            <a:ext cx="143066" cy="1430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6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85900"/>
            <a:ext cx="9144000" cy="111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603500"/>
            <a:ext cx="9144000" cy="12762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79710"/>
            <a:ext cx="9144000" cy="1530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99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String id;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("000000");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id,int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score){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(score);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				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omitted from being shown here*/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3470" y="5962331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02434" y="6122978"/>
            <a:ext cx="2700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StudentScoreWithConstructor.java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02981" y="2044700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No-argument Constructor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2980" y="3286055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Detailed Constructor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2981" y="4864100"/>
            <a:ext cx="4701319" cy="4191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19033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Recall the meaning of classes and objects in Java</a:t>
            </a:r>
          </a:p>
          <a:p>
            <a:r>
              <a:rPr lang="en-US" sz="2800" dirty="0"/>
              <a:t>Know the components in the definition of a Java class</a:t>
            </a:r>
          </a:p>
          <a:p>
            <a:r>
              <a:rPr lang="en-US" sz="2800" dirty="0"/>
              <a:t>Understand how constructors work</a:t>
            </a:r>
          </a:p>
          <a:p>
            <a:r>
              <a:rPr lang="en-US" sz="2800" dirty="0"/>
              <a:t>Be able to create class and object methods</a:t>
            </a:r>
          </a:p>
          <a:p>
            <a:r>
              <a:rPr lang="en-US" sz="2800" dirty="0"/>
              <a:t>Be able to create new Java classes and use them correctly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542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1308100"/>
            <a:ext cx="8653331" cy="48013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StudentScoreDemo4{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data1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data2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("000121",10)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data3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StudentScoreWithConstructor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data3.setId("000821")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data1.getId()+" got "+data1.getScore()+"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data2.getId()+" got "+data2.getScore()+"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data3.getId()+" got "+data3.getScore()+" points.");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1560" y="59522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41480" y="60404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StudentScoreDemo4.java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dirty="0"/>
              <a:t>Using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7892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49500" y="1587500"/>
            <a:ext cx="6565900" cy="28829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toString</a:t>
            </a:r>
            <a:r>
              <a:rPr lang="en-US" i="1" dirty="0"/>
              <a:t>() </a:t>
            </a:r>
            <a:r>
              <a:rPr lang="en-US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2700" y="1938338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/>
              <a:t>I</a:t>
            </a:r>
            <a:r>
              <a:rPr lang="th-TH" altLang="en-US" sz="2800" dirty="0"/>
              <a:t>n </a:t>
            </a:r>
            <a:r>
              <a:rPr lang="th-TH" altLang="en-US" sz="2800" dirty="0" err="1"/>
              <a:t>order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to</a:t>
            </a:r>
            <a:r>
              <a:rPr lang="th-TH" altLang="en-US" sz="2800" dirty="0"/>
              <a:t> </a:t>
            </a:r>
            <a:r>
              <a:rPr lang="th-TH" altLang="en-US" sz="2800" dirty="0" err="1"/>
              <a:t>provide</a:t>
            </a:r>
            <a:r>
              <a:rPr lang="th-TH" altLang="en-US" sz="2800" dirty="0"/>
              <a:t> a </a:t>
            </a:r>
            <a:r>
              <a:rPr lang="th-TH" altLang="en-US" sz="2800" dirty="0" err="1"/>
              <a:t>meaningful</a:t>
            </a:r>
            <a:r>
              <a:rPr lang="th-TH" altLang="en-US" sz="2800" dirty="0"/>
              <a:t> </a:t>
            </a:r>
            <a:r>
              <a:rPr lang="th-TH" altLang="en-US" sz="2800" i="1" dirty="0" err="1"/>
              <a:t>String</a:t>
            </a:r>
            <a:r>
              <a:rPr lang="th-TH" altLang="en-US" sz="2800" i="1" dirty="0"/>
              <a:t> </a:t>
            </a:r>
            <a:r>
              <a:rPr lang="th-TH" altLang="en-US" sz="2800" dirty="0" err="1"/>
              <a:t>representation</a:t>
            </a:r>
            <a:r>
              <a:rPr lang="th-TH" altLang="en-US" sz="2800" dirty="0"/>
              <a:t> </a:t>
            </a:r>
            <a:r>
              <a:rPr lang="th-TH" altLang="en-US" sz="2800" dirty="0" err="1"/>
              <a:t>of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class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create</a:t>
            </a:r>
            <a:r>
              <a:rPr lang="th-TH" altLang="en-US" sz="2800" dirty="0"/>
              <a:t>, </a:t>
            </a:r>
            <a:r>
              <a:rPr lang="th-TH" altLang="en-US" sz="2800" dirty="0" err="1"/>
              <a:t>it</a:t>
            </a:r>
            <a:r>
              <a:rPr lang="th-TH" altLang="en-US" sz="2800" dirty="0"/>
              <a:t> </a:t>
            </a:r>
            <a:r>
              <a:rPr lang="th-TH" altLang="en-US" sz="2800" dirty="0" err="1"/>
              <a:t>is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sensible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to</a:t>
            </a:r>
            <a:r>
              <a:rPr lang="th-TH" altLang="en-US" sz="2800" dirty="0"/>
              <a:t> </a:t>
            </a:r>
            <a:r>
              <a:rPr lang="th-TH" altLang="en-US" sz="2800" dirty="0" err="1"/>
              <a:t>provide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method</a:t>
            </a:r>
            <a:r>
              <a:rPr lang="th-TH" altLang="en-US" sz="2800" dirty="0"/>
              <a:t> </a:t>
            </a:r>
            <a:r>
              <a:rPr lang="th-TH" altLang="en-US" sz="2800" dirty="0" err="1"/>
              <a:t>named</a:t>
            </a:r>
            <a:r>
              <a:rPr lang="th-TH" altLang="en-US" sz="2800" dirty="0"/>
              <a:t> </a:t>
            </a:r>
            <a:r>
              <a:rPr lang="th-TH" altLang="en-US" sz="2800" dirty="0" err="1"/>
              <a:t>exactly</a:t>
            </a:r>
            <a:r>
              <a:rPr lang="th-TH" altLang="en-US" sz="2800" dirty="0"/>
              <a:t> </a:t>
            </a:r>
            <a:r>
              <a:rPr lang="th-TH" altLang="en-US" sz="2800" dirty="0" err="1"/>
              <a:t>as</a:t>
            </a:r>
            <a:r>
              <a:rPr lang="th-TH" altLang="en-US" sz="2800" dirty="0"/>
              <a:t> </a:t>
            </a:r>
            <a:r>
              <a:rPr lang="th-TH" altLang="en-US" sz="2800" i="1" dirty="0" err="1">
                <a:solidFill>
                  <a:srgbClr val="C00000"/>
                </a:solidFill>
              </a:rPr>
              <a:t>toString</a:t>
            </a:r>
            <a:r>
              <a:rPr lang="en-US" altLang="en-US" sz="2800" i="1" dirty="0">
                <a:solidFill>
                  <a:srgbClr val="C00000"/>
                </a:solidFill>
              </a:rPr>
              <a:t>()</a:t>
            </a:r>
            <a:r>
              <a:rPr lang="en-US" altLang="en-US" sz="2800" i="1" dirty="0"/>
              <a:t> </a:t>
            </a:r>
            <a:r>
              <a:rPr lang="th-TH" altLang="en-US" sz="2800" dirty="0" err="1"/>
              <a:t>that</a:t>
            </a:r>
            <a:r>
              <a:rPr lang="th-TH" altLang="en-US" sz="2800" dirty="0"/>
              <a:t> </a:t>
            </a:r>
            <a:r>
              <a:rPr lang="th-TH" altLang="en-US" sz="2800" dirty="0" err="1"/>
              <a:t>returns</a:t>
            </a:r>
            <a:r>
              <a:rPr lang="th-TH" altLang="en-US" sz="2800" dirty="0"/>
              <a:t> </a:t>
            </a:r>
            <a:r>
              <a:rPr lang="th-TH" altLang="en-US" sz="2800" dirty="0" err="1"/>
              <a:t>the</a:t>
            </a:r>
            <a:r>
              <a:rPr lang="th-TH" altLang="en-US" sz="2800" dirty="0"/>
              <a:t> </a:t>
            </a:r>
            <a:r>
              <a:rPr lang="th-TH" altLang="en-US" sz="2800" i="1" dirty="0" err="1"/>
              <a:t>String</a:t>
            </a:r>
            <a:r>
              <a:rPr lang="th-TH" altLang="en-US" sz="2800" i="1" dirty="0"/>
              <a:t> </a:t>
            </a:r>
            <a:r>
              <a:rPr lang="th-TH" altLang="en-US" sz="2800" dirty="0" err="1"/>
              <a:t>representation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we</a:t>
            </a:r>
            <a:r>
              <a:rPr lang="th-TH" altLang="en-US" sz="2800" dirty="0"/>
              <a:t> </a:t>
            </a:r>
            <a:r>
              <a:rPr lang="th-TH" altLang="en-US" sz="2800" dirty="0" err="1"/>
              <a:t>want</a:t>
            </a:r>
            <a:r>
              <a:rPr lang="th-TH" alt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4500"/>
            <a:ext cx="2374709" cy="237470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622741" y="5188046"/>
            <a:ext cx="698309" cy="762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21050" y="5188046"/>
            <a:ext cx="254000" cy="254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75050" y="4470400"/>
            <a:ext cx="596900" cy="97164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13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toString</a:t>
            </a:r>
            <a:r>
              <a:rPr lang="en-US" i="1" dirty="0"/>
              <a:t>() </a:t>
            </a:r>
            <a:r>
              <a:rPr lang="en-US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250" y="1905337"/>
            <a:ext cx="53110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"(ID:"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+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+ ", score:" 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+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+ ")"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89880" y="531687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19800" y="540508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StudentScoreDemo5.java</a:t>
            </a:r>
          </a:p>
        </p:txBody>
      </p:sp>
    </p:spTree>
    <p:extLst>
      <p:ext uri="{BB962C8B-B14F-4D97-AF65-F5344CB8AC3E}">
        <p14:creationId xmlns:p14="http://schemas.microsoft.com/office/powerpoint/2010/main" val="273916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136900"/>
            <a:ext cx="91440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127500"/>
            <a:ext cx="91440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46700"/>
            <a:ext cx="9144000" cy="88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72" y="1303338"/>
            <a:ext cx="784060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StudentScore2{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------------------------------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Attributes, Constructors,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omitted from showing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/* ------------------------------ */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receiveBonus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bonus){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()+bonus);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penalizeByPercent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(double percent){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double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(1.0-percent/100)*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hasHigherScoreThan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(StudentScore2 s){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s.getScore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92602" y="2771140"/>
            <a:ext cx="629920" cy="731520"/>
            <a:chOff x="2948289" y="3470911"/>
            <a:chExt cx="629920" cy="731520"/>
          </a:xfrm>
        </p:grpSpPr>
        <p:sp>
          <p:nvSpPr>
            <p:cNvPr id="11" name="Snip Single Corner Rectangle 10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957411" y="350451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StudentScore2.java</a:t>
            </a:r>
          </a:p>
        </p:txBody>
      </p:sp>
    </p:spTree>
    <p:extLst>
      <p:ext uri="{BB962C8B-B14F-4D97-AF65-F5344CB8AC3E}">
        <p14:creationId xmlns:p14="http://schemas.microsoft.com/office/powerpoint/2010/main" val="139786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2700" y="1308100"/>
            <a:ext cx="8869736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StudentScoreDemo6{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StudentScore2 data1 = new StudentScore2("000121",10);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StudentScore2 data2 = new StudentScore2("000221",9);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data1.penalizeByPercent(50);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data2.receiveBonus(2);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(data1+" Vs."+data2);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data1.hasHigherScoreThan(data2)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data1.getId()+" gets more than "+data2.getId()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}else{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data1.getId()+" does not get more than "+data2.getId()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1560" y="5952232"/>
            <a:ext cx="629920" cy="731520"/>
            <a:chOff x="2948289" y="3470911"/>
            <a:chExt cx="629920" cy="731520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41480" y="6040446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StudentScoreDemo6.java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dirty="0"/>
              <a:t>Additional Behaviors</a:t>
            </a:r>
          </a:p>
        </p:txBody>
      </p:sp>
    </p:spTree>
    <p:extLst>
      <p:ext uri="{BB962C8B-B14F-4D97-AF65-F5344CB8AC3E}">
        <p14:creationId xmlns:p14="http://schemas.microsoft.com/office/powerpoint/2010/main" val="298936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09600" y="1600200"/>
            <a:ext cx="7835900" cy="13335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Complex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3114675"/>
            <a:ext cx="8229600" cy="30114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en-US" dirty="0"/>
              <a:t>A </a:t>
            </a:r>
            <a:r>
              <a:rPr lang="th-TH" altLang="en-US" dirty="0" err="1"/>
              <a:t>complex</a:t>
            </a:r>
            <a:r>
              <a:rPr lang="th-TH" altLang="en-US" dirty="0"/>
              <a:t> </a:t>
            </a:r>
            <a:r>
              <a:rPr lang="th-TH" altLang="en-US" dirty="0" err="1"/>
              <a:t>number</a:t>
            </a:r>
            <a:r>
              <a:rPr lang="th-TH" altLang="en-US" dirty="0"/>
              <a:t> </a:t>
            </a:r>
            <a:r>
              <a:rPr lang="th-TH" altLang="en-US" dirty="0" err="1"/>
              <a:t>is</a:t>
            </a:r>
            <a:r>
              <a:rPr lang="th-TH" altLang="en-US" dirty="0"/>
              <a:t> </a:t>
            </a:r>
            <a:r>
              <a:rPr lang="th-TH" altLang="en-US" dirty="0" err="1"/>
              <a:t>of</a:t>
            </a:r>
            <a:r>
              <a:rPr lang="th-TH" altLang="en-US" dirty="0"/>
              <a:t> </a:t>
            </a:r>
            <a:r>
              <a:rPr lang="th-TH" altLang="en-US" dirty="0" err="1"/>
              <a:t>the</a:t>
            </a:r>
            <a:r>
              <a:rPr lang="th-TH" altLang="en-US" dirty="0"/>
              <a:t> </a:t>
            </a:r>
            <a:r>
              <a:rPr lang="th-TH" altLang="en-US" dirty="0" err="1"/>
              <a:t>form</a:t>
            </a:r>
            <a:r>
              <a:rPr lang="th-TH" altLang="en-US" dirty="0"/>
              <a:t> </a:t>
            </a:r>
            <a:r>
              <a:rPr lang="th-TH" altLang="en-US" i="1" dirty="0" err="1"/>
              <a:t>a</a:t>
            </a:r>
            <a:r>
              <a:rPr lang="th-TH" altLang="en-US" dirty="0" err="1"/>
              <a:t>+</a:t>
            </a:r>
            <a:r>
              <a:rPr lang="th-TH" altLang="en-US" i="1" dirty="0" err="1"/>
              <a:t>jb</a:t>
            </a:r>
            <a:endParaRPr lang="th-TH" altLang="en-US" dirty="0"/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th-TH" altLang="en-US" dirty="0" err="1"/>
              <a:t>where</a:t>
            </a:r>
            <a:r>
              <a:rPr lang="th-TH" altLang="en-US" dirty="0"/>
              <a:t> </a:t>
            </a:r>
            <a:r>
              <a:rPr lang="th-TH" altLang="en-US" i="1" dirty="0"/>
              <a:t>a </a:t>
            </a:r>
            <a:r>
              <a:rPr lang="th-TH" altLang="en-US" dirty="0" err="1"/>
              <a:t>and</a:t>
            </a:r>
            <a:r>
              <a:rPr lang="th-TH" altLang="en-US" dirty="0"/>
              <a:t> </a:t>
            </a:r>
            <a:r>
              <a:rPr lang="th-TH" altLang="en-US" i="1" dirty="0"/>
              <a:t>b </a:t>
            </a:r>
            <a:r>
              <a:rPr lang="th-TH" altLang="en-US" dirty="0" err="1"/>
              <a:t>are</a:t>
            </a:r>
            <a:r>
              <a:rPr lang="th-TH" altLang="en-US" dirty="0"/>
              <a:t> </a:t>
            </a:r>
            <a:r>
              <a:rPr lang="th-TH" altLang="en-US" dirty="0" err="1"/>
              <a:t>real</a:t>
            </a:r>
            <a:r>
              <a:rPr lang="th-TH" altLang="en-US" dirty="0"/>
              <a:t> </a:t>
            </a:r>
            <a:r>
              <a:rPr lang="th-TH" altLang="en-US" dirty="0" err="1"/>
              <a:t>numbers</a:t>
            </a:r>
            <a:endParaRPr lang="th-TH" altLang="en-US" dirty="0"/>
          </a:p>
          <a:p>
            <a:pPr marL="457200" lvl="1" indent="0">
              <a:buNone/>
            </a:pPr>
            <a:r>
              <a:rPr lang="en-US" altLang="en-US" i="1" dirty="0"/>
              <a:t>	</a:t>
            </a:r>
            <a:r>
              <a:rPr lang="th-TH" altLang="en-US" i="1" dirty="0"/>
              <a:t>j </a:t>
            </a:r>
            <a:r>
              <a:rPr lang="th-TH" altLang="en-US" dirty="0" err="1"/>
              <a:t>is</a:t>
            </a:r>
            <a:r>
              <a:rPr lang="th-TH" altLang="en-US" dirty="0"/>
              <a:t> a </a:t>
            </a:r>
            <a:r>
              <a:rPr lang="th-TH" altLang="en-US" dirty="0" err="1"/>
              <a:t>quantity</a:t>
            </a:r>
            <a:r>
              <a:rPr lang="th-TH" altLang="en-US" dirty="0"/>
              <a:t> </a:t>
            </a:r>
            <a:r>
              <a:rPr lang="th-TH" altLang="en-US" dirty="0" err="1"/>
              <a:t>representing</a:t>
            </a:r>
            <a:r>
              <a:rPr lang="th-TH" altLang="en-US" dirty="0"/>
              <a:t>  </a:t>
            </a:r>
            <a:r>
              <a:rPr lang="en-US" altLang="en-US" dirty="0"/>
              <a:t>            </a:t>
            </a:r>
            <a:r>
              <a:rPr lang="th-TH" altLang="en-US" dirty="0"/>
              <a:t>.</a:t>
            </a:r>
          </a:p>
          <a:p>
            <a:r>
              <a:rPr lang="th-TH" altLang="en-US" dirty="0" err="1"/>
              <a:t>We</a:t>
            </a:r>
            <a:r>
              <a:rPr lang="th-TH" altLang="en-US" dirty="0"/>
              <a:t> </a:t>
            </a:r>
            <a:r>
              <a:rPr lang="th-TH" altLang="en-US" dirty="0" err="1"/>
              <a:t>would</a:t>
            </a:r>
            <a:r>
              <a:rPr lang="th-TH" altLang="en-US" dirty="0"/>
              <a:t> </a:t>
            </a:r>
            <a:r>
              <a:rPr lang="th-TH" altLang="en-US" dirty="0" err="1"/>
              <a:t>like</a:t>
            </a:r>
            <a:r>
              <a:rPr lang="th-TH" altLang="en-US" dirty="0"/>
              <a:t> </a:t>
            </a:r>
            <a:r>
              <a:rPr lang="th-TH" altLang="en-US" dirty="0" err="1"/>
              <a:t>to</a:t>
            </a:r>
            <a:r>
              <a:rPr lang="th-TH" altLang="en-US" dirty="0"/>
              <a:t> </a:t>
            </a:r>
            <a:r>
              <a:rPr lang="th-TH" altLang="en-US" dirty="0" err="1"/>
              <a:t>define</a:t>
            </a:r>
            <a:r>
              <a:rPr lang="th-TH" altLang="en-US" dirty="0"/>
              <a:t> a </a:t>
            </a:r>
            <a:r>
              <a:rPr lang="th-TH" altLang="en-US" dirty="0" err="1"/>
              <a:t>new</a:t>
            </a:r>
            <a:r>
              <a:rPr lang="th-TH" altLang="en-US" dirty="0"/>
              <a:t> </a:t>
            </a:r>
            <a:r>
              <a:rPr lang="th-TH" altLang="en-US" dirty="0" err="1"/>
              <a:t>class</a:t>
            </a:r>
            <a:r>
              <a:rPr lang="th-TH" altLang="en-US" dirty="0"/>
              <a:t> </a:t>
            </a:r>
            <a:r>
              <a:rPr lang="th-TH" altLang="en-US" dirty="0" err="1"/>
              <a:t>for</a:t>
            </a:r>
            <a:r>
              <a:rPr lang="th-TH" altLang="en-US" dirty="0"/>
              <a:t> </a:t>
            </a:r>
            <a:r>
              <a:rPr lang="th-TH" altLang="en-US" dirty="0" err="1"/>
              <a:t>complex</a:t>
            </a:r>
            <a:r>
              <a:rPr lang="th-TH" altLang="en-US" dirty="0"/>
              <a:t> </a:t>
            </a:r>
            <a:r>
              <a:rPr lang="th-TH" altLang="en-US" dirty="0" err="1"/>
              <a:t>numbers</a:t>
            </a:r>
            <a:r>
              <a:rPr lang="th-TH" altLang="en-US" dirty="0"/>
              <a:t>.</a:t>
            </a:r>
          </a:p>
          <a:p>
            <a:pPr lvl="1">
              <a:buFontTx/>
              <a:buNone/>
            </a:pPr>
            <a:endParaRPr lang="th-TH" altLang="en-US" dirty="0"/>
          </a:p>
          <a:p>
            <a:pPr lvl="1"/>
            <a:endParaRPr lang="th-TH" alt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729757"/>
              </p:ext>
            </p:extLst>
          </p:nvPr>
        </p:nvGraphicFramePr>
        <p:xfrm>
          <a:off x="5372100" y="4220368"/>
          <a:ext cx="647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15806" progId="Equation.3">
                  <p:embed/>
                </p:oleObj>
              </mc:Choice>
              <mc:Fallback>
                <p:oleObj name="Equation" r:id="rId2" imgW="33005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220368"/>
                        <a:ext cx="647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26206"/>
              </p:ext>
            </p:extLst>
          </p:nvPr>
        </p:nvGraphicFramePr>
        <p:xfrm>
          <a:off x="3306248" y="1714500"/>
          <a:ext cx="2531504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สมการ" r:id="rId4" imgW="520560" imgH="203040" progId="Equation.3">
                  <p:embed/>
                </p:oleObj>
              </mc:Choice>
              <mc:Fallback>
                <p:oleObj name="สมการ" r:id="rId4" imgW="5205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248" y="1714500"/>
                        <a:ext cx="2531504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291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96233"/>
              </p:ext>
            </p:extLst>
          </p:nvPr>
        </p:nvGraphicFramePr>
        <p:xfrm>
          <a:off x="2185639" y="1184274"/>
          <a:ext cx="641760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203200" progId="Equation.3">
                  <p:embed/>
                </p:oleObj>
              </mc:Choice>
              <mc:Fallback>
                <p:oleObj name="Equation" r:id="rId2" imgW="2362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1184274"/>
                        <a:ext cx="641760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98476"/>
              </p:ext>
            </p:extLst>
          </p:nvPr>
        </p:nvGraphicFramePr>
        <p:xfrm>
          <a:off x="2185639" y="1914524"/>
          <a:ext cx="6619875" cy="5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203200" progId="Equation.3">
                  <p:embed/>
                </p:oleObj>
              </mc:Choice>
              <mc:Fallback>
                <p:oleObj name="Equation" r:id="rId4" imgW="2349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1914524"/>
                        <a:ext cx="6619875" cy="562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34353"/>
              </p:ext>
            </p:extLst>
          </p:nvPr>
        </p:nvGraphicFramePr>
        <p:xfrm>
          <a:off x="2185639" y="2657474"/>
          <a:ext cx="6855173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203200" progId="Equation.3">
                  <p:embed/>
                </p:oleObj>
              </mc:Choice>
              <mc:Fallback>
                <p:oleObj name="Equation" r:id="rId6" imgW="25273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2657474"/>
                        <a:ext cx="6855173" cy="54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42628"/>
              </p:ext>
            </p:extLst>
          </p:nvPr>
        </p:nvGraphicFramePr>
        <p:xfrm>
          <a:off x="2185639" y="3350107"/>
          <a:ext cx="4927600" cy="118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สมการ" r:id="rId8" imgW="1739880" imgH="419040" progId="Equation.3">
                  <p:embed/>
                </p:oleObj>
              </mc:Choice>
              <mc:Fallback>
                <p:oleObj name="สมการ" r:id="rId8" imgW="1739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3350107"/>
                        <a:ext cx="4927600" cy="11839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650706"/>
              </p:ext>
            </p:extLst>
          </p:nvPr>
        </p:nvGraphicFramePr>
        <p:xfrm>
          <a:off x="2185639" y="5416710"/>
          <a:ext cx="38481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สมการ" r:id="rId10" imgW="1358640" imgH="279360" progId="Equation.3">
                  <p:embed/>
                </p:oleObj>
              </mc:Choice>
              <mc:Fallback>
                <p:oleObj name="สมการ" r:id="rId10" imgW="135864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39" y="5416710"/>
                        <a:ext cx="38481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12"/>
          <p:cNvSpPr/>
          <p:nvPr/>
        </p:nvSpPr>
        <p:spPr>
          <a:xfrm>
            <a:off x="0" y="11842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Add</a:t>
            </a:r>
          </a:p>
        </p:txBody>
      </p:sp>
      <p:sp>
        <p:nvSpPr>
          <p:cNvPr id="14" name="Pentagon 13"/>
          <p:cNvSpPr/>
          <p:nvPr/>
        </p:nvSpPr>
        <p:spPr>
          <a:xfrm>
            <a:off x="0" y="18954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Subtract</a:t>
            </a:r>
          </a:p>
        </p:txBody>
      </p:sp>
      <p:sp>
        <p:nvSpPr>
          <p:cNvPr id="15" name="Pentagon 14"/>
          <p:cNvSpPr/>
          <p:nvPr/>
        </p:nvSpPr>
        <p:spPr>
          <a:xfrm>
            <a:off x="0" y="26828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Multiply</a:t>
            </a:r>
          </a:p>
        </p:txBody>
      </p:sp>
      <p:sp>
        <p:nvSpPr>
          <p:cNvPr id="16" name="Pentagon 15"/>
          <p:cNvSpPr/>
          <p:nvPr/>
        </p:nvSpPr>
        <p:spPr>
          <a:xfrm>
            <a:off x="0" y="33940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Divide</a:t>
            </a:r>
          </a:p>
        </p:txBody>
      </p:sp>
      <p:sp>
        <p:nvSpPr>
          <p:cNvPr id="18" name="Pentagon 17"/>
          <p:cNvSpPr/>
          <p:nvPr/>
        </p:nvSpPr>
        <p:spPr>
          <a:xfrm>
            <a:off x="0" y="4587874"/>
            <a:ext cx="2185639" cy="542925"/>
          </a:xfrm>
          <a:prstGeom prst="homePlate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Inverse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79969"/>
              </p:ext>
            </p:extLst>
          </p:nvPr>
        </p:nvGraphicFramePr>
        <p:xfrm>
          <a:off x="2223739" y="4268120"/>
          <a:ext cx="5935662" cy="116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400" imgH="431800" progId="Equation.3">
                  <p:embed/>
                </p:oleObj>
              </mc:Choice>
              <mc:Fallback>
                <p:oleObj name="Equation" r:id="rId12" imgW="218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739" y="4268120"/>
                        <a:ext cx="5935662" cy="11627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entagon 20"/>
          <p:cNvSpPr/>
          <p:nvPr/>
        </p:nvSpPr>
        <p:spPr>
          <a:xfrm>
            <a:off x="0" y="5629274"/>
            <a:ext cx="2185639" cy="542925"/>
          </a:xfrm>
          <a:prstGeom prst="homePlate">
            <a:avLst/>
          </a:prstGeom>
          <a:solidFill>
            <a:srgbClr val="C00000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303177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Complex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63150" y="2887076"/>
            <a:ext cx="629920" cy="731520"/>
            <a:chOff x="2948289" y="3470911"/>
            <a:chExt cx="629920" cy="731520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2753" y="3696382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2600" y="1638586"/>
            <a:ext cx="4686300" cy="458652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22600" y="2184687"/>
            <a:ext cx="46863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4394" y="1695964"/>
            <a:ext cx="108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9300" y="2179190"/>
            <a:ext cx="2019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private double re</a:t>
            </a:r>
          </a:p>
          <a:p>
            <a:r>
              <a:rPr lang="en-US" sz="2000" dirty="0"/>
              <a:t>private double </a:t>
            </a:r>
            <a:r>
              <a:rPr lang="en-US" sz="2000" dirty="0" err="1"/>
              <a:t>im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22600" y="2946687"/>
            <a:ext cx="4686300" cy="0"/>
          </a:xfrm>
          <a:prstGeom prst="line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4394" y="2952052"/>
            <a:ext cx="40849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public Complex adds(Complex z)</a:t>
            </a:r>
          </a:p>
          <a:p>
            <a:r>
              <a:rPr lang="en-US" sz="2000" dirty="0"/>
              <a:t>public Complex subtracts(Complex z)</a:t>
            </a:r>
          </a:p>
          <a:p>
            <a:r>
              <a:rPr lang="en-US" sz="2000" dirty="0"/>
              <a:t>public Complex multiplies(Complex z)</a:t>
            </a:r>
          </a:p>
          <a:p>
            <a:r>
              <a:rPr lang="en-US" sz="2000" dirty="0"/>
              <a:t>public Complex divides(Complex z)</a:t>
            </a:r>
          </a:p>
          <a:p>
            <a:r>
              <a:rPr lang="en-US" sz="2000" dirty="0"/>
              <a:t>public Complex </a:t>
            </a:r>
            <a:r>
              <a:rPr lang="en-US" sz="2000" dirty="0" err="1"/>
              <a:t>multInverse</a:t>
            </a:r>
            <a:r>
              <a:rPr lang="en-US" sz="2000" dirty="0"/>
              <a:t>()</a:t>
            </a:r>
          </a:p>
          <a:p>
            <a:r>
              <a:rPr lang="en-US" sz="2000" dirty="0"/>
              <a:t>public Complex conjugate()</a:t>
            </a:r>
          </a:p>
          <a:p>
            <a:r>
              <a:rPr lang="en-US" sz="2000" dirty="0"/>
              <a:t>public double magnitude()</a:t>
            </a:r>
          </a:p>
          <a:p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/* constructors,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accessors,mutators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 are omitted from showing */</a:t>
            </a:r>
          </a:p>
        </p:txBody>
      </p:sp>
    </p:spTree>
    <p:extLst>
      <p:ext uri="{BB962C8B-B14F-4D97-AF65-F5344CB8AC3E}">
        <p14:creationId xmlns:p14="http://schemas.microsoft.com/office/powerpoint/2010/main" val="73743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about creating Static attributes/methods</a:t>
            </a:r>
          </a:p>
          <a:p>
            <a:r>
              <a:rPr lang="en-US" dirty="0"/>
              <a:t>Compare the concepts in this slides with the </a:t>
            </a:r>
            <a:r>
              <a:rPr lang="en-US" i="1" dirty="0" err="1"/>
              <a:t>MyPoint</a:t>
            </a:r>
            <a:r>
              <a:rPr lang="en-US" dirty="0"/>
              <a:t> class in the textbook.</a:t>
            </a:r>
          </a:p>
          <a:p>
            <a:r>
              <a:rPr lang="en-US" dirty="0"/>
              <a:t>Find out about what will happen if a class has constructors but does not have the “no-argument”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tx1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146506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21402594">
            <a:off x="3091163" y="5339502"/>
            <a:ext cx="5093398" cy="738129"/>
          </a:xfrm>
          <a:custGeom>
            <a:avLst/>
            <a:gdLst>
              <a:gd name="connsiteX0" fmla="*/ 4928298 w 5093398"/>
              <a:gd name="connsiteY0" fmla="*/ 271773 h 977689"/>
              <a:gd name="connsiteX1" fmla="*/ 4572698 w 5093398"/>
              <a:gd name="connsiteY1" fmla="*/ 919473 h 977689"/>
              <a:gd name="connsiteX2" fmla="*/ 2185098 w 5093398"/>
              <a:gd name="connsiteY2" fmla="*/ 919473 h 977689"/>
              <a:gd name="connsiteX3" fmla="*/ 343598 w 5093398"/>
              <a:gd name="connsiteY3" fmla="*/ 678173 h 977689"/>
              <a:gd name="connsiteX4" fmla="*/ 318198 w 5093398"/>
              <a:gd name="connsiteY4" fmla="*/ 106673 h 977689"/>
              <a:gd name="connsiteX5" fmla="*/ 3632898 w 5093398"/>
              <a:gd name="connsiteY5" fmla="*/ 43173 h 977689"/>
              <a:gd name="connsiteX6" fmla="*/ 5093398 w 5093398"/>
              <a:gd name="connsiteY6" fmla="*/ 589273 h 97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3398" h="977689">
                <a:moveTo>
                  <a:pt x="4928298" y="271773"/>
                </a:moveTo>
                <a:cubicBezTo>
                  <a:pt x="4979098" y="541648"/>
                  <a:pt x="5029898" y="811523"/>
                  <a:pt x="4572698" y="919473"/>
                </a:cubicBezTo>
                <a:cubicBezTo>
                  <a:pt x="4115498" y="1027423"/>
                  <a:pt x="2889948" y="959690"/>
                  <a:pt x="2185098" y="919473"/>
                </a:cubicBezTo>
                <a:cubicBezTo>
                  <a:pt x="1480248" y="879256"/>
                  <a:pt x="654748" y="813640"/>
                  <a:pt x="343598" y="678173"/>
                </a:cubicBezTo>
                <a:cubicBezTo>
                  <a:pt x="32448" y="542706"/>
                  <a:pt x="-230019" y="212506"/>
                  <a:pt x="318198" y="106673"/>
                </a:cubicBezTo>
                <a:cubicBezTo>
                  <a:pt x="866415" y="840"/>
                  <a:pt x="2837031" y="-37260"/>
                  <a:pt x="3632898" y="43173"/>
                </a:cubicBezTo>
                <a:cubicBezTo>
                  <a:pt x="4428765" y="123606"/>
                  <a:pt x="4761081" y="356439"/>
                  <a:pt x="5093398" y="58927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39900" y="2641600"/>
            <a:ext cx="1270000" cy="1765300"/>
            <a:chOff x="2565400" y="2413000"/>
            <a:chExt cx="1270000" cy="1765300"/>
          </a:xfrm>
        </p:grpSpPr>
        <p:sp>
          <p:nvSpPr>
            <p:cNvPr id="7" name="Folded Corner 6"/>
            <p:cNvSpPr/>
            <p:nvPr/>
          </p:nvSpPr>
          <p:spPr>
            <a:xfrm>
              <a:off x="2565400" y="2413000"/>
              <a:ext cx="1270000" cy="1765300"/>
            </a:xfrm>
            <a:prstGeom prst="foldedCorner">
              <a:avLst>
                <a:gd name="adj" fmla="val 33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857500" y="2946400"/>
              <a:ext cx="685800" cy="609600"/>
            </a:xfrm>
            <a:prstGeom prst="cub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be 8"/>
          <p:cNvSpPr/>
          <p:nvPr/>
        </p:nvSpPr>
        <p:spPr>
          <a:xfrm>
            <a:off x="5689600" y="2298700"/>
            <a:ext cx="685800" cy="609600"/>
          </a:xfrm>
          <a:prstGeom prst="cube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676900" y="3175000"/>
            <a:ext cx="685800" cy="609600"/>
          </a:xfrm>
          <a:prstGeom prst="cub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591300" y="3149600"/>
            <a:ext cx="685800" cy="609600"/>
          </a:xfrm>
          <a:prstGeom prst="cube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5689600" y="4025900"/>
            <a:ext cx="685800" cy="60960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6616700" y="2298700"/>
            <a:ext cx="685800" cy="6096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6591300" y="4025900"/>
            <a:ext cx="685800" cy="609600"/>
          </a:xfrm>
          <a:prstGeom prst="cube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0299" y="2700922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instantiate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98800" y="3263390"/>
            <a:ext cx="2222500" cy="2799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1969" y="21440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7981" y="1771302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4381" y="5473699"/>
            <a:ext cx="438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 object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C00000"/>
                </a:solidFill>
              </a:rPr>
              <a:t>instance of a class</a:t>
            </a:r>
          </a:p>
        </p:txBody>
      </p:sp>
      <p:sp>
        <p:nvSpPr>
          <p:cNvPr id="23" name="Freeform 22"/>
          <p:cNvSpPr/>
          <p:nvPr/>
        </p:nvSpPr>
        <p:spPr>
          <a:xfrm>
            <a:off x="4394200" y="4394200"/>
            <a:ext cx="1079500" cy="1003300"/>
          </a:xfrm>
          <a:custGeom>
            <a:avLst/>
            <a:gdLst>
              <a:gd name="connsiteX0" fmla="*/ 0 w 1079500"/>
              <a:gd name="connsiteY0" fmla="*/ 1003300 h 1003300"/>
              <a:gd name="connsiteX1" fmla="*/ 292100 w 1079500"/>
              <a:gd name="connsiteY1" fmla="*/ 508000 h 1003300"/>
              <a:gd name="connsiteX2" fmla="*/ 1079500 w 1079500"/>
              <a:gd name="connsiteY2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1003300">
                <a:moveTo>
                  <a:pt x="0" y="1003300"/>
                </a:moveTo>
                <a:cubicBezTo>
                  <a:pt x="56091" y="839258"/>
                  <a:pt x="112183" y="675217"/>
                  <a:pt x="292100" y="508000"/>
                </a:cubicBezTo>
                <a:cubicBezTo>
                  <a:pt x="472017" y="340783"/>
                  <a:pt x="775758" y="170391"/>
                  <a:pt x="10795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3695" y="4468107"/>
            <a:ext cx="213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non-primitive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7995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400" y="4762500"/>
            <a:ext cx="7378700" cy="12954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07984" y="2387600"/>
            <a:ext cx="1270000" cy="1765300"/>
            <a:chOff x="2565400" y="2413000"/>
            <a:chExt cx="1270000" cy="1765300"/>
          </a:xfrm>
        </p:grpSpPr>
        <p:sp>
          <p:nvSpPr>
            <p:cNvPr id="7" name="Folded Corner 6"/>
            <p:cNvSpPr/>
            <p:nvPr/>
          </p:nvSpPr>
          <p:spPr>
            <a:xfrm>
              <a:off x="2565400" y="2413000"/>
              <a:ext cx="1270000" cy="1765300"/>
            </a:xfrm>
            <a:prstGeom prst="foldedCorner">
              <a:avLst>
                <a:gd name="adj" fmla="val 33667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2857500" y="2946400"/>
              <a:ext cx="685800" cy="609600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1753" y="1890067"/>
            <a:ext cx="156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MyJavaBox</a:t>
            </a:r>
            <a:endParaRPr lang="en-US" sz="2400" dirty="0"/>
          </a:p>
        </p:txBody>
      </p:sp>
      <p:sp>
        <p:nvSpPr>
          <p:cNvPr id="10" name="Cube 9"/>
          <p:cNvSpPr/>
          <p:nvPr/>
        </p:nvSpPr>
        <p:spPr>
          <a:xfrm>
            <a:off x="5346700" y="2237432"/>
            <a:ext cx="685800" cy="609600"/>
          </a:xfrm>
          <a:prstGeom prst="cube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5346700" y="3321050"/>
            <a:ext cx="685800" cy="609600"/>
          </a:xfrm>
          <a:prstGeom prst="cub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1453" y="4876800"/>
            <a:ext cx="681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MyJavaBox</a:t>
            </a:r>
            <a:r>
              <a:rPr lang="en-US" sz="2800" dirty="0"/>
              <a:t> box1 = new </a:t>
            </a:r>
            <a:r>
              <a:rPr lang="en-US" sz="2800" dirty="0" err="1"/>
              <a:t>MyJavaBox</a:t>
            </a:r>
            <a:r>
              <a:rPr lang="en-US" sz="2800" dirty="0"/>
              <a:t>(“red”);</a:t>
            </a:r>
          </a:p>
          <a:p>
            <a:r>
              <a:rPr lang="en-US" sz="2800" dirty="0" err="1"/>
              <a:t>MyJavaBox</a:t>
            </a:r>
            <a:r>
              <a:rPr lang="en-US" sz="2800" dirty="0"/>
              <a:t> box2 = new </a:t>
            </a:r>
            <a:r>
              <a:rPr lang="en-US" sz="2800" dirty="0" err="1"/>
              <a:t>MyJavaBox</a:t>
            </a:r>
            <a:r>
              <a:rPr lang="en-US" sz="2800" dirty="0"/>
              <a:t>(“purple”);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6900" y="2080567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instantiate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0365" y="3303885"/>
            <a:ext cx="151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instantiate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1854200"/>
            <a:ext cx="457199" cy="457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0" idx="5"/>
          </p:cNvCxnSpPr>
          <p:nvPr/>
        </p:nvCxnSpPr>
        <p:spPr>
          <a:xfrm flipH="1">
            <a:off x="6032500" y="2080567"/>
            <a:ext cx="1130299" cy="38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18089" y="1468438"/>
            <a:ext cx="68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box1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9689" y="3041650"/>
            <a:ext cx="457199" cy="457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17989" y="3268017"/>
            <a:ext cx="1130299" cy="38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3578" y="2655888"/>
            <a:ext cx="68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box2</a:t>
            </a:r>
          </a:p>
        </p:txBody>
      </p:sp>
      <p:sp>
        <p:nvSpPr>
          <p:cNvPr id="23" name="Freeform 22"/>
          <p:cNvSpPr/>
          <p:nvPr/>
        </p:nvSpPr>
        <p:spPr>
          <a:xfrm>
            <a:off x="2377984" y="2655888"/>
            <a:ext cx="2727416" cy="2926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933827">
            <a:off x="2377984" y="3121712"/>
            <a:ext cx="2727416" cy="292610"/>
          </a:xfrm>
          <a:custGeom>
            <a:avLst/>
            <a:gdLst>
              <a:gd name="connsiteX0" fmla="*/ 0 w 2222500"/>
              <a:gd name="connsiteY0" fmla="*/ 279910 h 279910"/>
              <a:gd name="connsiteX1" fmla="*/ 469900 w 2222500"/>
              <a:gd name="connsiteY1" fmla="*/ 140210 h 279910"/>
              <a:gd name="connsiteX2" fmla="*/ 1371600 w 2222500"/>
              <a:gd name="connsiteY2" fmla="*/ 510 h 279910"/>
              <a:gd name="connsiteX3" fmla="*/ 2222500 w 2222500"/>
              <a:gd name="connsiteY3" fmla="*/ 102110 h 2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79910">
                <a:moveTo>
                  <a:pt x="0" y="279910"/>
                </a:moveTo>
                <a:cubicBezTo>
                  <a:pt x="120650" y="233343"/>
                  <a:pt x="241300" y="186777"/>
                  <a:pt x="469900" y="140210"/>
                </a:cubicBezTo>
                <a:cubicBezTo>
                  <a:pt x="698500" y="93643"/>
                  <a:pt x="1079500" y="6860"/>
                  <a:pt x="1371600" y="510"/>
                </a:cubicBezTo>
                <a:cubicBezTo>
                  <a:pt x="1663700" y="-5840"/>
                  <a:pt x="1943100" y="48135"/>
                  <a:pt x="2222500" y="102110"/>
                </a:cubicBezTo>
              </a:path>
            </a:pathLst>
          </a:cu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Own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8542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1" y="3701954"/>
            <a:ext cx="2501710" cy="25017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06700" y="1612900"/>
            <a:ext cx="5740400" cy="1981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Suppose we want a data type that is used to store students’ exam scores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048191" y="4419600"/>
            <a:ext cx="698309" cy="762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746500" y="4419600"/>
            <a:ext cx="254000" cy="254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00500" y="3701954"/>
            <a:ext cx="596900" cy="97164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Students’ Exam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5141"/>
              </p:ext>
            </p:extLst>
          </p:nvPr>
        </p:nvGraphicFramePr>
        <p:xfrm>
          <a:off x="2284002" y="1544638"/>
          <a:ext cx="4954998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5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Options: Two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5425" y="20876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9012" y="1600537"/>
            <a:ext cx="140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studentID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843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3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1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6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39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8925" y="20812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 flipV="1">
            <a:off x="2793724" y="23987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1825" y="2398752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8434" y="304010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000121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59125" y="2398236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5734" y="30395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000321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29125" y="2385020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5734" y="30263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000521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86425" y="2398236"/>
            <a:ext cx="0" cy="641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3034" y="30395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000721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49525" y="240510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6134" y="331950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000221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06825" y="2405102"/>
            <a:ext cx="0" cy="9138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3434" y="33189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000421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76825" y="2405102"/>
            <a:ext cx="0" cy="900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434" y="33057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000621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25640" y="47419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79727" y="4254837"/>
            <a:ext cx="85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score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45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195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41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76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118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341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69140" y="47355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4" name="Straight Arrow Connector 53"/>
          <p:cNvCxnSpPr>
            <a:endCxn id="47" idx="1"/>
          </p:cNvCxnSpPr>
          <p:nvPr/>
        </p:nvCxnSpPr>
        <p:spPr>
          <a:xfrm flipV="1">
            <a:off x="2893939" y="50530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1" y="4254837"/>
            <a:ext cx="2310934" cy="23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276825" y="3102570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“000721”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29124" y="3697382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“000621”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56892" y="4051637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“000521”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93292" y="4363964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“000421”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366000" cy="86283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Alternative: Array of </a:t>
            </a:r>
            <a:r>
              <a:rPr lang="en-US" sz="3600" i="1" dirty="0" err="1"/>
              <a:t>StudentScore</a:t>
            </a:r>
            <a:r>
              <a:rPr lang="en-US" sz="3600" dirty="0"/>
              <a:t>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5425" y="188440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9012" y="1397337"/>
            <a:ext cx="143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scoreData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843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3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1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6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39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8925" y="1878052"/>
            <a:ext cx="635000" cy="635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2793724" y="2195552"/>
            <a:ext cx="990601" cy="6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2" idx="0"/>
          </p:cNvCxnSpPr>
          <p:nvPr/>
        </p:nvCxnSpPr>
        <p:spPr>
          <a:xfrm flipH="1">
            <a:off x="3169609" y="2195552"/>
            <a:ext cx="932216" cy="11644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4" idx="0"/>
          </p:cNvCxnSpPr>
          <p:nvPr/>
        </p:nvCxnSpPr>
        <p:spPr>
          <a:xfrm flipH="1">
            <a:off x="4820609" y="2195036"/>
            <a:ext cx="538516" cy="290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11625" y="2181820"/>
            <a:ext cx="317500" cy="18447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86425" y="2195036"/>
            <a:ext cx="0" cy="907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85608" y="2201902"/>
            <a:ext cx="563917" cy="21620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76625" y="2201902"/>
            <a:ext cx="330200" cy="21620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24700" y="2201902"/>
            <a:ext cx="152125" cy="14954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837"/>
            <a:ext cx="2425363" cy="24253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13592" y="3359992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“000121”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73575" y="4363965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“000221”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64592" y="5095056"/>
            <a:ext cx="1712033" cy="1333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 = “000321”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score = 8</a:t>
            </a:r>
          </a:p>
        </p:txBody>
      </p:sp>
    </p:spTree>
    <p:extLst>
      <p:ext uri="{BB962C8B-B14F-4D97-AF65-F5344CB8AC3E}">
        <p14:creationId xmlns:p14="http://schemas.microsoft.com/office/powerpoint/2010/main" val="27547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06800" y="1955800"/>
            <a:ext cx="5130800" cy="210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Own Data Type: </a:t>
            </a:r>
            <a:r>
              <a:rPr lang="en-US" sz="3600" i="1" dirty="0" err="1"/>
              <a:t>StudentScore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55800"/>
            <a:ext cx="2413000" cy="29464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2501900"/>
            <a:ext cx="2413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6000" y="1993900"/>
            <a:ext cx="158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StudentScore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76300" y="2636103"/>
            <a:ext cx="1252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 id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score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3683000"/>
            <a:ext cx="2413000" cy="0"/>
          </a:xfrm>
          <a:prstGeom prst="line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" y="3877101"/>
            <a:ext cx="172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/* possible methods */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900" y="2089884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StudentScore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id;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91188" y="3612831"/>
            <a:ext cx="629920" cy="731520"/>
            <a:chOff x="2948289" y="3470911"/>
            <a:chExt cx="629920" cy="731520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408052" y="4416464"/>
            <a:ext cx="243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StudentScore.java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5486400"/>
            <a:ext cx="3949700" cy="6604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UML Class Diagram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1700" y="5486400"/>
            <a:ext cx="3949700" cy="6604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Class Definition</a:t>
            </a:r>
          </a:p>
        </p:txBody>
      </p:sp>
      <p:sp>
        <p:nvSpPr>
          <p:cNvPr id="23" name="Right Arrow 22"/>
          <p:cNvSpPr/>
          <p:nvPr/>
        </p:nvSpPr>
        <p:spPr>
          <a:xfrm rot="15275971">
            <a:off x="1600200" y="4878129"/>
            <a:ext cx="762000" cy="608271"/>
          </a:xfrm>
          <a:prstGeom prst="right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7017779">
            <a:off x="4351243" y="4545015"/>
            <a:ext cx="1740215" cy="608271"/>
          </a:xfrm>
          <a:prstGeom prst="rightArrow">
            <a:avLst/>
          </a:prstGeom>
          <a:solidFill>
            <a:schemeClr val="tx1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rgbClr val="C00000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1953</Words>
  <Application>Microsoft Office PowerPoint</Application>
  <PresentationFormat>On-screen Show (4:3)</PresentationFormat>
  <Paragraphs>363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Consolas</vt:lpstr>
      <vt:lpstr>Office Theme</vt:lpstr>
      <vt:lpstr>Equation</vt:lpstr>
      <vt:lpstr>สมการ</vt:lpstr>
      <vt:lpstr>Creating Classes</vt:lpstr>
      <vt:lpstr>Objectives</vt:lpstr>
      <vt:lpstr>Classes and Objects</vt:lpstr>
      <vt:lpstr>Classes and Objects</vt:lpstr>
      <vt:lpstr>Define Your Own Data Type</vt:lpstr>
      <vt:lpstr>Students’ Exam Scores</vt:lpstr>
      <vt:lpstr>Possible Options: Two Arrays</vt:lpstr>
      <vt:lpstr>Alternative: Array of StudentScore Objects</vt:lpstr>
      <vt:lpstr>Your Own Data Type: StudentScore</vt:lpstr>
      <vt:lpstr>Using StudentScore</vt:lpstr>
      <vt:lpstr>Object Data and Methods</vt:lpstr>
      <vt:lpstr>Class Definition</vt:lpstr>
      <vt:lpstr>Private Attributes</vt:lpstr>
      <vt:lpstr>Accessing Private Attributes</vt:lpstr>
      <vt:lpstr>Accessing Private Attributes</vt:lpstr>
      <vt:lpstr>Accessors/Mutators</vt:lpstr>
      <vt:lpstr>Data Hiding</vt:lpstr>
      <vt:lpstr>Constructors</vt:lpstr>
      <vt:lpstr>PowerPoint Presentation</vt:lpstr>
      <vt:lpstr>Using Constructors</vt:lpstr>
      <vt:lpstr>The toString() method</vt:lpstr>
      <vt:lpstr>The toString() method</vt:lpstr>
      <vt:lpstr>Additional Behaviors</vt:lpstr>
      <vt:lpstr>Additional Behaviors</vt:lpstr>
      <vt:lpstr>Example: Complex Numbers</vt:lpstr>
      <vt:lpstr>PowerPoint Presentation</vt:lpstr>
      <vt:lpstr>Example: Complex Numbers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Nalin Baipluthong</cp:lastModifiedBy>
  <cp:revision>324</cp:revision>
  <cp:lastPrinted>2013-11-11T05:51:37Z</cp:lastPrinted>
  <dcterms:created xsi:type="dcterms:W3CDTF">2013-01-28T12:32:18Z</dcterms:created>
  <dcterms:modified xsi:type="dcterms:W3CDTF">2021-08-19T07:09:24Z</dcterms:modified>
</cp:coreProperties>
</file>