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61" r:id="rId3"/>
    <p:sldId id="352" r:id="rId4"/>
    <p:sldId id="360" r:id="rId5"/>
    <p:sldId id="361" r:id="rId6"/>
    <p:sldId id="353" r:id="rId7"/>
    <p:sldId id="355" r:id="rId8"/>
    <p:sldId id="357" r:id="rId9"/>
    <p:sldId id="356" r:id="rId10"/>
    <p:sldId id="313" r:id="rId11"/>
    <p:sldId id="314" r:id="rId12"/>
    <p:sldId id="315" r:id="rId13"/>
    <p:sldId id="359" r:id="rId14"/>
    <p:sldId id="317" r:id="rId15"/>
    <p:sldId id="358" r:id="rId16"/>
    <p:sldId id="362" r:id="rId17"/>
    <p:sldId id="319" r:id="rId18"/>
    <p:sldId id="320" r:id="rId19"/>
    <p:sldId id="321" r:id="rId20"/>
    <p:sldId id="322" r:id="rId21"/>
    <p:sldId id="323" r:id="rId22"/>
    <p:sldId id="324" r:id="rId23"/>
    <p:sldId id="326" r:id="rId24"/>
    <p:sldId id="369" r:id="rId25"/>
    <p:sldId id="328" r:id="rId26"/>
    <p:sldId id="329" r:id="rId27"/>
    <p:sldId id="330" r:id="rId28"/>
    <p:sldId id="363" r:id="rId29"/>
    <p:sldId id="364" r:id="rId30"/>
    <p:sldId id="365" r:id="rId31"/>
    <p:sldId id="366" r:id="rId32"/>
    <p:sldId id="367" r:id="rId33"/>
    <p:sldId id="368" r:id="rId34"/>
    <p:sldId id="339" r:id="rId35"/>
    <p:sldId id="341" r:id="rId36"/>
    <p:sldId id="342" r:id="rId37"/>
    <p:sldId id="343" r:id="rId38"/>
    <p:sldId id="344" r:id="rId39"/>
    <p:sldId id="345" r:id="rId40"/>
    <p:sldId id="370" r:id="rId41"/>
    <p:sldId id="371" r:id="rId42"/>
    <p:sldId id="372" r:id="rId43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6FF66"/>
    <a:srgbClr val="66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610" autoAdjust="0"/>
    <p:restoredTop sz="88149" autoAdjust="0"/>
  </p:normalViewPr>
  <p:slideViewPr>
    <p:cSldViewPr snapToGrid="0" snapToObjects="1">
      <p:cViewPr varScale="1">
        <p:scale>
          <a:sx n="101" d="100"/>
          <a:sy n="101" d="100"/>
        </p:scale>
        <p:origin x="151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FDE1485-09E6-40AA-8018-969349908E3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E9075E7-2DBD-4394-BB71-745825395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52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877" indent="-285722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2888" indent="-228578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043" indent="-228578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198" indent="-228578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353" indent="-22857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509" indent="-22857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8664" indent="-22857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5819" indent="-22857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/>
            <a:fld id="{921C998E-E42B-41B8-A52F-08980A883408}" type="slidenum">
              <a:rPr lang="en-US" sz="1200"/>
              <a:pPr eaLnBrk="1" hangingPunct="1"/>
              <a:t>2</a:t>
            </a:fld>
            <a:endParaRPr lang="th-TH" sz="1200" dirty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th-TH" sz="1800" dirty="0">
                <a:cs typeface="Tahoma" pitchFamily="34" charset="0"/>
              </a:rPr>
              <a:t>คุ้นเคยกับองค์ประกอบของระบบคอมพิวเตอร์และหน้าที่ของมัน</a:t>
            </a:r>
          </a:p>
          <a:p>
            <a:pPr eaLnBrk="1" hangingPunct="1"/>
            <a:r>
              <a:rPr lang="th-TH" sz="1800" dirty="0">
                <a:cs typeface="Tahoma" pitchFamily="34" charset="0"/>
              </a:rPr>
              <a:t>เพื่อให้ได้แนวคิดเกี่ยวกับการแก้ปัญหาโดยการทำโปรแกรมคอมพิวเตอร์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“Method body” is “what is</a:t>
            </a:r>
            <a:r>
              <a:rPr lang="en-US" baseline="0" dirty="0"/>
              <a:t> inside the parentheses”. It is the list of statements to be executed.</a:t>
            </a:r>
          </a:p>
          <a:p>
            <a:endParaRPr lang="en-US" baseline="0" dirty="0"/>
          </a:p>
          <a:p>
            <a:r>
              <a:rPr lang="en-US" baseline="0" dirty="0"/>
              <a:t>Return = it is a command that is placed in front of “the </a:t>
            </a:r>
            <a:r>
              <a:rPr lang="en-US" u="sng" baseline="0" dirty="0"/>
              <a:t>output</a:t>
            </a:r>
            <a:r>
              <a:rPr lang="en-US" u="none" baseline="0" dirty="0"/>
              <a:t> value” from the method.</a:t>
            </a:r>
          </a:p>
          <a:p>
            <a:r>
              <a:rPr lang="en-US" u="none" baseline="0" dirty="0"/>
              <a:t>The type of return variable must be similar to the type of method!!!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31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 is a terminating point or where the method is</a:t>
            </a:r>
            <a:r>
              <a:rPr lang="en-US" baseline="0" dirty="0"/>
              <a:t> “ended”.</a:t>
            </a:r>
          </a:p>
          <a:p>
            <a:endParaRPr lang="en-US" baseline="0" dirty="0"/>
          </a:p>
          <a:p>
            <a:r>
              <a:rPr lang="en-US" baseline="0" dirty="0"/>
              <a:t>If there is nothing to be returned, the method type is “void”.</a:t>
            </a:r>
          </a:p>
          <a:p>
            <a:r>
              <a:rPr lang="en-US" baseline="0" dirty="0"/>
              <a:t>It is just an action </a:t>
            </a:r>
            <a:r>
              <a:rPr lang="en-US" u="sng" baseline="0" dirty="0"/>
              <a:t>without</a:t>
            </a:r>
            <a:r>
              <a:rPr lang="en-US" u="none" baseline="0" dirty="0"/>
              <a:t> any return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9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isOdd</a:t>
            </a:r>
            <a:r>
              <a:rPr lang="en-US" dirty="0"/>
              <a:t>  </a:t>
            </a:r>
            <a:r>
              <a:rPr lang="en-US" dirty="0">
                <a:sym typeface="Wingdings"/>
              </a:rPr>
              <a:t> checking whether or not the input number is “odd”</a:t>
            </a:r>
          </a:p>
          <a:p>
            <a:r>
              <a:rPr lang="en-US" dirty="0" err="1"/>
              <a:t>unicodeOf</a:t>
            </a:r>
            <a:r>
              <a:rPr lang="en-US" baseline="0" dirty="0"/>
              <a:t> </a:t>
            </a:r>
            <a:r>
              <a:rPr lang="en-US" baseline="0" dirty="0">
                <a:sym typeface="Wingdings"/>
              </a:rPr>
              <a:t> return the </a:t>
            </a:r>
            <a:r>
              <a:rPr lang="en-US" baseline="0" dirty="0" err="1">
                <a:sym typeface="Wingdings"/>
              </a:rPr>
              <a:t>ascii</a:t>
            </a:r>
            <a:r>
              <a:rPr lang="en-US" baseline="0" dirty="0">
                <a:sym typeface="Wingdings"/>
              </a:rPr>
              <a:t> code of a character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57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Longer </a:t>
            </a:r>
            <a:r>
              <a:rPr lang="en-US" dirty="0">
                <a:sym typeface="Wingdings"/>
              </a:rPr>
              <a:t> returns</a:t>
            </a:r>
            <a:r>
              <a:rPr lang="en-US" baseline="0" dirty="0">
                <a:sym typeface="Wingdings"/>
              </a:rPr>
              <a:t> the longer string</a:t>
            </a:r>
          </a:p>
          <a:p>
            <a:r>
              <a:rPr lang="en-US" baseline="0" dirty="0">
                <a:sym typeface="Wingdings"/>
              </a:rPr>
              <a:t>Factorial  return the factorial of n (1 * 2 * 3 * … * 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92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printGreetings</a:t>
            </a:r>
            <a:r>
              <a:rPr lang="en-US" baseline="0" dirty="0"/>
              <a:t> </a:t>
            </a:r>
            <a:r>
              <a:rPr lang="en-US" baseline="0" dirty="0">
                <a:sym typeface="Wingdings"/>
              </a:rPr>
              <a:t> there is no return value, so the method type is “void”. It is just an action to print the greetings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92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Normally, the variable can be seen only “within</a:t>
            </a:r>
            <a:r>
              <a:rPr lang="en-US" baseline="0" dirty="0"/>
              <a:t> its parenthesis block”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20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Compile</a:t>
            </a:r>
            <a:r>
              <a:rPr lang="en-US" baseline="0" dirty="0"/>
              <a:t> error!!!!</a:t>
            </a:r>
          </a:p>
          <a:p>
            <a:r>
              <a:rPr lang="en-US" baseline="0" dirty="0"/>
              <a:t>Where is the variable “</a:t>
            </a:r>
            <a:r>
              <a:rPr lang="en-US" baseline="0" dirty="0" err="1"/>
              <a:t>myMultiplier</a:t>
            </a:r>
            <a:r>
              <a:rPr lang="en-US" baseline="0" dirty="0"/>
              <a:t>” declared?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22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number in the last column is a line number</a:t>
            </a:r>
          </a:p>
          <a:p>
            <a:r>
              <a:rPr lang="en-US" dirty="0"/>
              <a:t>There is a method</a:t>
            </a:r>
            <a:r>
              <a:rPr lang="en-US" baseline="0" dirty="0"/>
              <a:t> “f”</a:t>
            </a:r>
          </a:p>
          <a:p>
            <a:endParaRPr lang="en-US" baseline="0" dirty="0"/>
          </a:p>
          <a:p>
            <a:r>
              <a:rPr lang="en-US" baseline="0" dirty="0"/>
              <a:t>*** Note that the program always starts from “the main method”</a:t>
            </a:r>
          </a:p>
          <a:p>
            <a:r>
              <a:rPr lang="en-US" baseline="0" dirty="0"/>
              <a:t>*** Also, the program ends when “the main method” is finished”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88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call this process as “pass by value”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72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&gt;&gt; MethodInvokeDemo2.java</a:t>
            </a:r>
          </a:p>
          <a:p>
            <a:endParaRPr lang="en-US" dirty="0"/>
          </a:p>
          <a:p>
            <a:r>
              <a:rPr lang="en-US" dirty="0"/>
              <a:t>The output is B (1,1)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5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233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</a:t>
            </a:r>
            <a:r>
              <a:rPr lang="en-US" baseline="0" dirty="0"/>
              <a:t> overloading is the concept that there can be more than one method with “</a:t>
            </a:r>
            <a:r>
              <a:rPr lang="en-US" u="sng" baseline="0" dirty="0"/>
              <a:t>the same method name but different method signature”</a:t>
            </a:r>
          </a:p>
          <a:p>
            <a:r>
              <a:rPr lang="en-US" u="none" baseline="0" dirty="0"/>
              <a:t>This means that they have “different method arguments”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2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it ok to have “two</a:t>
            </a:r>
            <a:r>
              <a:rPr lang="en-US" baseline="0" dirty="0"/>
              <a:t> overloading methods with the same </a:t>
            </a:r>
            <a:r>
              <a:rPr lang="en-US" u="sng" baseline="0" dirty="0"/>
              <a:t>signature</a:t>
            </a:r>
            <a:r>
              <a:rPr lang="en-US" u="none" baseline="0" dirty="0"/>
              <a:t>” but different return type?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317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OverloadingDemo.java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There</a:t>
            </a:r>
            <a:r>
              <a:rPr lang="en-US" baseline="0" dirty="0"/>
              <a:t> are 5 overloading methods. They have </a:t>
            </a:r>
            <a:r>
              <a:rPr lang="en-US" u="sng" baseline="0" dirty="0"/>
              <a:t>different</a:t>
            </a:r>
            <a:r>
              <a:rPr lang="en-US" baseline="0" dirty="0"/>
              <a:t> method signatures!!!!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95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method signatures!!!!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128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Still the same method signature although</a:t>
            </a:r>
            <a:r>
              <a:rPr lang="en-US" baseline="0" dirty="0"/>
              <a:t> they have different “return types”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297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OverloadingDemo2.java</a:t>
            </a:r>
          </a:p>
          <a:p>
            <a:endParaRPr lang="en-US" dirty="0"/>
          </a:p>
          <a:p>
            <a:r>
              <a:rPr lang="en-US" dirty="0"/>
              <a:t>Answer:</a:t>
            </a:r>
          </a:p>
          <a:p>
            <a:r>
              <a:rPr lang="en-US" dirty="0"/>
              <a:t>h(double, double)</a:t>
            </a:r>
          </a:p>
          <a:p>
            <a:endParaRPr lang="en-US" dirty="0"/>
          </a:p>
          <a:p>
            <a:r>
              <a:rPr lang="en-US" dirty="0"/>
              <a:t>Step1: look for h( </a:t>
            </a:r>
            <a:r>
              <a:rPr lang="en-US" dirty="0" err="1"/>
              <a:t>int</a:t>
            </a:r>
            <a:r>
              <a:rPr lang="en-US" dirty="0"/>
              <a:t>, double ) first</a:t>
            </a:r>
          </a:p>
          <a:p>
            <a:r>
              <a:rPr lang="en-US" dirty="0"/>
              <a:t>Step2: If cannot find,</a:t>
            </a:r>
            <a:r>
              <a:rPr lang="en-US" baseline="0" dirty="0"/>
              <a:t> It try to convert “</a:t>
            </a:r>
            <a:r>
              <a:rPr lang="en-US" baseline="0" dirty="0" err="1"/>
              <a:t>int</a:t>
            </a:r>
            <a:r>
              <a:rPr lang="en-US" baseline="0" dirty="0"/>
              <a:t> to double” </a:t>
            </a:r>
            <a:r>
              <a:rPr lang="en-US" baseline="0" dirty="0">
                <a:sym typeface="Wingdings"/>
              </a:rPr>
              <a:t> h( double, double )</a:t>
            </a:r>
          </a:p>
          <a:p>
            <a:endParaRPr lang="en-US" baseline="0" dirty="0">
              <a:sym typeface="Wingdings"/>
            </a:endParaRPr>
          </a:p>
          <a:p>
            <a:r>
              <a:rPr lang="en-US" baseline="0" dirty="0">
                <a:sym typeface="Wingdings"/>
              </a:rPr>
              <a:t>----</a:t>
            </a:r>
          </a:p>
          <a:p>
            <a:endParaRPr lang="en-US" baseline="0" dirty="0">
              <a:sym typeface="Wingdings"/>
            </a:endParaRPr>
          </a:p>
          <a:p>
            <a:endParaRPr lang="en-US" baseline="0" dirty="0">
              <a:sym typeface="Wingdings"/>
            </a:endParaRPr>
          </a:p>
          <a:p>
            <a:r>
              <a:rPr lang="en-US" baseline="0" dirty="0">
                <a:sym typeface="Wingdings"/>
              </a:rPr>
              <a:t>OverloadingDemo3.java</a:t>
            </a:r>
          </a:p>
          <a:p>
            <a:endParaRPr lang="en-US" dirty="0"/>
          </a:p>
          <a:p>
            <a:r>
              <a:rPr lang="en-US" dirty="0"/>
              <a:t>It works only “</a:t>
            </a:r>
            <a:r>
              <a:rPr lang="en-US" dirty="0" err="1"/>
              <a:t>upcasting</a:t>
            </a:r>
            <a:r>
              <a:rPr lang="en-US" dirty="0"/>
              <a:t>”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 double),</a:t>
            </a:r>
            <a:r>
              <a:rPr lang="en-US" baseline="0" dirty="0">
                <a:sym typeface="Wingdings"/>
              </a:rPr>
              <a:t> but doesn’t work with “</a:t>
            </a:r>
            <a:r>
              <a:rPr lang="en-US" baseline="0" dirty="0" err="1">
                <a:sym typeface="Wingdings"/>
              </a:rPr>
              <a:t>downcasting</a:t>
            </a:r>
            <a:r>
              <a:rPr lang="en-US" baseline="0" dirty="0">
                <a:sym typeface="Wingdings"/>
              </a:rPr>
              <a:t>” (double  </a:t>
            </a:r>
            <a:r>
              <a:rPr lang="en-US" baseline="0" dirty="0" err="1">
                <a:sym typeface="Wingdings"/>
              </a:rPr>
              <a:t>int</a:t>
            </a:r>
            <a:r>
              <a:rPr lang="en-US" baseline="0" dirty="0">
                <a:sym typeface="Wingdings"/>
              </a:rPr>
              <a:t>)</a:t>
            </a:r>
          </a:p>
          <a:p>
            <a:endParaRPr lang="en-US" baseline="0" dirty="0">
              <a:sym typeface="Wingdings"/>
            </a:endParaRPr>
          </a:p>
          <a:p>
            <a:pPr marL="228600" indent="-228600">
              <a:buAutoNum type="arabicParenR"/>
            </a:pPr>
            <a:r>
              <a:rPr lang="en-US" baseline="0" dirty="0">
                <a:sym typeface="Wingdings"/>
              </a:rPr>
              <a:t>g(1.0, 1.0) CANNOT be called by g( </a:t>
            </a:r>
            <a:r>
              <a:rPr lang="en-US" baseline="0" dirty="0" err="1">
                <a:sym typeface="Wingdings"/>
              </a:rPr>
              <a:t>int</a:t>
            </a:r>
            <a:r>
              <a:rPr lang="en-US" baseline="0" dirty="0">
                <a:sym typeface="Wingdings"/>
              </a:rPr>
              <a:t>, </a:t>
            </a:r>
            <a:r>
              <a:rPr lang="en-US" baseline="0" dirty="0" err="1">
                <a:sym typeface="Wingdings"/>
              </a:rPr>
              <a:t>int</a:t>
            </a:r>
            <a:r>
              <a:rPr lang="en-US" baseline="0" dirty="0">
                <a:sym typeface="Wingdings"/>
              </a:rPr>
              <a:t>)</a:t>
            </a:r>
          </a:p>
          <a:p>
            <a:pPr marL="228600" indent="-228600">
              <a:buAutoNum type="arabicParenR"/>
            </a:pPr>
            <a:r>
              <a:rPr lang="en-US" baseline="0" dirty="0">
                <a:sym typeface="Wingdings"/>
              </a:rPr>
              <a:t>g(1, 1)</a:t>
            </a:r>
          </a:p>
          <a:p>
            <a:pPr marL="171450" indent="-171450">
              <a:buFontTx/>
              <a:buChar char="-"/>
            </a:pPr>
            <a:r>
              <a:rPr lang="en-US" baseline="0" dirty="0">
                <a:sym typeface="Wingdings"/>
              </a:rPr>
              <a:t>It can be called by g( double, double )</a:t>
            </a:r>
          </a:p>
          <a:p>
            <a:pPr marL="171450" indent="-171450">
              <a:buFontTx/>
              <a:buChar char="-"/>
            </a:pPr>
            <a:r>
              <a:rPr lang="en-US" baseline="0" dirty="0">
                <a:sym typeface="Wingdings"/>
              </a:rPr>
              <a:t>There is still error since g(1, 1) can be called by MANY METHODS: g(</a:t>
            </a:r>
            <a:r>
              <a:rPr lang="en-US" baseline="0" dirty="0" err="1">
                <a:sym typeface="Wingdings"/>
              </a:rPr>
              <a:t>int</a:t>
            </a:r>
            <a:r>
              <a:rPr lang="en-US" baseline="0" dirty="0">
                <a:sym typeface="Wingdings"/>
              </a:rPr>
              <a:t>, double), g(double, </a:t>
            </a:r>
            <a:r>
              <a:rPr lang="en-US" baseline="0" dirty="0" err="1">
                <a:sym typeface="Wingdings"/>
              </a:rPr>
              <a:t>int</a:t>
            </a:r>
            <a:r>
              <a:rPr lang="en-US" baseline="0" dirty="0">
                <a:sym typeface="Wingdings"/>
              </a:rPr>
              <a:t>), g(double</a:t>
            </a:r>
            <a:r>
              <a:rPr lang="en-US" baseline="0">
                <a:sym typeface="Wingdings"/>
              </a:rPr>
              <a:t>, double)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4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Demo2: call function</a:t>
            </a:r>
            <a:r>
              <a:rPr lang="en-US" baseline="0" dirty="0"/>
              <a:t> 4 times (repeating code)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	public static void main(String[] </a:t>
            </a:r>
            <a:r>
              <a:rPr lang="en-US" b="1" dirty="0" err="1"/>
              <a:t>args</a:t>
            </a:r>
            <a:r>
              <a:rPr lang="en-US" b="1" dirty="0"/>
              <a:t>) </a:t>
            </a:r>
          </a:p>
          <a:p>
            <a:r>
              <a:rPr lang="en-US" b="1" dirty="0"/>
              <a:t>	{</a:t>
            </a:r>
          </a:p>
          <a:p>
            <a:r>
              <a:rPr lang="en-US" b="1" dirty="0"/>
              <a:t>		double x1,x2,x3,x4;</a:t>
            </a:r>
          </a:p>
          <a:p>
            <a:r>
              <a:rPr lang="en-US" b="1" dirty="0"/>
              <a:t>		x1 = 1.5;</a:t>
            </a:r>
          </a:p>
          <a:p>
            <a:r>
              <a:rPr lang="en-US" b="1" dirty="0"/>
              <a:t>		</a:t>
            </a:r>
            <a:r>
              <a:rPr lang="en-US" b="1" dirty="0" err="1"/>
              <a:t>System.out.println</a:t>
            </a:r>
            <a:r>
              <a:rPr lang="en-US" b="1" dirty="0"/>
              <a:t>(f(x1,3));</a:t>
            </a:r>
          </a:p>
          <a:p>
            <a:r>
              <a:rPr lang="en-US" b="1" dirty="0"/>
              <a:t>		x2 = 2.5;</a:t>
            </a:r>
          </a:p>
          <a:p>
            <a:r>
              <a:rPr lang="en-US" b="1" dirty="0"/>
              <a:t>		</a:t>
            </a:r>
            <a:r>
              <a:rPr lang="en-US" b="1" dirty="0" err="1"/>
              <a:t>System.out.println</a:t>
            </a:r>
            <a:r>
              <a:rPr lang="en-US" b="1" dirty="0"/>
              <a:t>(f(x2,3));</a:t>
            </a:r>
          </a:p>
          <a:p>
            <a:r>
              <a:rPr lang="en-US" b="1" dirty="0"/>
              <a:t>		x3 = 3.5;</a:t>
            </a:r>
          </a:p>
          <a:p>
            <a:r>
              <a:rPr lang="en-US" b="1" dirty="0"/>
              <a:t>		</a:t>
            </a:r>
            <a:r>
              <a:rPr lang="en-US" b="1" dirty="0" err="1"/>
              <a:t>System.out.println</a:t>
            </a:r>
            <a:r>
              <a:rPr lang="en-US" b="1" dirty="0"/>
              <a:t>(f(x3,3));</a:t>
            </a:r>
          </a:p>
          <a:p>
            <a:r>
              <a:rPr lang="en-US" b="1" dirty="0"/>
              <a:t>		x4 = 4.5;</a:t>
            </a:r>
          </a:p>
          <a:p>
            <a:r>
              <a:rPr lang="en-US" b="1" dirty="0"/>
              <a:t>		</a:t>
            </a:r>
            <a:r>
              <a:rPr lang="en-US" b="1" dirty="0" err="1"/>
              <a:t>System.out.println</a:t>
            </a:r>
            <a:r>
              <a:rPr lang="en-US" b="1" dirty="0"/>
              <a:t>(f(x4,3));</a:t>
            </a:r>
          </a:p>
          <a:p>
            <a:r>
              <a:rPr lang="en-US" b="1" dirty="0"/>
              <a:t>	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22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method can</a:t>
            </a:r>
            <a:r>
              <a:rPr lang="en-US" baseline="0" dirty="0"/>
              <a:t> be called in your program “without creating any object”. </a:t>
            </a:r>
          </a:p>
          <a:p>
            <a:r>
              <a:rPr lang="en-US" baseline="0" dirty="0"/>
              <a:t>For example, comparing to </a:t>
            </a:r>
            <a:r>
              <a:rPr lang="en-US" baseline="0" dirty="0" err="1"/>
              <a:t>MyRobo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MyRobo</a:t>
            </a:r>
            <a:r>
              <a:rPr lang="en-US" baseline="0" dirty="0"/>
              <a:t> robo1 = new </a:t>
            </a:r>
            <a:r>
              <a:rPr lang="en-US" baseline="0" dirty="0" err="1"/>
              <a:t>MyRobo</a:t>
            </a:r>
            <a:r>
              <a:rPr lang="en-US" baseline="0" dirty="0"/>
              <a:t>(“</a:t>
            </a:r>
            <a:r>
              <a:rPr lang="en-US" baseline="0" dirty="0" err="1"/>
              <a:t>Toon</a:t>
            </a:r>
            <a:r>
              <a:rPr lang="en-US" baseline="0" dirty="0"/>
              <a:t>”);</a:t>
            </a:r>
          </a:p>
          <a:p>
            <a:r>
              <a:rPr lang="en-US" baseline="0" dirty="0"/>
              <a:t>robo1.walk();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35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</a:t>
            </a:r>
            <a:r>
              <a:rPr lang="en-US" baseline="0" dirty="0"/>
              <a:t> create a method, there are 3 things to think of: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Inputs (arguments)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What to do?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Output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13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Public</a:t>
            </a:r>
            <a:r>
              <a:rPr lang="en-US" baseline="0" dirty="0"/>
              <a:t> = this method can be used by any classes.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Static = this method is a class method (belong to class)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Math.pow</a:t>
            </a:r>
            <a:r>
              <a:rPr lang="en-US" baseline="0" dirty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65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Method is</a:t>
            </a:r>
            <a:r>
              <a:rPr lang="en-US" baseline="0" dirty="0"/>
              <a:t> “action”, so the name should be “verb”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The method name starts with “lower letter” similar to “variable name”; however,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Variable name is “noun”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While, method name is “verb”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73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</a:t>
            </a:r>
            <a:r>
              <a:rPr lang="en-US" baseline="0" dirty="0"/>
              <a:t> arguments are separated by “comma”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2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 signature = “method name” + “input arguments”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68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448816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6490" y="2246807"/>
            <a:ext cx="5591710" cy="14700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th-TH" dirty="0"/>
              <a:t>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6490" y="3719940"/>
            <a:ext cx="559171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9364"/>
            <a:ext cx="2133600" cy="365125"/>
          </a:xfrm>
        </p:spPr>
        <p:txBody>
          <a:bodyPr/>
          <a:lstStyle/>
          <a:p>
            <a:fld id="{17362469-BF44-4791-9048-8E527A4E9798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9364"/>
            <a:ext cx="180848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6441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93287"/>
            <a:ext cx="2534289" cy="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93" y="565753"/>
            <a:ext cx="980213" cy="68614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8309" y="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www.eng.chula.ac.th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99" y="612616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0D70-05E7-49EC-A733-E586C7CFC948}" type="datetime1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3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15FB-1D6D-466F-A5A2-B72271C043E6}" type="datetime1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04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09D8-2895-4953-B227-C60F58D556B9}" type="datetime1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48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463" y="274638"/>
            <a:ext cx="6851650" cy="706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4929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96975"/>
            <a:ext cx="4038600" cy="238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6975"/>
            <a:ext cx="4038600" cy="2389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812088" y="6245225"/>
            <a:ext cx="874712" cy="476250"/>
          </a:xfrm>
        </p:spPr>
        <p:txBody>
          <a:bodyPr/>
          <a:lstStyle>
            <a:lvl1pPr>
              <a:defRPr/>
            </a:lvl1pPr>
          </a:lstStyle>
          <a:p>
            <a:fld id="{11088D09-D93D-4459-8F5C-C8BA6635FFE9}" type="slidenum">
              <a:rPr lang="en-US"/>
              <a:pPr/>
              <a:t>‹#›</a:t>
            </a:fld>
            <a:endParaRPr lang="th-T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908175" y="6245225"/>
            <a:ext cx="5256213" cy="47625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2190101 Computer Programming                       (D/L from www.MyCourseVille.com)</a:t>
            </a:r>
            <a:endParaRPr lang="th-TH" sz="1000" b="0"/>
          </a:p>
        </p:txBody>
      </p:sp>
    </p:spTree>
    <p:extLst>
      <p:ext uri="{BB962C8B-B14F-4D97-AF65-F5344CB8AC3E}">
        <p14:creationId xmlns:p14="http://schemas.microsoft.com/office/powerpoint/2010/main" val="81086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463" y="274638"/>
            <a:ext cx="6851650" cy="706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38600" cy="4929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929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812088" y="6245225"/>
            <a:ext cx="874712" cy="476250"/>
          </a:xfrm>
        </p:spPr>
        <p:txBody>
          <a:bodyPr/>
          <a:lstStyle>
            <a:lvl1pPr>
              <a:defRPr/>
            </a:lvl1pPr>
          </a:lstStyle>
          <a:p>
            <a:fld id="{43D5C7FE-EBAF-47C5-8291-349F97C864ED}" type="slidenum">
              <a:rPr lang="en-US" altLang="en-US"/>
              <a:pPr/>
              <a:t>‹#›</a:t>
            </a:fld>
            <a:endParaRPr lang="th-TH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8175" y="6245225"/>
            <a:ext cx="5256213" cy="47625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</p:spTree>
    <p:extLst>
      <p:ext uri="{BB962C8B-B14F-4D97-AF65-F5344CB8AC3E}">
        <p14:creationId xmlns:p14="http://schemas.microsoft.com/office/powerpoint/2010/main" val="75730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fld id="{C58C454C-FC81-4ED6-A13E-6F7A7604085D}" type="datetime1">
              <a:rPr lang="en-US" smtClean="0"/>
              <a:t>8/19/2021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17780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2582" y="1600200"/>
            <a:ext cx="5694218" cy="452596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fld id="{BBCA5B7A-09F9-4D5C-9743-5F8C144155F6}" type="datetime1">
              <a:rPr lang="en-US" smtClean="0"/>
              <a:t>8/19/2021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21336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FF">
              <a:alpha val="69804"/>
            </a:srgbClr>
          </a:solidFill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fld id="{9F6B72FC-81C8-4E51-A35C-1ADF8AB89B7E}" type="datetime1">
              <a:rPr lang="en-US" smtClean="0"/>
              <a:t>8/19/2021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21336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64D4-C4F4-4E8F-B349-DB974620CE5A}" type="datetime1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2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0292-A689-4A45-BF54-34A629F3E598}" type="datetime1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4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3689-6767-413E-88BB-1B6906EADAAD}" type="datetime1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2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2FA9-725B-4C51-9D46-465DDE1E96FB}" type="datetime1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2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EDA7-CAFA-4A72-8FC9-1EE039D73BB2}" type="datetime1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0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6448816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93287"/>
            <a:ext cx="2534289" cy="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93" y="565753"/>
            <a:ext cx="980213" cy="68614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5752"/>
            <a:ext cx="7365076" cy="851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810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772B5-5927-4E6B-AF7E-F546884404B0}" type="datetime1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104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3919" y="6481045"/>
            <a:ext cx="12242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09" y="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www.eng.chula.ac.th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99" y="612616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4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62" r:id="rId13"/>
    <p:sldLayoutId id="2147483663" r:id="rId14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Methods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2190101 Computer Programming                       (D/L from www.MyCourseVille.com)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8226">
            <a:off x="-363324" y="2749331"/>
            <a:ext cx="2418080" cy="2515323"/>
          </a:xfrm>
          <a:prstGeom prst="rect">
            <a:avLst/>
          </a:prstGeom>
        </p:spPr>
      </p:pic>
      <p:sp>
        <p:nvSpPr>
          <p:cNvPr id="6" name="Flowchart: Process 5"/>
          <p:cNvSpPr/>
          <p:nvPr/>
        </p:nvSpPr>
        <p:spPr>
          <a:xfrm rot="20467304">
            <a:off x="420558" y="4958673"/>
            <a:ext cx="3209562" cy="735795"/>
          </a:xfrm>
          <a:prstGeom prst="flowChartProcess">
            <a:avLst/>
          </a:prstGeom>
          <a:solidFill>
            <a:srgbClr val="92D050"/>
          </a:solidFill>
          <a:ln>
            <a:noFill/>
          </a:ln>
          <a:effectLst/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Chapter 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New Methods</a:t>
            </a:r>
            <a:endParaRPr lang="th-TH" altLang="en-US"/>
          </a:p>
        </p:txBody>
      </p:sp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3CF1-280E-4C46-9094-3E8F107A9919}" type="slidenum">
              <a:rPr lang="en-US" altLang="en-US"/>
              <a:pPr/>
              <a:t>10</a:t>
            </a:fld>
            <a:endParaRPr lang="th-TH" alt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  <p:sp>
        <p:nvSpPr>
          <p:cNvPr id="174087" name="AutoShape 7"/>
          <p:cNvSpPr>
            <a:spLocks noChangeArrowheads="1"/>
          </p:cNvSpPr>
          <p:nvPr/>
        </p:nvSpPr>
        <p:spPr bwMode="auto">
          <a:xfrm flipV="1">
            <a:off x="4643438" y="4149725"/>
            <a:ext cx="1512887" cy="1223963"/>
          </a:xfrm>
          <a:prstGeom prst="curvedDownArrow">
            <a:avLst>
              <a:gd name="adj1" fmla="val 24721"/>
              <a:gd name="adj2" fmla="val 49442"/>
              <a:gd name="adj3" fmla="val 33333"/>
            </a:avLst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085" name="AutoShape 5"/>
          <p:cNvSpPr>
            <a:spLocks noChangeArrowheads="1"/>
          </p:cNvSpPr>
          <p:nvPr/>
        </p:nvSpPr>
        <p:spPr bwMode="auto">
          <a:xfrm>
            <a:off x="3492500" y="2636838"/>
            <a:ext cx="1944687" cy="1871663"/>
          </a:xfrm>
          <a:prstGeom prst="cube">
            <a:avLst>
              <a:gd name="adj" fmla="val 25000"/>
            </a:avLst>
          </a:prstGeom>
          <a:solidFill>
            <a:srgbClr val="92D050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086" name="AutoShape 6"/>
          <p:cNvSpPr>
            <a:spLocks noChangeArrowheads="1"/>
          </p:cNvSpPr>
          <p:nvPr/>
        </p:nvSpPr>
        <p:spPr bwMode="auto">
          <a:xfrm>
            <a:off x="2771775" y="1628775"/>
            <a:ext cx="1512887" cy="1223963"/>
          </a:xfrm>
          <a:prstGeom prst="curvedDownArrow">
            <a:avLst>
              <a:gd name="adj1" fmla="val 24721"/>
              <a:gd name="adj2" fmla="val 49442"/>
              <a:gd name="adj3" fmla="val 33333"/>
            </a:avLst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088" name="Text Box 8"/>
          <p:cNvSpPr txBox="1">
            <a:spLocks noChangeArrowheads="1"/>
          </p:cNvSpPr>
          <p:nvPr/>
        </p:nvSpPr>
        <p:spPr bwMode="auto">
          <a:xfrm>
            <a:off x="1979613" y="2781300"/>
            <a:ext cx="10302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  <a:endParaRPr lang="th-TH" altLang="en-US"/>
          </a:p>
        </p:txBody>
      </p:sp>
      <p:sp>
        <p:nvSpPr>
          <p:cNvPr id="174089" name="Text Box 9"/>
          <p:cNvSpPr txBox="1">
            <a:spLocks noChangeArrowheads="1"/>
          </p:cNvSpPr>
          <p:nvPr/>
        </p:nvSpPr>
        <p:spPr bwMode="auto">
          <a:xfrm>
            <a:off x="5724525" y="3671888"/>
            <a:ext cx="13271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Output</a:t>
            </a:r>
            <a:endParaRPr lang="th-TH" altLang="en-US"/>
          </a:p>
        </p:txBody>
      </p:sp>
      <p:sp>
        <p:nvSpPr>
          <p:cNvPr id="174090" name="Text Box 10"/>
          <p:cNvSpPr txBox="1">
            <a:spLocks noChangeArrowheads="1"/>
          </p:cNvSpPr>
          <p:nvPr/>
        </p:nvSpPr>
        <p:spPr bwMode="auto">
          <a:xfrm>
            <a:off x="3476625" y="3503613"/>
            <a:ext cx="1455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a method</a:t>
            </a:r>
            <a:endParaRPr lang="th-TH" altLang="en-US" sz="2400" dirty="0"/>
          </a:p>
        </p:txBody>
      </p:sp>
      <p:grpSp>
        <p:nvGrpSpPr>
          <p:cNvPr id="174112" name="Group 32"/>
          <p:cNvGrpSpPr>
            <a:grpSpLocks/>
          </p:cNvGrpSpPr>
          <p:nvPr/>
        </p:nvGrpSpPr>
        <p:grpSpPr bwMode="auto">
          <a:xfrm>
            <a:off x="323850" y="3357563"/>
            <a:ext cx="2665413" cy="2159000"/>
            <a:chOff x="204" y="2115"/>
            <a:chExt cx="1679" cy="1360"/>
          </a:xfrm>
        </p:grpSpPr>
        <p:grpSp>
          <p:nvGrpSpPr>
            <p:cNvPr id="174101" name="Group 21"/>
            <p:cNvGrpSpPr>
              <a:grpSpLocks/>
            </p:cNvGrpSpPr>
            <p:nvPr/>
          </p:nvGrpSpPr>
          <p:grpSpPr bwMode="auto">
            <a:xfrm>
              <a:off x="385" y="2115"/>
              <a:ext cx="1498" cy="1360"/>
              <a:chOff x="385" y="2115"/>
              <a:chExt cx="1498" cy="1360"/>
            </a:xfrm>
          </p:grpSpPr>
          <p:sp>
            <p:nvSpPr>
              <p:cNvPr id="174092" name="Text Box 12"/>
              <p:cNvSpPr txBox="1">
                <a:spLocks noChangeArrowheads="1"/>
              </p:cNvSpPr>
              <p:nvPr/>
            </p:nvSpPr>
            <p:spPr bwMode="auto">
              <a:xfrm>
                <a:off x="567" y="2659"/>
                <a:ext cx="1316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2000"/>
                  <a:t>What the input argument list must be.</a:t>
                </a:r>
                <a:endParaRPr lang="th-TH" altLang="en-US" sz="2000"/>
              </a:p>
            </p:txBody>
          </p:sp>
          <p:sp>
            <p:nvSpPr>
              <p:cNvPr id="174095" name="Line 15"/>
              <p:cNvSpPr>
                <a:spLocks noChangeShapeType="1"/>
              </p:cNvSpPr>
              <p:nvPr/>
            </p:nvSpPr>
            <p:spPr bwMode="auto">
              <a:xfrm flipV="1">
                <a:off x="1111" y="2115"/>
                <a:ext cx="408" cy="5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oval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4098" name="AutoShape 18"/>
              <p:cNvSpPr>
                <a:spLocks noChangeArrowheads="1"/>
              </p:cNvSpPr>
              <p:nvPr/>
            </p:nvSpPr>
            <p:spPr bwMode="auto">
              <a:xfrm>
                <a:off x="385" y="2658"/>
                <a:ext cx="1406" cy="817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4106" name="Oval 26"/>
            <p:cNvSpPr>
              <a:spLocks noChangeArrowheads="1"/>
            </p:cNvSpPr>
            <p:nvPr/>
          </p:nvSpPr>
          <p:spPr bwMode="auto">
            <a:xfrm>
              <a:off x="204" y="2523"/>
              <a:ext cx="363" cy="36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4109" name="Text Box 29"/>
            <p:cNvSpPr txBox="1">
              <a:spLocks noChangeArrowheads="1"/>
            </p:cNvSpPr>
            <p:nvPr/>
          </p:nvSpPr>
          <p:spPr bwMode="auto">
            <a:xfrm>
              <a:off x="249" y="2540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dirty="0">
                  <a:solidFill>
                    <a:schemeClr val="bg1"/>
                  </a:solidFill>
                </a:rPr>
                <a:t>1</a:t>
              </a:r>
              <a:endParaRPr lang="th-TH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4113" name="Group 33"/>
          <p:cNvGrpSpPr>
            <a:grpSpLocks/>
          </p:cNvGrpSpPr>
          <p:nvPr/>
        </p:nvGrpSpPr>
        <p:grpSpPr bwMode="auto">
          <a:xfrm>
            <a:off x="5148263" y="1484313"/>
            <a:ext cx="3024187" cy="2089150"/>
            <a:chOff x="3243" y="935"/>
            <a:chExt cx="1905" cy="1316"/>
          </a:xfrm>
        </p:grpSpPr>
        <p:grpSp>
          <p:nvGrpSpPr>
            <p:cNvPr id="174102" name="Group 22"/>
            <p:cNvGrpSpPr>
              <a:grpSpLocks/>
            </p:cNvGrpSpPr>
            <p:nvPr/>
          </p:nvGrpSpPr>
          <p:grpSpPr bwMode="auto">
            <a:xfrm>
              <a:off x="3243" y="935"/>
              <a:ext cx="1814" cy="1316"/>
              <a:chOff x="3243" y="935"/>
              <a:chExt cx="1814" cy="1316"/>
            </a:xfrm>
          </p:grpSpPr>
          <p:sp>
            <p:nvSpPr>
              <p:cNvPr id="174093" name="Text Box 13"/>
              <p:cNvSpPr txBox="1">
                <a:spLocks noChangeArrowheads="1"/>
              </p:cNvSpPr>
              <p:nvPr/>
            </p:nvSpPr>
            <p:spPr bwMode="auto">
              <a:xfrm>
                <a:off x="3696" y="935"/>
                <a:ext cx="1316" cy="8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2000"/>
                  <a:t>What to do with the each input in the argument list.</a:t>
                </a:r>
                <a:endParaRPr lang="th-TH" altLang="en-US" sz="2000"/>
              </a:p>
            </p:txBody>
          </p:sp>
          <p:sp>
            <p:nvSpPr>
              <p:cNvPr id="174096" name="Line 16"/>
              <p:cNvSpPr>
                <a:spLocks noChangeShapeType="1"/>
              </p:cNvSpPr>
              <p:nvPr/>
            </p:nvSpPr>
            <p:spPr bwMode="auto">
              <a:xfrm flipH="1">
                <a:off x="3243" y="1298"/>
                <a:ext cx="408" cy="9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oval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4099" name="AutoShape 19"/>
              <p:cNvSpPr>
                <a:spLocks noChangeArrowheads="1"/>
              </p:cNvSpPr>
              <p:nvPr/>
            </p:nvSpPr>
            <p:spPr bwMode="auto">
              <a:xfrm>
                <a:off x="3651" y="935"/>
                <a:ext cx="1406" cy="817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4107" name="Oval 27"/>
            <p:cNvSpPr>
              <a:spLocks noChangeArrowheads="1"/>
            </p:cNvSpPr>
            <p:nvPr/>
          </p:nvSpPr>
          <p:spPr bwMode="auto">
            <a:xfrm>
              <a:off x="4785" y="1525"/>
              <a:ext cx="363" cy="36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4110" name="Text Box 30"/>
            <p:cNvSpPr txBox="1">
              <a:spLocks noChangeArrowheads="1"/>
            </p:cNvSpPr>
            <p:nvPr/>
          </p:nvSpPr>
          <p:spPr bwMode="auto">
            <a:xfrm>
              <a:off x="4830" y="1525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dirty="0">
                  <a:solidFill>
                    <a:schemeClr val="bg1"/>
                  </a:solidFill>
                </a:rPr>
                <a:t>2</a:t>
              </a:r>
              <a:endParaRPr lang="th-TH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4114" name="Group 34"/>
          <p:cNvGrpSpPr>
            <a:grpSpLocks/>
          </p:cNvGrpSpPr>
          <p:nvPr/>
        </p:nvGrpSpPr>
        <p:grpSpPr bwMode="auto">
          <a:xfrm>
            <a:off x="6372225" y="4221163"/>
            <a:ext cx="2233613" cy="1800225"/>
            <a:chOff x="4014" y="2659"/>
            <a:chExt cx="1407" cy="1134"/>
          </a:xfrm>
        </p:grpSpPr>
        <p:grpSp>
          <p:nvGrpSpPr>
            <p:cNvPr id="174103" name="Group 23"/>
            <p:cNvGrpSpPr>
              <a:grpSpLocks/>
            </p:cNvGrpSpPr>
            <p:nvPr/>
          </p:nvGrpSpPr>
          <p:grpSpPr bwMode="auto">
            <a:xfrm>
              <a:off x="4014" y="2659"/>
              <a:ext cx="1407" cy="1134"/>
              <a:chOff x="4014" y="2659"/>
              <a:chExt cx="1407" cy="1134"/>
            </a:xfrm>
          </p:grpSpPr>
          <p:sp>
            <p:nvSpPr>
              <p:cNvPr id="174094" name="Text Box 14"/>
              <p:cNvSpPr txBox="1">
                <a:spLocks noChangeArrowheads="1"/>
              </p:cNvSpPr>
              <p:nvPr/>
            </p:nvSpPr>
            <p:spPr bwMode="auto">
              <a:xfrm>
                <a:off x="4105" y="3022"/>
                <a:ext cx="1316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2000"/>
                  <a:t>What the (type of) output will be like.</a:t>
                </a:r>
                <a:endParaRPr lang="th-TH" altLang="en-US" sz="2000"/>
              </a:p>
            </p:txBody>
          </p:sp>
          <p:sp>
            <p:nvSpPr>
              <p:cNvPr id="174097" name="Line 17"/>
              <p:cNvSpPr>
                <a:spLocks noChangeShapeType="1"/>
              </p:cNvSpPr>
              <p:nvPr/>
            </p:nvSpPr>
            <p:spPr bwMode="auto">
              <a:xfrm flipH="1" flipV="1">
                <a:off x="4241" y="2659"/>
                <a:ext cx="181" cy="3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oval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4100" name="AutoShape 20"/>
              <p:cNvSpPr>
                <a:spLocks noChangeArrowheads="1"/>
              </p:cNvSpPr>
              <p:nvPr/>
            </p:nvSpPr>
            <p:spPr bwMode="auto">
              <a:xfrm>
                <a:off x="4014" y="2976"/>
                <a:ext cx="1406" cy="817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4108" name="Oval 28"/>
            <p:cNvSpPr>
              <a:spLocks noChangeArrowheads="1"/>
            </p:cNvSpPr>
            <p:nvPr/>
          </p:nvSpPr>
          <p:spPr bwMode="auto">
            <a:xfrm>
              <a:off x="4740" y="2704"/>
              <a:ext cx="363" cy="36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4111" name="Text Box 31"/>
            <p:cNvSpPr txBox="1">
              <a:spLocks noChangeArrowheads="1"/>
            </p:cNvSpPr>
            <p:nvPr/>
          </p:nvSpPr>
          <p:spPr bwMode="auto">
            <a:xfrm>
              <a:off x="4785" y="2721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dirty="0">
                  <a:solidFill>
                    <a:schemeClr val="bg1"/>
                  </a:solidFill>
                </a:rPr>
                <a:t>3</a:t>
              </a:r>
              <a:endParaRPr lang="th-TH" alt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529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4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4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4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4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Defining a Method</a:t>
            </a:r>
            <a:endParaRPr lang="th-TH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0913-371A-405A-A5DE-66B357C2F24E}" type="slidenum">
              <a:rPr lang="en-US" altLang="en-US"/>
              <a:pPr/>
              <a:t>11</a:t>
            </a:fld>
            <a:endParaRPr lang="th-TH" alt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2190101 Computer Programming                       (D/L from www.MyCourseVille.com)</a:t>
            </a:r>
            <a:endParaRPr lang="en-US" altLang="en-US" sz="1000" b="0" dirty="0"/>
          </a:p>
        </p:txBody>
      </p:sp>
      <p:sp>
        <p:nvSpPr>
          <p:cNvPr id="9" name="Rounded Rectangle 8"/>
          <p:cNvSpPr/>
          <p:nvPr/>
        </p:nvSpPr>
        <p:spPr>
          <a:xfrm>
            <a:off x="900113" y="2194878"/>
            <a:ext cx="1314767" cy="563562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syntax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1200" y="2616200"/>
            <a:ext cx="7620000" cy="27813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3913" y="2908300"/>
            <a:ext cx="74310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public static [</a:t>
            </a:r>
            <a:r>
              <a:rPr lang="en-US" sz="2000" dirty="0">
                <a:solidFill>
                  <a:schemeClr val="bg1"/>
                </a:solidFill>
              </a:rPr>
              <a:t>Return Type</a:t>
            </a:r>
            <a:r>
              <a:rPr lang="en-US" sz="2800" dirty="0">
                <a:solidFill>
                  <a:schemeClr val="bg1"/>
                </a:solidFill>
              </a:rPr>
              <a:t>] [</a:t>
            </a:r>
            <a:r>
              <a:rPr lang="en-US" sz="2000" dirty="0">
                <a:solidFill>
                  <a:schemeClr val="bg1"/>
                </a:solidFill>
              </a:rPr>
              <a:t>Method Name</a:t>
            </a:r>
            <a:r>
              <a:rPr lang="en-US" sz="2800" dirty="0">
                <a:solidFill>
                  <a:schemeClr val="bg1"/>
                </a:solidFill>
              </a:rPr>
              <a:t>](</a:t>
            </a:r>
            <a:r>
              <a:rPr lang="en-US" sz="2000" dirty="0">
                <a:solidFill>
                  <a:schemeClr val="bg1"/>
                </a:solidFill>
              </a:rPr>
              <a:t>Argument List</a:t>
            </a:r>
            <a:r>
              <a:rPr lang="en-US" sz="2800" dirty="0">
                <a:solidFill>
                  <a:schemeClr val="bg1"/>
                </a:solidFill>
              </a:rPr>
              <a:t>){</a:t>
            </a:r>
          </a:p>
          <a:p>
            <a:r>
              <a:rPr lang="en-US" sz="2800" dirty="0">
                <a:solidFill>
                  <a:schemeClr val="bg1"/>
                </a:solidFill>
              </a:rPr>
              <a:t>	</a:t>
            </a:r>
          </a:p>
          <a:p>
            <a:r>
              <a:rPr lang="en-US" sz="2800" dirty="0">
                <a:solidFill>
                  <a:schemeClr val="bg1"/>
                </a:solidFill>
              </a:rPr>
              <a:t>		[</a:t>
            </a:r>
            <a:r>
              <a:rPr lang="en-US" sz="2000" dirty="0">
                <a:solidFill>
                  <a:schemeClr val="bg1"/>
                </a:solidFill>
              </a:rPr>
              <a:t>Method Body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638300"/>
            <a:ext cx="2143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Method header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53000" y="5617865"/>
            <a:ext cx="1882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Method body</a:t>
            </a:r>
          </a:p>
        </p:txBody>
      </p:sp>
      <p:sp>
        <p:nvSpPr>
          <p:cNvPr id="5" name="Right Brace 4"/>
          <p:cNvSpPr/>
          <p:nvPr/>
        </p:nvSpPr>
        <p:spPr>
          <a:xfrm rot="16200000">
            <a:off x="4099118" y="-440566"/>
            <a:ext cx="294481" cy="6692491"/>
          </a:xfrm>
          <a:prstGeom prst="rightBrace">
            <a:avLst/>
          </a:prstGeom>
          <a:ln>
            <a:solidFill>
              <a:srgbClr val="66FF6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4254500" y="1904931"/>
            <a:ext cx="698500" cy="762069"/>
          </a:xfrm>
          <a:custGeom>
            <a:avLst/>
            <a:gdLst>
              <a:gd name="connsiteX0" fmla="*/ 698500 w 698500"/>
              <a:gd name="connsiteY0" fmla="*/ 12769 h 762069"/>
              <a:gd name="connsiteX1" fmla="*/ 342900 w 698500"/>
              <a:gd name="connsiteY1" fmla="*/ 101669 h 762069"/>
              <a:gd name="connsiteX2" fmla="*/ 0 w 698500"/>
              <a:gd name="connsiteY2" fmla="*/ 762069 h 76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500" h="762069">
                <a:moveTo>
                  <a:pt x="698500" y="12769"/>
                </a:moveTo>
                <a:cubicBezTo>
                  <a:pt x="578908" y="-5223"/>
                  <a:pt x="459317" y="-23214"/>
                  <a:pt x="342900" y="101669"/>
                </a:cubicBezTo>
                <a:cubicBezTo>
                  <a:pt x="226483" y="226552"/>
                  <a:pt x="113241" y="494310"/>
                  <a:pt x="0" y="762069"/>
                </a:cubicBezTo>
              </a:path>
            </a:pathLst>
          </a:custGeom>
          <a:noFill/>
          <a:ln w="28575">
            <a:solidFill>
              <a:srgbClr val="92D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>
            <a:off x="4075253" y="3505200"/>
            <a:ext cx="330795" cy="1257300"/>
          </a:xfrm>
          <a:prstGeom prst="rightBrace">
            <a:avLst>
              <a:gd name="adj1" fmla="val 16011"/>
              <a:gd name="adj2" fmla="val 50000"/>
            </a:avLst>
          </a:prstGeom>
          <a:ln>
            <a:solidFill>
              <a:srgbClr val="66FF6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4533900" y="4140200"/>
            <a:ext cx="1409700" cy="1460500"/>
          </a:xfrm>
          <a:custGeom>
            <a:avLst/>
            <a:gdLst>
              <a:gd name="connsiteX0" fmla="*/ 1409700 w 1409700"/>
              <a:gd name="connsiteY0" fmla="*/ 1460500 h 1460500"/>
              <a:gd name="connsiteX1" fmla="*/ 1066800 w 1409700"/>
              <a:gd name="connsiteY1" fmla="*/ 444500 h 1460500"/>
              <a:gd name="connsiteX2" fmla="*/ 0 w 1409700"/>
              <a:gd name="connsiteY2" fmla="*/ 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9700" h="1460500">
                <a:moveTo>
                  <a:pt x="1409700" y="1460500"/>
                </a:moveTo>
                <a:cubicBezTo>
                  <a:pt x="1355725" y="1074208"/>
                  <a:pt x="1301750" y="687917"/>
                  <a:pt x="1066800" y="444500"/>
                </a:cubicBezTo>
                <a:cubicBezTo>
                  <a:pt x="831850" y="201083"/>
                  <a:pt x="415925" y="100541"/>
                  <a:pt x="0" y="0"/>
                </a:cubicBezTo>
              </a:path>
            </a:pathLst>
          </a:custGeom>
          <a:noFill/>
          <a:ln w="28575">
            <a:solidFill>
              <a:srgbClr val="92D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24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194300" y="1600200"/>
            <a:ext cx="3663285" cy="10033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Public and static</a:t>
            </a:r>
            <a:endParaRPr lang="th-TH" altLang="en-US" dirty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676900" cy="4525963"/>
          </a:xfrm>
        </p:spPr>
        <p:txBody>
          <a:bodyPr/>
          <a:lstStyle/>
          <a:p>
            <a:r>
              <a:rPr lang="en-US" altLang="en-US" b="1" dirty="0">
                <a:solidFill>
                  <a:srgbClr val="CC0000"/>
                </a:solidFill>
              </a:rPr>
              <a:t>public</a:t>
            </a:r>
            <a:r>
              <a:rPr lang="en-US" altLang="en-US" dirty="0">
                <a:solidFill>
                  <a:srgbClr val="CC0000"/>
                </a:solidFill>
              </a:rPr>
              <a:t> and </a:t>
            </a:r>
            <a:r>
              <a:rPr lang="en-US" altLang="en-US" b="1" dirty="0">
                <a:solidFill>
                  <a:srgbClr val="CC0000"/>
                </a:solidFill>
              </a:rPr>
              <a:t>static</a:t>
            </a:r>
            <a:r>
              <a:rPr lang="en-US" altLang="en-US" dirty="0"/>
              <a:t> </a:t>
            </a:r>
            <a:endParaRPr lang="th-TH" altLang="en-US" dirty="0"/>
          </a:p>
          <a:p>
            <a:pPr lvl="1"/>
            <a:r>
              <a:rPr lang="en-US" altLang="en-US" dirty="0"/>
              <a:t>are Java keywords. </a:t>
            </a:r>
            <a:endParaRPr lang="th-TH" altLang="en-US" dirty="0"/>
          </a:p>
          <a:p>
            <a:pPr lvl="1"/>
            <a:r>
              <a:rPr lang="en-US" altLang="en-US" b="1" dirty="0"/>
              <a:t>public</a:t>
            </a:r>
            <a:r>
              <a:rPr lang="en-US" altLang="en-US" dirty="0"/>
              <a:t> identifies that this method can be used by any classes. </a:t>
            </a:r>
            <a:endParaRPr lang="th-TH" altLang="en-US" dirty="0"/>
          </a:p>
          <a:p>
            <a:pPr lvl="1"/>
            <a:r>
              <a:rPr lang="en-US" altLang="en-US" b="1" dirty="0"/>
              <a:t>static</a:t>
            </a:r>
            <a:r>
              <a:rPr lang="en-US" altLang="en-US" dirty="0"/>
              <a:t> identifies that this method is a class method (static method). </a:t>
            </a:r>
            <a:endParaRPr lang="th-TH" alt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44C-09D3-407D-A64D-00AA28D68042}" type="slidenum">
              <a:rPr lang="en-US" altLang="en-US"/>
              <a:pPr/>
              <a:t>12</a:t>
            </a:fld>
            <a:endParaRPr lang="th-TH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2190101 Computer Programming                       (D/L from www.MyCourseVille.com)</a:t>
            </a:r>
            <a:endParaRPr lang="en-US" altLang="en-US" sz="1000" b="0" dirty="0"/>
          </a:p>
        </p:txBody>
      </p:sp>
      <p:pic>
        <p:nvPicPr>
          <p:cNvPr id="176133" name="Picture 5" descr="MPj04394070000[1]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29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102" y="3218357"/>
            <a:ext cx="3022600" cy="3254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08600" y="1744940"/>
            <a:ext cx="3548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are writing “Static” methods</a:t>
            </a:r>
          </a:p>
          <a:p>
            <a:r>
              <a:rPr lang="en-US" sz="2000" dirty="0"/>
              <a:t>to be used by anyone.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464300" y="2603500"/>
            <a:ext cx="618792" cy="102870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269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Return Type</a:t>
            </a:r>
            <a:endParaRPr lang="th-TH" altLang="en-US" dirty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dirty="0"/>
              <a:t>The data type expected to be returned by the method.</a:t>
            </a:r>
            <a:endParaRPr lang="th-TH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3A7A-5AEF-4945-9B8A-594FA1C17A26}" type="slidenum">
              <a:rPr lang="en-US" altLang="en-US"/>
              <a:pPr/>
              <a:t>13</a:t>
            </a:fld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  <p:sp>
        <p:nvSpPr>
          <p:cNvPr id="2" name="Rectangle 1"/>
          <p:cNvSpPr/>
          <p:nvPr/>
        </p:nvSpPr>
        <p:spPr>
          <a:xfrm>
            <a:off x="3225800" y="2743200"/>
            <a:ext cx="2844800" cy="35432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70600" y="2743199"/>
            <a:ext cx="2844800" cy="35432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95508" y="2857501"/>
            <a:ext cx="2105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When a method</a:t>
            </a:r>
          </a:p>
          <a:p>
            <a:pPr algn="ctr"/>
            <a:r>
              <a:rPr lang="en-US" sz="2000" dirty="0"/>
              <a:t>returns something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96849" y="2870201"/>
            <a:ext cx="19161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When a method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is NOT designed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to return a value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1033" y="3556000"/>
            <a:ext cx="10743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only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19335" y="3962400"/>
            <a:ext cx="2233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Arial Rounded MT Bold" panose="020F0704030504030204" pitchFamily="34" charset="0"/>
              </a:rPr>
              <a:t>ONE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76370" y="4857929"/>
            <a:ext cx="1296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value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61635" y="5676901"/>
            <a:ext cx="1913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can be returned.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236" y="3800384"/>
            <a:ext cx="20576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void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17539" y="4701003"/>
            <a:ext cx="1427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keyword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46555" y="5464146"/>
            <a:ext cx="1590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is used as the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return type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28600" y="3192223"/>
            <a:ext cx="3162300" cy="197050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4976" y="3336963"/>
            <a:ext cx="29038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return type is the</a:t>
            </a:r>
          </a:p>
          <a:p>
            <a:r>
              <a:rPr lang="en-US" sz="4800" dirty="0"/>
              <a:t>data type</a:t>
            </a:r>
          </a:p>
          <a:p>
            <a:r>
              <a:rPr lang="en-US" sz="2000" dirty="0"/>
              <a:t>of the expression invoking</a:t>
            </a:r>
          </a:p>
          <a:p>
            <a:r>
              <a:rPr lang="en-US" sz="2000" dirty="0"/>
              <a:t>the method.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410972" y="5162551"/>
            <a:ext cx="405941" cy="655538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http://www.bravegnu.org/blog/icons/jav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219" l="0" r="96094">
                        <a14:foregroundMark x1="41406" y1="39844" x2="66406" y2="75000"/>
                        <a14:foregroundMark x1="59375" y1="54688" x2="37500" y2="81250"/>
                        <a14:foregroundMark x1="42969" y1="54688" x2="35156" y2="83594"/>
                        <a14:foregroundMark x1="50000" y1="75000" x2="66406" y2="835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942" y="517818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018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Method Name</a:t>
            </a:r>
            <a:endParaRPr lang="th-TH" altLang="en-US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CC0000"/>
                </a:solidFill>
              </a:rPr>
              <a:t>methodName</a:t>
            </a:r>
            <a:r>
              <a:rPr lang="en-US" altLang="en-US">
                <a:solidFill>
                  <a:srgbClr val="CC0000"/>
                </a:solidFill>
              </a:rPr>
              <a:t> </a:t>
            </a:r>
          </a:p>
          <a:p>
            <a:pPr lvl="1"/>
            <a:r>
              <a:rPr lang="en-US" altLang="en-US"/>
              <a:t>be replaced with the name (identifier) you give for the method.</a:t>
            </a:r>
          </a:p>
          <a:p>
            <a:pPr lvl="1"/>
            <a:r>
              <a:rPr lang="en-US" altLang="en-US"/>
              <a:t>Java naming rules apply to the naming of methods as well as other identifiers.</a:t>
            </a:r>
            <a:endParaRPr lang="th-TH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6496-7646-4180-9C94-8728AF403DFA}" type="slidenum">
              <a:rPr lang="en-US" altLang="en-US"/>
              <a:pPr/>
              <a:t>14</a:t>
            </a:fld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  <p:sp>
        <p:nvSpPr>
          <p:cNvPr id="2" name="Rounded Rectangle 1"/>
          <p:cNvSpPr/>
          <p:nvPr/>
        </p:nvSpPr>
        <p:spPr>
          <a:xfrm>
            <a:off x="596900" y="4216400"/>
            <a:ext cx="7734300" cy="1909763"/>
          </a:xfrm>
          <a:prstGeom prst="roundRect">
            <a:avLst/>
          </a:prstGeom>
          <a:solidFill>
            <a:srgbClr val="92D050"/>
          </a:solidFill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u="sng" dirty="0">
                <a:solidFill>
                  <a:sysClr val="windowText" lastClr="000000"/>
                </a:solidFill>
              </a:rPr>
              <a:t>Recommendations for Method Naming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ysClr val="windowText" lastClr="000000"/>
                </a:solidFill>
              </a:rPr>
              <a:t>Choose meaningful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ysClr val="windowText" lastClr="000000"/>
                </a:solidFill>
              </a:rPr>
              <a:t>Start with an “action” (Verb)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ysClr val="windowText" lastClr="000000"/>
                </a:solidFill>
              </a:rPr>
              <a:t>Do not capitalize the first letter</a:t>
            </a:r>
          </a:p>
        </p:txBody>
      </p:sp>
      <p:sp>
        <p:nvSpPr>
          <p:cNvPr id="6" name="Freeform 5"/>
          <p:cNvSpPr/>
          <p:nvPr/>
        </p:nvSpPr>
        <p:spPr>
          <a:xfrm rot="20766368">
            <a:off x="6528741" y="4879426"/>
            <a:ext cx="2181322" cy="1694555"/>
          </a:xfrm>
          <a:custGeom>
            <a:avLst/>
            <a:gdLst>
              <a:gd name="connsiteX0" fmla="*/ 1927322 w 2181322"/>
              <a:gd name="connsiteY0" fmla="*/ 200573 h 1694555"/>
              <a:gd name="connsiteX1" fmla="*/ 1978122 w 2181322"/>
              <a:gd name="connsiteY1" fmla="*/ 873673 h 1694555"/>
              <a:gd name="connsiteX2" fmla="*/ 1520922 w 2181322"/>
              <a:gd name="connsiteY2" fmla="*/ 1635673 h 1694555"/>
              <a:gd name="connsiteX3" fmla="*/ 162022 w 2181322"/>
              <a:gd name="connsiteY3" fmla="*/ 1495973 h 1694555"/>
              <a:gd name="connsiteX4" fmla="*/ 162022 w 2181322"/>
              <a:gd name="connsiteY4" fmla="*/ 327573 h 1694555"/>
              <a:gd name="connsiteX5" fmla="*/ 1393922 w 2181322"/>
              <a:gd name="connsiteY5" fmla="*/ 10073 h 1694555"/>
              <a:gd name="connsiteX6" fmla="*/ 2181322 w 2181322"/>
              <a:gd name="connsiteY6" fmla="*/ 606973 h 169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1322" h="1694555">
                <a:moveTo>
                  <a:pt x="1927322" y="200573"/>
                </a:moveTo>
                <a:cubicBezTo>
                  <a:pt x="1986588" y="417531"/>
                  <a:pt x="2045855" y="634490"/>
                  <a:pt x="1978122" y="873673"/>
                </a:cubicBezTo>
                <a:cubicBezTo>
                  <a:pt x="1910389" y="1112856"/>
                  <a:pt x="1823605" y="1531956"/>
                  <a:pt x="1520922" y="1635673"/>
                </a:cubicBezTo>
                <a:cubicBezTo>
                  <a:pt x="1218239" y="1739390"/>
                  <a:pt x="388505" y="1713990"/>
                  <a:pt x="162022" y="1495973"/>
                </a:cubicBezTo>
                <a:cubicBezTo>
                  <a:pt x="-64461" y="1277956"/>
                  <a:pt x="-43295" y="575223"/>
                  <a:pt x="162022" y="327573"/>
                </a:cubicBezTo>
                <a:cubicBezTo>
                  <a:pt x="367339" y="79923"/>
                  <a:pt x="1057372" y="-36494"/>
                  <a:pt x="1393922" y="10073"/>
                </a:cubicBezTo>
                <a:cubicBezTo>
                  <a:pt x="1730472" y="56640"/>
                  <a:pt x="1955897" y="331806"/>
                  <a:pt x="2181322" y="606973"/>
                </a:cubicBezTo>
              </a:path>
            </a:pathLst>
          </a:cu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rot="20766368">
            <a:off x="6817763" y="5171280"/>
            <a:ext cx="1556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getUserInput</a:t>
            </a:r>
            <a:r>
              <a:rPr lang="en-US" dirty="0"/>
              <a:t>()</a:t>
            </a:r>
          </a:p>
          <a:p>
            <a:r>
              <a:rPr lang="en-US" dirty="0" err="1"/>
              <a:t>killTheDrone</a:t>
            </a:r>
            <a:r>
              <a:rPr lang="en-US" dirty="0"/>
              <a:t>()</a:t>
            </a:r>
          </a:p>
          <a:p>
            <a:r>
              <a:rPr lang="en-US" dirty="0"/>
              <a:t>launch()</a:t>
            </a:r>
          </a:p>
          <a:p>
            <a:r>
              <a:rPr lang="en-US" dirty="0" err="1"/>
              <a:t>doItAgain</a:t>
            </a:r>
            <a:r>
              <a:rPr lang="en-US" dirty="0"/>
              <a:t>()</a:t>
            </a:r>
          </a:p>
        </p:txBody>
      </p:sp>
      <p:sp>
        <p:nvSpPr>
          <p:cNvPr id="7" name="Oval 6"/>
          <p:cNvSpPr/>
          <p:nvPr/>
        </p:nvSpPr>
        <p:spPr>
          <a:xfrm>
            <a:off x="6553200" y="4659014"/>
            <a:ext cx="685800" cy="6858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242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Argument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00113" y="1547178"/>
            <a:ext cx="1314767" cy="563562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syntax</a:t>
            </a:r>
          </a:p>
        </p:txBody>
      </p:sp>
      <p:sp>
        <p:nvSpPr>
          <p:cNvPr id="7" name="Rectangle 6"/>
          <p:cNvSpPr/>
          <p:nvPr/>
        </p:nvSpPr>
        <p:spPr>
          <a:xfrm>
            <a:off x="711200" y="1968500"/>
            <a:ext cx="7620000" cy="12319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11213" y="2260600"/>
            <a:ext cx="743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Type1   arg1, Type2   arg2, … , </a:t>
            </a:r>
            <a:r>
              <a:rPr lang="en-US" sz="2400" dirty="0" err="1">
                <a:solidFill>
                  <a:schemeClr val="bg1"/>
                </a:solidFill>
              </a:rPr>
              <a:t>TypeN</a:t>
            </a:r>
            <a:r>
              <a:rPr lang="en-US" sz="2400" dirty="0">
                <a:solidFill>
                  <a:schemeClr val="bg1"/>
                </a:solidFill>
              </a:rPr>
              <a:t>   </a:t>
            </a:r>
            <a:r>
              <a:rPr lang="en-US" sz="2400" dirty="0" err="1">
                <a:solidFill>
                  <a:schemeClr val="bg1"/>
                </a:solidFill>
              </a:rPr>
              <a:t>argsN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124200" y="3594101"/>
            <a:ext cx="5562600" cy="20955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consisting of parameters expected to be input to the method. 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When the method does not need any input parameters, do not put anything in the parentheses. </a:t>
            </a:r>
          </a:p>
          <a:p>
            <a:pPr lvl="1">
              <a:lnSpc>
                <a:spcPct val="90000"/>
              </a:lnSpc>
            </a:pPr>
            <a:endParaRPr lang="th-TH" altLang="en-US" dirty="0"/>
          </a:p>
        </p:txBody>
      </p:sp>
    </p:spTree>
    <p:extLst>
      <p:ext uri="{BB962C8B-B14F-4D97-AF65-F5344CB8AC3E}">
        <p14:creationId xmlns:p14="http://schemas.microsoft.com/office/powerpoint/2010/main" val="1375038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14"/>
          <p:cNvSpPr/>
          <p:nvPr/>
        </p:nvSpPr>
        <p:spPr>
          <a:xfrm rot="13310192">
            <a:off x="3049050" y="3123198"/>
            <a:ext cx="980878" cy="1170403"/>
          </a:xfrm>
          <a:prstGeom prst="downArrow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8591651">
            <a:off x="2967410" y="2026856"/>
            <a:ext cx="980878" cy="1170403"/>
          </a:xfrm>
          <a:prstGeom prst="downArrow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79703" y="3657886"/>
            <a:ext cx="2971800" cy="1127731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57200" y="1790700"/>
            <a:ext cx="2971800" cy="6858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381500" y="2083087"/>
            <a:ext cx="4318000" cy="19177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2404" y="1866900"/>
            <a:ext cx="2611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Method Name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7522" y="3708686"/>
            <a:ext cx="25061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Types in</a:t>
            </a:r>
          </a:p>
          <a:p>
            <a:r>
              <a:rPr lang="en-US" sz="3200" dirty="0">
                <a:solidFill>
                  <a:schemeClr val="bg1"/>
                </a:solidFill>
              </a:rPr>
              <a:t>Argument List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45693" y="2337425"/>
            <a:ext cx="1857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Method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12294" y="2692737"/>
            <a:ext cx="38011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 Rounded MT Bold" panose="020F0704030504030204" pitchFamily="34" charset="0"/>
              </a:rPr>
              <a:t>Signature</a:t>
            </a:r>
          </a:p>
        </p:txBody>
      </p:sp>
      <p:sp>
        <p:nvSpPr>
          <p:cNvPr id="13" name="Oval 12"/>
          <p:cNvSpPr/>
          <p:nvPr/>
        </p:nvSpPr>
        <p:spPr>
          <a:xfrm>
            <a:off x="3911600" y="2787936"/>
            <a:ext cx="565437" cy="56543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+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9703" y="5143500"/>
            <a:ext cx="8033760" cy="8509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[Method Name]( Type1 , Type2 , … , </a:t>
            </a:r>
            <a:r>
              <a:rPr lang="en-US" sz="3200" dirty="0" err="1">
                <a:solidFill>
                  <a:schemeClr val="tx1"/>
                </a:solidFill>
              </a:rPr>
              <a:t>TypeN</a:t>
            </a:r>
            <a:r>
              <a:rPr lang="en-US" sz="32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6123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Method</a:t>
            </a:r>
            <a:r>
              <a:rPr lang="en-US" altLang="en-US" i="1" dirty="0"/>
              <a:t> </a:t>
            </a:r>
            <a:r>
              <a:rPr lang="en-US" altLang="en-US" dirty="0"/>
              <a:t>Body</a:t>
            </a:r>
            <a:endParaRPr lang="th-TH" altLang="en-US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CC0000"/>
                </a:solidFill>
              </a:rPr>
              <a:t>Method Body</a:t>
            </a:r>
            <a:r>
              <a:rPr lang="en-US" altLang="en-US" dirty="0">
                <a:solidFill>
                  <a:srgbClr val="CC0000"/>
                </a:solidFill>
              </a:rPr>
              <a:t> </a:t>
            </a:r>
          </a:p>
          <a:p>
            <a:pPr lvl="1"/>
            <a:r>
              <a:rPr lang="en-US" altLang="en-US" dirty="0"/>
              <a:t>is the list of statements to be executed once the method is called. </a:t>
            </a:r>
          </a:p>
          <a:p>
            <a:pPr lvl="1"/>
            <a:r>
              <a:rPr lang="en-US" altLang="en-US" dirty="0"/>
              <a:t>The body of the method might contain </a:t>
            </a:r>
            <a:r>
              <a:rPr lang="en-US" altLang="en-US" i="1" dirty="0">
                <a:solidFill>
                  <a:srgbClr val="C00000"/>
                </a:solidFill>
              </a:rPr>
              <a:t>return</a:t>
            </a:r>
            <a:r>
              <a:rPr lang="en-US" altLang="en-US" dirty="0"/>
              <a:t> statements</a:t>
            </a:r>
          </a:p>
          <a:p>
            <a:pPr lvl="2"/>
            <a:r>
              <a:rPr lang="en-US" altLang="en-US" dirty="0"/>
              <a:t>the keyword </a:t>
            </a:r>
            <a:r>
              <a:rPr lang="en-US" altLang="en-US" i="1" dirty="0"/>
              <a:t>return</a:t>
            </a:r>
            <a:r>
              <a:rPr lang="en-US" altLang="en-US" dirty="0"/>
              <a:t> is placed in front of the value wished to be returned to the caller of the method. </a:t>
            </a:r>
          </a:p>
          <a:p>
            <a:pPr lvl="2"/>
            <a:r>
              <a:rPr lang="en-US" altLang="en-US" dirty="0"/>
              <a:t>the value returned is of the same type as, or can be automatically converted to, what is declared as </a:t>
            </a:r>
            <a:r>
              <a:rPr lang="en-US" altLang="en-US" b="1" dirty="0"/>
              <a:t>Return Type</a:t>
            </a:r>
            <a:r>
              <a:rPr lang="en-US" altLang="en-US" dirty="0"/>
              <a:t> in the method header. </a:t>
            </a:r>
            <a:endParaRPr lang="th-TH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5E89-558A-41C1-BE1B-F02F4A6112EB}" type="slidenum">
              <a:rPr lang="en-US" altLang="en-US"/>
              <a:pPr/>
              <a:t>17</a:t>
            </a:fld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</p:spTree>
    <p:extLst>
      <p:ext uri="{BB962C8B-B14F-4D97-AF65-F5344CB8AC3E}">
        <p14:creationId xmlns:p14="http://schemas.microsoft.com/office/powerpoint/2010/main" val="2981978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Return statements</a:t>
            </a:r>
            <a:endParaRPr lang="th-TH" altLang="en-US" dirty="0"/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CC0000"/>
                </a:solidFill>
              </a:rPr>
              <a:t>Return statements</a:t>
            </a:r>
            <a:r>
              <a:rPr lang="en-US" altLang="en-US" b="1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mark </a:t>
            </a:r>
            <a:r>
              <a:rPr lang="en-US" altLang="en-US" u="sng" dirty="0"/>
              <a:t>terminating points</a:t>
            </a:r>
            <a:r>
              <a:rPr lang="en-US" altLang="en-US" dirty="0"/>
              <a:t> of the method.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Whenever a return statement is reached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the program flow is passed from the method back to the caller of the method.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If there is nothing to be returned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i.e.</a:t>
            </a:r>
            <a:r>
              <a:rPr lang="en-US" altLang="en-US" b="1" dirty="0"/>
              <a:t> Return Type</a:t>
            </a:r>
            <a:r>
              <a:rPr lang="en-US" altLang="en-US" dirty="0"/>
              <a:t> is </a:t>
            </a:r>
            <a:r>
              <a:rPr lang="en-US" altLang="en-US" i="1" dirty="0"/>
              <a:t>void</a:t>
            </a:r>
            <a:r>
              <a:rPr lang="en-US" altLang="en-US" dirty="0"/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the keyword </a:t>
            </a:r>
            <a:r>
              <a:rPr lang="en-US" altLang="en-US" i="1" dirty="0"/>
              <a:t>return </a:t>
            </a:r>
            <a:r>
              <a:rPr lang="en-US" altLang="en-US" dirty="0"/>
              <a:t>cannot be followed by any value.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the program flow is still passed back to the caller but there is no returned value.</a:t>
            </a:r>
            <a:endParaRPr lang="th-TH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A7CE-CF58-4933-BEBD-1937F01E4330}" type="slidenum">
              <a:rPr lang="en-US" altLang="en-US"/>
              <a:pPr/>
              <a:t>18</a:t>
            </a:fld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</p:spTree>
    <p:extLst>
      <p:ext uri="{BB962C8B-B14F-4D97-AF65-F5344CB8AC3E}">
        <p14:creationId xmlns:p14="http://schemas.microsoft.com/office/powerpoint/2010/main" val="2076198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2" name="Rectangle 4"/>
          <p:cNvSpPr>
            <a:spLocks noChangeArrowheads="1"/>
          </p:cNvSpPr>
          <p:nvPr/>
        </p:nvSpPr>
        <p:spPr bwMode="auto">
          <a:xfrm>
            <a:off x="0" y="1557338"/>
            <a:ext cx="9109075" cy="38877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itchFamily="18" charset="0"/>
                <a:cs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itchFamily="18" charset="0"/>
                <a:cs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itchFamily="18" charset="0"/>
                <a:cs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itchFamily="18" charset="0"/>
                <a:cs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itchFamily="18" charset="0"/>
                <a:cs typeface="Angsana New" pitchFamily="18" charset="-34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itchFamily="18" charset="0"/>
                <a:cs typeface="Angsana New" pitchFamily="18" charset="-34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itchFamily="18" charset="0"/>
                <a:cs typeface="Angsana New" pitchFamily="18" charset="-34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itchFamily="18" charset="0"/>
                <a:cs typeface="Angsana New" pitchFamily="18" charset="-34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itchFamily="18" charset="0"/>
                <a:cs typeface="Angsana New" pitchFamily="18" charset="-34"/>
              </a:defRPr>
            </a:lvl9pPr>
          </a:lstStyle>
          <a:p>
            <a:pPr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public static double f(double x,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n){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double y = 0;						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for(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=1;i&lt;=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n;i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++){				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	y +=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Math.pow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x,i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			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}								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return y;							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}										</a:t>
            </a:r>
            <a:endParaRPr lang="th-TH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09745" y="5326390"/>
            <a:ext cx="5534255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4099434" y="762000"/>
            <a:ext cx="2230858" cy="574803"/>
          </a:xfrm>
          <a:custGeom>
            <a:avLst/>
            <a:gdLst>
              <a:gd name="connsiteX0" fmla="*/ 2121122 w 2230858"/>
              <a:gd name="connsiteY0" fmla="*/ 89231 h 574803"/>
              <a:gd name="connsiteX1" fmla="*/ 1816322 w 2230858"/>
              <a:gd name="connsiteY1" fmla="*/ 546431 h 574803"/>
              <a:gd name="connsiteX2" fmla="*/ 89122 w 2230858"/>
              <a:gd name="connsiteY2" fmla="*/ 470231 h 574803"/>
              <a:gd name="connsiteX3" fmla="*/ 432022 w 2230858"/>
              <a:gd name="connsiteY3" fmla="*/ 13031 h 574803"/>
              <a:gd name="connsiteX4" fmla="*/ 2006822 w 2230858"/>
              <a:gd name="connsiteY4" fmla="*/ 152731 h 574803"/>
              <a:gd name="connsiteX5" fmla="*/ 2184622 w 2230858"/>
              <a:gd name="connsiteY5" fmla="*/ 444831 h 57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0858" h="574803">
                <a:moveTo>
                  <a:pt x="2121122" y="89231"/>
                </a:moveTo>
                <a:cubicBezTo>
                  <a:pt x="2138055" y="286081"/>
                  <a:pt x="2154989" y="482931"/>
                  <a:pt x="1816322" y="546431"/>
                </a:cubicBezTo>
                <a:cubicBezTo>
                  <a:pt x="1477655" y="609931"/>
                  <a:pt x="319839" y="559131"/>
                  <a:pt x="89122" y="470231"/>
                </a:cubicBezTo>
                <a:cubicBezTo>
                  <a:pt x="-141595" y="381331"/>
                  <a:pt x="112405" y="65948"/>
                  <a:pt x="432022" y="13031"/>
                </a:cubicBezTo>
                <a:cubicBezTo>
                  <a:pt x="751639" y="-39886"/>
                  <a:pt x="1714722" y="80764"/>
                  <a:pt x="2006822" y="152731"/>
                </a:cubicBezTo>
                <a:cubicBezTo>
                  <a:pt x="2298922" y="224698"/>
                  <a:pt x="2241772" y="334764"/>
                  <a:pt x="2184622" y="444831"/>
                </a:cubicBezTo>
              </a:path>
            </a:pathLst>
          </a:cu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BB0B-DA92-40A6-8BA5-733680A80BF1}" type="slidenum">
              <a:rPr lang="en-US" altLang="en-US"/>
              <a:pPr/>
              <a:t>19</a:t>
            </a:fld>
            <a:endParaRPr lang="th-TH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348893" y="825831"/>
            <a:ext cx="1670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Method name</a:t>
            </a:r>
          </a:p>
        </p:txBody>
      </p:sp>
      <p:sp>
        <p:nvSpPr>
          <p:cNvPr id="7" name="Freeform 6"/>
          <p:cNvSpPr/>
          <p:nvPr/>
        </p:nvSpPr>
        <p:spPr>
          <a:xfrm>
            <a:off x="6227340" y="2336469"/>
            <a:ext cx="2230858" cy="574803"/>
          </a:xfrm>
          <a:custGeom>
            <a:avLst/>
            <a:gdLst>
              <a:gd name="connsiteX0" fmla="*/ 2121122 w 2230858"/>
              <a:gd name="connsiteY0" fmla="*/ 89231 h 574803"/>
              <a:gd name="connsiteX1" fmla="*/ 1816322 w 2230858"/>
              <a:gd name="connsiteY1" fmla="*/ 546431 h 574803"/>
              <a:gd name="connsiteX2" fmla="*/ 89122 w 2230858"/>
              <a:gd name="connsiteY2" fmla="*/ 470231 h 574803"/>
              <a:gd name="connsiteX3" fmla="*/ 432022 w 2230858"/>
              <a:gd name="connsiteY3" fmla="*/ 13031 h 574803"/>
              <a:gd name="connsiteX4" fmla="*/ 2006822 w 2230858"/>
              <a:gd name="connsiteY4" fmla="*/ 152731 h 574803"/>
              <a:gd name="connsiteX5" fmla="*/ 2184622 w 2230858"/>
              <a:gd name="connsiteY5" fmla="*/ 444831 h 57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0858" h="574803">
                <a:moveTo>
                  <a:pt x="2121122" y="89231"/>
                </a:moveTo>
                <a:cubicBezTo>
                  <a:pt x="2138055" y="286081"/>
                  <a:pt x="2154989" y="482931"/>
                  <a:pt x="1816322" y="546431"/>
                </a:cubicBezTo>
                <a:cubicBezTo>
                  <a:pt x="1477655" y="609931"/>
                  <a:pt x="319839" y="559131"/>
                  <a:pt x="89122" y="470231"/>
                </a:cubicBezTo>
                <a:cubicBezTo>
                  <a:pt x="-141595" y="381331"/>
                  <a:pt x="112405" y="65948"/>
                  <a:pt x="432022" y="13031"/>
                </a:cubicBezTo>
                <a:cubicBezTo>
                  <a:pt x="751639" y="-39886"/>
                  <a:pt x="1714722" y="80764"/>
                  <a:pt x="2006822" y="152731"/>
                </a:cubicBezTo>
                <a:cubicBezTo>
                  <a:pt x="2298922" y="224698"/>
                  <a:pt x="2241772" y="334764"/>
                  <a:pt x="2184622" y="444831"/>
                </a:cubicBezTo>
              </a:path>
            </a:pathLst>
          </a:cu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76799" y="2400300"/>
            <a:ext cx="1588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Argument list</a:t>
            </a:r>
          </a:p>
        </p:txBody>
      </p:sp>
      <p:sp>
        <p:nvSpPr>
          <p:cNvPr id="9" name="Freeform 8"/>
          <p:cNvSpPr/>
          <p:nvPr/>
        </p:nvSpPr>
        <p:spPr>
          <a:xfrm>
            <a:off x="1378887" y="651138"/>
            <a:ext cx="2230858" cy="574803"/>
          </a:xfrm>
          <a:custGeom>
            <a:avLst/>
            <a:gdLst>
              <a:gd name="connsiteX0" fmla="*/ 2121122 w 2230858"/>
              <a:gd name="connsiteY0" fmla="*/ 89231 h 574803"/>
              <a:gd name="connsiteX1" fmla="*/ 1816322 w 2230858"/>
              <a:gd name="connsiteY1" fmla="*/ 546431 h 574803"/>
              <a:gd name="connsiteX2" fmla="*/ 89122 w 2230858"/>
              <a:gd name="connsiteY2" fmla="*/ 470231 h 574803"/>
              <a:gd name="connsiteX3" fmla="*/ 432022 w 2230858"/>
              <a:gd name="connsiteY3" fmla="*/ 13031 h 574803"/>
              <a:gd name="connsiteX4" fmla="*/ 2006822 w 2230858"/>
              <a:gd name="connsiteY4" fmla="*/ 152731 h 574803"/>
              <a:gd name="connsiteX5" fmla="*/ 2184622 w 2230858"/>
              <a:gd name="connsiteY5" fmla="*/ 444831 h 57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0858" h="574803">
                <a:moveTo>
                  <a:pt x="2121122" y="89231"/>
                </a:moveTo>
                <a:cubicBezTo>
                  <a:pt x="2138055" y="286081"/>
                  <a:pt x="2154989" y="482931"/>
                  <a:pt x="1816322" y="546431"/>
                </a:cubicBezTo>
                <a:cubicBezTo>
                  <a:pt x="1477655" y="609931"/>
                  <a:pt x="319839" y="559131"/>
                  <a:pt x="89122" y="470231"/>
                </a:cubicBezTo>
                <a:cubicBezTo>
                  <a:pt x="-141595" y="381331"/>
                  <a:pt x="112405" y="65948"/>
                  <a:pt x="432022" y="13031"/>
                </a:cubicBezTo>
                <a:cubicBezTo>
                  <a:pt x="751639" y="-39886"/>
                  <a:pt x="1714722" y="80764"/>
                  <a:pt x="2006822" y="152731"/>
                </a:cubicBezTo>
                <a:cubicBezTo>
                  <a:pt x="2298922" y="224698"/>
                  <a:pt x="2241772" y="334764"/>
                  <a:pt x="2184622" y="444831"/>
                </a:cubicBezTo>
              </a:path>
            </a:pathLst>
          </a:cu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04546" y="714969"/>
            <a:ext cx="1414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Return type</a:t>
            </a:r>
          </a:p>
        </p:txBody>
      </p:sp>
      <p:sp>
        <p:nvSpPr>
          <p:cNvPr id="6" name="Right Brace 5"/>
          <p:cNvSpPr/>
          <p:nvPr/>
        </p:nvSpPr>
        <p:spPr>
          <a:xfrm>
            <a:off x="5011663" y="2139952"/>
            <a:ext cx="360437" cy="2165348"/>
          </a:xfrm>
          <a:prstGeom prst="rightBrac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9" idx="1"/>
          </p:cNvCxnSpPr>
          <p:nvPr/>
        </p:nvCxnSpPr>
        <p:spPr>
          <a:xfrm>
            <a:off x="3195209" y="1197569"/>
            <a:ext cx="119491" cy="359769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099435" y="1273303"/>
            <a:ext cx="249458" cy="364997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ight Brace 21"/>
          <p:cNvSpPr/>
          <p:nvPr/>
        </p:nvSpPr>
        <p:spPr>
          <a:xfrm rot="5400000">
            <a:off x="5431567" y="873129"/>
            <a:ext cx="222251" cy="2311400"/>
          </a:xfrm>
          <a:prstGeom prst="rightBrac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5562600" y="2209800"/>
            <a:ext cx="673100" cy="509847"/>
          </a:xfrm>
          <a:custGeom>
            <a:avLst/>
            <a:gdLst>
              <a:gd name="connsiteX0" fmla="*/ 673100 w 673100"/>
              <a:gd name="connsiteY0" fmla="*/ 508000 h 509847"/>
              <a:gd name="connsiteX1" fmla="*/ 241300 w 673100"/>
              <a:gd name="connsiteY1" fmla="*/ 431800 h 509847"/>
              <a:gd name="connsiteX2" fmla="*/ 0 w 673100"/>
              <a:gd name="connsiteY2" fmla="*/ 0 h 50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3100" h="509847">
                <a:moveTo>
                  <a:pt x="673100" y="508000"/>
                </a:moveTo>
                <a:cubicBezTo>
                  <a:pt x="513291" y="512233"/>
                  <a:pt x="353483" y="516467"/>
                  <a:pt x="241300" y="431800"/>
                </a:cubicBezTo>
                <a:cubicBezTo>
                  <a:pt x="129117" y="347133"/>
                  <a:pt x="64558" y="173566"/>
                  <a:pt x="0" y="0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rot="12807610" flipH="1">
            <a:off x="5324588" y="3257623"/>
            <a:ext cx="1254644" cy="965446"/>
          </a:xfrm>
          <a:custGeom>
            <a:avLst/>
            <a:gdLst>
              <a:gd name="connsiteX0" fmla="*/ 673100 w 673100"/>
              <a:gd name="connsiteY0" fmla="*/ 508000 h 509847"/>
              <a:gd name="connsiteX1" fmla="*/ 241300 w 673100"/>
              <a:gd name="connsiteY1" fmla="*/ 431800 h 509847"/>
              <a:gd name="connsiteX2" fmla="*/ 0 w 673100"/>
              <a:gd name="connsiteY2" fmla="*/ 0 h 509847"/>
              <a:gd name="connsiteX0" fmla="*/ 1060077 w 1060077"/>
              <a:gd name="connsiteY0" fmla="*/ 1 h 1769299"/>
              <a:gd name="connsiteX1" fmla="*/ 241300 w 1060077"/>
              <a:gd name="connsiteY1" fmla="*/ 1714759 h 1769299"/>
              <a:gd name="connsiteX2" fmla="*/ 0 w 1060077"/>
              <a:gd name="connsiteY2" fmla="*/ 1282959 h 1769299"/>
              <a:gd name="connsiteX0" fmla="*/ 1060077 w 1060077"/>
              <a:gd name="connsiteY0" fmla="*/ 1 h 1769299"/>
              <a:gd name="connsiteX1" fmla="*/ 241300 w 1060077"/>
              <a:gd name="connsiteY1" fmla="*/ 1714759 h 1769299"/>
              <a:gd name="connsiteX2" fmla="*/ 0 w 1060077"/>
              <a:gd name="connsiteY2" fmla="*/ 1282959 h 1769299"/>
              <a:gd name="connsiteX0" fmla="*/ 1060077 w 1060077"/>
              <a:gd name="connsiteY0" fmla="*/ 1 h 2024079"/>
              <a:gd name="connsiteX1" fmla="*/ 464948 w 1060077"/>
              <a:gd name="connsiteY1" fmla="*/ 1985766 h 2024079"/>
              <a:gd name="connsiteX2" fmla="*/ 0 w 1060077"/>
              <a:gd name="connsiteY2" fmla="*/ 1282959 h 2024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077" h="2024079">
                <a:moveTo>
                  <a:pt x="1060077" y="1"/>
                </a:moveTo>
                <a:cubicBezTo>
                  <a:pt x="1054162" y="1309803"/>
                  <a:pt x="641627" y="1771940"/>
                  <a:pt x="464948" y="1985766"/>
                </a:cubicBezTo>
                <a:cubicBezTo>
                  <a:pt x="288269" y="2199592"/>
                  <a:pt x="64558" y="1456525"/>
                  <a:pt x="0" y="1282959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-393700" y="5003800"/>
            <a:ext cx="4617864" cy="1185145"/>
          </a:xfrm>
          <a:prstGeom prst="rightArrow">
            <a:avLst>
              <a:gd name="adj1" fmla="val 50000"/>
              <a:gd name="adj2" fmla="val 8107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4410" y="5252134"/>
            <a:ext cx="356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Method Signature</a:t>
            </a:r>
          </a:p>
        </p:txBody>
      </p:sp>
      <p:sp>
        <p:nvSpPr>
          <p:cNvPr id="11" name="Freeform 10"/>
          <p:cNvSpPr/>
          <p:nvPr/>
        </p:nvSpPr>
        <p:spPr>
          <a:xfrm>
            <a:off x="5130061" y="4257938"/>
            <a:ext cx="2230858" cy="574803"/>
          </a:xfrm>
          <a:custGeom>
            <a:avLst/>
            <a:gdLst>
              <a:gd name="connsiteX0" fmla="*/ 2121122 w 2230858"/>
              <a:gd name="connsiteY0" fmla="*/ 89231 h 574803"/>
              <a:gd name="connsiteX1" fmla="*/ 1816322 w 2230858"/>
              <a:gd name="connsiteY1" fmla="*/ 546431 h 574803"/>
              <a:gd name="connsiteX2" fmla="*/ 89122 w 2230858"/>
              <a:gd name="connsiteY2" fmla="*/ 470231 h 574803"/>
              <a:gd name="connsiteX3" fmla="*/ 432022 w 2230858"/>
              <a:gd name="connsiteY3" fmla="*/ 13031 h 574803"/>
              <a:gd name="connsiteX4" fmla="*/ 2006822 w 2230858"/>
              <a:gd name="connsiteY4" fmla="*/ 152731 h 574803"/>
              <a:gd name="connsiteX5" fmla="*/ 2184622 w 2230858"/>
              <a:gd name="connsiteY5" fmla="*/ 444831 h 57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0858" h="574803">
                <a:moveTo>
                  <a:pt x="2121122" y="89231"/>
                </a:moveTo>
                <a:cubicBezTo>
                  <a:pt x="2138055" y="286081"/>
                  <a:pt x="2154989" y="482931"/>
                  <a:pt x="1816322" y="546431"/>
                </a:cubicBezTo>
                <a:cubicBezTo>
                  <a:pt x="1477655" y="609931"/>
                  <a:pt x="319839" y="559131"/>
                  <a:pt x="89122" y="470231"/>
                </a:cubicBezTo>
                <a:cubicBezTo>
                  <a:pt x="-141595" y="381331"/>
                  <a:pt x="112405" y="65948"/>
                  <a:pt x="432022" y="13031"/>
                </a:cubicBezTo>
                <a:cubicBezTo>
                  <a:pt x="751639" y="-39886"/>
                  <a:pt x="1714722" y="80764"/>
                  <a:pt x="2006822" y="152731"/>
                </a:cubicBezTo>
                <a:cubicBezTo>
                  <a:pt x="2298922" y="224698"/>
                  <a:pt x="2241772" y="334764"/>
                  <a:pt x="2184622" y="444831"/>
                </a:cubicBezTo>
              </a:path>
            </a:pathLst>
          </a:cu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55720" y="4321769"/>
            <a:ext cx="1598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Method body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74293" y="5326390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f( double ,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59655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Objectives</a:t>
            </a:r>
            <a:endParaRPr lang="th-TH" dirty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b="1" dirty="0">
                <a:solidFill>
                  <a:schemeClr val="tx1"/>
                </a:solidFill>
              </a:rPr>
              <a:t>Students should:</a:t>
            </a:r>
          </a:p>
          <a:p>
            <a:r>
              <a:rPr lang="en-US" sz="2800" dirty="0"/>
              <a:t>Be able to define new methods and use them correctly.</a:t>
            </a:r>
          </a:p>
          <a:p>
            <a:r>
              <a:rPr lang="en-US" sz="2800" dirty="0"/>
              <a:t>Understand the process of method invocation.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2190101 Computer Programming                       (D/L from www.MyCourseVille.com)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8226">
            <a:off x="-363324" y="2749331"/>
            <a:ext cx="2418080" cy="2515323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 rot="20467304">
            <a:off x="420558" y="4958673"/>
            <a:ext cx="3209562" cy="735795"/>
          </a:xfrm>
          <a:prstGeom prst="flowChartProcess">
            <a:avLst/>
          </a:prstGeom>
          <a:solidFill>
            <a:srgbClr val="92D050"/>
          </a:solidFill>
          <a:ln>
            <a:noFill/>
          </a:ln>
          <a:effectLst/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Chapter 8</a:t>
            </a:r>
          </a:p>
        </p:txBody>
      </p:sp>
    </p:spTree>
    <p:extLst>
      <p:ext uri="{BB962C8B-B14F-4D97-AF65-F5344CB8AC3E}">
        <p14:creationId xmlns:p14="http://schemas.microsoft.com/office/powerpoint/2010/main" val="2169801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Examples of method definition </a:t>
            </a:r>
            <a:endParaRPr lang="th-TH" altLang="en-US" dirty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altLang="en-US" sz="2400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b="1" dirty="0" err="1">
                <a:latin typeface="Courier New" pitchFamily="49" charset="0"/>
                <a:cs typeface="Courier New" pitchFamily="49" charset="0"/>
              </a:rPr>
              <a:t>isOdd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		return (n%2 != 0)? true : false;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th-TH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A13-B46E-4E48-A2C6-67DEC27416F3}" type="slidenum">
              <a:rPr lang="en-US" altLang="en-US"/>
              <a:pPr/>
              <a:t>20</a:t>
            </a:fld>
            <a:endParaRPr lang="th-TH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-188913" y="3284538"/>
            <a:ext cx="8505826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	public static </a:t>
            </a:r>
            <a:r>
              <a:rPr lang="en-US" alt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b="1" dirty="0" err="1">
                <a:latin typeface="Courier New" pitchFamily="49" charset="0"/>
                <a:cs typeface="Courier New" pitchFamily="49" charset="0"/>
              </a:rPr>
              <a:t>unicodeOf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(char c){</a:t>
            </a:r>
          </a:p>
          <a:p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		return (</a:t>
            </a:r>
            <a:r>
              <a:rPr lang="en-US" alt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)c;</a:t>
            </a:r>
          </a:p>
          <a:p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	}</a:t>
            </a:r>
            <a:endParaRPr lang="th-TH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330" name="Line 10"/>
          <p:cNvSpPr>
            <a:spLocks noChangeShapeType="1"/>
          </p:cNvSpPr>
          <p:nvPr/>
        </p:nvSpPr>
        <p:spPr bwMode="auto">
          <a:xfrm>
            <a:off x="250825" y="2924175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331" name="Line 11"/>
          <p:cNvSpPr>
            <a:spLocks noChangeShapeType="1"/>
          </p:cNvSpPr>
          <p:nvPr/>
        </p:nvSpPr>
        <p:spPr bwMode="auto">
          <a:xfrm>
            <a:off x="250825" y="486886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56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Examples of method definition </a:t>
            </a:r>
            <a:endParaRPr lang="th-TH" altLang="en-US" dirty="0"/>
          </a:p>
        </p:txBody>
      </p:sp>
      <p:sp>
        <p:nvSpPr>
          <p:cNvPr id="248844" name="Rectangle 12"/>
          <p:cNvSpPr>
            <a:spLocks noGrp="1" noChangeArrowheads="1"/>
          </p:cNvSpPr>
          <p:nvPr>
            <p:ph idx="1"/>
          </p:nvPr>
        </p:nvSpPr>
        <p:spPr>
          <a:xfrm>
            <a:off x="-76200" y="3289300"/>
            <a:ext cx="8229600" cy="3001963"/>
          </a:xfrm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	public static </a:t>
            </a:r>
            <a:r>
              <a:rPr lang="en-US" alt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alt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b="1" dirty="0" err="1">
                <a:latin typeface="Courier New" pitchFamily="49" charset="0"/>
                <a:cs typeface="Courier New" pitchFamily="49" charset="0"/>
              </a:rPr>
              <a:t>nFact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			for(</a:t>
            </a:r>
            <a:r>
              <a:rPr lang="en-US" alt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=1;i&lt;=</a:t>
            </a:r>
            <a:r>
              <a:rPr lang="en-US" altLang="en-US" sz="2400" b="1" dirty="0" err="1">
                <a:latin typeface="Courier New" pitchFamily="49" charset="0"/>
                <a:cs typeface="Courier New" pitchFamily="49" charset="0"/>
              </a:rPr>
              <a:t>n;i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altLang="en-US" sz="2400" b="1" dirty="0" err="1">
                <a:latin typeface="Courier New" pitchFamily="49" charset="0"/>
                <a:cs typeface="Courier New" pitchFamily="49" charset="0"/>
              </a:rPr>
              <a:t>nFact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 *= </a:t>
            </a:r>
            <a:r>
              <a:rPr lang="en-US" alt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			return </a:t>
            </a:r>
            <a:r>
              <a:rPr lang="en-US" altLang="en-US" sz="2400" b="1" dirty="0" err="1">
                <a:latin typeface="Courier New" pitchFamily="49" charset="0"/>
                <a:cs typeface="Courier New" pitchFamily="49" charset="0"/>
              </a:rPr>
              <a:t>nFact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	}</a:t>
            </a:r>
            <a:endParaRPr lang="th-TH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FEBF-E1EA-415C-87F5-217C4723AF72}" type="slidenum">
              <a:rPr lang="en-US" altLang="en-US"/>
              <a:pPr/>
              <a:t>21</a:t>
            </a:fld>
            <a:endParaRPr lang="th-TH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  <p:sp>
        <p:nvSpPr>
          <p:cNvPr id="248839" name="Text Box 7"/>
          <p:cNvSpPr txBox="1">
            <a:spLocks noChangeArrowheads="1"/>
          </p:cNvSpPr>
          <p:nvPr/>
        </p:nvSpPr>
        <p:spPr bwMode="auto">
          <a:xfrm>
            <a:off x="-241300" y="1451353"/>
            <a:ext cx="982821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	public static</a:t>
            </a:r>
          </a:p>
          <a:p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		String longer(String s1, String s2){</a:t>
            </a:r>
          </a:p>
          <a:p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			return ((s1.length() &gt; s2.length())?s1:s2);</a:t>
            </a:r>
          </a:p>
          <a:p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	}</a:t>
            </a:r>
            <a:endParaRPr lang="th-TH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8842" name="Line 10"/>
          <p:cNvSpPr>
            <a:spLocks noChangeShapeType="1"/>
          </p:cNvSpPr>
          <p:nvPr/>
        </p:nvSpPr>
        <p:spPr bwMode="auto">
          <a:xfrm>
            <a:off x="263525" y="3132138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60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Examples of method definition</a:t>
            </a:r>
            <a:endParaRPr lang="th-TH" alt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3511-688D-4E5F-82A8-048F9D79F6F9}" type="slidenum">
              <a:rPr lang="en-US" altLang="en-US"/>
              <a:pPr/>
              <a:t>22</a:t>
            </a:fld>
            <a:endParaRPr lang="th-TH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250825" y="1582738"/>
            <a:ext cx="86423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printGreetings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(String name){</a:t>
            </a:r>
          </a:p>
          <a:p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("Hello "+name);</a:t>
            </a:r>
          </a:p>
          <a:p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("Welcome to ISE mail system.");</a:t>
            </a:r>
          </a:p>
          <a:p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("---------------------------");</a:t>
            </a:r>
          </a:p>
          <a:p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th-TH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6377" name="Line 9"/>
          <p:cNvSpPr>
            <a:spLocks noChangeShapeType="1"/>
          </p:cNvSpPr>
          <p:nvPr/>
        </p:nvSpPr>
        <p:spPr bwMode="auto">
          <a:xfrm>
            <a:off x="250825" y="359886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13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MPj04394070000[1]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29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09" y="3780181"/>
            <a:ext cx="2178902" cy="23459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Scopes of Variables</a:t>
            </a:r>
            <a:endParaRPr lang="th-TH" alt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3441700" y="1600200"/>
            <a:ext cx="5245100" cy="4525963"/>
          </a:xfrm>
        </p:spPr>
        <p:txBody>
          <a:bodyPr>
            <a:normAutofit/>
          </a:bodyPr>
          <a:lstStyle/>
          <a:p>
            <a:r>
              <a:rPr lang="en-US" altLang="en-US" dirty="0"/>
              <a:t>Variables declared in the</a:t>
            </a:r>
          </a:p>
          <a:p>
            <a:pPr lvl="1"/>
            <a:r>
              <a:rPr lang="en-US" altLang="en-US" dirty="0"/>
              <a:t>argument list</a:t>
            </a:r>
          </a:p>
          <a:p>
            <a:pPr lvl="1"/>
            <a:r>
              <a:rPr lang="en-US" altLang="en-US" dirty="0"/>
              <a:t>inside the method</a:t>
            </a:r>
          </a:p>
          <a:p>
            <a:r>
              <a:rPr lang="en-US" altLang="en-US" dirty="0"/>
              <a:t>are only available to the method and destroyed once the method is terminated. </a:t>
            </a:r>
            <a:endParaRPr lang="th-TH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98C5-C8BB-44F1-A41F-41C61CC49638}" type="slidenum">
              <a:rPr lang="en-US" altLang="en-US"/>
              <a:pPr/>
              <a:t>23</a:t>
            </a:fld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  <p:sp>
        <p:nvSpPr>
          <p:cNvPr id="6" name="Rounded Rectangle 5"/>
          <p:cNvSpPr/>
          <p:nvPr/>
        </p:nvSpPr>
        <p:spPr>
          <a:xfrm>
            <a:off x="374571" y="1727303"/>
            <a:ext cx="2476500" cy="205287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947" y="1872043"/>
            <a:ext cx="20969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Variables declared</a:t>
            </a:r>
          </a:p>
          <a:p>
            <a:r>
              <a:rPr lang="en-US" sz="2000" dirty="0"/>
              <a:t>in a method are</a:t>
            </a:r>
          </a:p>
        </p:txBody>
      </p:sp>
      <p:cxnSp>
        <p:nvCxnSpPr>
          <p:cNvPr id="8" name="Straight Connector 7"/>
          <p:cNvCxnSpPr>
            <a:stCxn id="6" idx="2"/>
          </p:cNvCxnSpPr>
          <p:nvPr/>
        </p:nvCxnSpPr>
        <p:spPr>
          <a:xfrm>
            <a:off x="1612821" y="3780181"/>
            <a:ext cx="374650" cy="327769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42871" y="2471878"/>
            <a:ext cx="16898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</a:rPr>
              <a:t>Local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2265" y="3159678"/>
            <a:ext cx="1834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that method.</a:t>
            </a:r>
          </a:p>
        </p:txBody>
      </p:sp>
    </p:spTree>
    <p:extLst>
      <p:ext uri="{BB962C8B-B14F-4D97-AF65-F5344CB8AC3E}">
        <p14:creationId xmlns:p14="http://schemas.microsoft.com/office/powerpoint/2010/main" val="1758016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22300" y="1380480"/>
            <a:ext cx="3556000" cy="49450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9988" y="1994842"/>
            <a:ext cx="2972712" cy="397031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06500" y="3734742"/>
            <a:ext cx="2261512" cy="1765300"/>
          </a:xfrm>
          <a:prstGeom prst="rect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 of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02400" y="6443064"/>
            <a:ext cx="17780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2190101 Computer Programming                       (D/L from www.MyCourseVille.com)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988" y="1994842"/>
            <a:ext cx="261802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0;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: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: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: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: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7881" y="1575742"/>
            <a:ext cx="37161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is declared in a block of code (surrounded by {} ).</a:t>
            </a:r>
          </a:p>
          <a:p>
            <a:endParaRPr lang="en-US" sz="2400" dirty="0"/>
          </a:p>
          <a:p>
            <a:r>
              <a:rPr lang="en-US" sz="2400" dirty="0"/>
              <a:t>x is only available inside</a:t>
            </a:r>
            <a:br>
              <a:rPr lang="en-US" sz="2400" dirty="0"/>
            </a:br>
            <a:r>
              <a:rPr lang="en-US" sz="2400" dirty="0"/>
              <a:t>the block (including block nested deeper) after it is declared.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124200" y="3378200"/>
            <a:ext cx="1905000" cy="232040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895600" y="4617392"/>
            <a:ext cx="2006600" cy="10812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124200" y="1575742"/>
            <a:ext cx="2463800" cy="32324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2971800" y="2236769"/>
            <a:ext cx="2616200" cy="25714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 rot="21190252">
            <a:off x="4762500" y="4490081"/>
            <a:ext cx="2552700" cy="687375"/>
          </a:xfrm>
          <a:custGeom>
            <a:avLst/>
            <a:gdLst>
              <a:gd name="connsiteX0" fmla="*/ 2459879 w 2713879"/>
              <a:gd name="connsiteY0" fmla="*/ 120019 h 687375"/>
              <a:gd name="connsiteX1" fmla="*/ 2180479 w 2713879"/>
              <a:gd name="connsiteY1" fmla="*/ 653419 h 687375"/>
              <a:gd name="connsiteX2" fmla="*/ 148479 w 2713879"/>
              <a:gd name="connsiteY2" fmla="*/ 564519 h 687375"/>
              <a:gd name="connsiteX3" fmla="*/ 440579 w 2713879"/>
              <a:gd name="connsiteY3" fmla="*/ 5719 h 687375"/>
              <a:gd name="connsiteX4" fmla="*/ 2713879 w 2713879"/>
              <a:gd name="connsiteY4" fmla="*/ 323219 h 68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879" h="687375">
                <a:moveTo>
                  <a:pt x="2459879" y="120019"/>
                </a:moveTo>
                <a:cubicBezTo>
                  <a:pt x="2512795" y="349677"/>
                  <a:pt x="2565712" y="579336"/>
                  <a:pt x="2180479" y="653419"/>
                </a:cubicBezTo>
                <a:cubicBezTo>
                  <a:pt x="1795246" y="727502"/>
                  <a:pt x="438462" y="672469"/>
                  <a:pt x="148479" y="564519"/>
                </a:cubicBezTo>
                <a:cubicBezTo>
                  <a:pt x="-141504" y="456569"/>
                  <a:pt x="13012" y="45936"/>
                  <a:pt x="440579" y="5719"/>
                </a:cubicBezTo>
                <a:cubicBezTo>
                  <a:pt x="868146" y="-34498"/>
                  <a:pt x="1791012" y="144360"/>
                  <a:pt x="2713879" y="323219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902200" y="4616359"/>
            <a:ext cx="1985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is not known</a:t>
            </a:r>
          </a:p>
        </p:txBody>
      </p:sp>
      <p:sp>
        <p:nvSpPr>
          <p:cNvPr id="30" name="Freeform 29"/>
          <p:cNvSpPr/>
          <p:nvPr/>
        </p:nvSpPr>
        <p:spPr>
          <a:xfrm rot="21190252">
            <a:off x="3854512" y="5354919"/>
            <a:ext cx="2552700" cy="687375"/>
          </a:xfrm>
          <a:custGeom>
            <a:avLst/>
            <a:gdLst>
              <a:gd name="connsiteX0" fmla="*/ 2459879 w 2713879"/>
              <a:gd name="connsiteY0" fmla="*/ 120019 h 687375"/>
              <a:gd name="connsiteX1" fmla="*/ 2180479 w 2713879"/>
              <a:gd name="connsiteY1" fmla="*/ 653419 h 687375"/>
              <a:gd name="connsiteX2" fmla="*/ 148479 w 2713879"/>
              <a:gd name="connsiteY2" fmla="*/ 564519 h 687375"/>
              <a:gd name="connsiteX3" fmla="*/ 440579 w 2713879"/>
              <a:gd name="connsiteY3" fmla="*/ 5719 h 687375"/>
              <a:gd name="connsiteX4" fmla="*/ 2713879 w 2713879"/>
              <a:gd name="connsiteY4" fmla="*/ 323219 h 68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879" h="687375">
                <a:moveTo>
                  <a:pt x="2459879" y="120019"/>
                </a:moveTo>
                <a:cubicBezTo>
                  <a:pt x="2512795" y="349677"/>
                  <a:pt x="2565712" y="579336"/>
                  <a:pt x="2180479" y="653419"/>
                </a:cubicBezTo>
                <a:cubicBezTo>
                  <a:pt x="1795246" y="727502"/>
                  <a:pt x="438462" y="672469"/>
                  <a:pt x="148479" y="564519"/>
                </a:cubicBezTo>
                <a:cubicBezTo>
                  <a:pt x="-141504" y="456569"/>
                  <a:pt x="13012" y="45936"/>
                  <a:pt x="440579" y="5719"/>
                </a:cubicBezTo>
                <a:cubicBezTo>
                  <a:pt x="868146" y="-34498"/>
                  <a:pt x="1791012" y="144360"/>
                  <a:pt x="2713879" y="323219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322352" y="5503495"/>
            <a:ext cx="1489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is known</a:t>
            </a:r>
          </a:p>
        </p:txBody>
      </p:sp>
    </p:spTree>
    <p:extLst>
      <p:ext uri="{BB962C8B-B14F-4D97-AF65-F5344CB8AC3E}">
        <p14:creationId xmlns:p14="http://schemas.microsoft.com/office/powerpoint/2010/main" val="1404661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Cannot Find Symbol !?!</a:t>
            </a:r>
            <a:endParaRPr lang="th-TH" altLang="en-US" dirty="0"/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600200"/>
            <a:ext cx="8699500" cy="4525963"/>
          </a:xfrm>
          <a:solidFill>
            <a:schemeClr val="bg1"/>
          </a:solidFill>
          <a:ln>
            <a:noFill/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ScopeError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{		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public static void main(String[]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) 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{	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x=0, y=0, z;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  z = f(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);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myMultiplier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= "+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myMultiplier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("z="+z);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}	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public static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b)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{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myMultiplier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= 256;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  return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myMultiplier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*(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);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}	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}				</a:t>
            </a:r>
            <a:endParaRPr lang="th-TH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CCBD-DBA5-4F57-A950-22C9BDFAA829}" type="slidenum">
              <a:rPr lang="en-US" altLang="en-US"/>
              <a:pPr/>
              <a:t>25</a:t>
            </a:fld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</p:spTree>
    <p:extLst>
      <p:ext uri="{BB962C8B-B14F-4D97-AF65-F5344CB8AC3E}">
        <p14:creationId xmlns:p14="http://schemas.microsoft.com/office/powerpoint/2010/main" val="710148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Cannot Find Symbol !?!</a:t>
            </a:r>
            <a:endParaRPr lang="th-TH" altLang="en-US" dirty="0"/>
          </a:p>
        </p:txBody>
      </p:sp>
      <p:pic>
        <p:nvPicPr>
          <p:cNvPr id="203780" name="Picture 4" descr="ScopeErro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9232900" cy="383539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4881-B814-4B7B-AA3E-B7B659229875}" type="slidenum">
              <a:rPr lang="en-US" altLang="en-US"/>
              <a:pPr/>
              <a:t>26</a:t>
            </a:fld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  <p:sp>
        <p:nvSpPr>
          <p:cNvPr id="2" name="Rounded Rectangle 1"/>
          <p:cNvSpPr/>
          <p:nvPr/>
        </p:nvSpPr>
        <p:spPr>
          <a:xfrm>
            <a:off x="1143000" y="2628900"/>
            <a:ext cx="3771900" cy="5715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388100" y="3200400"/>
            <a:ext cx="2349500" cy="5715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7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Method Invocation Mechanism</a:t>
            </a:r>
            <a:endParaRPr lang="th-TH" altLang="en-US" dirty="0"/>
          </a:p>
        </p:txBody>
      </p:sp>
      <p:sp>
        <p:nvSpPr>
          <p:cNvPr id="205828" name="Text Box 4"/>
          <p:cNvSpPr txBox="1"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MethodInvokeDemo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					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{																	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public static void main(String[]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) 				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{															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double x = 6.0, y = 8.0, z;							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z = f(x,y,2);												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(z);									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}															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public static double f(double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a,double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 b,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 n)	9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{															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double an =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a,n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);								11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double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b,n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);								12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(an+bn,1.0/n);							13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}															14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}																	15</a:t>
            </a:r>
            <a:endParaRPr lang="th-TH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8740-F21A-47BF-A660-9E714E7B8ADD}" type="slidenum">
              <a:rPr lang="en-US" altLang="en-US"/>
              <a:pPr/>
              <a:t>27</a:t>
            </a:fld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</p:spTree>
    <p:extLst>
      <p:ext uri="{BB962C8B-B14F-4D97-AF65-F5344CB8AC3E}">
        <p14:creationId xmlns:p14="http://schemas.microsoft.com/office/powerpoint/2010/main" val="3757198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Method Invocation Mechanism</a:t>
            </a:r>
            <a:endParaRPr lang="th-TH" altLang="en-US" dirty="0"/>
          </a:p>
        </p:txBody>
      </p:sp>
      <p:sp>
        <p:nvSpPr>
          <p:cNvPr id="205828" name="Text Box 4"/>
          <p:cNvSpPr txBox="1"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MethodInvokeDemo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					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{																	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public static void main(String[]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) 				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{															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double x = 6.0, y = 8.0, z;		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		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z = f(x,y,2);												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(z);									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}															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public static double f(double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a,double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 b,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 n)	9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{															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double an =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a,n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);								11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double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b,n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);								12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(an+bn,1.0/n);							13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}															14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}																	15</a:t>
            </a:r>
            <a:endParaRPr lang="th-TH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8740-F21A-47BF-A660-9E714E7B8ADD}" type="slidenum">
              <a:rPr lang="en-US" altLang="en-US"/>
              <a:pPr/>
              <a:t>28</a:t>
            </a:fld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  <p:sp>
        <p:nvSpPr>
          <p:cNvPr id="2" name="Rectangle 1"/>
          <p:cNvSpPr/>
          <p:nvPr/>
        </p:nvSpPr>
        <p:spPr>
          <a:xfrm>
            <a:off x="6165850" y="1600200"/>
            <a:ext cx="2609850" cy="2057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302375" y="1563361"/>
            <a:ext cx="1511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main()</a:t>
            </a:r>
            <a:endParaRPr lang="th-TH" altLang="en-US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742112" y="217805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310312" y="2178050"/>
            <a:ext cx="395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</a:t>
            </a:r>
            <a:endParaRPr lang="th-TH" altLang="en-US" sz="28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8039100" y="217805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607300" y="2178050"/>
            <a:ext cx="395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</a:t>
            </a:r>
            <a:endParaRPr lang="th-TH" altLang="en-US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42112" y="282575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310312" y="2825750"/>
            <a:ext cx="395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</a:t>
            </a:r>
            <a:endParaRPr lang="th-TH" altLang="en-US" sz="28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742112" y="2249488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6.0</a:t>
            </a:r>
            <a:endParaRPr lang="th-TH" altLang="en-US" sz="2400" b="1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8039100" y="2249488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8.0</a:t>
            </a:r>
            <a:endParaRPr lang="th-TH" altLang="en-US" sz="2400" b="1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886575" y="2970213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-</a:t>
            </a:r>
            <a:endParaRPr lang="th-TH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12999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Method Invocation Mechanism</a:t>
            </a:r>
            <a:endParaRPr lang="th-TH" altLang="en-US" dirty="0"/>
          </a:p>
        </p:txBody>
      </p:sp>
      <p:sp>
        <p:nvSpPr>
          <p:cNvPr id="205828" name="Text Box 4"/>
          <p:cNvSpPr txBox="1"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MethodInvokeDemo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					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{																	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public static void main(String[]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) 				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{															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double x = 6.0, y = 8.0, z;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		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z = </a:t>
            </a:r>
            <a:r>
              <a:rPr lang="en-US" alt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f(x,y,2);	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								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(z);									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}															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public static double </a:t>
            </a:r>
            <a:r>
              <a:rPr lang="en-US" alt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f(double </a:t>
            </a:r>
            <a:r>
              <a:rPr lang="en-US" alt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a,double</a:t>
            </a:r>
            <a:r>
              <a:rPr lang="en-US" alt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b, </a:t>
            </a:r>
            <a:r>
              <a:rPr lang="en-US" alt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n)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9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{															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double an =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a,n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);								11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double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b,n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);								12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(an+bn,1.0/n);							13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}															14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}																	15</a:t>
            </a:r>
            <a:endParaRPr lang="th-TH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8740-F21A-47BF-A660-9E714E7B8ADD}" type="slidenum">
              <a:rPr lang="en-US" altLang="en-US"/>
              <a:pPr/>
              <a:t>29</a:t>
            </a:fld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  <p:sp>
        <p:nvSpPr>
          <p:cNvPr id="2" name="Rectangle 1"/>
          <p:cNvSpPr/>
          <p:nvPr/>
        </p:nvSpPr>
        <p:spPr>
          <a:xfrm>
            <a:off x="6165850" y="1600200"/>
            <a:ext cx="2609850" cy="2057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302375" y="1563361"/>
            <a:ext cx="1511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main()</a:t>
            </a:r>
            <a:endParaRPr lang="th-TH" altLang="en-US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742112" y="217805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310312" y="2178050"/>
            <a:ext cx="395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</a:t>
            </a:r>
            <a:endParaRPr lang="th-TH" altLang="en-US" sz="28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8039100" y="217805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607300" y="2178050"/>
            <a:ext cx="395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</a:t>
            </a:r>
            <a:endParaRPr lang="th-TH" altLang="en-US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42112" y="282575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310312" y="2825750"/>
            <a:ext cx="395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</a:t>
            </a:r>
            <a:endParaRPr lang="th-TH" altLang="en-US" sz="28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742112" y="2249488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6.0</a:t>
            </a:r>
            <a:endParaRPr lang="th-TH" altLang="en-US" sz="2400" b="1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8039100" y="2249488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8.0</a:t>
            </a:r>
            <a:endParaRPr lang="th-TH" altLang="en-US" sz="2400" b="1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886575" y="2970213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-</a:t>
            </a:r>
            <a:endParaRPr lang="th-TH" alt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4965700" y="4268134"/>
            <a:ext cx="3810000" cy="205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006975" y="4231295"/>
            <a:ext cx="1511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f()</a:t>
            </a:r>
            <a:endParaRPr lang="th-TH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446712" y="4845984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014912" y="4845984"/>
            <a:ext cx="395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a</a:t>
            </a:r>
            <a:endParaRPr lang="th-TH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6743700" y="4845984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6311900" y="4845984"/>
            <a:ext cx="395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b</a:t>
            </a:r>
            <a:endParaRPr lang="th-TH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5446712" y="4917422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rgbClr val="C00000"/>
                </a:solidFill>
              </a:rPr>
              <a:t>6.0</a:t>
            </a:r>
            <a:endParaRPr lang="th-TH" altLang="en-US" sz="2400" b="1" dirty="0">
              <a:solidFill>
                <a:srgbClr val="C00000"/>
              </a:solidFill>
            </a:endParaRP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6743700" y="4917422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rgbClr val="C00000"/>
                </a:solidFill>
              </a:rPr>
              <a:t>8.0</a:t>
            </a:r>
            <a:endParaRPr lang="th-TH" altLang="en-US" sz="2400" b="1" dirty="0">
              <a:solidFill>
                <a:srgbClr val="C00000"/>
              </a:solidFill>
            </a:endParaRP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8027987" y="4831844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7596187" y="4831844"/>
            <a:ext cx="395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n</a:t>
            </a:r>
            <a:endParaRPr lang="th-TH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8027987" y="4903282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>
                <a:solidFill>
                  <a:srgbClr val="C00000"/>
                </a:solidFill>
              </a:rPr>
              <a:t>2</a:t>
            </a:r>
            <a:endParaRPr lang="th-TH" alt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5791200" y="2616200"/>
            <a:ext cx="1003300" cy="2209800"/>
          </a:xfrm>
          <a:custGeom>
            <a:avLst/>
            <a:gdLst>
              <a:gd name="connsiteX0" fmla="*/ 1003300 w 1003300"/>
              <a:gd name="connsiteY0" fmla="*/ 0 h 2209800"/>
              <a:gd name="connsiteX1" fmla="*/ 266700 w 1003300"/>
              <a:gd name="connsiteY1" fmla="*/ 660400 h 2209800"/>
              <a:gd name="connsiteX2" fmla="*/ 0 w 1003300"/>
              <a:gd name="connsiteY2" fmla="*/ 220980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3300" h="2209800">
                <a:moveTo>
                  <a:pt x="1003300" y="0"/>
                </a:moveTo>
                <a:cubicBezTo>
                  <a:pt x="718608" y="146050"/>
                  <a:pt x="433917" y="292100"/>
                  <a:pt x="266700" y="660400"/>
                </a:cubicBezTo>
                <a:cubicBezTo>
                  <a:pt x="99483" y="1028700"/>
                  <a:pt x="49741" y="1619250"/>
                  <a:pt x="0" y="2209800"/>
                </a:cubicBezTo>
              </a:path>
            </a:pathLst>
          </a:custGeom>
          <a:noFill/>
          <a:ln w="38100">
            <a:solidFill>
              <a:srgbClr val="00000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7105650" y="2636184"/>
            <a:ext cx="1003300" cy="2209800"/>
          </a:xfrm>
          <a:custGeom>
            <a:avLst/>
            <a:gdLst>
              <a:gd name="connsiteX0" fmla="*/ 1003300 w 1003300"/>
              <a:gd name="connsiteY0" fmla="*/ 0 h 2209800"/>
              <a:gd name="connsiteX1" fmla="*/ 266700 w 1003300"/>
              <a:gd name="connsiteY1" fmla="*/ 660400 h 2209800"/>
              <a:gd name="connsiteX2" fmla="*/ 0 w 1003300"/>
              <a:gd name="connsiteY2" fmla="*/ 220980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3300" h="2209800">
                <a:moveTo>
                  <a:pt x="1003300" y="0"/>
                </a:moveTo>
                <a:cubicBezTo>
                  <a:pt x="718608" y="146050"/>
                  <a:pt x="433917" y="292100"/>
                  <a:pt x="266700" y="660400"/>
                </a:cubicBezTo>
                <a:cubicBezTo>
                  <a:pt x="99483" y="1028700"/>
                  <a:pt x="49741" y="1619250"/>
                  <a:pt x="0" y="2209800"/>
                </a:cubicBezTo>
              </a:path>
            </a:pathLst>
          </a:custGeom>
          <a:noFill/>
          <a:ln w="38100">
            <a:solidFill>
              <a:srgbClr val="00000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6114329" y="3469372"/>
            <a:ext cx="1061171" cy="393850"/>
          </a:xfrm>
          <a:custGeom>
            <a:avLst/>
            <a:gdLst>
              <a:gd name="connsiteX0" fmla="*/ 972271 w 1061171"/>
              <a:gd name="connsiteY0" fmla="*/ 137428 h 393850"/>
              <a:gd name="connsiteX1" fmla="*/ 781771 w 1061171"/>
              <a:gd name="connsiteY1" fmla="*/ 366028 h 393850"/>
              <a:gd name="connsiteX2" fmla="*/ 57871 w 1061171"/>
              <a:gd name="connsiteY2" fmla="*/ 353328 h 393850"/>
              <a:gd name="connsiteX3" fmla="*/ 121371 w 1061171"/>
              <a:gd name="connsiteY3" fmla="*/ 35828 h 393850"/>
              <a:gd name="connsiteX4" fmla="*/ 730971 w 1061171"/>
              <a:gd name="connsiteY4" fmla="*/ 35828 h 393850"/>
              <a:gd name="connsiteX5" fmla="*/ 1061171 w 1061171"/>
              <a:gd name="connsiteY5" fmla="*/ 289828 h 39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1171" h="393850">
                <a:moveTo>
                  <a:pt x="972271" y="137428"/>
                </a:moveTo>
                <a:cubicBezTo>
                  <a:pt x="953221" y="233736"/>
                  <a:pt x="934171" y="330045"/>
                  <a:pt x="781771" y="366028"/>
                </a:cubicBezTo>
                <a:cubicBezTo>
                  <a:pt x="629371" y="402011"/>
                  <a:pt x="167938" y="408361"/>
                  <a:pt x="57871" y="353328"/>
                </a:cubicBezTo>
                <a:cubicBezTo>
                  <a:pt x="-52196" y="298295"/>
                  <a:pt x="9188" y="88745"/>
                  <a:pt x="121371" y="35828"/>
                </a:cubicBezTo>
                <a:cubicBezTo>
                  <a:pt x="233554" y="-17089"/>
                  <a:pt x="574338" y="-6505"/>
                  <a:pt x="730971" y="35828"/>
                </a:cubicBezTo>
                <a:cubicBezTo>
                  <a:pt x="887604" y="78161"/>
                  <a:pt x="974387" y="183994"/>
                  <a:pt x="1061171" y="289828"/>
                </a:cubicBezTo>
              </a:path>
            </a:pathLst>
          </a:cu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59352" y="3472934"/>
            <a:ext cx="6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339316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4688188" y="3845370"/>
            <a:ext cx="4217582" cy="2215073"/>
          </a:xfrm>
          <a:custGeom>
            <a:avLst/>
            <a:gdLst>
              <a:gd name="connsiteX0" fmla="*/ 3909712 w 4217582"/>
              <a:gd name="connsiteY0" fmla="*/ 129730 h 2215073"/>
              <a:gd name="connsiteX1" fmla="*/ 4087512 w 4217582"/>
              <a:gd name="connsiteY1" fmla="*/ 1094930 h 2215073"/>
              <a:gd name="connsiteX2" fmla="*/ 2220612 w 4217582"/>
              <a:gd name="connsiteY2" fmla="*/ 2174430 h 2215073"/>
              <a:gd name="connsiteX3" fmla="*/ 290212 w 4217582"/>
              <a:gd name="connsiteY3" fmla="*/ 1844230 h 2215073"/>
              <a:gd name="connsiteX4" fmla="*/ 99712 w 4217582"/>
              <a:gd name="connsiteY4" fmla="*/ 510730 h 2215073"/>
              <a:gd name="connsiteX5" fmla="*/ 1191912 w 4217582"/>
              <a:gd name="connsiteY5" fmla="*/ 2730 h 2215073"/>
              <a:gd name="connsiteX6" fmla="*/ 4138312 w 4217582"/>
              <a:gd name="connsiteY6" fmla="*/ 345630 h 2215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7582" h="2215073">
                <a:moveTo>
                  <a:pt x="3909712" y="129730"/>
                </a:moveTo>
                <a:cubicBezTo>
                  <a:pt x="4139370" y="441938"/>
                  <a:pt x="4369029" y="754147"/>
                  <a:pt x="4087512" y="1094930"/>
                </a:cubicBezTo>
                <a:cubicBezTo>
                  <a:pt x="3805995" y="1435713"/>
                  <a:pt x="2853495" y="2049547"/>
                  <a:pt x="2220612" y="2174430"/>
                </a:cubicBezTo>
                <a:cubicBezTo>
                  <a:pt x="1587729" y="2299313"/>
                  <a:pt x="643695" y="2121513"/>
                  <a:pt x="290212" y="1844230"/>
                </a:cubicBezTo>
                <a:cubicBezTo>
                  <a:pt x="-63271" y="1566947"/>
                  <a:pt x="-50571" y="817647"/>
                  <a:pt x="99712" y="510730"/>
                </a:cubicBezTo>
                <a:cubicBezTo>
                  <a:pt x="249995" y="203813"/>
                  <a:pt x="518812" y="30247"/>
                  <a:pt x="1191912" y="2730"/>
                </a:cubicBezTo>
                <a:cubicBezTo>
                  <a:pt x="1865012" y="-24787"/>
                  <a:pt x="3001662" y="160421"/>
                  <a:pt x="4138312" y="345630"/>
                </a:cubicBezTo>
              </a:path>
            </a:pathLst>
          </a:cu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444500"/>
            <a:ext cx="4368800" cy="60145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2190101 Computer Programming                       (D/L from www.MyCourseVille.com)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7900" y="1612900"/>
            <a:ext cx="239039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0867" y="1532979"/>
            <a:ext cx="33270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The problems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12530" y="2302420"/>
            <a:ext cx="3901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Hard-to-understand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37100" y="2881664"/>
            <a:ext cx="2236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Redundant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12530" y="1532978"/>
            <a:ext cx="3441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Source Code</a:t>
            </a:r>
          </a:p>
        </p:txBody>
      </p:sp>
      <p:sp>
        <p:nvSpPr>
          <p:cNvPr id="13" name="TextBox 12"/>
          <p:cNvSpPr txBox="1"/>
          <p:nvPr/>
        </p:nvSpPr>
        <p:spPr>
          <a:xfrm rot="21094036">
            <a:off x="5371272" y="4198842"/>
            <a:ext cx="32450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hard to get it right</a:t>
            </a:r>
          </a:p>
          <a:p>
            <a:r>
              <a:rPr lang="en-US" sz="2400" dirty="0"/>
              <a:t>less productive to debug</a:t>
            </a:r>
          </a:p>
          <a:p>
            <a:r>
              <a:rPr lang="en-US" sz="2400" dirty="0"/>
              <a:t>unmaintainable</a:t>
            </a:r>
          </a:p>
        </p:txBody>
      </p:sp>
      <p:sp>
        <p:nvSpPr>
          <p:cNvPr id="14" name="Oval 13"/>
          <p:cNvSpPr/>
          <p:nvPr/>
        </p:nvSpPr>
        <p:spPr>
          <a:xfrm>
            <a:off x="5073794" y="4572000"/>
            <a:ext cx="227006" cy="22700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137294" y="4965700"/>
            <a:ext cx="227006" cy="22700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200794" y="5308600"/>
            <a:ext cx="227006" cy="22700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79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Method Invocation Mechanism</a:t>
            </a:r>
            <a:endParaRPr lang="th-TH" altLang="en-US" dirty="0"/>
          </a:p>
        </p:txBody>
      </p:sp>
      <p:sp>
        <p:nvSpPr>
          <p:cNvPr id="205828" name="Text Box 4"/>
          <p:cNvSpPr txBox="1"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MethodInvokeDemo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					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{																	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public static void main(String[]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) 				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{															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double x = 6.0, y = 8.0, z;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		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z = f(x,y,2);												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(z);									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															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public static double f(double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a,double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b,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n)	9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															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 an = </a:t>
            </a:r>
            <a:r>
              <a:rPr lang="en-US" alt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alt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a,n</a:t>
            </a:r>
            <a:r>
              <a:rPr lang="en-US" alt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								11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double </a:t>
            </a:r>
            <a:r>
              <a:rPr lang="en-US" alt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bn</a:t>
            </a:r>
            <a:r>
              <a:rPr lang="en-US" alt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alt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b,n</a:t>
            </a:r>
            <a:r>
              <a:rPr lang="en-US" alt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	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				12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(an+bn,1.0/n);							13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}															14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}																	15</a:t>
            </a:r>
            <a:endParaRPr lang="th-TH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8740-F21A-47BF-A660-9E714E7B8ADD}" type="slidenum">
              <a:rPr lang="en-US" altLang="en-US"/>
              <a:pPr/>
              <a:t>30</a:t>
            </a:fld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  <p:sp>
        <p:nvSpPr>
          <p:cNvPr id="2" name="Rectangle 1"/>
          <p:cNvSpPr/>
          <p:nvPr/>
        </p:nvSpPr>
        <p:spPr>
          <a:xfrm>
            <a:off x="6165850" y="1600200"/>
            <a:ext cx="2609850" cy="2057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302375" y="1563361"/>
            <a:ext cx="1511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main()</a:t>
            </a:r>
            <a:endParaRPr lang="th-TH" altLang="en-US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742112" y="217805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310312" y="2178050"/>
            <a:ext cx="395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</a:t>
            </a:r>
            <a:endParaRPr lang="th-TH" altLang="en-US" sz="28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8039100" y="217805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607300" y="2178050"/>
            <a:ext cx="395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</a:t>
            </a:r>
            <a:endParaRPr lang="th-TH" altLang="en-US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42112" y="282575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310312" y="2825750"/>
            <a:ext cx="395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</a:t>
            </a:r>
            <a:endParaRPr lang="th-TH" altLang="en-US" sz="28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742112" y="2249488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6.0</a:t>
            </a:r>
            <a:endParaRPr lang="th-TH" altLang="en-US" sz="2400" b="1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8039100" y="2249488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8.0</a:t>
            </a:r>
            <a:endParaRPr lang="th-TH" altLang="en-US" sz="2400" b="1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886575" y="2970213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-</a:t>
            </a:r>
            <a:endParaRPr lang="th-TH" alt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4965700" y="4268134"/>
            <a:ext cx="3810000" cy="205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006975" y="4231295"/>
            <a:ext cx="1511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f()</a:t>
            </a:r>
            <a:endParaRPr lang="th-TH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446712" y="4845984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014912" y="4845984"/>
            <a:ext cx="395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a</a:t>
            </a:r>
            <a:endParaRPr lang="th-TH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6743700" y="4845984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6311900" y="4845984"/>
            <a:ext cx="395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b</a:t>
            </a:r>
            <a:endParaRPr lang="th-TH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5446712" y="4917422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6.0</a:t>
            </a:r>
            <a:endParaRPr lang="th-TH" altLang="en-US" sz="2400" b="1" dirty="0"/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6743700" y="4917422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8.0</a:t>
            </a:r>
            <a:endParaRPr lang="th-TH" altLang="en-US" sz="2400" b="1" dirty="0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8027987" y="4831844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7596187" y="4831844"/>
            <a:ext cx="395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n</a:t>
            </a:r>
            <a:endParaRPr lang="th-TH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8027987" y="4903282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/>
              <a:t>2</a:t>
            </a:r>
            <a:endParaRPr lang="th-TH" altLang="en-US" sz="2400" b="1" dirty="0"/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5773737" y="559306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5029200" y="5593060"/>
            <a:ext cx="7080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an</a:t>
            </a:r>
            <a:endParaRPr lang="th-TH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7273925" y="559306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6673851" y="5593060"/>
            <a:ext cx="7207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err="1">
                <a:latin typeface="Courier New" pitchFamily="49" charset="0"/>
                <a:cs typeface="Courier New" pitchFamily="49" charset="0"/>
              </a:rPr>
              <a:t>bn</a:t>
            </a:r>
            <a:endParaRPr lang="th-TH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5722936" y="5664498"/>
            <a:ext cx="8429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rgbClr val="C00000"/>
                </a:solidFill>
              </a:rPr>
              <a:t>36.0</a:t>
            </a:r>
            <a:endParaRPr lang="th-TH" altLang="en-US" sz="2400" b="1" dirty="0">
              <a:solidFill>
                <a:srgbClr val="C00000"/>
              </a:solidFill>
            </a:endParaRPr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7235824" y="5664498"/>
            <a:ext cx="765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rgbClr val="C00000"/>
                </a:solidFill>
              </a:rPr>
              <a:t>64.0</a:t>
            </a:r>
            <a:endParaRPr lang="th-TH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458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Method Invocation Mechanism</a:t>
            </a:r>
            <a:endParaRPr lang="th-TH" altLang="en-US" dirty="0"/>
          </a:p>
        </p:txBody>
      </p:sp>
      <p:sp>
        <p:nvSpPr>
          <p:cNvPr id="205828" name="Text Box 4"/>
          <p:cNvSpPr txBox="1"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MethodInvokeDemo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					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{																	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public static void main(String[]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) 				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{															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double x = 6.0, y = 8.0, z;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		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z = f(x,y,2);												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(z);									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															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public static double f(double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a,double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b,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n)	9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															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double an =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a,n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								11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double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bn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b,n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	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				12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alt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alt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(an+bn,1.0/n)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;							13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}															14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}																	15</a:t>
            </a:r>
            <a:endParaRPr lang="th-TH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8740-F21A-47BF-A660-9E714E7B8ADD}" type="slidenum">
              <a:rPr lang="en-US" altLang="en-US"/>
              <a:pPr/>
              <a:t>31</a:t>
            </a:fld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  <p:sp>
        <p:nvSpPr>
          <p:cNvPr id="2" name="Rectangle 1"/>
          <p:cNvSpPr/>
          <p:nvPr/>
        </p:nvSpPr>
        <p:spPr>
          <a:xfrm>
            <a:off x="6165850" y="1600200"/>
            <a:ext cx="2609850" cy="2057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302375" y="1563361"/>
            <a:ext cx="1511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main()</a:t>
            </a:r>
            <a:endParaRPr lang="th-TH" altLang="en-US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742112" y="217805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310312" y="2178050"/>
            <a:ext cx="395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</a:t>
            </a:r>
            <a:endParaRPr lang="th-TH" altLang="en-US" sz="28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8039100" y="217805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607300" y="2178050"/>
            <a:ext cx="395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</a:t>
            </a:r>
            <a:endParaRPr lang="th-TH" altLang="en-US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42112" y="282575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310312" y="2825750"/>
            <a:ext cx="395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</a:t>
            </a:r>
            <a:endParaRPr lang="th-TH" altLang="en-US" sz="28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742112" y="2249488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6.0</a:t>
            </a:r>
            <a:endParaRPr lang="th-TH" altLang="en-US" sz="2400" b="1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8039100" y="2249488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8.0</a:t>
            </a:r>
            <a:endParaRPr lang="th-TH" altLang="en-US" sz="2400" b="1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886575" y="2970213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-</a:t>
            </a:r>
            <a:endParaRPr lang="th-TH" alt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4965700" y="4268134"/>
            <a:ext cx="3810000" cy="205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006975" y="4231295"/>
            <a:ext cx="1511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f()</a:t>
            </a:r>
            <a:endParaRPr lang="th-TH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446712" y="4845984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014912" y="4845984"/>
            <a:ext cx="395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a</a:t>
            </a:r>
            <a:endParaRPr lang="th-TH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6743700" y="4845984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6311900" y="4845984"/>
            <a:ext cx="395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b</a:t>
            </a:r>
            <a:endParaRPr lang="th-TH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5446712" y="4917422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6.0</a:t>
            </a:r>
            <a:endParaRPr lang="th-TH" altLang="en-US" sz="2400" b="1" dirty="0"/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6743700" y="4917422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8.0</a:t>
            </a:r>
            <a:endParaRPr lang="th-TH" altLang="en-US" sz="2400" b="1" dirty="0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8027987" y="4831844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7596187" y="4831844"/>
            <a:ext cx="395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n</a:t>
            </a:r>
            <a:endParaRPr lang="th-TH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8027987" y="4903282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/>
              <a:t>2</a:t>
            </a:r>
            <a:endParaRPr lang="th-TH" altLang="en-US" sz="2400" b="1" dirty="0"/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5773737" y="559306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5029200" y="5593060"/>
            <a:ext cx="7080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an</a:t>
            </a:r>
            <a:endParaRPr lang="th-TH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7273925" y="559306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6673851" y="5593060"/>
            <a:ext cx="7207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err="1">
                <a:latin typeface="Courier New" pitchFamily="49" charset="0"/>
                <a:cs typeface="Courier New" pitchFamily="49" charset="0"/>
              </a:rPr>
              <a:t>bn</a:t>
            </a:r>
            <a:endParaRPr lang="th-TH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5722936" y="5664498"/>
            <a:ext cx="8429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36.0</a:t>
            </a:r>
            <a:endParaRPr lang="th-TH" altLang="en-US" sz="2400" b="1" dirty="0"/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7235824" y="5664498"/>
            <a:ext cx="765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64.0</a:t>
            </a:r>
            <a:endParaRPr lang="th-TH" altLang="en-US" sz="2400" b="1" dirty="0"/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8045449" y="5593059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8007348" y="5664497"/>
            <a:ext cx="765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rgbClr val="C00000"/>
                </a:solidFill>
              </a:rPr>
              <a:t>10.0</a:t>
            </a:r>
            <a:endParaRPr lang="th-TH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5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Method Invocation Mechanism</a:t>
            </a:r>
            <a:endParaRPr lang="th-TH" altLang="en-US" dirty="0"/>
          </a:p>
        </p:txBody>
      </p:sp>
      <p:sp>
        <p:nvSpPr>
          <p:cNvPr id="205828" name="Text Box 4"/>
          <p:cNvSpPr txBox="1"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MethodInvokeDemo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					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{																	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public static void main(String[]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) 				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{															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double x = 6.0, y = 8.0, z;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		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z =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f(x,y,2);												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(z);									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															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public static double f(double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a,double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b,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n)	9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															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double an =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a,n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								11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double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bn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b,n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	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				12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(an+bn,1.0/n);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				13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}															14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}																	15</a:t>
            </a:r>
            <a:endParaRPr lang="th-TH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8740-F21A-47BF-A660-9E714E7B8ADD}" type="slidenum">
              <a:rPr lang="en-US" altLang="en-US"/>
              <a:pPr/>
              <a:t>32</a:t>
            </a:fld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  <p:sp>
        <p:nvSpPr>
          <p:cNvPr id="2" name="Rectangle 1"/>
          <p:cNvSpPr/>
          <p:nvPr/>
        </p:nvSpPr>
        <p:spPr>
          <a:xfrm>
            <a:off x="6165850" y="1600200"/>
            <a:ext cx="2609850" cy="2057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302375" y="1563361"/>
            <a:ext cx="1511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main()</a:t>
            </a:r>
            <a:endParaRPr lang="th-TH" altLang="en-US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742112" y="217805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310312" y="2178050"/>
            <a:ext cx="395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</a:t>
            </a:r>
            <a:endParaRPr lang="th-TH" altLang="en-US" sz="28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8039100" y="217805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607300" y="2178050"/>
            <a:ext cx="395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</a:t>
            </a:r>
            <a:endParaRPr lang="th-TH" altLang="en-US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42112" y="282575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310312" y="2825750"/>
            <a:ext cx="395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</a:t>
            </a:r>
            <a:endParaRPr lang="th-TH" altLang="en-US" sz="28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742112" y="2249488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6.0</a:t>
            </a:r>
            <a:endParaRPr lang="th-TH" altLang="en-US" sz="2400" b="1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8039100" y="2249488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8.0</a:t>
            </a:r>
            <a:endParaRPr lang="th-TH" altLang="en-US" sz="2400" b="1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708775" y="2919413"/>
            <a:ext cx="7318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rgbClr val="C00000"/>
                </a:solidFill>
              </a:rPr>
              <a:t>10.0</a:t>
            </a:r>
            <a:endParaRPr lang="th-TH" altLang="en-US" sz="2400" b="1" dirty="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65700" y="4268134"/>
            <a:ext cx="3810000" cy="205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006975" y="4231295"/>
            <a:ext cx="1511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f()</a:t>
            </a:r>
            <a:endParaRPr lang="th-TH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446712" y="4845984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014912" y="4845984"/>
            <a:ext cx="395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a</a:t>
            </a:r>
            <a:endParaRPr lang="th-TH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6743700" y="4845984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6311900" y="4845984"/>
            <a:ext cx="395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b</a:t>
            </a:r>
            <a:endParaRPr lang="th-TH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5446712" y="4917422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6.0</a:t>
            </a:r>
            <a:endParaRPr lang="th-TH" altLang="en-US" sz="2400" b="1" dirty="0"/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6743700" y="4917422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8.0</a:t>
            </a:r>
            <a:endParaRPr lang="th-TH" altLang="en-US" sz="2400" b="1" dirty="0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8027987" y="4831844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7596187" y="4831844"/>
            <a:ext cx="395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n</a:t>
            </a:r>
            <a:endParaRPr lang="th-TH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8027987" y="4903282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/>
              <a:t>2</a:t>
            </a:r>
            <a:endParaRPr lang="th-TH" altLang="en-US" sz="2400" b="1" dirty="0"/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5773737" y="559306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5029200" y="5593060"/>
            <a:ext cx="7080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an</a:t>
            </a:r>
            <a:endParaRPr lang="th-TH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7273925" y="559306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6673851" y="5593060"/>
            <a:ext cx="7207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err="1">
                <a:latin typeface="Courier New" pitchFamily="49" charset="0"/>
                <a:cs typeface="Courier New" pitchFamily="49" charset="0"/>
              </a:rPr>
              <a:t>bn</a:t>
            </a:r>
            <a:endParaRPr lang="th-TH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5722936" y="5664498"/>
            <a:ext cx="8429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36.0</a:t>
            </a:r>
            <a:endParaRPr lang="th-TH" altLang="en-US" sz="2400" b="1" dirty="0"/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7235824" y="5664498"/>
            <a:ext cx="765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64.0</a:t>
            </a:r>
            <a:endParaRPr lang="th-TH" altLang="en-US" sz="2400" b="1" dirty="0"/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8045449" y="5593059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8007348" y="5664497"/>
            <a:ext cx="765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10.0</a:t>
            </a:r>
            <a:endParaRPr lang="th-TH" altLang="en-US" sz="2400" b="1" dirty="0"/>
          </a:p>
        </p:txBody>
      </p:sp>
      <p:sp>
        <p:nvSpPr>
          <p:cNvPr id="42" name="Freeform 41"/>
          <p:cNvSpPr/>
          <p:nvPr/>
        </p:nvSpPr>
        <p:spPr>
          <a:xfrm rot="8428050">
            <a:off x="7639544" y="2763858"/>
            <a:ext cx="1157459" cy="2816261"/>
          </a:xfrm>
          <a:custGeom>
            <a:avLst/>
            <a:gdLst>
              <a:gd name="connsiteX0" fmla="*/ 1003300 w 1003300"/>
              <a:gd name="connsiteY0" fmla="*/ 0 h 2209800"/>
              <a:gd name="connsiteX1" fmla="*/ 266700 w 1003300"/>
              <a:gd name="connsiteY1" fmla="*/ 660400 h 2209800"/>
              <a:gd name="connsiteX2" fmla="*/ 0 w 1003300"/>
              <a:gd name="connsiteY2" fmla="*/ 2209800 h 2209800"/>
              <a:gd name="connsiteX0" fmla="*/ 1114736 w 1114736"/>
              <a:gd name="connsiteY0" fmla="*/ 0 h 2209800"/>
              <a:gd name="connsiteX1" fmla="*/ 54786 w 1114736"/>
              <a:gd name="connsiteY1" fmla="*/ 1052202 h 2209800"/>
              <a:gd name="connsiteX2" fmla="*/ 111436 w 1114736"/>
              <a:gd name="connsiteY2" fmla="*/ 2209800 h 2209800"/>
              <a:gd name="connsiteX0" fmla="*/ 1073578 w 1073578"/>
              <a:gd name="connsiteY0" fmla="*/ 0 h 2816261"/>
              <a:gd name="connsiteX1" fmla="*/ 13628 w 1073578"/>
              <a:gd name="connsiteY1" fmla="*/ 1052202 h 2816261"/>
              <a:gd name="connsiteX2" fmla="*/ 426029 w 1073578"/>
              <a:gd name="connsiteY2" fmla="*/ 2816261 h 2816261"/>
              <a:gd name="connsiteX0" fmla="*/ 1157459 w 1157459"/>
              <a:gd name="connsiteY0" fmla="*/ 0 h 2816261"/>
              <a:gd name="connsiteX1" fmla="*/ 97509 w 1157459"/>
              <a:gd name="connsiteY1" fmla="*/ 1052202 h 2816261"/>
              <a:gd name="connsiteX2" fmla="*/ 509910 w 1157459"/>
              <a:gd name="connsiteY2" fmla="*/ 2816261 h 281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7459" h="2816261">
                <a:moveTo>
                  <a:pt x="1157459" y="0"/>
                </a:moveTo>
                <a:cubicBezTo>
                  <a:pt x="872767" y="146050"/>
                  <a:pt x="205434" y="582825"/>
                  <a:pt x="97509" y="1052202"/>
                </a:cubicBezTo>
                <a:cubicBezTo>
                  <a:pt x="-10416" y="1521579"/>
                  <a:pt x="-170430" y="2232443"/>
                  <a:pt x="509910" y="2816261"/>
                </a:cubicBezTo>
              </a:path>
            </a:pathLst>
          </a:custGeom>
          <a:noFill/>
          <a:ln w="38100">
            <a:solidFill>
              <a:srgbClr val="00000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7793830" y="3482216"/>
            <a:ext cx="1061171" cy="393850"/>
          </a:xfrm>
          <a:custGeom>
            <a:avLst/>
            <a:gdLst>
              <a:gd name="connsiteX0" fmla="*/ 972271 w 1061171"/>
              <a:gd name="connsiteY0" fmla="*/ 137428 h 393850"/>
              <a:gd name="connsiteX1" fmla="*/ 781771 w 1061171"/>
              <a:gd name="connsiteY1" fmla="*/ 366028 h 393850"/>
              <a:gd name="connsiteX2" fmla="*/ 57871 w 1061171"/>
              <a:gd name="connsiteY2" fmla="*/ 353328 h 393850"/>
              <a:gd name="connsiteX3" fmla="*/ 121371 w 1061171"/>
              <a:gd name="connsiteY3" fmla="*/ 35828 h 393850"/>
              <a:gd name="connsiteX4" fmla="*/ 730971 w 1061171"/>
              <a:gd name="connsiteY4" fmla="*/ 35828 h 393850"/>
              <a:gd name="connsiteX5" fmla="*/ 1061171 w 1061171"/>
              <a:gd name="connsiteY5" fmla="*/ 289828 h 39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1171" h="393850">
                <a:moveTo>
                  <a:pt x="972271" y="137428"/>
                </a:moveTo>
                <a:cubicBezTo>
                  <a:pt x="953221" y="233736"/>
                  <a:pt x="934171" y="330045"/>
                  <a:pt x="781771" y="366028"/>
                </a:cubicBezTo>
                <a:cubicBezTo>
                  <a:pt x="629371" y="402011"/>
                  <a:pt x="167938" y="408361"/>
                  <a:pt x="57871" y="353328"/>
                </a:cubicBezTo>
                <a:cubicBezTo>
                  <a:pt x="-52196" y="298295"/>
                  <a:pt x="9188" y="88745"/>
                  <a:pt x="121371" y="35828"/>
                </a:cubicBezTo>
                <a:cubicBezTo>
                  <a:pt x="233554" y="-17089"/>
                  <a:pt x="574338" y="-6505"/>
                  <a:pt x="730971" y="35828"/>
                </a:cubicBezTo>
                <a:cubicBezTo>
                  <a:pt x="887604" y="78161"/>
                  <a:pt x="974387" y="183994"/>
                  <a:pt x="1061171" y="289828"/>
                </a:cubicBezTo>
              </a:path>
            </a:pathLst>
          </a:cu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938853" y="3485778"/>
            <a:ext cx="6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3993058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Method Invocation Mechanism</a:t>
            </a:r>
            <a:endParaRPr lang="th-TH" altLang="en-US" dirty="0"/>
          </a:p>
        </p:txBody>
      </p:sp>
      <p:sp>
        <p:nvSpPr>
          <p:cNvPr id="205828" name="Text Box 4"/>
          <p:cNvSpPr txBox="1"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MethodInvokeDemo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					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{																	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public static void main(String[]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) 				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{															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double x = 6.0, y = 8.0, z;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		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z =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f(x,y,2);												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(z);									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															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public static double f(double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a,double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b,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n)	9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															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double an =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a,n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								11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double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bn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b,n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	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				12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(an+bn,1.0/n);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				13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}															14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}																	15</a:t>
            </a:r>
            <a:endParaRPr lang="th-TH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8740-F21A-47BF-A660-9E714E7B8ADD}" type="slidenum">
              <a:rPr lang="en-US" altLang="en-US"/>
              <a:pPr/>
              <a:t>33</a:t>
            </a:fld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  <p:sp>
        <p:nvSpPr>
          <p:cNvPr id="2" name="Rectangle 1"/>
          <p:cNvSpPr/>
          <p:nvPr/>
        </p:nvSpPr>
        <p:spPr>
          <a:xfrm>
            <a:off x="6165850" y="1600200"/>
            <a:ext cx="2609850" cy="2057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302375" y="1563361"/>
            <a:ext cx="1511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main()</a:t>
            </a:r>
            <a:endParaRPr lang="th-TH" altLang="en-US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742112" y="217805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310312" y="2178050"/>
            <a:ext cx="395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</a:t>
            </a:r>
            <a:endParaRPr lang="th-TH" altLang="en-US" sz="28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8039100" y="217805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607300" y="2178050"/>
            <a:ext cx="395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</a:t>
            </a:r>
            <a:endParaRPr lang="th-TH" altLang="en-US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42112" y="282575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310312" y="2825750"/>
            <a:ext cx="395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</a:t>
            </a:r>
            <a:endParaRPr lang="th-TH" altLang="en-US" sz="28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742112" y="2249488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6.0</a:t>
            </a:r>
            <a:endParaRPr lang="th-TH" altLang="en-US" sz="2400" b="1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8039100" y="2249488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8.0</a:t>
            </a:r>
            <a:endParaRPr lang="th-TH" altLang="en-US" sz="2400" b="1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708775" y="2919413"/>
            <a:ext cx="7318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rgbClr val="C00000"/>
                </a:solidFill>
              </a:rPr>
              <a:t>10.0</a:t>
            </a:r>
            <a:endParaRPr lang="th-TH" altLang="en-US" sz="2400" b="1" dirty="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65700" y="4268134"/>
            <a:ext cx="3810000" cy="2057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006975" y="4231295"/>
            <a:ext cx="1511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f()</a:t>
            </a:r>
            <a:endParaRPr lang="th-TH" altLang="en-US" sz="2800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446712" y="4845984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014912" y="4845984"/>
            <a:ext cx="395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th-TH" altLang="en-US" sz="2800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6743700" y="4845984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6311900" y="4845984"/>
            <a:ext cx="395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th-TH" altLang="en-US" sz="2800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5446712" y="4917422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chemeClr val="bg1">
                    <a:lumMod val="65000"/>
                  </a:schemeClr>
                </a:solidFill>
              </a:rPr>
              <a:t>6.0</a:t>
            </a:r>
            <a:endParaRPr lang="th-TH" alt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6743700" y="4917422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chemeClr val="bg1">
                    <a:lumMod val="65000"/>
                  </a:schemeClr>
                </a:solidFill>
              </a:rPr>
              <a:t>8.0</a:t>
            </a:r>
            <a:endParaRPr lang="th-TH" alt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8027987" y="4831844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7596187" y="4831844"/>
            <a:ext cx="395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endParaRPr lang="th-TH" altLang="en-US" sz="2800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8027987" y="4903282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th-TH" alt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5773737" y="559306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5029200" y="5593060"/>
            <a:ext cx="7080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an</a:t>
            </a:r>
            <a:endParaRPr lang="th-TH" altLang="en-US" sz="2800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7273925" y="559306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6673851" y="5593060"/>
            <a:ext cx="7207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bn</a:t>
            </a:r>
            <a:endParaRPr lang="th-TH" altLang="en-US" sz="2800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5722936" y="5664498"/>
            <a:ext cx="8429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chemeClr val="bg1">
                    <a:lumMod val="65000"/>
                  </a:schemeClr>
                </a:solidFill>
              </a:rPr>
              <a:t>36.0</a:t>
            </a:r>
            <a:endParaRPr lang="th-TH" alt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7235824" y="5664498"/>
            <a:ext cx="765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chemeClr val="bg1">
                    <a:lumMod val="65000"/>
                  </a:schemeClr>
                </a:solidFill>
              </a:rPr>
              <a:t>64.0</a:t>
            </a:r>
            <a:endParaRPr lang="th-TH" alt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8045449" y="5593059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8007348" y="5664497"/>
            <a:ext cx="765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chemeClr val="bg1">
                    <a:lumMod val="65000"/>
                  </a:schemeClr>
                </a:solidFill>
              </a:rPr>
              <a:t>10.0</a:t>
            </a:r>
            <a:endParaRPr lang="th-TH" alt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965700" y="4231295"/>
            <a:ext cx="3810000" cy="2094239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965700" y="4268134"/>
            <a:ext cx="3806823" cy="205740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>
            <a:off x="6933641" y="4318934"/>
            <a:ext cx="1566070" cy="393850"/>
          </a:xfrm>
          <a:custGeom>
            <a:avLst/>
            <a:gdLst>
              <a:gd name="connsiteX0" fmla="*/ 972271 w 1061171"/>
              <a:gd name="connsiteY0" fmla="*/ 137428 h 393850"/>
              <a:gd name="connsiteX1" fmla="*/ 781771 w 1061171"/>
              <a:gd name="connsiteY1" fmla="*/ 366028 h 393850"/>
              <a:gd name="connsiteX2" fmla="*/ 57871 w 1061171"/>
              <a:gd name="connsiteY2" fmla="*/ 353328 h 393850"/>
              <a:gd name="connsiteX3" fmla="*/ 121371 w 1061171"/>
              <a:gd name="connsiteY3" fmla="*/ 35828 h 393850"/>
              <a:gd name="connsiteX4" fmla="*/ 730971 w 1061171"/>
              <a:gd name="connsiteY4" fmla="*/ 35828 h 393850"/>
              <a:gd name="connsiteX5" fmla="*/ 1061171 w 1061171"/>
              <a:gd name="connsiteY5" fmla="*/ 289828 h 39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1171" h="393850">
                <a:moveTo>
                  <a:pt x="972271" y="137428"/>
                </a:moveTo>
                <a:cubicBezTo>
                  <a:pt x="953221" y="233736"/>
                  <a:pt x="934171" y="330045"/>
                  <a:pt x="781771" y="366028"/>
                </a:cubicBezTo>
                <a:cubicBezTo>
                  <a:pt x="629371" y="402011"/>
                  <a:pt x="167938" y="408361"/>
                  <a:pt x="57871" y="353328"/>
                </a:cubicBezTo>
                <a:cubicBezTo>
                  <a:pt x="-52196" y="298295"/>
                  <a:pt x="9188" y="88745"/>
                  <a:pt x="121371" y="35828"/>
                </a:cubicBezTo>
                <a:cubicBezTo>
                  <a:pt x="233554" y="-17089"/>
                  <a:pt x="574338" y="-6505"/>
                  <a:pt x="730971" y="35828"/>
                </a:cubicBezTo>
                <a:cubicBezTo>
                  <a:pt x="887604" y="78161"/>
                  <a:pt x="974387" y="183994"/>
                  <a:pt x="1061171" y="289828"/>
                </a:cubicBezTo>
              </a:path>
            </a:pathLst>
          </a:cu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078664" y="4322496"/>
            <a:ext cx="112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destroyed</a:t>
            </a:r>
          </a:p>
        </p:txBody>
      </p:sp>
    </p:spTree>
    <p:extLst>
      <p:ext uri="{BB962C8B-B14F-4D97-AF65-F5344CB8AC3E}">
        <p14:creationId xmlns:p14="http://schemas.microsoft.com/office/powerpoint/2010/main" val="2980567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  <a:endParaRPr lang="th-TH" altLang="en-US" dirty="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  <a:ln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public static void main(String[]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){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=1,</a:t>
            </a:r>
            <a:r>
              <a:rPr lang="en-US" altLang="en-US" sz="24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=1,w;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w = add(</a:t>
            </a:r>
            <a:r>
              <a:rPr lang="en-US" altLang="en-US" sz="2400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400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+“,”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sz="24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public static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,int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){	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z = </a:t>
            </a:r>
            <a:r>
              <a:rPr lang="en-US" altLang="en-US" sz="24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altLang="en-US" sz="24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24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0;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24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0;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return z;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}	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endParaRPr lang="th-TH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F819-66B5-461B-AAE9-97DEBC4039C9}" type="slidenum">
              <a:rPr lang="en-US" altLang="en-US"/>
              <a:pPr/>
              <a:t>34</a:t>
            </a:fld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  <p:sp>
        <p:nvSpPr>
          <p:cNvPr id="3" name="Rounded Rectangle 2"/>
          <p:cNvSpPr/>
          <p:nvPr/>
        </p:nvSpPr>
        <p:spPr>
          <a:xfrm>
            <a:off x="4762500" y="4419600"/>
            <a:ext cx="3924300" cy="18923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66618" y="4559300"/>
            <a:ext cx="35215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What is the output?</a:t>
            </a:r>
          </a:p>
          <a:p>
            <a:pPr marL="971550" lvl="1" indent="-514350">
              <a:buAutoNum type="alphaUcParenR"/>
            </a:pPr>
            <a:r>
              <a:rPr lang="en-US" sz="3200" dirty="0">
                <a:solidFill>
                  <a:schemeClr val="bg1"/>
                </a:solidFill>
              </a:rPr>
              <a:t>(0,0)</a:t>
            </a:r>
          </a:p>
          <a:p>
            <a:pPr marL="971550" lvl="1" indent="-514350">
              <a:buAutoNum type="alphaUcParenR"/>
            </a:pPr>
            <a:r>
              <a:rPr lang="en-US" sz="3200" dirty="0">
                <a:solidFill>
                  <a:schemeClr val="bg1"/>
                </a:solidFill>
              </a:rPr>
              <a:t>(1,1)</a:t>
            </a:r>
          </a:p>
        </p:txBody>
      </p:sp>
    </p:spTree>
    <p:extLst>
      <p:ext uri="{BB962C8B-B14F-4D97-AF65-F5344CB8AC3E}">
        <p14:creationId xmlns:p14="http://schemas.microsoft.com/office/powerpoint/2010/main" val="23872891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4000500" y="2614218"/>
            <a:ext cx="4013200" cy="27382"/>
          </a:xfrm>
          <a:custGeom>
            <a:avLst/>
            <a:gdLst>
              <a:gd name="connsiteX0" fmla="*/ 0 w 4013200"/>
              <a:gd name="connsiteY0" fmla="*/ 27382 h 27382"/>
              <a:gd name="connsiteX1" fmla="*/ 4013200 w 4013200"/>
              <a:gd name="connsiteY1" fmla="*/ 14682 h 2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13200" h="27382">
                <a:moveTo>
                  <a:pt x="0" y="27382"/>
                </a:moveTo>
                <a:cubicBezTo>
                  <a:pt x="1591061" y="-25653"/>
                  <a:pt x="253929" y="14682"/>
                  <a:pt x="4013200" y="14682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257300" y="3031543"/>
            <a:ext cx="5829300" cy="143457"/>
          </a:xfrm>
          <a:custGeom>
            <a:avLst/>
            <a:gdLst>
              <a:gd name="connsiteX0" fmla="*/ 0 w 5829300"/>
              <a:gd name="connsiteY0" fmla="*/ 143457 h 143457"/>
              <a:gd name="connsiteX1" fmla="*/ 5689600 w 5829300"/>
              <a:gd name="connsiteY1" fmla="*/ 118057 h 143457"/>
              <a:gd name="connsiteX2" fmla="*/ 5765800 w 5829300"/>
              <a:gd name="connsiteY2" fmla="*/ 105357 h 143457"/>
              <a:gd name="connsiteX3" fmla="*/ 5829300 w 5829300"/>
              <a:gd name="connsiteY3" fmla="*/ 105357 h 1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9300" h="143457">
                <a:moveTo>
                  <a:pt x="0" y="143457"/>
                </a:moveTo>
                <a:cubicBezTo>
                  <a:pt x="1870748" y="-168334"/>
                  <a:pt x="3793067" y="126524"/>
                  <a:pt x="5689600" y="118057"/>
                </a:cubicBezTo>
                <a:cubicBezTo>
                  <a:pt x="5715350" y="117942"/>
                  <a:pt x="5740155" y="107688"/>
                  <a:pt x="5765800" y="105357"/>
                </a:cubicBezTo>
                <a:cubicBezTo>
                  <a:pt x="5786880" y="103441"/>
                  <a:pt x="5808133" y="105357"/>
                  <a:pt x="5829300" y="105357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4944138" y="3086073"/>
            <a:ext cx="4098262" cy="1066540"/>
          </a:xfrm>
          <a:custGeom>
            <a:avLst/>
            <a:gdLst>
              <a:gd name="connsiteX0" fmla="*/ 3920462 w 4098262"/>
              <a:gd name="connsiteY0" fmla="*/ 63527 h 1066540"/>
              <a:gd name="connsiteX1" fmla="*/ 3869662 w 4098262"/>
              <a:gd name="connsiteY1" fmla="*/ 698527 h 1066540"/>
              <a:gd name="connsiteX2" fmla="*/ 2866362 w 4098262"/>
              <a:gd name="connsiteY2" fmla="*/ 1041427 h 1066540"/>
              <a:gd name="connsiteX3" fmla="*/ 300962 w 4098262"/>
              <a:gd name="connsiteY3" fmla="*/ 952527 h 1066540"/>
              <a:gd name="connsiteX4" fmla="*/ 237462 w 4098262"/>
              <a:gd name="connsiteY4" fmla="*/ 254027 h 1066540"/>
              <a:gd name="connsiteX5" fmla="*/ 1977362 w 4098262"/>
              <a:gd name="connsiteY5" fmla="*/ 27 h 1066540"/>
              <a:gd name="connsiteX6" fmla="*/ 4098262 w 4098262"/>
              <a:gd name="connsiteY6" fmla="*/ 241327 h 106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8262" h="1066540">
                <a:moveTo>
                  <a:pt x="3920462" y="63527"/>
                </a:moveTo>
                <a:cubicBezTo>
                  <a:pt x="3982903" y="299535"/>
                  <a:pt x="4045345" y="535544"/>
                  <a:pt x="3869662" y="698527"/>
                </a:cubicBezTo>
                <a:cubicBezTo>
                  <a:pt x="3693979" y="861510"/>
                  <a:pt x="3461145" y="999094"/>
                  <a:pt x="2866362" y="1041427"/>
                </a:cubicBezTo>
                <a:cubicBezTo>
                  <a:pt x="2271579" y="1083760"/>
                  <a:pt x="739112" y="1083760"/>
                  <a:pt x="300962" y="952527"/>
                </a:cubicBezTo>
                <a:cubicBezTo>
                  <a:pt x="-137188" y="821294"/>
                  <a:pt x="-41938" y="412777"/>
                  <a:pt x="237462" y="254027"/>
                </a:cubicBezTo>
                <a:cubicBezTo>
                  <a:pt x="516862" y="95277"/>
                  <a:pt x="1333895" y="2144"/>
                  <a:pt x="1977362" y="27"/>
                </a:cubicBezTo>
                <a:cubicBezTo>
                  <a:pt x="2620829" y="-2090"/>
                  <a:pt x="3359545" y="119618"/>
                  <a:pt x="4098262" y="241327"/>
                </a:cubicBezTo>
              </a:path>
            </a:pathLst>
          </a:cu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en-US" dirty="0" err="1"/>
              <a:t>Method</a:t>
            </a:r>
            <a:r>
              <a:rPr lang="th-TH" altLang="en-US" dirty="0"/>
              <a:t> Overloading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altLang="en-US" dirty="0" err="1">
                <a:solidFill>
                  <a:srgbClr val="CC0000"/>
                </a:solidFill>
              </a:rPr>
              <a:t>Method</a:t>
            </a:r>
            <a:r>
              <a:rPr lang="th-TH" altLang="en-US" dirty="0">
                <a:solidFill>
                  <a:srgbClr val="CC0000"/>
                </a:solidFill>
              </a:rPr>
              <a:t> overloading</a:t>
            </a:r>
          </a:p>
          <a:p>
            <a:pPr lvl="1"/>
            <a:r>
              <a:rPr lang="th-TH" altLang="en-US" dirty="0" err="1"/>
              <a:t>Different</a:t>
            </a:r>
            <a:r>
              <a:rPr lang="th-TH" altLang="en-US" dirty="0"/>
              <a:t> </a:t>
            </a:r>
            <a:r>
              <a:rPr lang="th-TH" altLang="en-US" dirty="0" err="1"/>
              <a:t>methods</a:t>
            </a:r>
            <a:r>
              <a:rPr lang="en-US" altLang="en-US" dirty="0"/>
              <a:t> </a:t>
            </a:r>
            <a:r>
              <a:rPr lang="th-TH" altLang="en-US" i="1" dirty="0" err="1"/>
              <a:t>can</a:t>
            </a:r>
            <a:r>
              <a:rPr lang="th-TH" altLang="en-US" i="1" dirty="0"/>
              <a:t> </a:t>
            </a:r>
            <a:r>
              <a:rPr lang="th-TH" altLang="en-US" i="1" dirty="0" err="1"/>
              <a:t>have</a:t>
            </a:r>
            <a:r>
              <a:rPr lang="th-TH" altLang="en-US" i="1" dirty="0"/>
              <a:t> </a:t>
            </a:r>
            <a:r>
              <a:rPr lang="th-TH" altLang="en-US" i="1" dirty="0" err="1"/>
              <a:t>the</a:t>
            </a:r>
            <a:r>
              <a:rPr lang="th-TH" altLang="en-US" i="1" dirty="0"/>
              <a:t> </a:t>
            </a:r>
            <a:r>
              <a:rPr lang="th-TH" altLang="en-US" i="1" dirty="0" err="1"/>
              <a:t>same</a:t>
            </a:r>
            <a:r>
              <a:rPr lang="th-TH" altLang="en-US" i="1" dirty="0"/>
              <a:t> </a:t>
            </a:r>
            <a:r>
              <a:rPr lang="th-TH" altLang="en-US" i="1" dirty="0" err="1"/>
              <a:t>name</a:t>
            </a:r>
            <a:r>
              <a:rPr lang="th-TH" altLang="en-US" i="1" dirty="0"/>
              <a:t> </a:t>
            </a:r>
            <a:r>
              <a:rPr lang="th-TH" altLang="en-US" i="1" dirty="0" err="1"/>
              <a:t>as</a:t>
            </a:r>
            <a:r>
              <a:rPr lang="th-TH" altLang="en-US" i="1" dirty="0"/>
              <a:t> </a:t>
            </a:r>
            <a:r>
              <a:rPr lang="th-TH" altLang="en-US" i="1" dirty="0" err="1"/>
              <a:t>long</a:t>
            </a:r>
            <a:r>
              <a:rPr lang="th-TH" altLang="en-US" i="1" dirty="0"/>
              <a:t> </a:t>
            </a:r>
            <a:r>
              <a:rPr lang="th-TH" altLang="en-US" i="1" dirty="0" err="1"/>
              <a:t>as</a:t>
            </a:r>
            <a:r>
              <a:rPr lang="th-TH" altLang="en-US" i="1" dirty="0"/>
              <a:t> </a:t>
            </a:r>
            <a:r>
              <a:rPr lang="th-TH" altLang="en-US" i="1" dirty="0" err="1"/>
              <a:t>their</a:t>
            </a:r>
            <a:r>
              <a:rPr lang="th-TH" altLang="en-US" i="1" dirty="0"/>
              <a:t> </a:t>
            </a:r>
            <a:r>
              <a:rPr lang="th-TH" altLang="en-US" i="1" dirty="0" err="1"/>
              <a:t>argument</a:t>
            </a:r>
            <a:r>
              <a:rPr lang="th-TH" altLang="en-US" i="1" dirty="0"/>
              <a:t> </a:t>
            </a:r>
            <a:r>
              <a:rPr lang="th-TH" altLang="en-US" i="1" dirty="0" err="1"/>
              <a:t>lists</a:t>
            </a:r>
            <a:r>
              <a:rPr lang="th-TH" altLang="en-US" i="1" dirty="0"/>
              <a:t> </a:t>
            </a:r>
            <a:r>
              <a:rPr lang="th-TH" altLang="en-US" i="1" dirty="0" err="1"/>
              <a:t>are</a:t>
            </a:r>
            <a:r>
              <a:rPr lang="th-TH" altLang="en-US" i="1" dirty="0"/>
              <a:t> </a:t>
            </a:r>
            <a:r>
              <a:rPr lang="th-TH" altLang="en-US" i="1" dirty="0" err="1"/>
              <a:t>different</a:t>
            </a:r>
            <a:r>
              <a:rPr lang="th-TH" altLang="en-US" dirty="0"/>
              <a:t>.</a:t>
            </a:r>
          </a:p>
          <a:p>
            <a:endParaRPr lang="en-US" altLang="en-US" dirty="0">
              <a:solidFill>
                <a:srgbClr val="CC0000"/>
              </a:solidFill>
            </a:endParaRPr>
          </a:p>
          <a:p>
            <a:r>
              <a:rPr lang="en-US" altLang="en-US" dirty="0">
                <a:solidFill>
                  <a:srgbClr val="CC0000"/>
                </a:solidFill>
              </a:rPr>
              <a:t>Why is it useful?</a:t>
            </a:r>
          </a:p>
          <a:p>
            <a:pPr lvl="1"/>
            <a:r>
              <a:rPr lang="en-US" altLang="en-US" dirty="0"/>
              <a:t>It </a:t>
            </a:r>
            <a:r>
              <a:rPr lang="th-TH" altLang="en-US" dirty="0" err="1"/>
              <a:t>is</a:t>
            </a:r>
            <a:r>
              <a:rPr lang="th-TH" altLang="en-US" dirty="0"/>
              <a:t> </a:t>
            </a:r>
            <a:r>
              <a:rPr lang="th-TH" altLang="en-US" dirty="0" err="1"/>
              <a:t>useful</a:t>
            </a:r>
            <a:r>
              <a:rPr lang="th-TH" altLang="en-US" dirty="0"/>
              <a:t> </a:t>
            </a:r>
            <a:r>
              <a:rPr lang="th-TH" altLang="en-US" dirty="0" err="1"/>
              <a:t>when</a:t>
            </a:r>
            <a:r>
              <a:rPr lang="th-TH" altLang="en-US" dirty="0"/>
              <a:t> </a:t>
            </a:r>
            <a:r>
              <a:rPr lang="th-TH" altLang="en-US" dirty="0" err="1"/>
              <a:t>we</a:t>
            </a:r>
            <a:r>
              <a:rPr lang="th-TH" altLang="en-US" dirty="0"/>
              <a:t> </a:t>
            </a:r>
            <a:r>
              <a:rPr lang="th-TH" altLang="en-US" dirty="0" err="1"/>
              <a:t>need</a:t>
            </a:r>
            <a:r>
              <a:rPr lang="th-TH" altLang="en-US" dirty="0"/>
              <a:t> </a:t>
            </a:r>
            <a:r>
              <a:rPr lang="th-TH" altLang="en-US" dirty="0" err="1"/>
              <a:t>methods</a:t>
            </a:r>
            <a:r>
              <a:rPr lang="th-TH" altLang="en-US" dirty="0"/>
              <a:t> </a:t>
            </a:r>
            <a:r>
              <a:rPr lang="th-TH" altLang="en-US" dirty="0" err="1"/>
              <a:t>that</a:t>
            </a:r>
            <a:r>
              <a:rPr lang="th-TH" altLang="en-US" dirty="0"/>
              <a:t> </a:t>
            </a:r>
            <a:r>
              <a:rPr lang="th-TH" altLang="en-US" dirty="0" err="1"/>
              <a:t>perform</a:t>
            </a:r>
            <a:r>
              <a:rPr lang="th-TH" altLang="en-US" dirty="0"/>
              <a:t> </a:t>
            </a:r>
            <a:r>
              <a:rPr lang="th-TH" altLang="en-US" dirty="0" err="1"/>
              <a:t>similar</a:t>
            </a:r>
            <a:r>
              <a:rPr lang="th-TH" altLang="en-US" dirty="0"/>
              <a:t> </a:t>
            </a:r>
            <a:r>
              <a:rPr lang="th-TH" altLang="en-US" dirty="0" err="1"/>
              <a:t>tasks</a:t>
            </a:r>
            <a:r>
              <a:rPr lang="th-TH" altLang="en-US" dirty="0"/>
              <a:t> </a:t>
            </a:r>
            <a:r>
              <a:rPr lang="th-TH" altLang="en-US" dirty="0" err="1"/>
              <a:t>but</a:t>
            </a:r>
            <a:r>
              <a:rPr lang="th-TH" altLang="en-US" dirty="0"/>
              <a:t> </a:t>
            </a:r>
            <a:r>
              <a:rPr lang="th-TH" altLang="en-US" dirty="0" err="1"/>
              <a:t>with</a:t>
            </a:r>
            <a:r>
              <a:rPr lang="th-TH" altLang="en-US" dirty="0"/>
              <a:t> </a:t>
            </a:r>
            <a:r>
              <a:rPr lang="th-TH" altLang="en-US" dirty="0" err="1"/>
              <a:t>different</a:t>
            </a:r>
            <a:r>
              <a:rPr lang="th-TH" altLang="en-US" dirty="0"/>
              <a:t> </a:t>
            </a:r>
            <a:r>
              <a:rPr lang="th-TH" altLang="en-US" dirty="0" err="1"/>
              <a:t>argument</a:t>
            </a:r>
            <a:r>
              <a:rPr lang="th-TH" altLang="en-US" dirty="0"/>
              <a:t> </a:t>
            </a:r>
            <a:r>
              <a:rPr lang="th-TH" altLang="en-US" dirty="0" err="1"/>
              <a:t>lists</a:t>
            </a:r>
            <a:endParaRPr lang="th-TH" altLang="en-US" dirty="0"/>
          </a:p>
          <a:p>
            <a:pPr lvl="2"/>
            <a:r>
              <a:rPr lang="th-TH" altLang="en-US" dirty="0" err="1"/>
              <a:t>i.e</a:t>
            </a:r>
            <a:r>
              <a:rPr lang="th-TH" altLang="en-US" dirty="0"/>
              <a:t>. </a:t>
            </a:r>
            <a:r>
              <a:rPr lang="th-TH" altLang="en-US" dirty="0" err="1"/>
              <a:t>argument</a:t>
            </a:r>
            <a:r>
              <a:rPr lang="th-TH" altLang="en-US" dirty="0"/>
              <a:t> </a:t>
            </a:r>
            <a:r>
              <a:rPr lang="th-TH" altLang="en-US" dirty="0" err="1"/>
              <a:t>lists</a:t>
            </a:r>
            <a:r>
              <a:rPr lang="th-TH" altLang="en-US" dirty="0"/>
              <a:t> </a:t>
            </a:r>
            <a:r>
              <a:rPr lang="th-TH" altLang="en-US" dirty="0" err="1"/>
              <a:t>with</a:t>
            </a:r>
            <a:r>
              <a:rPr lang="th-TH" altLang="en-US" dirty="0"/>
              <a:t> </a:t>
            </a:r>
            <a:r>
              <a:rPr lang="th-TH" altLang="en-US" dirty="0" err="1"/>
              <a:t>different</a:t>
            </a:r>
            <a:r>
              <a:rPr lang="th-TH" altLang="en-US" dirty="0"/>
              <a:t> </a:t>
            </a:r>
            <a:r>
              <a:rPr lang="th-TH" altLang="en-US" dirty="0" err="1"/>
              <a:t>numbers</a:t>
            </a:r>
            <a:r>
              <a:rPr lang="th-TH" altLang="en-US" dirty="0"/>
              <a:t> </a:t>
            </a:r>
            <a:r>
              <a:rPr lang="th-TH" altLang="en-US" dirty="0" err="1"/>
              <a:t>or</a:t>
            </a:r>
            <a:r>
              <a:rPr lang="th-TH" altLang="en-US" dirty="0"/>
              <a:t> </a:t>
            </a:r>
            <a:r>
              <a:rPr lang="th-TH" altLang="en-US" dirty="0" err="1"/>
              <a:t>types</a:t>
            </a:r>
            <a:r>
              <a:rPr lang="th-TH" altLang="en-US" dirty="0"/>
              <a:t> </a:t>
            </a:r>
            <a:r>
              <a:rPr lang="th-TH" altLang="en-US" dirty="0" err="1"/>
              <a:t>of</a:t>
            </a:r>
            <a:r>
              <a:rPr lang="th-TH" altLang="en-US" dirty="0"/>
              <a:t> </a:t>
            </a:r>
            <a:r>
              <a:rPr lang="th-TH" altLang="en-US" dirty="0" err="1"/>
              <a:t>parameters</a:t>
            </a:r>
            <a:r>
              <a:rPr lang="th-TH" altLang="en-US" dirty="0"/>
              <a:t>.</a:t>
            </a:r>
          </a:p>
          <a:p>
            <a:pPr lvl="1"/>
            <a:endParaRPr lang="th-TH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6888-5184-4374-A955-5E317ED9DF88}" type="slidenum">
              <a:rPr lang="en-US" altLang="en-US"/>
              <a:pPr/>
              <a:t>35</a:t>
            </a:fld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  <p:sp>
        <p:nvSpPr>
          <p:cNvPr id="2" name="TextBox 1"/>
          <p:cNvSpPr txBox="1"/>
          <p:nvPr/>
        </p:nvSpPr>
        <p:spPr>
          <a:xfrm>
            <a:off x="5161920" y="3275568"/>
            <a:ext cx="3702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Different method signatures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468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en-US" dirty="0" err="1"/>
              <a:t>Method</a:t>
            </a:r>
            <a:r>
              <a:rPr lang="th-TH" altLang="en-US" dirty="0"/>
              <a:t> </a:t>
            </a:r>
            <a:r>
              <a:rPr lang="th-TH" altLang="en-US" dirty="0" err="1"/>
              <a:t>Overloading</a:t>
            </a:r>
            <a:r>
              <a:rPr lang="en-US" altLang="en-US" dirty="0"/>
              <a:t>(2)</a:t>
            </a:r>
            <a:endParaRPr lang="th-TH" altLang="en-US" dirty="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How Java know which method to be called?</a:t>
            </a:r>
          </a:p>
          <a:p>
            <a:pPr lvl="1"/>
            <a:r>
              <a:rPr lang="th-TH" altLang="en-US"/>
              <a:t>comparing the number and types of input parameters with the argument list of each method definition.</a:t>
            </a:r>
          </a:p>
          <a:p>
            <a:r>
              <a:rPr lang="th-TH" altLang="en-US"/>
              <a:t>Note that methods are overloaded based on the difference in the argument list, not their return types.</a:t>
            </a:r>
          </a:p>
          <a:p>
            <a:pPr lvl="1"/>
            <a:endParaRPr lang="th-TH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60CE-4471-44CE-ABF7-8D48804E55F7}" type="slidenum">
              <a:rPr lang="en-US" altLang="en-US"/>
              <a:pPr/>
              <a:t>36</a:t>
            </a:fld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</p:spTree>
    <p:extLst>
      <p:ext uri="{BB962C8B-B14F-4D97-AF65-F5344CB8AC3E}">
        <p14:creationId xmlns:p14="http://schemas.microsoft.com/office/powerpoint/2010/main" val="1964402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584700"/>
            <a:ext cx="9144000" cy="3937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4191000"/>
            <a:ext cx="9144000" cy="393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3810000"/>
            <a:ext cx="9144000" cy="3937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441700"/>
            <a:ext cx="9144000" cy="393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3086100"/>
            <a:ext cx="9144000" cy="3937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Method Overloading</a:t>
            </a:r>
            <a:endParaRPr lang="th-TH" altLang="en-US" dirty="0"/>
          </a:p>
        </p:txBody>
      </p:sp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59800" cy="4525963"/>
          </a:xfrm>
          <a:noFill/>
          <a:ln>
            <a:noFill/>
            <a:miter lim="800000"/>
            <a:headEnd/>
            <a:tailEnd/>
          </a:ln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OverloadingDemo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					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																		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public static void main(String[]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			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{																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numericAdd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(1,2));				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numericAdd</a:t>
            </a:r>
            <a:r>
              <a:rPr lang="en-US" alt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(1,2,3));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numericAdd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(1.5,2.5));			7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numericAdd</a:t>
            </a:r>
            <a:r>
              <a:rPr lang="en-US" alt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(1.5,2.5,3.5));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8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numericAdd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('1','2'));			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}																10</a:t>
            </a:r>
            <a:endParaRPr lang="th-TH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2873-2049-483B-8233-79023F253B72}" type="slidenum">
              <a:rPr lang="en-US" altLang="en-US"/>
              <a:pPr/>
              <a:t>37</a:t>
            </a:fld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</p:spTree>
    <p:extLst>
      <p:ext uri="{BB962C8B-B14F-4D97-AF65-F5344CB8AC3E}">
        <p14:creationId xmlns:p14="http://schemas.microsoft.com/office/powerpoint/2010/main" val="27493817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2000"/>
            <a:ext cx="9144000" cy="14859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086100"/>
            <a:ext cx="9144000" cy="14859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600200"/>
            <a:ext cx="9144000" cy="14859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Method Overloading</a:t>
            </a:r>
            <a:endParaRPr lang="th-TH" altLang="en-US" dirty="0"/>
          </a:p>
        </p:txBody>
      </p:sp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numericAdd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x,int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y)				12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																	13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return x + y;												14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																	15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double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numericAdd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(double x, double y)	16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																	17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return x + y;												18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																	19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numericAdd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y,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z)		20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																	21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return x + y + z;										22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																	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1DBC6-7F07-4B15-A450-6D6FEAE713BA}" type="slidenum">
              <a:rPr lang="en-US" altLang="en-US"/>
              <a:pPr/>
              <a:t>38</a:t>
            </a:fld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  <p:sp>
        <p:nvSpPr>
          <p:cNvPr id="3" name="Rounded Rectangle 2"/>
          <p:cNvSpPr/>
          <p:nvPr/>
        </p:nvSpPr>
        <p:spPr>
          <a:xfrm>
            <a:off x="5217702" y="2082800"/>
            <a:ext cx="1917700" cy="3429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Signature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17702" y="2374900"/>
            <a:ext cx="3799298" cy="4826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C00000"/>
                </a:solidFill>
              </a:rPr>
              <a:t>numericAdd</a:t>
            </a: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dirty="0" err="1">
                <a:solidFill>
                  <a:srgbClr val="C00000"/>
                </a:solidFill>
              </a:rPr>
              <a:t>int,int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217702" y="3536950"/>
            <a:ext cx="1917700" cy="3429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Signature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217702" y="3829050"/>
            <a:ext cx="3799298" cy="4826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C00000"/>
                </a:solidFill>
              </a:rPr>
              <a:t>numericAdd</a:t>
            </a: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dirty="0" err="1">
                <a:solidFill>
                  <a:srgbClr val="C00000"/>
                </a:solidFill>
              </a:rPr>
              <a:t>double,double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17702" y="5137150"/>
            <a:ext cx="1917700" cy="3429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Signature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217702" y="5429250"/>
            <a:ext cx="3799298" cy="4826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C00000"/>
                </a:solidFill>
              </a:rPr>
              <a:t>numericAdd</a:t>
            </a: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dirty="0" err="1">
                <a:solidFill>
                  <a:srgbClr val="C00000"/>
                </a:solidFill>
              </a:rPr>
              <a:t>int,int,int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021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086100"/>
            <a:ext cx="9144000" cy="2387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600200"/>
            <a:ext cx="9144000" cy="166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Method Overloading</a:t>
            </a:r>
            <a:endParaRPr lang="th-TH" altLang="en-US" dirty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double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numericAdd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				(double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x,double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y, double z)	     	24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								     								25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return x + y + z;						     			26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								     								27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numericAdd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(char x, char y)			28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xInt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x - '0';						     			29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yInt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y - '0';					        	     	30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return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xInt+yInt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					     				31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								     								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CD28-29BD-4B0D-962A-E76618E62A35}" type="slidenum">
              <a:rPr lang="en-US" altLang="en-US"/>
              <a:pPr/>
              <a:t>39</a:t>
            </a:fld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  <p:sp>
        <p:nvSpPr>
          <p:cNvPr id="8" name="Rounded Rectangle 7"/>
          <p:cNvSpPr/>
          <p:nvPr/>
        </p:nvSpPr>
        <p:spPr>
          <a:xfrm>
            <a:off x="3960402" y="2317750"/>
            <a:ext cx="1917700" cy="3429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Signature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960402" y="2609850"/>
            <a:ext cx="4942298" cy="4826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C00000"/>
                </a:solidFill>
              </a:rPr>
              <a:t>numericAdd</a:t>
            </a: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dirty="0" err="1">
                <a:solidFill>
                  <a:srgbClr val="C00000"/>
                </a:solidFill>
              </a:rPr>
              <a:t>double,double,double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909602" y="4210050"/>
            <a:ext cx="1917700" cy="3429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Signature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909602" y="4502150"/>
            <a:ext cx="3799298" cy="4826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C00000"/>
                </a:solidFill>
              </a:rPr>
              <a:t>numericAdd</a:t>
            </a: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dirty="0" err="1">
                <a:solidFill>
                  <a:srgbClr val="C00000"/>
                </a:solidFill>
              </a:rPr>
              <a:t>char,char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825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0"/>
            <a:ext cx="5076825" cy="719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338" y="444499"/>
            <a:ext cx="5800725" cy="667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85138" y="4371031"/>
            <a:ext cx="3616202" cy="2029769"/>
            <a:chOff x="2026438" y="2351731"/>
            <a:chExt cx="3616202" cy="2029769"/>
          </a:xfrm>
        </p:grpSpPr>
        <p:sp>
          <p:nvSpPr>
            <p:cNvPr id="3" name="Freeform 2"/>
            <p:cNvSpPr/>
            <p:nvPr/>
          </p:nvSpPr>
          <p:spPr>
            <a:xfrm>
              <a:off x="2026438" y="2351731"/>
              <a:ext cx="3616202" cy="2029769"/>
            </a:xfrm>
            <a:custGeom>
              <a:avLst/>
              <a:gdLst>
                <a:gd name="connsiteX0" fmla="*/ 3548862 w 3616202"/>
                <a:gd name="connsiteY0" fmla="*/ 1458269 h 2029769"/>
                <a:gd name="connsiteX1" fmla="*/ 2824962 w 3616202"/>
                <a:gd name="connsiteY1" fmla="*/ 1877369 h 2029769"/>
                <a:gd name="connsiteX2" fmla="*/ 297662 w 3616202"/>
                <a:gd name="connsiteY2" fmla="*/ 1801169 h 2029769"/>
                <a:gd name="connsiteX3" fmla="*/ 170662 w 3616202"/>
                <a:gd name="connsiteY3" fmla="*/ 429569 h 2029769"/>
                <a:gd name="connsiteX4" fmla="*/ 1389862 w 3616202"/>
                <a:gd name="connsiteY4" fmla="*/ 48569 h 2029769"/>
                <a:gd name="connsiteX5" fmla="*/ 3485362 w 3616202"/>
                <a:gd name="connsiteY5" fmla="*/ 226369 h 2029769"/>
                <a:gd name="connsiteX6" fmla="*/ 3218662 w 3616202"/>
                <a:gd name="connsiteY6" fmla="*/ 2029769 h 2029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6202" h="2029769">
                  <a:moveTo>
                    <a:pt x="3548862" y="1458269"/>
                  </a:moveTo>
                  <a:cubicBezTo>
                    <a:pt x="3457845" y="1639244"/>
                    <a:pt x="3366829" y="1820219"/>
                    <a:pt x="2824962" y="1877369"/>
                  </a:cubicBezTo>
                  <a:cubicBezTo>
                    <a:pt x="2283095" y="1934519"/>
                    <a:pt x="740045" y="2042469"/>
                    <a:pt x="297662" y="1801169"/>
                  </a:cubicBezTo>
                  <a:cubicBezTo>
                    <a:pt x="-144721" y="1559869"/>
                    <a:pt x="-11371" y="721669"/>
                    <a:pt x="170662" y="429569"/>
                  </a:cubicBezTo>
                  <a:cubicBezTo>
                    <a:pt x="352695" y="137469"/>
                    <a:pt x="837412" y="82436"/>
                    <a:pt x="1389862" y="48569"/>
                  </a:cubicBezTo>
                  <a:cubicBezTo>
                    <a:pt x="1942312" y="14702"/>
                    <a:pt x="3180562" y="-103831"/>
                    <a:pt x="3485362" y="226369"/>
                  </a:cubicBezTo>
                  <a:cubicBezTo>
                    <a:pt x="3790162" y="556569"/>
                    <a:pt x="3504412" y="1293169"/>
                    <a:pt x="3218662" y="2029769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400300" y="2616200"/>
              <a:ext cx="316259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This program lets the user pick</a:t>
              </a:r>
            </a:p>
            <a:p>
              <a:r>
                <a:rPr lang="en-US" dirty="0"/>
                <a:t>a CSV file containing student’s</a:t>
              </a:r>
            </a:p>
            <a:p>
              <a:r>
                <a:rPr lang="en-US" dirty="0"/>
                <a:t>exam scores, finds related stats,</a:t>
              </a:r>
            </a:p>
            <a:p>
              <a:r>
                <a:rPr lang="en-US" dirty="0"/>
                <a:t>and print the results out.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73060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4799" y="3670300"/>
            <a:ext cx="8580079" cy="18415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7999" y="3797300"/>
            <a:ext cx="80954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f(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b){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…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1828800"/>
            <a:ext cx="8580079" cy="1841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Wrong Method Overloading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8000" y="1955800"/>
            <a:ext cx="80954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f(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y){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… 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10" name="Multiply 9"/>
          <p:cNvSpPr/>
          <p:nvPr/>
        </p:nvSpPr>
        <p:spPr>
          <a:xfrm>
            <a:off x="6311900" y="4591050"/>
            <a:ext cx="1892300" cy="1892300"/>
          </a:xfrm>
          <a:prstGeom prst="mathMultiply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445802" y="5245100"/>
            <a:ext cx="1917700" cy="3429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Signature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445802" y="5537200"/>
            <a:ext cx="3799298" cy="4826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f ( </a:t>
            </a: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rgbClr val="C00000"/>
                </a:solidFill>
              </a:rPr>
              <a:t> , </a:t>
            </a: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rgbClr val="C00000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3530666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4799" y="3670300"/>
            <a:ext cx="8580079" cy="18415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7999" y="3797300"/>
            <a:ext cx="7869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f(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y){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…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1828800"/>
            <a:ext cx="8580079" cy="1841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Wrong Method Overloading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8000" y="1955800"/>
            <a:ext cx="80954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f(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y){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… 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3" name="Multiply 2"/>
          <p:cNvSpPr/>
          <p:nvPr/>
        </p:nvSpPr>
        <p:spPr>
          <a:xfrm>
            <a:off x="6311900" y="4591050"/>
            <a:ext cx="1892300" cy="1892300"/>
          </a:xfrm>
          <a:prstGeom prst="mathMultiply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445802" y="5245100"/>
            <a:ext cx="1917700" cy="3429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Signature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445802" y="5537200"/>
            <a:ext cx="3799298" cy="4826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f ( </a:t>
            </a: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rgbClr val="C00000"/>
                </a:solidFill>
              </a:rPr>
              <a:t> , </a:t>
            </a: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rgbClr val="C00000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3620503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6311900" y="5689600"/>
            <a:ext cx="609600" cy="1104900"/>
          </a:xfrm>
          <a:custGeom>
            <a:avLst/>
            <a:gdLst>
              <a:gd name="connsiteX0" fmla="*/ 419100 w 609600"/>
              <a:gd name="connsiteY0" fmla="*/ 0 h 1104900"/>
              <a:gd name="connsiteX1" fmla="*/ 0 w 609600"/>
              <a:gd name="connsiteY1" fmla="*/ 1104900 h 1104900"/>
              <a:gd name="connsiteX2" fmla="*/ 609600 w 609600"/>
              <a:gd name="connsiteY2" fmla="*/ 38100 h 1104900"/>
              <a:gd name="connsiteX3" fmla="*/ 419100 w 609600"/>
              <a:gd name="connsiteY3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1104900">
                <a:moveTo>
                  <a:pt x="419100" y="0"/>
                </a:moveTo>
                <a:lnTo>
                  <a:pt x="0" y="1104900"/>
                </a:lnTo>
                <a:lnTo>
                  <a:pt x="609600" y="38100"/>
                </a:lnTo>
                <a:lnTo>
                  <a:pt x="41910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610100" y="2946400"/>
            <a:ext cx="4305300" cy="28321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Type Conversion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05003" y="1968500"/>
            <a:ext cx="1917700" cy="3429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Signature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05003" y="2260600"/>
            <a:ext cx="3799298" cy="7747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h( </a:t>
            </a:r>
            <a:r>
              <a:rPr lang="en-US" sz="3200" dirty="0" err="1">
                <a:solidFill>
                  <a:schemeClr val="tx1"/>
                </a:solidFill>
              </a:rPr>
              <a:t>int</a:t>
            </a:r>
            <a:r>
              <a:rPr lang="en-US" sz="3200" dirty="0">
                <a:solidFill>
                  <a:schemeClr val="tx1"/>
                </a:solidFill>
              </a:rPr>
              <a:t> , </a:t>
            </a:r>
            <a:r>
              <a:rPr lang="en-US" sz="3200" dirty="0" err="1">
                <a:solidFill>
                  <a:schemeClr val="tx1"/>
                </a:solidFill>
              </a:rPr>
              <a:t>int</a:t>
            </a:r>
            <a:r>
              <a:rPr lang="en-US" sz="3200" dirty="0">
                <a:solidFill>
                  <a:schemeClr val="tx1"/>
                </a:solidFill>
              </a:rPr>
              <a:t> 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5003" y="3340100"/>
            <a:ext cx="1917700" cy="3429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Signature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05003" y="3632200"/>
            <a:ext cx="3799298" cy="8128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h( double , double )</a:t>
            </a:r>
          </a:p>
        </p:txBody>
      </p:sp>
      <p:sp>
        <p:nvSpPr>
          <p:cNvPr id="10" name="Oval 9"/>
          <p:cNvSpPr/>
          <p:nvPr/>
        </p:nvSpPr>
        <p:spPr>
          <a:xfrm>
            <a:off x="2019300" y="1739900"/>
            <a:ext cx="571500" cy="571500"/>
          </a:xfrm>
          <a:prstGeom prst="ellipse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Oval 10"/>
          <p:cNvSpPr/>
          <p:nvPr/>
        </p:nvSpPr>
        <p:spPr>
          <a:xfrm>
            <a:off x="2057400" y="3124200"/>
            <a:ext cx="571500" cy="571500"/>
          </a:xfrm>
          <a:prstGeom prst="ellipse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3800" y="3124200"/>
            <a:ext cx="371954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Which one will be called</a:t>
            </a:r>
          </a:p>
          <a:p>
            <a:r>
              <a:rPr lang="en-US" sz="2800" dirty="0"/>
              <a:t>if the statement</a:t>
            </a:r>
          </a:p>
          <a:p>
            <a:pPr algn="ctr"/>
            <a:r>
              <a:rPr lang="en-US" sz="6600" dirty="0"/>
              <a:t>h(1,1.0)</a:t>
            </a:r>
          </a:p>
          <a:p>
            <a:r>
              <a:rPr lang="en-US" sz="2800" dirty="0"/>
              <a:t>is executed?</a:t>
            </a:r>
          </a:p>
        </p:txBody>
      </p:sp>
    </p:spTree>
    <p:extLst>
      <p:ext uri="{BB962C8B-B14F-4D97-AF65-F5344CB8AC3E}">
        <p14:creationId xmlns:p14="http://schemas.microsoft.com/office/powerpoint/2010/main" val="163595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0"/>
            <a:ext cx="5076825" cy="719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338" y="444499"/>
            <a:ext cx="5800725" cy="667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2946400" y="1828800"/>
            <a:ext cx="5981700" cy="14986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85138" y="4371031"/>
            <a:ext cx="3616202" cy="2029769"/>
            <a:chOff x="2026438" y="2351731"/>
            <a:chExt cx="3616202" cy="2029769"/>
          </a:xfrm>
        </p:grpSpPr>
        <p:sp>
          <p:nvSpPr>
            <p:cNvPr id="3" name="Freeform 2"/>
            <p:cNvSpPr/>
            <p:nvPr/>
          </p:nvSpPr>
          <p:spPr>
            <a:xfrm>
              <a:off x="2026438" y="2351731"/>
              <a:ext cx="3616202" cy="2029769"/>
            </a:xfrm>
            <a:custGeom>
              <a:avLst/>
              <a:gdLst>
                <a:gd name="connsiteX0" fmla="*/ 3548862 w 3616202"/>
                <a:gd name="connsiteY0" fmla="*/ 1458269 h 2029769"/>
                <a:gd name="connsiteX1" fmla="*/ 2824962 w 3616202"/>
                <a:gd name="connsiteY1" fmla="*/ 1877369 h 2029769"/>
                <a:gd name="connsiteX2" fmla="*/ 297662 w 3616202"/>
                <a:gd name="connsiteY2" fmla="*/ 1801169 h 2029769"/>
                <a:gd name="connsiteX3" fmla="*/ 170662 w 3616202"/>
                <a:gd name="connsiteY3" fmla="*/ 429569 h 2029769"/>
                <a:gd name="connsiteX4" fmla="*/ 1389862 w 3616202"/>
                <a:gd name="connsiteY4" fmla="*/ 48569 h 2029769"/>
                <a:gd name="connsiteX5" fmla="*/ 3485362 w 3616202"/>
                <a:gd name="connsiteY5" fmla="*/ 226369 h 2029769"/>
                <a:gd name="connsiteX6" fmla="*/ 3218662 w 3616202"/>
                <a:gd name="connsiteY6" fmla="*/ 2029769 h 2029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6202" h="2029769">
                  <a:moveTo>
                    <a:pt x="3548862" y="1458269"/>
                  </a:moveTo>
                  <a:cubicBezTo>
                    <a:pt x="3457845" y="1639244"/>
                    <a:pt x="3366829" y="1820219"/>
                    <a:pt x="2824962" y="1877369"/>
                  </a:cubicBezTo>
                  <a:cubicBezTo>
                    <a:pt x="2283095" y="1934519"/>
                    <a:pt x="740045" y="2042469"/>
                    <a:pt x="297662" y="1801169"/>
                  </a:cubicBezTo>
                  <a:cubicBezTo>
                    <a:pt x="-144721" y="1559869"/>
                    <a:pt x="-11371" y="721669"/>
                    <a:pt x="170662" y="429569"/>
                  </a:cubicBezTo>
                  <a:cubicBezTo>
                    <a:pt x="352695" y="137469"/>
                    <a:pt x="837412" y="82436"/>
                    <a:pt x="1389862" y="48569"/>
                  </a:cubicBezTo>
                  <a:cubicBezTo>
                    <a:pt x="1942312" y="14702"/>
                    <a:pt x="3180562" y="-103831"/>
                    <a:pt x="3485362" y="226369"/>
                  </a:cubicBezTo>
                  <a:cubicBezTo>
                    <a:pt x="3790162" y="556569"/>
                    <a:pt x="3504412" y="1293169"/>
                    <a:pt x="3218662" y="2029769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400300" y="2616200"/>
              <a:ext cx="316259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This program lets the user pick</a:t>
              </a:r>
            </a:p>
            <a:p>
              <a:r>
                <a:rPr lang="en-US" dirty="0"/>
                <a:t>a CSV file containing student’s</a:t>
              </a:r>
            </a:p>
            <a:p>
              <a:r>
                <a:rPr lang="en-US" dirty="0"/>
                <a:t>exam scores, finds related stats,</a:t>
              </a:r>
            </a:p>
            <a:p>
              <a:r>
                <a:rPr lang="en-US" dirty="0"/>
                <a:t>and print the results out.</a:t>
              </a:r>
            </a:p>
            <a:p>
              <a:r>
                <a:rPr lang="en-US" dirty="0"/>
                <a:t>(Hands-on </a:t>
              </a:r>
              <a:r>
                <a:rPr lang="en-US" dirty="0" err="1"/>
                <a:t>Exp</a:t>
              </a:r>
              <a:r>
                <a:rPr lang="en-US" dirty="0"/>
                <a:t> # 6)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2197100" y="21971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98800" y="1989434"/>
            <a:ext cx="5689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public static void main(String 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r>
              <a:rPr lang="en-US" dirty="0"/>
              <a:t>	Scanner </a:t>
            </a:r>
            <a:r>
              <a:rPr lang="en-US" dirty="0" err="1"/>
              <a:t>fileScanner</a:t>
            </a:r>
            <a:r>
              <a:rPr lang="en-US" dirty="0"/>
              <a:t> = </a:t>
            </a:r>
            <a:r>
              <a:rPr lang="en-US" dirty="0" err="1"/>
              <a:t>getFilenameAndtryOpenFile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calculateAndShowStats</a:t>
            </a:r>
            <a:r>
              <a:rPr lang="en-US" dirty="0"/>
              <a:t>(</a:t>
            </a:r>
            <a:r>
              <a:rPr lang="en-US" dirty="0" err="1"/>
              <a:t>fileScanner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87400" y="2081768"/>
            <a:ext cx="2324100" cy="99266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Better?</a:t>
            </a:r>
          </a:p>
        </p:txBody>
      </p:sp>
    </p:spTree>
    <p:extLst>
      <p:ext uri="{BB962C8B-B14F-4D97-AF65-F5344CB8AC3E}">
        <p14:creationId xmlns:p14="http://schemas.microsoft.com/office/powerpoint/2010/main" val="280756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2190101 Computer Programming                       (D/L from www.MyCourseVille.com)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1060450" y="1026322"/>
            <a:ext cx="2273300" cy="4918868"/>
            <a:chOff x="1724025" y="1412876"/>
            <a:chExt cx="2273300" cy="4918868"/>
          </a:xfrm>
        </p:grpSpPr>
        <p:sp>
          <p:nvSpPr>
            <p:cNvPr id="37" name="Rounded Rectangle 36"/>
            <p:cNvSpPr/>
            <p:nvPr/>
          </p:nvSpPr>
          <p:spPr>
            <a:xfrm>
              <a:off x="1885950" y="1412876"/>
              <a:ext cx="698500" cy="3127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lowchart: Display 37"/>
            <p:cNvSpPr/>
            <p:nvPr/>
          </p:nvSpPr>
          <p:spPr>
            <a:xfrm>
              <a:off x="1838325" y="2070100"/>
              <a:ext cx="793750" cy="355600"/>
            </a:xfrm>
            <a:prstGeom prst="flowChartDisplay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lowchart: Data 38"/>
            <p:cNvSpPr/>
            <p:nvPr/>
          </p:nvSpPr>
          <p:spPr>
            <a:xfrm>
              <a:off x="1812925" y="2755900"/>
              <a:ext cx="844550" cy="304800"/>
            </a:xfrm>
            <a:prstGeom prst="flowChartInputOutpu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lowchart: Decision 39"/>
            <p:cNvSpPr/>
            <p:nvPr/>
          </p:nvSpPr>
          <p:spPr>
            <a:xfrm>
              <a:off x="1724025" y="3403600"/>
              <a:ext cx="1022350" cy="5207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lowchart: Decision 40"/>
            <p:cNvSpPr/>
            <p:nvPr/>
          </p:nvSpPr>
          <p:spPr>
            <a:xfrm>
              <a:off x="1724025" y="4946650"/>
              <a:ext cx="1022350" cy="5207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lowchart: Process 41"/>
            <p:cNvSpPr/>
            <p:nvPr/>
          </p:nvSpPr>
          <p:spPr>
            <a:xfrm>
              <a:off x="1800225" y="4275138"/>
              <a:ext cx="869950" cy="3429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lowchart: Process 42"/>
            <p:cNvSpPr/>
            <p:nvPr/>
          </p:nvSpPr>
          <p:spPr>
            <a:xfrm>
              <a:off x="3127375" y="4275138"/>
              <a:ext cx="869950" cy="3429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Flowchart: Process 44"/>
            <p:cNvSpPr/>
            <p:nvPr/>
          </p:nvSpPr>
          <p:spPr>
            <a:xfrm>
              <a:off x="3124200" y="5403850"/>
              <a:ext cx="869950" cy="3429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885950" y="6019008"/>
              <a:ext cx="698500" cy="3127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2235200" y="1725612"/>
              <a:ext cx="0" cy="3444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2235200" y="2425700"/>
              <a:ext cx="0" cy="3444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2235200" y="3060700"/>
              <a:ext cx="0" cy="3444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2235200" y="3924300"/>
              <a:ext cx="0" cy="3444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2235200" y="4618038"/>
              <a:ext cx="0" cy="3444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46" idx="0"/>
            </p:cNvCxnSpPr>
            <p:nvPr/>
          </p:nvCxnSpPr>
          <p:spPr>
            <a:xfrm>
              <a:off x="2235200" y="5467350"/>
              <a:ext cx="0" cy="5516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0" idx="3"/>
            </p:cNvCxnSpPr>
            <p:nvPr/>
          </p:nvCxnSpPr>
          <p:spPr>
            <a:xfrm>
              <a:off x="2746375" y="3663950"/>
              <a:ext cx="8128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43" idx="0"/>
            </p:cNvCxnSpPr>
            <p:nvPr/>
          </p:nvCxnSpPr>
          <p:spPr>
            <a:xfrm>
              <a:off x="3559175" y="3663950"/>
              <a:ext cx="3175" cy="6111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3559175" y="4625182"/>
              <a:ext cx="0" cy="16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2235200" y="4790282"/>
              <a:ext cx="13239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746375" y="5207000"/>
              <a:ext cx="8128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45" idx="0"/>
            </p:cNvCxnSpPr>
            <p:nvPr/>
          </p:nvCxnSpPr>
          <p:spPr>
            <a:xfrm>
              <a:off x="3559175" y="5207000"/>
              <a:ext cx="0" cy="1968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559174" y="5780090"/>
              <a:ext cx="0" cy="16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2235199" y="5945190"/>
              <a:ext cx="13239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0" name="Rounded Rectangle 69"/>
          <p:cNvSpPr/>
          <p:nvPr/>
        </p:nvSpPr>
        <p:spPr>
          <a:xfrm>
            <a:off x="5424487" y="1006478"/>
            <a:ext cx="698500" cy="31273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Flowchart: Display 70"/>
          <p:cNvSpPr/>
          <p:nvPr/>
        </p:nvSpPr>
        <p:spPr>
          <a:xfrm>
            <a:off x="5376862" y="1663702"/>
            <a:ext cx="793750" cy="355600"/>
          </a:xfrm>
          <a:prstGeom prst="flowChartDisplay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2" name="Flowchart: Data 71"/>
          <p:cNvSpPr/>
          <p:nvPr/>
        </p:nvSpPr>
        <p:spPr>
          <a:xfrm>
            <a:off x="5351462" y="2349502"/>
            <a:ext cx="844550" cy="3048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Flowchart: Decision 72"/>
          <p:cNvSpPr/>
          <p:nvPr/>
        </p:nvSpPr>
        <p:spPr>
          <a:xfrm>
            <a:off x="5262562" y="2997202"/>
            <a:ext cx="1022350" cy="5207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4" name="Flowchart: Decision 73"/>
          <p:cNvSpPr/>
          <p:nvPr/>
        </p:nvSpPr>
        <p:spPr>
          <a:xfrm>
            <a:off x="5262562" y="4540252"/>
            <a:ext cx="1022350" cy="5207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Flowchart: Process 74"/>
          <p:cNvSpPr/>
          <p:nvPr/>
        </p:nvSpPr>
        <p:spPr>
          <a:xfrm>
            <a:off x="5338762" y="3868740"/>
            <a:ext cx="869950" cy="3429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6" name="Flowchart: Process 75"/>
          <p:cNvSpPr/>
          <p:nvPr/>
        </p:nvSpPr>
        <p:spPr>
          <a:xfrm>
            <a:off x="6665912" y="3868740"/>
            <a:ext cx="869950" cy="3429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Flowchart: Process 76"/>
          <p:cNvSpPr/>
          <p:nvPr/>
        </p:nvSpPr>
        <p:spPr>
          <a:xfrm>
            <a:off x="6662737" y="4997452"/>
            <a:ext cx="869950" cy="3429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5424487" y="5612610"/>
            <a:ext cx="698500" cy="31273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5773737" y="2019302"/>
            <a:ext cx="0" cy="34448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773737" y="2654302"/>
            <a:ext cx="0" cy="344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773737" y="3517902"/>
            <a:ext cx="0" cy="34448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773737" y="4211640"/>
            <a:ext cx="0" cy="344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78" idx="0"/>
          </p:cNvCxnSpPr>
          <p:nvPr/>
        </p:nvCxnSpPr>
        <p:spPr>
          <a:xfrm>
            <a:off x="5773737" y="5060952"/>
            <a:ext cx="0" cy="55165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3" idx="3"/>
          </p:cNvCxnSpPr>
          <p:nvPr/>
        </p:nvCxnSpPr>
        <p:spPr>
          <a:xfrm>
            <a:off x="6284912" y="3257552"/>
            <a:ext cx="812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76" idx="0"/>
          </p:cNvCxnSpPr>
          <p:nvPr/>
        </p:nvCxnSpPr>
        <p:spPr>
          <a:xfrm>
            <a:off x="7097712" y="3257552"/>
            <a:ext cx="3175" cy="61118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7097712" y="4218784"/>
            <a:ext cx="0" cy="1651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5773737" y="4383884"/>
            <a:ext cx="1323975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284912" y="4800602"/>
            <a:ext cx="812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77" idx="0"/>
          </p:cNvCxnSpPr>
          <p:nvPr/>
        </p:nvCxnSpPr>
        <p:spPr>
          <a:xfrm>
            <a:off x="7097712" y="4800602"/>
            <a:ext cx="0" cy="1968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097711" y="5373692"/>
            <a:ext cx="0" cy="1651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5773736" y="5538792"/>
            <a:ext cx="1323975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Flowchart: Predefined Process 92"/>
          <p:cNvSpPr/>
          <p:nvPr/>
        </p:nvSpPr>
        <p:spPr>
          <a:xfrm>
            <a:off x="4920660" y="1511302"/>
            <a:ext cx="2953340" cy="1315244"/>
          </a:xfrm>
          <a:prstGeom prst="flowChartPredefinedProcess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5783262" y="1326358"/>
            <a:ext cx="0" cy="344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7" name="Flowchart: Predefined Process 96"/>
          <p:cNvSpPr/>
          <p:nvPr/>
        </p:nvSpPr>
        <p:spPr>
          <a:xfrm>
            <a:off x="4920660" y="2986092"/>
            <a:ext cx="2953340" cy="1430336"/>
          </a:xfrm>
          <a:prstGeom prst="flowChartPredefinedProcess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8" name="Flowchart: Predefined Process 97"/>
          <p:cNvSpPr/>
          <p:nvPr/>
        </p:nvSpPr>
        <p:spPr>
          <a:xfrm>
            <a:off x="4920660" y="4514854"/>
            <a:ext cx="2953340" cy="1097756"/>
          </a:xfrm>
          <a:prstGeom prst="flowChartPredefinedProcess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7306922" y="1955227"/>
            <a:ext cx="150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Subprogram 1</a:t>
            </a:r>
          </a:p>
        </p:txBody>
      </p:sp>
      <p:sp>
        <p:nvSpPr>
          <p:cNvPr id="100" name="TextBox 99"/>
          <p:cNvSpPr txBox="1"/>
          <p:nvPr/>
        </p:nvSpPr>
        <p:spPr>
          <a:xfrm rot="16200000">
            <a:off x="7306922" y="3522216"/>
            <a:ext cx="150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Subprogram 2</a:t>
            </a:r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7325456" y="4951756"/>
            <a:ext cx="150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Subprogram 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335212" y="1202037"/>
            <a:ext cx="2369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Factorize source code</a:t>
            </a:r>
          </a:p>
          <a:p>
            <a:r>
              <a:rPr lang="en-US" dirty="0"/>
              <a:t>to several subprograms</a:t>
            </a:r>
          </a:p>
          <a:p>
            <a:r>
              <a:rPr lang="en-US" dirty="0"/>
              <a:t>for better readability</a:t>
            </a:r>
          </a:p>
        </p:txBody>
      </p:sp>
      <p:sp>
        <p:nvSpPr>
          <p:cNvPr id="103" name="Right Arrow 102"/>
          <p:cNvSpPr/>
          <p:nvPr/>
        </p:nvSpPr>
        <p:spPr>
          <a:xfrm>
            <a:off x="3371656" y="2955137"/>
            <a:ext cx="1333500" cy="99615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5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3345702" y="5600700"/>
            <a:ext cx="1518398" cy="812815"/>
          </a:xfrm>
          <a:custGeom>
            <a:avLst/>
            <a:gdLst>
              <a:gd name="connsiteX0" fmla="*/ 1238998 w 1518398"/>
              <a:gd name="connsiteY0" fmla="*/ 0 h 812815"/>
              <a:gd name="connsiteX1" fmla="*/ 1454898 w 1518398"/>
              <a:gd name="connsiteY1" fmla="*/ 457200 h 812815"/>
              <a:gd name="connsiteX2" fmla="*/ 680198 w 1518398"/>
              <a:gd name="connsiteY2" fmla="*/ 812800 h 812815"/>
              <a:gd name="connsiteX3" fmla="*/ 7098 w 1518398"/>
              <a:gd name="connsiteY3" fmla="*/ 444500 h 812815"/>
              <a:gd name="connsiteX4" fmla="*/ 400798 w 1518398"/>
              <a:gd name="connsiteY4" fmla="*/ 25400 h 812815"/>
              <a:gd name="connsiteX5" fmla="*/ 1518398 w 1518398"/>
              <a:gd name="connsiteY5" fmla="*/ 203200 h 812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8398" h="812815">
                <a:moveTo>
                  <a:pt x="1238998" y="0"/>
                </a:moveTo>
                <a:cubicBezTo>
                  <a:pt x="1393514" y="160866"/>
                  <a:pt x="1548031" y="321733"/>
                  <a:pt x="1454898" y="457200"/>
                </a:cubicBezTo>
                <a:cubicBezTo>
                  <a:pt x="1361765" y="592667"/>
                  <a:pt x="921498" y="814917"/>
                  <a:pt x="680198" y="812800"/>
                </a:cubicBezTo>
                <a:cubicBezTo>
                  <a:pt x="438898" y="810683"/>
                  <a:pt x="53665" y="575733"/>
                  <a:pt x="7098" y="444500"/>
                </a:cubicBezTo>
                <a:cubicBezTo>
                  <a:pt x="-39469" y="313267"/>
                  <a:pt x="148915" y="65617"/>
                  <a:pt x="400798" y="25400"/>
                </a:cubicBezTo>
                <a:cubicBezTo>
                  <a:pt x="652681" y="-14817"/>
                  <a:pt x="1085539" y="94191"/>
                  <a:pt x="1518398" y="20320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2190101 Computer Programming                       (D/L from www.MyCourseVille.com)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1222375" y="1026322"/>
            <a:ext cx="698500" cy="31273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lowchart: Display 37"/>
          <p:cNvSpPr/>
          <p:nvPr/>
        </p:nvSpPr>
        <p:spPr>
          <a:xfrm>
            <a:off x="1174750" y="1683546"/>
            <a:ext cx="793750" cy="355600"/>
          </a:xfrm>
          <a:prstGeom prst="flowChartDisplay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Flowchart: Data 38"/>
          <p:cNvSpPr/>
          <p:nvPr/>
        </p:nvSpPr>
        <p:spPr>
          <a:xfrm>
            <a:off x="1149350" y="2369346"/>
            <a:ext cx="844550" cy="304800"/>
          </a:xfrm>
          <a:prstGeom prst="flowChartInputOutpu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Flowchart: Decision 39"/>
          <p:cNvSpPr/>
          <p:nvPr/>
        </p:nvSpPr>
        <p:spPr>
          <a:xfrm>
            <a:off x="1060450" y="3017046"/>
            <a:ext cx="1022350" cy="520700"/>
          </a:xfrm>
          <a:prstGeom prst="flowChartDecision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Flowchart: Decision 40"/>
          <p:cNvSpPr/>
          <p:nvPr/>
        </p:nvSpPr>
        <p:spPr>
          <a:xfrm>
            <a:off x="1060450" y="4560096"/>
            <a:ext cx="1022350" cy="520700"/>
          </a:xfrm>
          <a:prstGeom prst="flowChartDecision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2463800" y="3888584"/>
            <a:ext cx="869950" cy="342900"/>
          </a:xfrm>
          <a:prstGeom prst="flowChartProcess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>
            <a:off x="2460625" y="5017296"/>
            <a:ext cx="869950" cy="342900"/>
          </a:xfrm>
          <a:prstGeom prst="flowChartProcess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1222375" y="5632454"/>
            <a:ext cx="698500" cy="31273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571625" y="1339058"/>
            <a:ext cx="0" cy="344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571625" y="2039146"/>
            <a:ext cx="0" cy="344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571625" y="2674146"/>
            <a:ext cx="0" cy="344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1" idx="0"/>
          </p:cNvCxnSpPr>
          <p:nvPr/>
        </p:nvCxnSpPr>
        <p:spPr>
          <a:xfrm>
            <a:off x="1571625" y="3537746"/>
            <a:ext cx="0" cy="1022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6" idx="0"/>
          </p:cNvCxnSpPr>
          <p:nvPr/>
        </p:nvCxnSpPr>
        <p:spPr>
          <a:xfrm>
            <a:off x="1571625" y="5080796"/>
            <a:ext cx="0" cy="551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0" idx="3"/>
          </p:cNvCxnSpPr>
          <p:nvPr/>
        </p:nvCxnSpPr>
        <p:spPr>
          <a:xfrm>
            <a:off x="2082800" y="3277396"/>
            <a:ext cx="812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3" idx="0"/>
          </p:cNvCxnSpPr>
          <p:nvPr/>
        </p:nvCxnSpPr>
        <p:spPr>
          <a:xfrm>
            <a:off x="2895600" y="3277396"/>
            <a:ext cx="3175" cy="611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895600" y="4238628"/>
            <a:ext cx="0" cy="1651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1571625" y="4403728"/>
            <a:ext cx="13239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082800" y="4820446"/>
            <a:ext cx="812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45" idx="0"/>
          </p:cNvCxnSpPr>
          <p:nvPr/>
        </p:nvCxnSpPr>
        <p:spPr>
          <a:xfrm>
            <a:off x="2895600" y="4820446"/>
            <a:ext cx="0" cy="196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895599" y="5393536"/>
            <a:ext cx="0" cy="1651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1571624" y="5558636"/>
            <a:ext cx="13239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5424487" y="1006478"/>
            <a:ext cx="698500" cy="31273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Flowchart: Display 70"/>
          <p:cNvSpPr/>
          <p:nvPr/>
        </p:nvSpPr>
        <p:spPr>
          <a:xfrm>
            <a:off x="5376862" y="1663702"/>
            <a:ext cx="793750" cy="355600"/>
          </a:xfrm>
          <a:prstGeom prst="flowChartDisplay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2" name="Flowchart: Data 71"/>
          <p:cNvSpPr/>
          <p:nvPr/>
        </p:nvSpPr>
        <p:spPr>
          <a:xfrm>
            <a:off x="5351462" y="2349502"/>
            <a:ext cx="844550" cy="3048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Flowchart: Decision 72"/>
          <p:cNvSpPr/>
          <p:nvPr/>
        </p:nvSpPr>
        <p:spPr>
          <a:xfrm>
            <a:off x="5262562" y="2997202"/>
            <a:ext cx="1022350" cy="5207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4" name="Flowchart: Decision 73"/>
          <p:cNvSpPr/>
          <p:nvPr/>
        </p:nvSpPr>
        <p:spPr>
          <a:xfrm>
            <a:off x="5262562" y="4540252"/>
            <a:ext cx="1022350" cy="5207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6" name="Flowchart: Process 75"/>
          <p:cNvSpPr/>
          <p:nvPr/>
        </p:nvSpPr>
        <p:spPr>
          <a:xfrm>
            <a:off x="6665912" y="3868740"/>
            <a:ext cx="869950" cy="3429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Flowchart: Process 76"/>
          <p:cNvSpPr/>
          <p:nvPr/>
        </p:nvSpPr>
        <p:spPr>
          <a:xfrm>
            <a:off x="6662737" y="4997452"/>
            <a:ext cx="869950" cy="3429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5424487" y="5612610"/>
            <a:ext cx="698500" cy="31273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5773737" y="2019302"/>
            <a:ext cx="0" cy="34448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773737" y="2654302"/>
            <a:ext cx="0" cy="344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773737" y="3517902"/>
            <a:ext cx="0" cy="104219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78" idx="0"/>
          </p:cNvCxnSpPr>
          <p:nvPr/>
        </p:nvCxnSpPr>
        <p:spPr>
          <a:xfrm>
            <a:off x="5773737" y="5060952"/>
            <a:ext cx="0" cy="55165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3" idx="3"/>
          </p:cNvCxnSpPr>
          <p:nvPr/>
        </p:nvCxnSpPr>
        <p:spPr>
          <a:xfrm>
            <a:off x="6284912" y="3257552"/>
            <a:ext cx="812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76" idx="0"/>
          </p:cNvCxnSpPr>
          <p:nvPr/>
        </p:nvCxnSpPr>
        <p:spPr>
          <a:xfrm>
            <a:off x="7097712" y="3257552"/>
            <a:ext cx="3175" cy="61118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7097712" y="4218784"/>
            <a:ext cx="0" cy="1651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5773737" y="4383884"/>
            <a:ext cx="1323975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284912" y="4800602"/>
            <a:ext cx="812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77" idx="0"/>
          </p:cNvCxnSpPr>
          <p:nvPr/>
        </p:nvCxnSpPr>
        <p:spPr>
          <a:xfrm>
            <a:off x="7097712" y="4800602"/>
            <a:ext cx="0" cy="1968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097711" y="5373692"/>
            <a:ext cx="0" cy="1651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5773736" y="5538792"/>
            <a:ext cx="1323975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Flowchart: Predefined Process 92"/>
          <p:cNvSpPr/>
          <p:nvPr/>
        </p:nvSpPr>
        <p:spPr>
          <a:xfrm>
            <a:off x="4920660" y="1511302"/>
            <a:ext cx="2953340" cy="1315244"/>
          </a:xfrm>
          <a:prstGeom prst="flowChartPredefinedProcess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5783262" y="1326358"/>
            <a:ext cx="0" cy="344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7" name="Flowchart: Predefined Process 96"/>
          <p:cNvSpPr/>
          <p:nvPr/>
        </p:nvSpPr>
        <p:spPr>
          <a:xfrm>
            <a:off x="4920660" y="2986092"/>
            <a:ext cx="2953340" cy="1430336"/>
          </a:xfrm>
          <a:prstGeom prst="flowChartPredefinedProcess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8" name="Flowchart: Predefined Process 97"/>
          <p:cNvSpPr/>
          <p:nvPr/>
        </p:nvSpPr>
        <p:spPr>
          <a:xfrm>
            <a:off x="4920660" y="4514854"/>
            <a:ext cx="2953340" cy="1097756"/>
          </a:xfrm>
          <a:prstGeom prst="flowChartPredefinedProcess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7306922" y="1955227"/>
            <a:ext cx="150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Subprogram 1</a:t>
            </a:r>
          </a:p>
        </p:txBody>
      </p:sp>
      <p:sp>
        <p:nvSpPr>
          <p:cNvPr id="100" name="TextBox 99"/>
          <p:cNvSpPr txBox="1"/>
          <p:nvPr/>
        </p:nvSpPr>
        <p:spPr>
          <a:xfrm rot="16200000">
            <a:off x="7306922" y="3522216"/>
            <a:ext cx="150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Subprogram 2</a:t>
            </a:r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7325456" y="4951756"/>
            <a:ext cx="150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Subprogram 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335212" y="1202037"/>
            <a:ext cx="2455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Reuse the source code</a:t>
            </a:r>
          </a:p>
          <a:p>
            <a:r>
              <a:rPr lang="en-US" dirty="0"/>
              <a:t>for repeating algorithms</a:t>
            </a:r>
          </a:p>
        </p:txBody>
      </p:sp>
      <p:sp>
        <p:nvSpPr>
          <p:cNvPr id="103" name="Right Arrow 102"/>
          <p:cNvSpPr/>
          <p:nvPr/>
        </p:nvSpPr>
        <p:spPr>
          <a:xfrm>
            <a:off x="3371656" y="2955137"/>
            <a:ext cx="1333500" cy="99615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26628" y="5683580"/>
            <a:ext cx="1178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Similar</a:t>
            </a:r>
          </a:p>
        </p:txBody>
      </p:sp>
      <p:sp>
        <p:nvSpPr>
          <p:cNvPr id="8" name="Freeform 7"/>
          <p:cNvSpPr/>
          <p:nvPr/>
        </p:nvSpPr>
        <p:spPr>
          <a:xfrm>
            <a:off x="3837457" y="3848100"/>
            <a:ext cx="1242543" cy="1765300"/>
          </a:xfrm>
          <a:custGeom>
            <a:avLst/>
            <a:gdLst>
              <a:gd name="connsiteX0" fmla="*/ 23343 w 1242543"/>
              <a:gd name="connsiteY0" fmla="*/ 1765300 h 1765300"/>
              <a:gd name="connsiteX1" fmla="*/ 163043 w 1242543"/>
              <a:gd name="connsiteY1" fmla="*/ 939800 h 1765300"/>
              <a:gd name="connsiteX2" fmla="*/ 1242543 w 1242543"/>
              <a:gd name="connsiteY2" fmla="*/ 0 h 176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2543" h="1765300">
                <a:moveTo>
                  <a:pt x="23343" y="1765300"/>
                </a:moveTo>
                <a:cubicBezTo>
                  <a:pt x="-8407" y="1499658"/>
                  <a:pt x="-40157" y="1234017"/>
                  <a:pt x="163043" y="939800"/>
                </a:cubicBezTo>
                <a:cubicBezTo>
                  <a:pt x="366243" y="645583"/>
                  <a:pt x="804393" y="322791"/>
                  <a:pt x="1242543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reeform 63"/>
          <p:cNvSpPr/>
          <p:nvPr/>
        </p:nvSpPr>
        <p:spPr>
          <a:xfrm>
            <a:off x="3891504" y="4726928"/>
            <a:ext cx="1250773" cy="876949"/>
          </a:xfrm>
          <a:custGeom>
            <a:avLst/>
            <a:gdLst>
              <a:gd name="connsiteX0" fmla="*/ 23343 w 1242543"/>
              <a:gd name="connsiteY0" fmla="*/ 1765300 h 1765300"/>
              <a:gd name="connsiteX1" fmla="*/ 163043 w 1242543"/>
              <a:gd name="connsiteY1" fmla="*/ 939800 h 1765300"/>
              <a:gd name="connsiteX2" fmla="*/ 1242543 w 1242543"/>
              <a:gd name="connsiteY2" fmla="*/ 0 h 1765300"/>
              <a:gd name="connsiteX0" fmla="*/ 22275 w 1216075"/>
              <a:gd name="connsiteY0" fmla="*/ 990600 h 990600"/>
              <a:gd name="connsiteX1" fmla="*/ 161975 w 1216075"/>
              <a:gd name="connsiteY1" fmla="*/ 165100 h 990600"/>
              <a:gd name="connsiteX2" fmla="*/ 1216075 w 1216075"/>
              <a:gd name="connsiteY2" fmla="*/ 0 h 990600"/>
              <a:gd name="connsiteX0" fmla="*/ 22275 w 1216075"/>
              <a:gd name="connsiteY0" fmla="*/ 1101450 h 1101450"/>
              <a:gd name="connsiteX1" fmla="*/ 161975 w 1216075"/>
              <a:gd name="connsiteY1" fmla="*/ 275950 h 1101450"/>
              <a:gd name="connsiteX2" fmla="*/ 1216075 w 1216075"/>
              <a:gd name="connsiteY2" fmla="*/ 110850 h 1101450"/>
              <a:gd name="connsiteX0" fmla="*/ 6776 w 1327576"/>
              <a:gd name="connsiteY0" fmla="*/ 918112 h 918112"/>
              <a:gd name="connsiteX1" fmla="*/ 273476 w 1327576"/>
              <a:gd name="connsiteY1" fmla="*/ 270412 h 918112"/>
              <a:gd name="connsiteX2" fmla="*/ 1327576 w 1327576"/>
              <a:gd name="connsiteY2" fmla="*/ 105312 h 918112"/>
              <a:gd name="connsiteX0" fmla="*/ 6173 w 1250773"/>
              <a:gd name="connsiteY0" fmla="*/ 876949 h 876949"/>
              <a:gd name="connsiteX1" fmla="*/ 272873 w 1250773"/>
              <a:gd name="connsiteY1" fmla="*/ 229249 h 876949"/>
              <a:gd name="connsiteX2" fmla="*/ 1250773 w 1250773"/>
              <a:gd name="connsiteY2" fmla="*/ 114949 h 876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0773" h="876949">
                <a:moveTo>
                  <a:pt x="6173" y="876949"/>
                </a:moveTo>
                <a:cubicBezTo>
                  <a:pt x="-25577" y="611307"/>
                  <a:pt x="65440" y="356249"/>
                  <a:pt x="272873" y="229249"/>
                </a:cubicBezTo>
                <a:cubicBezTo>
                  <a:pt x="480306" y="102249"/>
                  <a:pt x="672923" y="-146460"/>
                  <a:pt x="1250773" y="114949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7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841500" y="1196975"/>
            <a:ext cx="6762750" cy="4929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800" dirty="0"/>
          </a:p>
          <a:p>
            <a:r>
              <a:rPr lang="en-US" altLang="en-US" sz="2800" dirty="0"/>
              <a:t>Compute f(</a:t>
            </a:r>
            <a:r>
              <a:rPr lang="en-US" altLang="en-US" sz="2800" dirty="0" err="1"/>
              <a:t>x,n</a:t>
            </a:r>
            <a:r>
              <a:rPr lang="en-US" altLang="en-US" sz="2800" dirty="0"/>
              <a:t>) for </a:t>
            </a:r>
            <a:r>
              <a:rPr lang="en-US" altLang="en-US" sz="2800" i="1" dirty="0"/>
              <a:t>x</a:t>
            </a:r>
            <a:r>
              <a:rPr lang="en-US" altLang="en-US" sz="2800" dirty="0"/>
              <a:t> = 1.5, 2.5, 3.5, and 4.5</a:t>
            </a:r>
            <a:br>
              <a:rPr lang="en-US" altLang="en-US" sz="2800" dirty="0"/>
            </a:br>
            <a:r>
              <a:rPr lang="en-US" altLang="en-US" sz="2800" dirty="0"/>
              <a:t>where </a:t>
            </a:r>
            <a:r>
              <a:rPr lang="en-US" altLang="en-US" sz="2800" i="1" dirty="0"/>
              <a:t>n</a:t>
            </a:r>
            <a:r>
              <a:rPr lang="en-US" altLang="en-US" sz="2800" dirty="0"/>
              <a:t> = 3.</a:t>
            </a:r>
          </a:p>
          <a:p>
            <a:endParaRPr lang="th-TH" alt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825600"/>
              </p:ext>
            </p:extLst>
          </p:nvPr>
        </p:nvGraphicFramePr>
        <p:xfrm>
          <a:off x="2453865" y="2827338"/>
          <a:ext cx="6065837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22500" imgH="228600" progId="Equation.3">
                  <p:embed/>
                </p:oleObj>
              </mc:Choice>
              <mc:Fallback>
                <p:oleObj name="Equation" r:id="rId3" imgW="22225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3865" y="2827338"/>
                        <a:ext cx="6065837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033263" y="4141145"/>
            <a:ext cx="629920" cy="731520"/>
            <a:chOff x="2948289" y="3470911"/>
            <a:chExt cx="629920" cy="731520"/>
          </a:xfrm>
        </p:grpSpPr>
        <p:sp>
          <p:nvSpPr>
            <p:cNvPr id="10" name="Snip Single Corner Rectangle 9"/>
            <p:cNvSpPr/>
            <p:nvPr/>
          </p:nvSpPr>
          <p:spPr>
            <a:xfrm>
              <a:off x="2948289" y="3470911"/>
              <a:ext cx="629920" cy="731520"/>
            </a:xfrm>
            <a:prstGeom prst="snip1Rect">
              <a:avLst/>
            </a:prstGeom>
            <a:solidFill>
              <a:srgbClr val="C0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879" y="3789958"/>
              <a:ext cx="281056" cy="17382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3378983" y="4810694"/>
            <a:ext cx="20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MethodDemo1.java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420863" y="4141145"/>
            <a:ext cx="629920" cy="731520"/>
            <a:chOff x="2948289" y="3470911"/>
            <a:chExt cx="629920" cy="731520"/>
          </a:xfrm>
        </p:grpSpPr>
        <p:sp>
          <p:nvSpPr>
            <p:cNvPr id="14" name="Snip Single Corner Rectangle 13"/>
            <p:cNvSpPr/>
            <p:nvPr/>
          </p:nvSpPr>
          <p:spPr>
            <a:xfrm>
              <a:off x="2948289" y="3470911"/>
              <a:ext cx="629920" cy="731520"/>
            </a:xfrm>
            <a:prstGeom prst="snip1Rect">
              <a:avLst/>
            </a:prstGeom>
            <a:solidFill>
              <a:srgbClr val="C0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879" y="3789958"/>
              <a:ext cx="281056" cy="173826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5766583" y="4810694"/>
            <a:ext cx="20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MethodDemo2.java</a:t>
            </a:r>
          </a:p>
        </p:txBody>
      </p:sp>
    </p:spTree>
    <p:extLst>
      <p:ext uri="{BB962C8B-B14F-4D97-AF65-F5344CB8AC3E}">
        <p14:creationId xmlns:p14="http://schemas.microsoft.com/office/powerpoint/2010/main" val="3309594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 in 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584200" y="1968500"/>
            <a:ext cx="2895600" cy="3784600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4632" y="1968500"/>
            <a:ext cx="2074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YourProgram</a:t>
            </a:r>
            <a:endParaRPr lang="en-US" sz="2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84200" y="249172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4199" y="3253720"/>
            <a:ext cx="2895600" cy="0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5426" y="3517900"/>
            <a:ext cx="259314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static main()</a:t>
            </a:r>
          </a:p>
          <a:p>
            <a:r>
              <a:rPr lang="en-US" sz="2800" dirty="0"/>
              <a:t>static method1()</a:t>
            </a:r>
          </a:p>
          <a:p>
            <a:r>
              <a:rPr lang="en-US" sz="2800" dirty="0"/>
              <a:t>static method2()</a:t>
            </a:r>
          </a:p>
          <a:p>
            <a:r>
              <a:rPr lang="en-US" sz="2800" dirty="0"/>
              <a:t>static method3()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05300" y="1945620"/>
            <a:ext cx="35330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Subprograms are provided</a:t>
            </a:r>
          </a:p>
          <a:p>
            <a:r>
              <a:rPr lang="en-US" sz="2400" dirty="0"/>
              <a:t>in Java as “Static methods”</a:t>
            </a:r>
          </a:p>
          <a:p>
            <a:r>
              <a:rPr lang="en-US" sz="2400" dirty="0"/>
              <a:t>defined in your program.</a:t>
            </a:r>
          </a:p>
        </p:txBody>
      </p:sp>
      <p:sp>
        <p:nvSpPr>
          <p:cNvPr id="13" name="Freeform 12"/>
          <p:cNvSpPr/>
          <p:nvPr/>
        </p:nvSpPr>
        <p:spPr>
          <a:xfrm>
            <a:off x="3733800" y="1575861"/>
            <a:ext cx="4700092" cy="1878539"/>
          </a:xfrm>
          <a:custGeom>
            <a:avLst/>
            <a:gdLst>
              <a:gd name="connsiteX0" fmla="*/ 4495707 w 5055599"/>
              <a:gd name="connsiteY0" fmla="*/ 100539 h 2343551"/>
              <a:gd name="connsiteX1" fmla="*/ 5054507 w 5055599"/>
              <a:gd name="connsiteY1" fmla="*/ 1281639 h 2343551"/>
              <a:gd name="connsiteX2" fmla="*/ 4368707 w 5055599"/>
              <a:gd name="connsiteY2" fmla="*/ 2107139 h 2343551"/>
              <a:gd name="connsiteX3" fmla="*/ 1358807 w 5055599"/>
              <a:gd name="connsiteY3" fmla="*/ 2297639 h 2343551"/>
              <a:gd name="connsiteX4" fmla="*/ 101507 w 5055599"/>
              <a:gd name="connsiteY4" fmla="*/ 1370539 h 2343551"/>
              <a:gd name="connsiteX5" fmla="*/ 622207 w 5055599"/>
              <a:gd name="connsiteY5" fmla="*/ 24339 h 2343551"/>
              <a:gd name="connsiteX6" fmla="*/ 4927507 w 5055599"/>
              <a:gd name="connsiteY6" fmla="*/ 468839 h 2343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5599" h="2343551">
                <a:moveTo>
                  <a:pt x="4495707" y="100539"/>
                </a:moveTo>
                <a:cubicBezTo>
                  <a:pt x="4785690" y="523872"/>
                  <a:pt x="5075674" y="947206"/>
                  <a:pt x="5054507" y="1281639"/>
                </a:cubicBezTo>
                <a:cubicBezTo>
                  <a:pt x="5033340" y="1616072"/>
                  <a:pt x="4984657" y="1937806"/>
                  <a:pt x="4368707" y="2107139"/>
                </a:cubicBezTo>
                <a:cubicBezTo>
                  <a:pt x="3752757" y="2276472"/>
                  <a:pt x="2070007" y="2420406"/>
                  <a:pt x="1358807" y="2297639"/>
                </a:cubicBezTo>
                <a:cubicBezTo>
                  <a:pt x="647607" y="2174872"/>
                  <a:pt x="224274" y="1749422"/>
                  <a:pt x="101507" y="1370539"/>
                </a:cubicBezTo>
                <a:cubicBezTo>
                  <a:pt x="-21260" y="991656"/>
                  <a:pt x="-182126" y="174622"/>
                  <a:pt x="622207" y="24339"/>
                </a:cubicBezTo>
                <a:cubicBezTo>
                  <a:pt x="1426540" y="-125944"/>
                  <a:pt x="4927507" y="468839"/>
                  <a:pt x="4927507" y="46883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77668" y="3779509"/>
            <a:ext cx="2951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Java calls this method to start</a:t>
            </a:r>
          </a:p>
          <a:p>
            <a:r>
              <a:rPr lang="en-US" dirty="0">
                <a:solidFill>
                  <a:srgbClr val="FF0000"/>
                </a:solidFill>
              </a:rPr>
              <a:t>executing your program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77668" y="4559080"/>
            <a:ext cx="3124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These methods can be called in</a:t>
            </a:r>
          </a:p>
          <a:p>
            <a:r>
              <a:rPr lang="en-US" dirty="0">
                <a:solidFill>
                  <a:srgbClr val="FF0000"/>
                </a:solidFill>
              </a:rPr>
              <a:t>your programs (or in others)</a:t>
            </a:r>
          </a:p>
        </p:txBody>
      </p:sp>
      <p:cxnSp>
        <p:nvCxnSpPr>
          <p:cNvPr id="17" name="Straight Arrow Connector 16"/>
          <p:cNvCxnSpPr>
            <a:stCxn id="14" idx="1"/>
          </p:cNvCxnSpPr>
          <p:nvPr/>
        </p:nvCxnSpPr>
        <p:spPr>
          <a:xfrm flipH="1" flipV="1">
            <a:off x="2832100" y="3779509"/>
            <a:ext cx="2245568" cy="32316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1"/>
          </p:cNvCxnSpPr>
          <p:nvPr/>
        </p:nvCxnSpPr>
        <p:spPr>
          <a:xfrm flipH="1" flipV="1">
            <a:off x="3594100" y="4699000"/>
            <a:ext cx="1483568" cy="18324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>
            <a:off x="3226972" y="4102675"/>
            <a:ext cx="355599" cy="1102736"/>
          </a:xfrm>
          <a:prstGeom prst="rightBrac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4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C00000"/>
          </a:solidFill>
          <a:headEnd type="none" w="med" len="med"/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5425</TotalTime>
  <Words>5732</Words>
  <Application>Microsoft Office PowerPoint</Application>
  <PresentationFormat>On-screen Show (4:3)</PresentationFormat>
  <Paragraphs>735</Paragraphs>
  <Slides>42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Arial Rounded MT Bold</vt:lpstr>
      <vt:lpstr>Calibri</vt:lpstr>
      <vt:lpstr>Consolas</vt:lpstr>
      <vt:lpstr>Courier New</vt:lpstr>
      <vt:lpstr>Office Theme</vt:lpstr>
      <vt:lpstr>Equation</vt:lpstr>
      <vt:lpstr>Methods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Subprograms in OOP</vt:lpstr>
      <vt:lpstr>Defining New Methods</vt:lpstr>
      <vt:lpstr>Defining a Method</vt:lpstr>
      <vt:lpstr>Public and static</vt:lpstr>
      <vt:lpstr>Return Type</vt:lpstr>
      <vt:lpstr>Method Name</vt:lpstr>
      <vt:lpstr>Input Argument List</vt:lpstr>
      <vt:lpstr>Method Signature</vt:lpstr>
      <vt:lpstr>Method Body</vt:lpstr>
      <vt:lpstr>Return statements</vt:lpstr>
      <vt:lpstr>PowerPoint Presentation</vt:lpstr>
      <vt:lpstr>Examples of method definition </vt:lpstr>
      <vt:lpstr>Examples of method definition </vt:lpstr>
      <vt:lpstr>Examples of method definition</vt:lpstr>
      <vt:lpstr>Scopes of Variables</vt:lpstr>
      <vt:lpstr>Scopes of Variables</vt:lpstr>
      <vt:lpstr>Cannot Find Symbol !?!</vt:lpstr>
      <vt:lpstr>Cannot Find Symbol !?!</vt:lpstr>
      <vt:lpstr>Method Invocation Mechanism</vt:lpstr>
      <vt:lpstr>Method Invocation Mechanism</vt:lpstr>
      <vt:lpstr>Method Invocation Mechanism</vt:lpstr>
      <vt:lpstr>Method Invocation Mechanism</vt:lpstr>
      <vt:lpstr>Method Invocation Mechanism</vt:lpstr>
      <vt:lpstr>Method Invocation Mechanism</vt:lpstr>
      <vt:lpstr>Method Invocation Mechanism</vt:lpstr>
      <vt:lpstr>Example</vt:lpstr>
      <vt:lpstr>Method Overloading</vt:lpstr>
      <vt:lpstr>Method Overloading(2)</vt:lpstr>
      <vt:lpstr>Method Overloading</vt:lpstr>
      <vt:lpstr>Method Overloading</vt:lpstr>
      <vt:lpstr>Method Overloading</vt:lpstr>
      <vt:lpstr>Wrong Method Overloading</vt:lpstr>
      <vt:lpstr>Wrong Method Overloading</vt:lpstr>
      <vt:lpstr>Automatic Type Conversion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Macintosh</dc:creator>
  <cp:lastModifiedBy>Nalin Baipluthong</cp:lastModifiedBy>
  <cp:revision>318</cp:revision>
  <cp:lastPrinted>2013-09-14T06:47:04Z</cp:lastPrinted>
  <dcterms:created xsi:type="dcterms:W3CDTF">2013-01-28T12:32:18Z</dcterms:created>
  <dcterms:modified xsi:type="dcterms:W3CDTF">2021-08-19T07:12:19Z</dcterms:modified>
</cp:coreProperties>
</file>