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3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82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8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2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0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E5FD14-96B1-41CC-BCFA-0C6D18C1C83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3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ntario.ca/dataset/energy-use-and-greenhouse-gas-emissions-for-the-broader-public-sec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5382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Energy Consumption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2193"/>
            <a:ext cx="9827172" cy="2664373"/>
          </a:xfrm>
        </p:spPr>
        <p:txBody>
          <a:bodyPr/>
          <a:lstStyle/>
          <a:p>
            <a:pPr algn="r"/>
            <a:r>
              <a:rPr lang="en-US" b="1" dirty="0" smtClean="0"/>
              <a:t>CAREER FAIR DATA ANALYSIS PROJECT</a:t>
            </a:r>
          </a:p>
          <a:p>
            <a:pPr algn="r"/>
            <a:endParaRPr lang="en-US" b="1" dirty="0"/>
          </a:p>
          <a:p>
            <a:pPr algn="r"/>
            <a:r>
              <a:rPr lang="en-US" dirty="0" smtClean="0"/>
              <a:t>Submitted by </a:t>
            </a:r>
          </a:p>
          <a:p>
            <a:pPr algn="r"/>
            <a:r>
              <a:rPr lang="en-US" dirty="0" smtClean="0"/>
              <a:t>Nalina Lingasamy</a:t>
            </a:r>
          </a:p>
          <a:p>
            <a:pPr algn="r"/>
            <a:r>
              <a:rPr lang="en-US" dirty="0" smtClean="0"/>
              <a:t>DTM10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7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Contribution of GHG Emissions by School 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﻿School Board in Year 2013 made up 82.66% of Average of GHG Emissions KG.﻿﻿ ﻿﻿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This </a:t>
            </a:r>
            <a:r>
              <a:rPr lang="en-US" dirty="0">
                <a:solidFill>
                  <a:srgbClr val="FFFF00"/>
                </a:solidFill>
              </a:rPr>
              <a:t>highlights the significant impact of educational institutions on GHG emissions and the importance of implementing sustainable practices in schools.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Range of GHG Emissions Across Cities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﻿﻿Across all 10 City, Average of GHG Emissions KG ranged from 18,26,267.51 to 97,32,45,745.73.﻿﻿</a:t>
            </a:r>
            <a:endParaRPr lang="en-US" dirty="0" smtClean="0"/>
          </a:p>
          <a:p>
            <a:r>
              <a:rPr lang="en-US" dirty="0"/>
              <a:t>At 97,32,45,745.73, Timiskaming Shores had the highest Average of GHG Emissions KG and was 53,191.52% higher than Weston, which had the lowest Average of GHG Emissions KG at 18,26,267.51.﻿﻿</a:t>
            </a:r>
            <a:endParaRPr lang="en-US" dirty="0" smtClean="0"/>
          </a:p>
          <a:p>
            <a:r>
              <a:rPr lang="en-US" dirty="0"/>
              <a:t>This wide range indicates disparities in GHG emissions levels across different cities, possibly </a:t>
            </a:r>
            <a:r>
              <a:rPr lang="en-US" dirty="0">
                <a:solidFill>
                  <a:srgbClr val="FFFF00"/>
                </a:solidFill>
              </a:rPr>
              <a:t>due to variations in population density, industrial activities, and transportation infrastructure.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Contribution of Street Lighting to Weekly Average Hours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﻿Street lighting in Year 2015 made up 2.99% of Average of Weekly Average Hours.﻿﻿ ﻿</a:t>
            </a:r>
          </a:p>
          <a:p>
            <a:r>
              <a:rPr lang="en-US" dirty="0"/>
              <a:t>This suggests that </a:t>
            </a:r>
            <a:r>
              <a:rPr lang="en-US" dirty="0">
                <a:solidFill>
                  <a:srgbClr val="FFFF00"/>
                </a:solidFill>
              </a:rPr>
              <a:t>street lighting plays a relatively minor role in overall energy consumption compared to other sectors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ptimizing </a:t>
            </a:r>
            <a:r>
              <a:rPr lang="en-US" dirty="0"/>
              <a:t>street lighting systems with energy-efficient technologies can still contribute to energy savings and environmental sustainability.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Variability in Weekly Average Hours Across Sectors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Hospital had the highest Average of Weekly Average Hours and was 108.50% higher than School Board, which had the lowest Average of Weekly Average Hours at 61.11.﻿﻿ ﻿﻿</a:t>
            </a:r>
          </a:p>
          <a:p>
            <a:r>
              <a:rPr lang="en-US" dirty="0"/>
              <a:t>﻿﻿﻿Across all 7 Sector, Average of Weekly Average Hours ranged from 61.11 to 127.41.﻿﻿ ﻿﻿ ﻿</a:t>
            </a:r>
          </a:p>
          <a:p>
            <a:r>
              <a:rPr lang="en-US" dirty="0"/>
              <a:t>This variability indicates </a:t>
            </a:r>
            <a:r>
              <a:rPr lang="en-US" dirty="0">
                <a:solidFill>
                  <a:srgbClr val="FFFF00"/>
                </a:solidFill>
              </a:rPr>
              <a:t>differences in energy usage patterns across different sectors</a:t>
            </a:r>
            <a:r>
              <a:rPr lang="en-US" dirty="0"/>
              <a:t>, with some sectors requiring more energy for operational purposes</a:t>
            </a:r>
            <a:r>
              <a:rPr lang="en-US" dirty="0" smtClean="0"/>
              <a:t>.</a:t>
            </a:r>
          </a:p>
          <a:p>
            <a:r>
              <a:rPr lang="en-US" dirty="0"/>
              <a:t>It is essential to understand the specific needs and characteristics of each sector to </a:t>
            </a:r>
            <a:r>
              <a:rPr lang="en-US" dirty="0">
                <a:solidFill>
                  <a:srgbClr val="FFFF00"/>
                </a:solidFill>
              </a:rPr>
              <a:t>develop targeted strategies for energy management and sustainability initiatives</a:t>
            </a:r>
            <a:r>
              <a:rPr lang="en-US" dirty="0"/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Spatial Variability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significant spatial variability in energy usage and greenhouse gas emissions across different municipalities, sectors, organizations, and cities. 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/>
              <a:t>these spatial patterns can help identify areas with high energy consumption and </a:t>
            </a:r>
            <a:r>
              <a:rPr lang="en-US" dirty="0">
                <a:solidFill>
                  <a:srgbClr val="FFFF00"/>
                </a:solidFill>
              </a:rPr>
              <a:t>prioritize efforts for energy efficiency improvements and emissions reductions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7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Directions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solidFill>
                  <a:srgbClr val="FFFF00"/>
                </a:solidFill>
              </a:rPr>
              <a:t>data-driven energy management strategies</a:t>
            </a:r>
            <a:r>
              <a:rPr lang="en-US" dirty="0"/>
              <a:t> to identify opportunities for efficiency improvements.</a:t>
            </a:r>
          </a:p>
          <a:p>
            <a:r>
              <a:rPr lang="en-US" dirty="0"/>
              <a:t>Promoting </a:t>
            </a:r>
            <a:r>
              <a:rPr lang="en-US" dirty="0">
                <a:solidFill>
                  <a:srgbClr val="FFFF00"/>
                </a:solidFill>
              </a:rPr>
              <a:t>renewable energy adoption and low-carbon technologies </a:t>
            </a:r>
            <a:r>
              <a:rPr lang="en-US" dirty="0"/>
              <a:t>to reduce reliance on fossil fuels.</a:t>
            </a:r>
          </a:p>
          <a:p>
            <a:r>
              <a:rPr lang="en-US" dirty="0">
                <a:solidFill>
                  <a:srgbClr val="FFFF00"/>
                </a:solidFill>
              </a:rPr>
              <a:t>Enhancing collaboration</a:t>
            </a:r>
            <a:r>
              <a:rPr lang="en-US" dirty="0"/>
              <a:t> between municipalities, organizations, and cities to share best practices and address common challenges.</a:t>
            </a:r>
          </a:p>
          <a:p>
            <a:r>
              <a:rPr lang="en-US" dirty="0"/>
              <a:t>Engaging stakeholders and communities in </a:t>
            </a:r>
            <a:r>
              <a:rPr lang="en-US" dirty="0">
                <a:solidFill>
                  <a:srgbClr val="FFFF00"/>
                </a:solidFill>
              </a:rPr>
              <a:t>energy conservation initiatives and fostering a culture of sustainability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Monitoring and evaluating the effectiveness of energy efficiency programs </a:t>
            </a:r>
            <a:r>
              <a:rPr lang="en-US" dirty="0"/>
              <a:t>to ensure continuous improvement and progress towards sustainability goals.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30" y="526500"/>
            <a:ext cx="4297167" cy="4975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60" y="3716964"/>
            <a:ext cx="2782123" cy="27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1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</a:t>
            </a:r>
            <a:r>
              <a:rPr lang="en-US" dirty="0"/>
              <a:t>will analyze energy usage and greenhouse gas (GHG) emissions of Ontario's Broader Public Sector (BPS) organizations, leveraging a comprehensive database of reported data. </a:t>
            </a:r>
            <a:endParaRPr lang="en-US" dirty="0" smtClean="0"/>
          </a:p>
          <a:p>
            <a:r>
              <a:rPr lang="en-US" dirty="0" smtClean="0"/>
              <a:t>This is to </a:t>
            </a:r>
            <a:r>
              <a:rPr lang="en-US" dirty="0"/>
              <a:t>identify trends, assess conservation effectiveness, and pinpoint areas for improvement, informing data-driven strategies to achieve climate change mitigation goals within the BPS.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Cleansing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(</a:t>
            </a:r>
            <a:r>
              <a:rPr lang="en-US" dirty="0" smtClean="0"/>
              <a:t>EDA)</a:t>
            </a:r>
          </a:p>
          <a:p>
            <a:r>
              <a:rPr lang="en-US" dirty="0" smtClean="0"/>
              <a:t>Visualization (Power </a:t>
            </a:r>
            <a:r>
              <a:rPr lang="en-US" dirty="0"/>
              <a:t>BI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r>
              <a:rPr lang="en-US" dirty="0"/>
              <a:t>spans from 2012 to 2021 and contains information about BPS organizations, including public hospitals and school boards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</a:t>
            </a:r>
            <a:r>
              <a:rPr lang="en-US" dirty="0"/>
              <a:t>attributes include organization details, operational information, energy consumption data, and GHG emissions.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Data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were loaded from the official page of </a:t>
            </a:r>
            <a:r>
              <a:rPr lang="en-US" dirty="0"/>
              <a:t>Ontario's Broader Public Sector (BPS) </a:t>
            </a:r>
            <a:r>
              <a:rPr lang="en-IN" b="1" dirty="0" smtClean="0"/>
              <a:t>(</a:t>
            </a:r>
            <a:r>
              <a:rPr lang="en-IN" u="sng" dirty="0" smtClean="0">
                <a:hlinkClick r:id="rId2"/>
              </a:rPr>
              <a:t>Dataset</a:t>
            </a:r>
            <a:r>
              <a:rPr lang="en-IN" u="sng" dirty="0" smtClean="0"/>
              <a:t>).</a:t>
            </a:r>
          </a:p>
          <a:p>
            <a:r>
              <a:rPr lang="en-US" dirty="0" smtClean="0"/>
              <a:t>After loading data for all the years from 2012 to 2020 to Jupyter notebook, the following steps were done.</a:t>
            </a:r>
          </a:p>
          <a:p>
            <a:r>
              <a:rPr lang="en-US" dirty="0" smtClean="0"/>
              <a:t>Each excel file was converted into dataframe by using Pandas library.</a:t>
            </a:r>
          </a:p>
          <a:p>
            <a:r>
              <a:rPr lang="en-US" dirty="0"/>
              <a:t>N</a:t>
            </a:r>
            <a:r>
              <a:rPr lang="en-US" dirty="0" smtClean="0"/>
              <a:t>ull values were checked and null value imputation was done.</a:t>
            </a:r>
          </a:p>
          <a:p>
            <a:r>
              <a:rPr lang="en-US" dirty="0" smtClean="0"/>
              <a:t>Once null values were treated, all the dataframes were concatenated to a single final dataframe.</a:t>
            </a:r>
          </a:p>
          <a:p>
            <a:r>
              <a:rPr lang="en-US" dirty="0"/>
              <a:t>The final dataframe was then saved as a file in excel format and loaded to PowerBI for further analysis and </a:t>
            </a:r>
            <a:r>
              <a:rPr lang="en-US" dirty="0" smtClean="0"/>
              <a:t>visualizations.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PowerBI reports</a:t>
            </a:r>
            <a:endParaRPr lang="en-IN" b="1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1390485"/>
            <a:ext cx="9809861" cy="5294093"/>
          </a:xfrm>
        </p:spPr>
      </p:pic>
    </p:spTree>
    <p:extLst>
      <p:ext uri="{BB962C8B-B14F-4D97-AF65-F5344CB8AC3E}">
        <p14:creationId xmlns:p14="http://schemas.microsoft.com/office/powerpoint/2010/main" val="22064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PowerBI reports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1" y="1436763"/>
            <a:ext cx="9873278" cy="5531596"/>
          </a:xfrm>
        </p:spPr>
      </p:pic>
    </p:spTree>
    <p:extLst>
      <p:ext uri="{BB962C8B-B14F-4D97-AF65-F5344CB8AC3E}">
        <p14:creationId xmlns:p14="http://schemas.microsoft.com/office/powerpoint/2010/main" val="3432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Variability in Annual Flow (M</a:t>
            </a:r>
            <a:r>
              <a:rPr lang="en-US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0428"/>
            <a:ext cx="8946541" cy="4797971"/>
          </a:xfrm>
        </p:spPr>
        <p:txBody>
          <a:bodyPr>
            <a:normAutofit/>
          </a:bodyPr>
          <a:lstStyle/>
          <a:p>
            <a:r>
              <a:rPr lang="en-US" dirty="0"/>
              <a:t>Average of Annual Flow (M) was highest for Municipality at 1,17,587.10, followed by Municipal and Hospital.﻿﻿ ﻿﻿ ﻿﻿Across all 7 Sector, Average of Annual Flow (M) ranged from 0.00 to 1,17,587.10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annual flow (M) varies significantly across different municipalities, with the highest average being 1,17,587.10 for Municipality, followed by Municipal and Hospital. 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This </a:t>
            </a:r>
            <a:r>
              <a:rPr lang="en-US" dirty="0">
                <a:solidFill>
                  <a:srgbClr val="FFFF00"/>
                </a:solidFill>
              </a:rPr>
              <a:t>suggests that certain municipalities may have higher energy consumption needs compared to others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/>
              <a:t>Across all 7 sectors, the average annual flow (M) ranges from 0.00 to 1,17,587.10. </a:t>
            </a:r>
          </a:p>
          <a:p>
            <a:r>
              <a:rPr lang="en-US" dirty="0">
                <a:solidFill>
                  <a:srgbClr val="FFFF00"/>
                </a:solidFill>
              </a:rPr>
              <a:t>This wide range indicates disparities in energy usage across different sectors, with some sectors potentially being more energy-intensive than others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Variability in GHG Emissions Across Organizations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substantial variability in GHG emissions across different organizations, with Toronto Mount Sinai Hospital having the highest average GHG emissions (KG) at 43,48,08,151.03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4,351.01% higher than University of Waterloo, which has the lowest average GHG emissions (KG) at 97,68,757.68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suggests </a:t>
            </a:r>
            <a:r>
              <a:rPr lang="en-US" dirty="0">
                <a:solidFill>
                  <a:srgbClr val="FFFF00"/>
                </a:solidFill>
              </a:rPr>
              <a:t>that certain organizations may have higher carbon footprints </a:t>
            </a:r>
            <a:r>
              <a:rPr lang="en-US" dirty="0"/>
              <a:t>compared to others</a:t>
            </a:r>
            <a:r>
              <a:rPr lang="en-US" dirty="0" smtClean="0"/>
              <a:t>.</a:t>
            </a:r>
          </a:p>
          <a:p>
            <a:r>
              <a:rPr lang="en-US" dirty="0"/>
              <a:t>Certain organizations, such as hospitals and educational institutions, have a significant impact on energy consumption and greenhouse gas emissions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Implementing </a:t>
            </a:r>
            <a:r>
              <a:rPr lang="en-US" dirty="0">
                <a:solidFill>
                  <a:srgbClr val="FFFF00"/>
                </a:solidFill>
              </a:rPr>
              <a:t>energy efficiency measures and promoting sustainable practices </a:t>
            </a:r>
            <a:r>
              <a:rPr lang="en-US" dirty="0"/>
              <a:t>in these organizations can lead to substantial reductions in emissions.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562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 Energy Consumption Analysis</vt:lpstr>
      <vt:lpstr>Problem Statement</vt:lpstr>
      <vt:lpstr>Technologies Used</vt:lpstr>
      <vt:lpstr>Data Understanding</vt:lpstr>
      <vt:lpstr>Exploratory Data Analysis</vt:lpstr>
      <vt:lpstr>PowerBI reports</vt:lpstr>
      <vt:lpstr>PowerBI reports</vt:lpstr>
      <vt:lpstr>Variability in Annual Flow (M)</vt:lpstr>
      <vt:lpstr>Variability in GHG Emissions Across Organizations</vt:lpstr>
      <vt:lpstr>Contribution of GHG Emissions by School Board</vt:lpstr>
      <vt:lpstr>Range of GHG Emissions Across Cities</vt:lpstr>
      <vt:lpstr>Contribution of Street Lighting to Weekly Average Hours</vt:lpstr>
      <vt:lpstr>Variability in Weekly Average Hours Across Sectors</vt:lpstr>
      <vt:lpstr>Spatial Variability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NANDHU</dc:creator>
  <cp:lastModifiedBy>NANDHU</cp:lastModifiedBy>
  <cp:revision>9</cp:revision>
  <dcterms:created xsi:type="dcterms:W3CDTF">2024-02-02T06:35:49Z</dcterms:created>
  <dcterms:modified xsi:type="dcterms:W3CDTF">2024-02-09T07:32:09Z</dcterms:modified>
</cp:coreProperties>
</file>