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5DB0E8-A1BA-429D-B6D1-25617C6C9791}">
          <p14:sldIdLst>
            <p14:sldId id="256"/>
            <p14:sldId id="257"/>
            <p14:sldId id="258"/>
            <p14:sldId id="259"/>
          </p14:sldIdLst>
        </p14:section>
        <p14:section name="Untitled Section" id="{BA866198-086E-4466-9282-0A2FA8763C5B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8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84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7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1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3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6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6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0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68CF4E-4D7C-4A89-826B-E256872C6D67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A80B-3493-4B18-A427-E367D38D7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79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IMDB Movie </a:t>
            </a:r>
            <a:r>
              <a:rPr lang="en-IN" b="1" dirty="0" smtClean="0"/>
              <a:t>Analysis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4000" dirty="0" smtClean="0"/>
              <a:t> Submitted by</a:t>
            </a:r>
            <a:br>
              <a:rPr lang="en-IN" sz="4000" dirty="0" smtClean="0"/>
            </a:br>
            <a:r>
              <a:rPr lang="en-IN" sz="4000" dirty="0" err="1" smtClean="0"/>
              <a:t>Nalina</a:t>
            </a:r>
            <a:r>
              <a:rPr lang="en-IN" sz="4000" dirty="0" smtClean="0"/>
              <a:t> </a:t>
            </a:r>
            <a:r>
              <a:rPr lang="en-IN" sz="4000" dirty="0" err="1" smtClean="0"/>
              <a:t>Lingasamy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DTM10</a:t>
            </a:r>
            <a:br>
              <a:rPr lang="en-IN" sz="4000" dirty="0" smtClean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463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 </a:t>
            </a:r>
            <a:r>
              <a:rPr lang="en-IN" b="1" dirty="0"/>
              <a:t>Director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6092"/>
            <a:ext cx="4395787" cy="293052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The top 10 directors were shown based on IMDB score.</a:t>
            </a:r>
          </a:p>
          <a:p>
            <a:pPr lvl="0"/>
            <a:r>
              <a:rPr lang="en-IN" dirty="0"/>
              <a:t>The top most director is John Blanch with an average score of 9.50 followed by Cary Bell, Mitchell </a:t>
            </a:r>
            <a:r>
              <a:rPr lang="en-IN" dirty="0" err="1"/>
              <a:t>Alteri</a:t>
            </a:r>
            <a:r>
              <a:rPr lang="en-IN" dirty="0"/>
              <a:t> and </a:t>
            </a:r>
            <a:r>
              <a:rPr lang="en-IN" dirty="0" err="1"/>
              <a:t>Sadyk</a:t>
            </a:r>
            <a:r>
              <a:rPr lang="en-IN" dirty="0"/>
              <a:t> Sher-N with an average score of 8.70.</a:t>
            </a:r>
          </a:p>
          <a:p>
            <a:pPr lvl="0"/>
            <a:r>
              <a:rPr lang="en-IN" dirty="0"/>
              <a:t>Charles Chaplin and Mike </a:t>
            </a:r>
            <a:r>
              <a:rPr lang="en-IN" dirty="0" err="1"/>
              <a:t>Mayhall</a:t>
            </a:r>
            <a:r>
              <a:rPr lang="en-IN" dirty="0"/>
              <a:t> holds the third position with an average score of 8.60.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2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6952"/>
          </a:xfrm>
        </p:spPr>
        <p:txBody>
          <a:bodyPr/>
          <a:lstStyle/>
          <a:p>
            <a:pPr algn="ctr"/>
            <a:r>
              <a:rPr lang="en-IN" b="1" dirty="0"/>
              <a:t>Budget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52" y="1765740"/>
            <a:ext cx="4048095" cy="2731266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5740"/>
            <a:ext cx="2872128" cy="3881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3454" y="4711921"/>
            <a:ext cx="5021319" cy="21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IN" dirty="0">
                <a:ea typeface="Calibri" panose="020F0502020204030204" pitchFamily="34" charset="0"/>
                <a:cs typeface="Calibri" panose="020F0502020204030204" pitchFamily="34" charset="0"/>
              </a:rPr>
              <a:t>At 12,56,80,222.98, 7 had the highest Average of budget and was 6,030.74% higher than 2.60, which had the lowest Average of budget at 20,50,000.00.﻿﻿ </a:t>
            </a:r>
            <a:endParaRPr lang="en-IN" sz="1600" dirty="0" smtClean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IN" dirty="0">
                <a:ea typeface="Calibri" panose="020F0502020204030204" pitchFamily="34" charset="0"/>
                <a:cs typeface="Calibri" panose="020F0502020204030204" pitchFamily="34" charset="0"/>
              </a:rPr>
              <a:t>﻿﻿﻿﻿Across all 78 imdb_score, Average of budget ranged from 20,50,000.00 to 12,56,80,222.98.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﻿﻿ ﻿﻿ ﻿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Rating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6070"/>
            <a:ext cx="4183062" cy="278870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9" y="4480651"/>
            <a:ext cx="4400871" cy="204033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sz="2100" dirty="0"/>
              <a:t>Count of content_rating was highest for 2009 at 740, followed by 2006 and 2014.﻿﻿ ﻿﻿ ﻿﻿2009 accounted for 5.10% of Count of content_rating.﻿﻿ ﻿﻿ </a:t>
            </a:r>
          </a:p>
          <a:p>
            <a:pPr lvl="0"/>
            <a:r>
              <a:rPr lang="en-IN" sz="2100" dirty="0"/>
              <a:t>﻿﻿Across all 91 title_year, Count of content_rating ranged from 2 to 740.﻿﻿ ﻿﻿ ﻿</a:t>
            </a: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70" y="1556070"/>
            <a:ext cx="4605823" cy="26690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9970" y="4439615"/>
            <a:ext cx="532511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At 8.30, TV-MA had the highest Average of imdb_score and was 32.50% higher than PG-13, which had the lowest Average of imdb_score at 6.27.﻿﻿ </a:t>
            </a:r>
            <a:endParaRPr lang="en-IN" sz="16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400"/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﻿﻿﻿﻿Across all 19 content_rating, Average of imdb_score ranged from 6.27 to 8.30.﻿﻿ ﻿﻿ ﻿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 of IMDB Movie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Content Rating Analysis:</a:t>
            </a:r>
            <a:endParaRPr lang="en-IN" dirty="0"/>
          </a:p>
          <a:p>
            <a:pPr lvl="0"/>
            <a:r>
              <a:rPr lang="en-IN" dirty="0"/>
              <a:t>TV-MA content rating had the highest average IMDB score, significantly higher than PG-13.</a:t>
            </a:r>
          </a:p>
          <a:p>
            <a:r>
              <a:rPr lang="en-IN" dirty="0"/>
              <a:t>Content ratings varied widely in terms of IMDB score, with 2009 having the highest count of content </a:t>
            </a:r>
            <a:r>
              <a:rPr lang="en-IN" dirty="0" smtClean="0"/>
              <a:t>rating.</a:t>
            </a:r>
          </a:p>
          <a:p>
            <a:r>
              <a:rPr lang="en-IN" b="1" dirty="0"/>
              <a:t>Budget Analysis:</a:t>
            </a:r>
            <a:endParaRPr lang="en-IN" dirty="0"/>
          </a:p>
          <a:p>
            <a:pPr lvl="0"/>
            <a:r>
              <a:rPr lang="en-IN" dirty="0"/>
              <a:t>Movies with a budget of 7 had the highest average budget, followed by a substantial margin compared to the lowest average budget of 2.60.</a:t>
            </a:r>
          </a:p>
          <a:p>
            <a:pPr lvl="0"/>
            <a:r>
              <a:rPr lang="en-IN" dirty="0"/>
              <a:t>Budgets ranged from 20,50,000.00 to 12,56,80,222.98 across all movies.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9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 of IMDB Movie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Director Analysis:</a:t>
            </a:r>
            <a:endParaRPr lang="en-IN" dirty="0"/>
          </a:p>
          <a:p>
            <a:pPr lvl="0"/>
            <a:r>
              <a:rPr lang="en-IN" dirty="0"/>
              <a:t>Top directors were identified based on their average IMDB scores, with John Blanch leading the list.</a:t>
            </a:r>
          </a:p>
          <a:p>
            <a:pPr lvl="0"/>
            <a:r>
              <a:rPr lang="en-IN" dirty="0"/>
              <a:t>Directors play a significant role in determining movie success, as reflected in the IMDB scores of their movies.</a:t>
            </a:r>
          </a:p>
          <a:p>
            <a:r>
              <a:rPr lang="en-IN" b="1" dirty="0"/>
              <a:t>Language Analysis:</a:t>
            </a:r>
            <a:endParaRPr lang="en-IN" dirty="0"/>
          </a:p>
          <a:p>
            <a:pPr lvl="0"/>
            <a:r>
              <a:rPr lang="en-IN" dirty="0"/>
              <a:t>Telugu emerged as the language with the highest average IMDB score, indicating its popularity among viewers.</a:t>
            </a:r>
          </a:p>
          <a:p>
            <a:pPr lvl="0"/>
            <a:r>
              <a:rPr lang="en-IN" dirty="0"/>
              <a:t>Languages vary in terms of their impact on movie ratings, suggesting potential opportunities for language-specific film production.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82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 of IMDB Movie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Duration and Genre Analysis:</a:t>
            </a:r>
            <a:endParaRPr lang="en-IN" dirty="0"/>
          </a:p>
          <a:p>
            <a:pPr lvl="0"/>
            <a:r>
              <a:rPr lang="en-IN" dirty="0"/>
              <a:t>Movies with a duration of 185 minutes had the highest average IMDB score, indicating potential viewer preference for longer films.</a:t>
            </a:r>
          </a:p>
          <a:p>
            <a:pPr lvl="0"/>
            <a:r>
              <a:rPr lang="en-IN" dirty="0"/>
              <a:t>Biography genre had the highest average IMDB score, followed by News and Action, suggesting audience interest in these genres.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80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Implications for Stakeholders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Producers, directors, and investors can leverage insights from content ratings, budgets, directors, languages, durations, and genres to make informed decisions about future movie projects.</a:t>
            </a:r>
          </a:p>
          <a:p>
            <a:pPr lvl="0"/>
            <a:r>
              <a:rPr lang="en-IN" dirty="0"/>
              <a:t>Understanding the preferences of target audiences based on content ratings, languages, and genres can help in developing more appealing and successful movies.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10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Recommendations for Future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7269"/>
            <a:ext cx="8596668" cy="4303986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/>
              <a:t>Further exploration of the relationship between specific genres, directors, and audience demographics could provide deeper insights into movie success factors.</a:t>
            </a:r>
          </a:p>
          <a:p>
            <a:pPr lvl="0"/>
            <a:r>
              <a:rPr lang="en-IN" dirty="0"/>
              <a:t>Conducting sentiment analysis on viewer reviews and social media mentions could supplement IMDB scores to provide a more comprehensive understanding of movie reception.</a:t>
            </a:r>
          </a:p>
          <a:p>
            <a:pPr lvl="0"/>
            <a:r>
              <a:rPr lang="en-IN" dirty="0"/>
              <a:t>Investigating the impact of marketing strategies, release timing, and competition within the film industry could offer additional insights into movie success determinants.</a:t>
            </a:r>
          </a:p>
          <a:p>
            <a:pPr marL="0" indent="0">
              <a:buNone/>
            </a:pPr>
            <a:r>
              <a:rPr lang="en-IN" dirty="0"/>
              <a:t>By leveraging these insights and recommendations, stakeholders in the film industry can enhance their decision-making processes and increase the likelihood of producing successful movies that resonate with audiences.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24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IMDB Movie Analysis Project aims to explore the factors influencing the success of movies on IMDB, focusing on their ratings. </a:t>
            </a:r>
            <a:endParaRPr lang="en-IN" dirty="0" smtClean="0"/>
          </a:p>
          <a:p>
            <a:r>
              <a:rPr lang="en-IN" dirty="0"/>
              <a:t>By analysing a dataset containing information about various movies, </a:t>
            </a:r>
            <a:r>
              <a:rPr lang="en-IN" dirty="0" smtClean="0"/>
              <a:t>the </a:t>
            </a:r>
            <a:r>
              <a:rPr lang="en-IN" dirty="0"/>
              <a:t>project seeks to provide insights that can guide stakeholders in the film </a:t>
            </a:r>
            <a:r>
              <a:rPr lang="en-IN" dirty="0" smtClean="0"/>
              <a:t>industry in </a:t>
            </a:r>
            <a:r>
              <a:rPr lang="en-IN" dirty="0"/>
              <a:t>making informed decisions for future projects.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1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cleaning and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Dataset was loaded in </a:t>
            </a:r>
            <a:r>
              <a:rPr lang="en-IN" dirty="0" err="1"/>
              <a:t>Jupyter</a:t>
            </a:r>
            <a:r>
              <a:rPr lang="en-IN" dirty="0"/>
              <a:t> notebook.</a:t>
            </a:r>
          </a:p>
          <a:p>
            <a:pPr lvl="0"/>
            <a:r>
              <a:rPr lang="en-IN" dirty="0"/>
              <a:t>Null values and datatypes where checked for all columns in the dataset.</a:t>
            </a:r>
          </a:p>
          <a:p>
            <a:pPr lvl="0"/>
            <a:r>
              <a:rPr lang="en-IN" dirty="0"/>
              <a:t>For various numerical columns in the data, distribution plot was made by importing </a:t>
            </a:r>
            <a:r>
              <a:rPr lang="en-IN" dirty="0" err="1"/>
              <a:t>seaborn</a:t>
            </a:r>
            <a:r>
              <a:rPr lang="en-IN" dirty="0"/>
              <a:t> library.</a:t>
            </a:r>
          </a:p>
          <a:p>
            <a:pPr lvl="0"/>
            <a:r>
              <a:rPr lang="en-IN" dirty="0"/>
              <a:t>If the distribution was normal, null values were replaced with mean of the particular column. If it is not normal, null values were replaced with median of the particular column.</a:t>
            </a:r>
          </a:p>
          <a:p>
            <a:pPr lvl="0"/>
            <a:r>
              <a:rPr lang="en-IN" dirty="0"/>
              <a:t>For columns like Actor’s name, Director’s name, null values were filled with “Not specified”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Data cleaning and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 column’s null values were filled with mode of the particular </a:t>
            </a:r>
            <a:r>
              <a:rPr lang="en-IN" dirty="0" smtClean="0"/>
              <a:t>column.</a:t>
            </a:r>
          </a:p>
          <a:p>
            <a:pPr lvl="0"/>
            <a:r>
              <a:rPr lang="en-IN" dirty="0"/>
              <a:t>The column “genres” contains many categories separated by “|”. It was splitted using string split method and splitted categories were exploded into separate rows.</a:t>
            </a:r>
          </a:p>
          <a:p>
            <a:pPr lvl="0"/>
            <a:r>
              <a:rPr lang="en-IN" dirty="0"/>
              <a:t>The genres list was further grouped based on IMBD score and its mean, median, mode, max, min, standard deviation, variance was calculated.</a:t>
            </a:r>
          </a:p>
          <a:p>
            <a:pPr lvl="0"/>
            <a:r>
              <a:rPr lang="en-IN" dirty="0"/>
              <a:t>The treated data frame was then saved as an excel file and loaded into </a:t>
            </a:r>
            <a:r>
              <a:rPr lang="en-IN" dirty="0" err="1"/>
              <a:t>PowerBI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7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Data Analysis - Movie Genre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" y="2056092"/>
            <a:ext cx="4395787" cy="248420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At 7.65, Film-Noir had the highest Average of median and was 163.79% higher than Game-Show, which had the lowest Average of median at 2.90. ﻿</a:t>
            </a:r>
          </a:p>
          <a:p>
            <a:pPr lvl="0"/>
            <a:r>
              <a:rPr lang="en-IN" dirty="0"/>
              <a:t>﻿Average of median and total Average of mode are positively correlated with each other.</a:t>
            </a:r>
          </a:p>
          <a:p>
            <a:pPr lvl="0"/>
            <a:r>
              <a:rPr lang="en-IN" dirty="0"/>
              <a:t>Across all 26 genres list, Average of median ranged from 2.90 to 7.65, Average of mode ranged from 2.90 to 7.50, and Average of mean ranged from 2.90 to 7.63. ﻿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 - Movie Genre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35" y="2056092"/>
            <a:ext cx="4130620" cy="30040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At 2.62, Reality-TV had the highest Sum of </a:t>
            </a:r>
            <a:r>
              <a:rPr lang="en-IN" dirty="0" err="1"/>
              <a:t>std</a:t>
            </a:r>
            <a:r>
              <a:rPr lang="en-IN" dirty="0"/>
              <a:t> and was 505.55% higher than Film-Noir, which had the lowest Sum of </a:t>
            </a:r>
            <a:r>
              <a:rPr lang="en-IN" dirty="0" err="1"/>
              <a:t>std</a:t>
            </a:r>
            <a:r>
              <a:rPr lang="en-IN" dirty="0"/>
              <a:t> at 0.43. ﻿﻿ ﻿﻿ ﻿﻿</a:t>
            </a:r>
          </a:p>
          <a:p>
            <a:pPr lvl="0"/>
            <a:r>
              <a:rPr lang="en-IN" dirty="0"/>
              <a:t>Sum of </a:t>
            </a:r>
            <a:r>
              <a:rPr lang="en-IN" dirty="0" err="1"/>
              <a:t>std</a:t>
            </a:r>
            <a:r>
              <a:rPr lang="en-IN" dirty="0"/>
              <a:t> and total Sum of </a:t>
            </a:r>
            <a:r>
              <a:rPr lang="en-IN" dirty="0" err="1"/>
              <a:t>var</a:t>
            </a:r>
            <a:r>
              <a:rPr lang="en-IN" dirty="0"/>
              <a:t> are positively correlated with each other. ﻿﻿ ﻿﻿ </a:t>
            </a:r>
          </a:p>
          <a:p>
            <a:pPr lvl="0"/>
            <a:r>
              <a:rPr lang="en-IN" dirty="0"/>
              <a:t>﻿﻿Reality-TV accounted for 9.80% of Sum of std.﻿﻿ ﻿﻿ ﻿﻿</a:t>
            </a:r>
          </a:p>
          <a:p>
            <a:r>
              <a:rPr lang="en-IN" dirty="0"/>
              <a:t>Sum of </a:t>
            </a:r>
            <a:r>
              <a:rPr lang="en-IN" dirty="0" err="1"/>
              <a:t>var</a:t>
            </a:r>
            <a:r>
              <a:rPr lang="en-IN" dirty="0"/>
              <a:t> and Sum of </a:t>
            </a:r>
            <a:r>
              <a:rPr lang="en-IN" dirty="0" err="1"/>
              <a:t>std</a:t>
            </a:r>
            <a:r>
              <a:rPr lang="en-IN" dirty="0"/>
              <a:t> diverged the most when the </a:t>
            </a:r>
            <a:r>
              <a:rPr lang="en-IN" dirty="0" err="1"/>
              <a:t>genres_list</a:t>
            </a:r>
            <a:r>
              <a:rPr lang="en-IN" dirty="0"/>
              <a:t> was Reality-TV, when Sum of </a:t>
            </a:r>
            <a:r>
              <a:rPr lang="en-IN" dirty="0" err="1"/>
              <a:t>var</a:t>
            </a:r>
            <a:r>
              <a:rPr lang="en-IN" dirty="0"/>
              <a:t> were 4.23 higher than Sum of std.﻿﻿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 - Movie Genre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6092"/>
            <a:ext cx="4395787" cy="2811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Average of imdb_score was highest for Biography at 8.50, followed by News and Action. ﻿﻿ ﻿﻿ </a:t>
            </a:r>
          </a:p>
          <a:p>
            <a:pPr lvl="0"/>
            <a:r>
              <a:rPr lang="en-IN" dirty="0"/>
              <a:t>Across all 27 </a:t>
            </a:r>
            <a:r>
              <a:rPr lang="en-IN" dirty="0" err="1"/>
              <a:t>genres_list</a:t>
            </a:r>
            <a:r>
              <a:rPr lang="en-IN" dirty="0"/>
              <a:t>, Average of imdb_score ranged from 6.10 to 8.50. ﻿﻿ ﻿﻿ ﻿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2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Movie Duration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6" y="2056092"/>
            <a:ext cx="4391638" cy="28674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At 8.90, 185 had the highest Average of imdb_score and was 67.92% higher than 67, which had the lowest Average of imdb_score at 5.30.</a:t>
            </a:r>
          </a:p>
          <a:p>
            <a:pPr lvl="0"/>
            <a:r>
              <a:rPr lang="en-IN" dirty="0"/>
              <a:t>﻿﻿﻿185 had the highest Average of imdb_score at 8.90, followed by 54 and 55. 67 had the lowest Average of imdb_score at 5.30.﻿﻿ ﻿﻿ </a:t>
            </a:r>
          </a:p>
          <a:p>
            <a:r>
              <a:rPr lang="en-IN" dirty="0"/>
              <a:t>﻿﻿Across all 192 duration, Average of imdb_score ranged from 5.30 to 8.90.﻿﻿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2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Language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0" y="2056092"/>
            <a:ext cx="4286848" cy="25911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Average of imdb_score was highest for Telugu at 8.40, followed by Indonesian and Polish. ﻿﻿ </a:t>
            </a:r>
          </a:p>
          <a:p>
            <a:r>
              <a:rPr lang="en-IN" dirty="0"/>
              <a:t>﻿﻿﻿﻿Across all 15 language, Average of imdb_score ranged from 7.40 to 8.40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6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913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IMDB Movie Analysis </vt:lpstr>
      <vt:lpstr>Problem statement</vt:lpstr>
      <vt:lpstr>Data cleaning and Pre-processing</vt:lpstr>
      <vt:lpstr>Data cleaning and Pre-processing</vt:lpstr>
      <vt:lpstr>Data Analysis - Movie Genre Analysis</vt:lpstr>
      <vt:lpstr>Data Analysis - Movie Genre Analysis</vt:lpstr>
      <vt:lpstr>Data Analysis - Movie Genre Analysis</vt:lpstr>
      <vt:lpstr>Movie Duration Analysis</vt:lpstr>
      <vt:lpstr>Language Analysis</vt:lpstr>
      <vt:lpstr> Director Analysis</vt:lpstr>
      <vt:lpstr>Budget Analysis</vt:lpstr>
      <vt:lpstr>Rating analysis</vt:lpstr>
      <vt:lpstr>Summary of IMDB Movie Analysis</vt:lpstr>
      <vt:lpstr>Summary of IMDB Movie Analysis</vt:lpstr>
      <vt:lpstr>Summary of IMDB Movie Analysis</vt:lpstr>
      <vt:lpstr>Implications for Stakeholders</vt:lpstr>
      <vt:lpstr>Recommendations for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NANDHU</dc:creator>
  <cp:lastModifiedBy>NANDHU</cp:lastModifiedBy>
  <cp:revision>3</cp:revision>
  <dcterms:created xsi:type="dcterms:W3CDTF">2024-02-09T07:43:20Z</dcterms:created>
  <dcterms:modified xsi:type="dcterms:W3CDTF">2024-02-09T07:59:32Z</dcterms:modified>
</cp:coreProperties>
</file>