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6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2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81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7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3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28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6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2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2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3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9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7E17-D17A-42FE-83EC-8506219413D5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9EB4B-908C-4278-AAAD-BF87E6E1E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2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0478"/>
          </a:xfrm>
        </p:spPr>
        <p:txBody>
          <a:bodyPr/>
          <a:lstStyle/>
          <a:p>
            <a:r>
              <a:rPr lang="en-IN" dirty="0" smtClean="0"/>
              <a:t>E-Commerce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2593" y="3680866"/>
            <a:ext cx="3715407" cy="1655762"/>
          </a:xfrm>
        </p:spPr>
        <p:txBody>
          <a:bodyPr/>
          <a:lstStyle/>
          <a:p>
            <a:pPr algn="r"/>
            <a:r>
              <a:rPr lang="en-IN" dirty="0"/>
              <a:t>Submitted by</a:t>
            </a:r>
            <a:br>
              <a:rPr lang="en-IN" dirty="0"/>
            </a:br>
            <a:r>
              <a:rPr lang="en-IN" dirty="0" err="1"/>
              <a:t>Nalina</a:t>
            </a:r>
            <a:r>
              <a:rPr lang="en-IN" dirty="0"/>
              <a:t> </a:t>
            </a:r>
            <a:r>
              <a:rPr lang="en-IN" dirty="0" err="1"/>
              <a:t>Lingasamy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DTM10</a:t>
            </a:r>
          </a:p>
        </p:txBody>
      </p:sp>
    </p:spTree>
    <p:extLst>
      <p:ext uri="{BB962C8B-B14F-4D97-AF65-F5344CB8AC3E}">
        <p14:creationId xmlns:p14="http://schemas.microsoft.com/office/powerpoint/2010/main" val="6582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2" y="2288518"/>
            <a:ext cx="5085576" cy="402431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11" y="2288518"/>
            <a:ext cx="520367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0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2057400"/>
            <a:ext cx="10011103" cy="4548351"/>
          </a:xfrm>
        </p:spPr>
      </p:pic>
    </p:spTree>
    <p:extLst>
      <p:ext uri="{BB962C8B-B14F-4D97-AF65-F5344CB8AC3E}">
        <p14:creationId xmlns:p14="http://schemas.microsoft.com/office/powerpoint/2010/main" val="346315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28" y="2194560"/>
            <a:ext cx="4569372" cy="4024125"/>
          </a:xfrm>
        </p:spPr>
        <p:txBody>
          <a:bodyPr/>
          <a:lstStyle/>
          <a:p>
            <a:r>
              <a:rPr lang="en-US" dirty="0" smtClean="0"/>
              <a:t>Toys </a:t>
            </a:r>
            <a:r>
              <a:rPr lang="en-US" dirty="0"/>
              <a:t>had the highest Average of discount at 62.00, followed by Bags, Wallets &amp; Belts, Clothing and Accessories, and Footwear.﻿﻿ ﻿﻿ ﻿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5" y="2307238"/>
            <a:ext cx="4888801" cy="3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924" y="2194560"/>
            <a:ext cx="4979276" cy="4024125"/>
          </a:xfrm>
        </p:spPr>
        <p:txBody>
          <a:bodyPr/>
          <a:lstStyle/>
          <a:p>
            <a:r>
              <a:rPr lang="en-US" dirty="0"/>
              <a:t>﻿Clothing and Accessories had the highest Average of </a:t>
            </a:r>
            <a:r>
              <a:rPr lang="en-US" dirty="0" err="1"/>
              <a:t>selling_price</a:t>
            </a:r>
            <a:r>
              <a:rPr lang="en-US" dirty="0"/>
              <a:t> at 724.56, followed by Footwear, Bags, Wallets &amp; Belts, and Toys.﻿﻿ ﻿﻿ ﻿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20" y="2194560"/>
            <a:ext cx="4956625" cy="35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" y="2573583"/>
            <a:ext cx="4503582" cy="281822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80" y="2573582"/>
            <a:ext cx="5259677" cy="2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Brand Performance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Brands like MILD, </a:t>
            </a:r>
            <a:r>
              <a:rPr lang="en-US" dirty="0" err="1"/>
              <a:t>VARTe</a:t>
            </a:r>
            <a:r>
              <a:rPr lang="en-US" dirty="0"/>
              <a:t>, and VIKING.INE have consistently high average ratings, indicating strong customer satisfaction.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would be beneficial to study their marketing strategies, product quality, and customer service practices to identify factors contributing to their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3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Brand Improvement Opportunities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Brands with lower average ratings, such as K J TRADE, might benefit from analyzing customer feedback to pinpoint areas for improvement. </a:t>
            </a:r>
            <a:endParaRPr lang="en-US" dirty="0" smtClean="0"/>
          </a:p>
          <a:p>
            <a:r>
              <a:rPr lang="en-US" dirty="0" smtClean="0"/>
              <a:t>Implementing </a:t>
            </a:r>
            <a:r>
              <a:rPr lang="en-US" dirty="0"/>
              <a:t>strategies to enhance product quality, customer service, and overall brand experience could lead to improved ratings and customer retention.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Discount Strategy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appears to be a negative correlation between average discount and average rating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</a:t>
            </a:r>
            <a:r>
              <a:rPr lang="en-US" dirty="0"/>
              <a:t>offering discounts can attract customers, excessively high discounts may raise questions about product quality or brand value. </a:t>
            </a:r>
            <a:endParaRPr lang="en-US" dirty="0" smtClean="0"/>
          </a:p>
          <a:p>
            <a:r>
              <a:rPr lang="en-US" dirty="0" smtClean="0"/>
              <a:t>Brands </a:t>
            </a:r>
            <a:r>
              <a:rPr lang="en-US" dirty="0"/>
              <a:t>should carefully evaluate their discounting strategies to ensure they align with customer perceptions and brand positioning.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9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Seller 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Jackson Consolidate stands out as a seller with a significant disparity between average discount and average rating.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suggests a potential inconsistency between pricing and customer satisfaction. </a:t>
            </a:r>
            <a:endParaRPr lang="en-US" dirty="0" smtClean="0"/>
          </a:p>
          <a:p>
            <a:r>
              <a:rPr lang="en-US" dirty="0" smtClean="0"/>
              <a:t>Sellers </a:t>
            </a:r>
            <a:r>
              <a:rPr lang="en-US" dirty="0"/>
              <a:t>should aim for more balanced pricing strategies that maintain profitability while satisfying customer expectations.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44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Product Category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Toys have the highest average discount, indicating potential pricing flexibility in this category. </a:t>
            </a:r>
            <a:endParaRPr lang="en-US" dirty="0" smtClean="0"/>
          </a:p>
          <a:p>
            <a:r>
              <a:rPr lang="en-US" dirty="0" smtClean="0"/>
              <a:t>Brands </a:t>
            </a:r>
            <a:r>
              <a:rPr lang="en-US" dirty="0"/>
              <a:t>could leverage this insight to run targeted promotions and attract price-sensitive customers. </a:t>
            </a:r>
            <a:endParaRPr lang="en-US" dirty="0" smtClean="0"/>
          </a:p>
          <a:p>
            <a:r>
              <a:rPr lang="en-US" dirty="0" smtClean="0"/>
              <a:t>Conversely</a:t>
            </a:r>
            <a:r>
              <a:rPr lang="en-US" dirty="0"/>
              <a:t>, Clothing and Accessories command higher selling prices, suggesting a perceived value or premium positioning within this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11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627"/>
            <a:ext cx="10515600" cy="4269335"/>
          </a:xfrm>
        </p:spPr>
        <p:txBody>
          <a:bodyPr/>
          <a:lstStyle/>
          <a:p>
            <a:r>
              <a:rPr lang="en-US" dirty="0" smtClean="0"/>
              <a:t>This analysis aims to provide insights into various aspects of product data collected from a major Indian e-commerce platform.</a:t>
            </a:r>
          </a:p>
        </p:txBody>
      </p:sp>
    </p:spTree>
    <p:extLst>
      <p:ext uri="{BB962C8B-B14F-4D97-AF65-F5344CB8AC3E}">
        <p14:creationId xmlns:p14="http://schemas.microsoft.com/office/powerpoint/2010/main" val="108411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Customer Feedback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Conducting in-depth analysis of customer feedback across brands and product categories can provide valuable insights into customer preferences, pain points, and areas for improvement. </a:t>
            </a:r>
            <a:endParaRPr lang="en-US" dirty="0" smtClean="0"/>
          </a:p>
          <a:p>
            <a:r>
              <a:rPr lang="en-US" dirty="0" smtClean="0"/>
              <a:t>Brands </a:t>
            </a:r>
            <a:r>
              <a:rPr lang="en-US" dirty="0"/>
              <a:t>can use this information to tailor their offerings and enhance customer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07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Competitive 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Benchmarking against competitors can provide valuable insights into market trends, pricing strategies, and customer preferences. </a:t>
            </a:r>
            <a:endParaRPr lang="en-US" dirty="0" smtClean="0"/>
          </a:p>
          <a:p>
            <a:r>
              <a:rPr lang="en-US" dirty="0" smtClean="0"/>
              <a:t>Brands </a:t>
            </a:r>
            <a:r>
              <a:rPr lang="en-US" dirty="0"/>
              <a:t>should continuously monitor competitor performance and adapt their strategies accordingly to maintain a competitive edge.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4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Customer Engagement Initiatives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customer engagement initiatives such as loyalty programs, personalized recommendations, and interactive content can foster stronger relationships with customers and encourage repeat purchases. </a:t>
            </a:r>
            <a:endParaRPr lang="en-US" dirty="0" smtClean="0"/>
          </a:p>
          <a:p>
            <a:r>
              <a:rPr lang="en-US" dirty="0" smtClean="0"/>
              <a:t>Brands </a:t>
            </a:r>
            <a:r>
              <a:rPr lang="en-US" dirty="0"/>
              <a:t>should prioritize building long-term customer loyalty to drive sustainable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40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73653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0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cleaning and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Dataset was loaded in </a:t>
            </a:r>
            <a:r>
              <a:rPr lang="en-IN" dirty="0" err="1" smtClean="0"/>
              <a:t>Jupyter</a:t>
            </a:r>
            <a:r>
              <a:rPr lang="en-IN" dirty="0" smtClean="0"/>
              <a:t> notebook.</a:t>
            </a:r>
          </a:p>
          <a:p>
            <a:pPr lvl="0"/>
            <a:r>
              <a:rPr lang="en-IN" dirty="0" smtClean="0"/>
              <a:t>Null values and datatypes were checked for all columns in the dataset.</a:t>
            </a:r>
          </a:p>
          <a:p>
            <a:r>
              <a:rPr lang="en-US" dirty="0" smtClean="0"/>
              <a:t>The </a:t>
            </a:r>
            <a:r>
              <a:rPr lang="en-US" dirty="0"/>
              <a:t>data types were checked and data type conversion were made to make the data suitable for further analysis.</a:t>
            </a:r>
          </a:p>
          <a:p>
            <a:r>
              <a:rPr lang="en-US" dirty="0"/>
              <a:t>The product column in data set was exploded and the categories were separated into columns.</a:t>
            </a:r>
          </a:p>
          <a:p>
            <a:r>
              <a:rPr lang="en-US" dirty="0"/>
              <a:t>Outliers were identified using Box plot.</a:t>
            </a:r>
          </a:p>
          <a:p>
            <a:r>
              <a:rPr lang="en-US" dirty="0"/>
              <a:t>Various descriptive statistics were </a:t>
            </a:r>
            <a:r>
              <a:rPr lang="en-US" dirty="0" smtClean="0"/>
              <a:t>analyzed.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cleaning and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treated data set was then exported as an excel file.</a:t>
            </a:r>
          </a:p>
          <a:p>
            <a:r>
              <a:rPr lang="en-US" dirty="0"/>
              <a:t>The exported excel file was then loaded in </a:t>
            </a:r>
            <a:r>
              <a:rPr lang="en-US" dirty="0" err="1"/>
              <a:t>PowerBI</a:t>
            </a:r>
            <a:r>
              <a:rPr lang="en-US" dirty="0"/>
              <a:t> for analysis.</a:t>
            </a:r>
          </a:p>
          <a:p>
            <a:r>
              <a:rPr lang="en-US" dirty="0"/>
              <a:t>Various parameters were </a:t>
            </a:r>
            <a:r>
              <a:rPr lang="en-US" dirty="0" err="1"/>
              <a:t>analysed</a:t>
            </a:r>
            <a:r>
              <a:rPr lang="en-US" dirty="0"/>
              <a:t> and graphs were plotted.</a:t>
            </a:r>
          </a:p>
          <a:p>
            <a:r>
              <a:rPr lang="en-US" dirty="0"/>
              <a:t>From the plotted graphs, various insights were found for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7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530" y="2194560"/>
            <a:ext cx="4616669" cy="4024125"/>
          </a:xfrm>
        </p:spPr>
        <p:txBody>
          <a:bodyPr/>
          <a:lstStyle/>
          <a:p>
            <a:r>
              <a:rPr lang="en-US" dirty="0"/>
              <a:t>﻿﻿﻿MILD and </a:t>
            </a:r>
            <a:r>
              <a:rPr lang="en-US" dirty="0" err="1"/>
              <a:t>VARTe</a:t>
            </a:r>
            <a:r>
              <a:rPr lang="en-US" dirty="0"/>
              <a:t> tied for highest Average of </a:t>
            </a:r>
            <a:r>
              <a:rPr lang="en-US" dirty="0" err="1"/>
              <a:t>average_rating</a:t>
            </a:r>
            <a:r>
              <a:rPr lang="en-US" dirty="0"/>
              <a:t> at 5, followed by VIKING.INE.﻿﻿ ﻿﻿ ﻿﻿</a:t>
            </a:r>
          </a:p>
          <a:p>
            <a:r>
              <a:rPr lang="en-US" dirty="0"/>
              <a:t>Across all 14 brand, Average of </a:t>
            </a:r>
            <a:r>
              <a:rPr lang="en-US" dirty="0" err="1"/>
              <a:t>average_rating</a:t>
            </a:r>
            <a:r>
              <a:rPr lang="en-US" dirty="0"/>
              <a:t> ranged from 4.40 to 5.﻿﻿ ﻿﻿ ﻿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5" y="2194560"/>
            <a:ext cx="5228666" cy="37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648" y="2194560"/>
            <a:ext cx="5767552" cy="4024125"/>
          </a:xfrm>
        </p:spPr>
        <p:txBody>
          <a:bodyPr>
            <a:normAutofit/>
          </a:bodyPr>
          <a:lstStyle/>
          <a:p>
            <a:r>
              <a:rPr lang="en-US" dirty="0"/>
              <a:t>﻿At 2.30, ta had the highest Average of </a:t>
            </a:r>
            <a:r>
              <a:rPr lang="en-US" dirty="0" err="1"/>
              <a:t>average_rating</a:t>
            </a:r>
            <a:r>
              <a:rPr lang="en-US" dirty="0"/>
              <a:t> and was 76.92% higher than K J TRADE, which had the lowest Average of </a:t>
            </a:r>
            <a:r>
              <a:rPr lang="en-US" dirty="0" err="1"/>
              <a:t>average_rating</a:t>
            </a:r>
            <a:r>
              <a:rPr lang="en-US" dirty="0"/>
              <a:t> at 1.30.﻿﻿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﻿</a:t>
            </a:r>
            <a:r>
              <a:rPr lang="en-US" dirty="0" smtClean="0"/>
              <a:t>ta </a:t>
            </a:r>
            <a:r>
              <a:rPr lang="en-US" dirty="0"/>
              <a:t>had the highest Average of </a:t>
            </a:r>
            <a:r>
              <a:rPr lang="en-US" dirty="0" err="1"/>
              <a:t>average_rating</a:t>
            </a:r>
            <a:r>
              <a:rPr lang="en-US" dirty="0"/>
              <a:t> at 2.30, followed by Sketch </a:t>
            </a:r>
            <a:r>
              <a:rPr lang="en-US" dirty="0" err="1"/>
              <a:t>Vib</a:t>
            </a:r>
            <a:r>
              <a:rPr lang="en-US" dirty="0"/>
              <a:t> and TRANSPERAN. K J TRADE had the lowest Average of </a:t>
            </a:r>
            <a:r>
              <a:rPr lang="en-US" dirty="0" err="1"/>
              <a:t>average_rating</a:t>
            </a:r>
            <a:r>
              <a:rPr lang="en-US" dirty="0"/>
              <a:t> at 1.30.﻿﻿ ﻿﻿ </a:t>
            </a:r>
            <a:endParaRPr lang="en-US" dirty="0" smtClean="0"/>
          </a:p>
          <a:p>
            <a:r>
              <a:rPr lang="en-US" dirty="0"/>
              <a:t>﻿﻿Across all 10 brand, Average of </a:t>
            </a:r>
            <a:r>
              <a:rPr lang="en-US" dirty="0" err="1"/>
              <a:t>average_rating</a:t>
            </a:r>
            <a:r>
              <a:rPr lang="en-US" dirty="0"/>
              <a:t> ranged from 1.30 to 2.30.﻿﻿ ﻿﻿ ﻿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12" y="2510935"/>
            <a:ext cx="4778976" cy="30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082" y="2194560"/>
            <a:ext cx="5326117" cy="4024125"/>
          </a:xfrm>
        </p:spPr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77.00, Modest Ci had the highest Average of discount and was 227.66% higher than JUARI BE A GENTLEM, which had the lowest Average of discount at 23.50.﻿﻿ ﻿﻿ ﻿﻿</a:t>
            </a:r>
            <a:endParaRPr lang="en-US" dirty="0" smtClean="0"/>
          </a:p>
          <a:p>
            <a:r>
              <a:rPr lang="en-US" dirty="0" smtClean="0"/>
              <a:t>Across </a:t>
            </a:r>
            <a:r>
              <a:rPr lang="en-US" dirty="0"/>
              <a:t>all 19 brand, Average of discount ranged from 23.50 to 77.00.﻿﻿ ﻿﻿ ﻿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5" y="2057401"/>
            <a:ext cx="5110429" cy="30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096" y="2194560"/>
            <a:ext cx="5058103" cy="4024125"/>
          </a:xfrm>
        </p:spPr>
        <p:txBody>
          <a:bodyPr/>
          <a:lstStyle/>
          <a:p>
            <a:r>
              <a:rPr lang="en-US" dirty="0"/>
              <a:t>﻿﻿ ﻿</a:t>
            </a:r>
            <a:r>
              <a:rPr lang="en-US" dirty="0" smtClean="0"/>
              <a:t>The </a:t>
            </a:r>
            <a:r>
              <a:rPr lang="en-US" dirty="0"/>
              <a:t>top 3 seller all had Average of </a:t>
            </a:r>
            <a:r>
              <a:rPr lang="en-US" dirty="0" err="1"/>
              <a:t>average_rating</a:t>
            </a:r>
            <a:r>
              <a:rPr lang="en-US" dirty="0"/>
              <a:t> of 5.﻿﻿ ﻿﻿</a:t>
            </a:r>
            <a:endParaRPr lang="en-US" dirty="0" smtClean="0"/>
          </a:p>
          <a:p>
            <a:r>
              <a:rPr lang="en-US" dirty="0"/>
              <a:t>﻿﻿Across all 10 seller, Average of </a:t>
            </a:r>
            <a:r>
              <a:rPr lang="en-US" dirty="0" err="1"/>
              <a:t>average_rating</a:t>
            </a:r>
            <a:r>
              <a:rPr lang="en-US" dirty="0"/>
              <a:t> ranged from 4.49 to 5.﻿﻿ ﻿﻿ ﻿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6" y="2194560"/>
            <a:ext cx="5057615" cy="30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45" y="4272455"/>
            <a:ext cx="11206655" cy="19462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 </a:t>
            </a:r>
            <a:r>
              <a:rPr lang="en-US" dirty="0"/>
              <a:t>of discount and total Average of </a:t>
            </a:r>
            <a:r>
              <a:rPr lang="en-US" dirty="0" err="1"/>
              <a:t>average_rating</a:t>
            </a:r>
            <a:r>
              <a:rPr lang="en-US" dirty="0"/>
              <a:t> are negatively correlated with each other.﻿﻿ ﻿﻿ ﻿﻿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of discount and Average of </a:t>
            </a:r>
            <a:r>
              <a:rPr lang="en-US" dirty="0" err="1"/>
              <a:t>average_rating</a:t>
            </a:r>
            <a:r>
              <a:rPr lang="en-US" dirty="0"/>
              <a:t> diverged the most when the seller was Jackson Consolidate, when Average of discount were 77.94 higher than Average of </a:t>
            </a:r>
            <a:r>
              <a:rPr lang="en-US" dirty="0" err="1"/>
              <a:t>average_rating</a:t>
            </a:r>
            <a:r>
              <a:rPr lang="en-US" dirty="0"/>
              <a:t>.﻿﻿ </a:t>
            </a:r>
            <a:endParaRPr lang="en-US" dirty="0" smtClean="0"/>
          </a:p>
          <a:p>
            <a:r>
              <a:rPr lang="en-US" dirty="0"/>
              <a:t>﻿﻿﻿﻿Across all 527 seller, Average of discount ranged from 1.00 to 81.80 and Average of </a:t>
            </a:r>
            <a:r>
              <a:rPr lang="en-US" dirty="0" err="1"/>
              <a:t>average_rating</a:t>
            </a:r>
            <a:r>
              <a:rPr lang="en-US" dirty="0"/>
              <a:t> ranged from 1.60 to 5.﻿﻿ ﻿﻿ ﻿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06" y="1939158"/>
            <a:ext cx="10527342" cy="18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4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192</TotalTime>
  <Words>618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E-Commerce Analysis</vt:lpstr>
      <vt:lpstr>Problem statement</vt:lpstr>
      <vt:lpstr>Data cleaning and Pre-processing</vt:lpstr>
      <vt:lpstr>Data cleaning and Pre-processing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Brand Performance Analysis</vt:lpstr>
      <vt:lpstr>Brand Improvement Opportunities</vt:lpstr>
      <vt:lpstr>Discount Strategy Optimization</vt:lpstr>
      <vt:lpstr>Seller Performance Evaluation</vt:lpstr>
      <vt:lpstr>Product Category Insights</vt:lpstr>
      <vt:lpstr>Customer Feedback Analysis</vt:lpstr>
      <vt:lpstr>Competitive Benchmarking</vt:lpstr>
      <vt:lpstr>Customer Engagement Initiatives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Analysis</dc:title>
  <dc:creator>NANDHU</dc:creator>
  <cp:lastModifiedBy>NANDHU</cp:lastModifiedBy>
  <cp:revision>5</cp:revision>
  <dcterms:created xsi:type="dcterms:W3CDTF">2024-03-05T10:25:07Z</dcterms:created>
  <dcterms:modified xsi:type="dcterms:W3CDTF">2024-03-05T13:38:01Z</dcterms:modified>
</cp:coreProperties>
</file>