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01" r:id="rId3"/>
    <p:sldId id="302" r:id="rId4"/>
    <p:sldId id="282" r:id="rId5"/>
    <p:sldId id="257" r:id="rId6"/>
    <p:sldId id="284" r:id="rId7"/>
    <p:sldId id="259" r:id="rId8"/>
    <p:sldId id="315" r:id="rId9"/>
    <p:sldId id="318" r:id="rId10"/>
    <p:sldId id="286" r:id="rId11"/>
    <p:sldId id="261" r:id="rId12"/>
    <p:sldId id="262" r:id="rId13"/>
    <p:sldId id="263" r:id="rId14"/>
    <p:sldId id="287" r:id="rId15"/>
    <p:sldId id="264" r:id="rId16"/>
    <p:sldId id="288" r:id="rId17"/>
    <p:sldId id="310" r:id="rId18"/>
    <p:sldId id="312" r:id="rId19"/>
    <p:sldId id="313" r:id="rId20"/>
    <p:sldId id="291" r:id="rId21"/>
    <p:sldId id="292" r:id="rId22"/>
    <p:sldId id="299" r:id="rId23"/>
    <p:sldId id="268" r:id="rId24"/>
    <p:sldId id="293" r:id="rId25"/>
    <p:sldId id="269" r:id="rId26"/>
    <p:sldId id="294" r:id="rId27"/>
    <p:sldId id="270" r:id="rId28"/>
    <p:sldId id="319" r:id="rId29"/>
    <p:sldId id="306" r:id="rId30"/>
    <p:sldId id="271" r:id="rId31"/>
    <p:sldId id="307" r:id="rId32"/>
    <p:sldId id="303" r:id="rId33"/>
    <p:sldId id="295" r:id="rId34"/>
    <p:sldId id="272" r:id="rId35"/>
    <p:sldId id="296" r:id="rId36"/>
    <p:sldId id="274" r:id="rId37"/>
    <p:sldId id="277" r:id="rId38"/>
    <p:sldId id="304" r:id="rId39"/>
    <p:sldId id="278" r:id="rId40"/>
    <p:sldId id="298" r:id="rId41"/>
    <p:sldId id="305" r:id="rId42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0.png"/><Relationship Id="rId7" Type="http://schemas.openxmlformats.org/officeDocument/2006/relationships/hyperlink" Target="http://teammatesv4.appspot.com/page/studentEvalSubmissionEditPage?courseid=AutEvalRem.course&amp;evaluationname=Opening+Eval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3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0.png"/><Relationship Id="rId7" Type="http://schemas.openxmlformats.org/officeDocument/2006/relationships/hyperlink" Target="http://teammatesv4.appspot.com/page/studentEvalSubmissionEditPage?courseid=AutEvalRem.course&amp;evaluationname=Opening+Eval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333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0" name="Picture 2" descr="Teamma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1" b="10638"/>
          <a:stretch/>
        </p:blipFill>
        <p:spPr bwMode="auto">
          <a:xfrm>
            <a:off x="533400" y="3054485"/>
            <a:ext cx="3162300" cy="7306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3053770"/>
            <a:ext cx="4648200" cy="693371"/>
          </a:xfrm>
          <a:prstGeom prst="wedgeRoundRectCallout">
            <a:avLst>
              <a:gd name="adj1" fmla="val -20833"/>
              <a:gd name="adj2" fmla="val 9180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600" b="1" dirty="0" smtClean="0"/>
              <a:t>Video Tour</a:t>
            </a:r>
            <a:endParaRPr lang="en-SG" sz="3600" b="1" dirty="0"/>
          </a:p>
        </p:txBody>
      </p:sp>
    </p:spTree>
    <p:extLst>
      <p:ext uri="{BB962C8B-B14F-4D97-AF65-F5344CB8AC3E}">
        <p14:creationId xmlns:p14="http://schemas.microsoft.com/office/powerpoint/2010/main" val="36911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955 -0.00764 L -0.1408 -0.4729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23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7.40741E-7 L -0.17083 0.3351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Isosceles Triangle 9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36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100" y="609600"/>
            <a:ext cx="9314100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152400" y="762000"/>
            <a:ext cx="1981200" cy="761475"/>
          </a:xfrm>
          <a:prstGeom prst="wedgeRoundRectCallout">
            <a:avLst>
              <a:gd name="adj1" fmla="val 27505"/>
              <a:gd name="adj2" fmla="val 9314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Instructions are here 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784169"/>
      </p:ext>
    </p:extLst>
  </p:cSld>
  <p:clrMapOvr>
    <a:masterClrMapping/>
  </p:clrMapOvr>
  <p:transition spd="slow" advTm="3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60"/>
          <a:stretch/>
        </p:blipFill>
        <p:spPr bwMode="auto">
          <a:xfrm>
            <a:off x="-11723" y="0"/>
            <a:ext cx="9132277" cy="689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2895600" y="2574898"/>
            <a:ext cx="1981200" cy="761475"/>
          </a:xfrm>
          <a:prstGeom prst="wedgeRoundRectCallout">
            <a:avLst>
              <a:gd name="adj1" fmla="val -21912"/>
              <a:gd name="adj2" fmla="val -9486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 student data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11168"/>
      </p:ext>
    </p:extLst>
  </p:cSld>
  <p:clrMapOvr>
    <a:masterClrMapping/>
  </p:clrMapOvr>
  <p:transition spd="slow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100" y="533400"/>
            <a:ext cx="9314100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4648200"/>
            <a:ext cx="9024938" cy="175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lowchart: Extract 4"/>
          <p:cNvSpPr>
            <a:spLocks noChangeAspect="1"/>
          </p:cNvSpPr>
          <p:nvPr/>
        </p:nvSpPr>
        <p:spPr>
          <a:xfrm rot="20042488">
            <a:off x="5332861" y="64918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Donut 11"/>
          <p:cNvSpPr/>
          <p:nvPr/>
        </p:nvSpPr>
        <p:spPr>
          <a:xfrm>
            <a:off x="4267200" y="57150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3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44" y="63444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28308" y="4838308"/>
            <a:ext cx="544869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1	Tom Jacobs	tom@email.com	</a:t>
            </a:r>
          </a:p>
          <a:p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1	Jean Wong	</a:t>
            </a:r>
            <a:r>
              <a:rPr lang="en-SG" sz="105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jean@email.com	Exchange </a:t>
            </a:r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Student</a:t>
            </a:r>
          </a:p>
          <a:p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1	Ravi Kumar	ravi@email.com	</a:t>
            </a:r>
          </a:p>
          <a:p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2	Chun Ling	</a:t>
            </a:r>
            <a:r>
              <a:rPr lang="en-SG" sz="105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ling@coolmail.com</a:t>
            </a:r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2	Desmond Wu	desmond@email.com	</a:t>
            </a:r>
          </a:p>
          <a:p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2	Harsha Silva	harsha@school.com	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09600" y="6213063"/>
            <a:ext cx="1600200" cy="420956"/>
          </a:xfrm>
          <a:prstGeom prst="wedgeRoundRectCallout">
            <a:avLst>
              <a:gd name="adj1" fmla="val 17490"/>
              <a:gd name="adj2" fmla="val -14646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Paste here 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60796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Isosceles Triangle 9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05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5610"/>
            <a:ext cx="9067800" cy="400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Donut 13"/>
          <p:cNvSpPr/>
          <p:nvPr/>
        </p:nvSpPr>
        <p:spPr>
          <a:xfrm>
            <a:off x="4419600" y="-2286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029173" y="923708"/>
            <a:ext cx="1981200" cy="761475"/>
          </a:xfrm>
          <a:prstGeom prst="wedgeRoundRectCallout">
            <a:avLst>
              <a:gd name="adj1" fmla="val -9609"/>
              <a:gd name="adj2" fmla="val -114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Next, create a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 session</a:t>
            </a:r>
            <a:endParaRPr lang="en-SG" sz="20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Flowchart: Extract 4"/>
          <p:cNvSpPr>
            <a:spLocks noChangeAspect="1"/>
          </p:cNvSpPr>
          <p:nvPr/>
        </p:nvSpPr>
        <p:spPr>
          <a:xfrm rot="20042488">
            <a:off x="5485261" y="5482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44" y="4008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838200" y="5704929"/>
            <a:ext cx="1981200" cy="761475"/>
          </a:xfrm>
          <a:prstGeom prst="wedgeRoundRectCallout">
            <a:avLst>
              <a:gd name="adj1" fmla="val -9609"/>
              <a:gd name="adj2" fmla="val -114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Students enrolled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86867"/>
      </p:ext>
    </p:extLst>
  </p:cSld>
  <p:clrMapOvr>
    <a:masterClrMapping/>
  </p:clrMapOvr>
  <p:transition spd="slow" advTm="3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0" grpId="0" animBg="1"/>
      <p:bldP spid="10" grpId="1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9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6"/>
          <a:stretch/>
        </p:blipFill>
        <p:spPr bwMode="auto">
          <a:xfrm>
            <a:off x="0" y="1912131"/>
            <a:ext cx="9144000" cy="43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09600" y="709367"/>
            <a:ext cx="1219200" cy="1101994"/>
          </a:xfrm>
          <a:prstGeom prst="wedgeRoundRectCallout">
            <a:avLst>
              <a:gd name="adj1" fmla="val -13000"/>
              <a:gd name="adj2" fmla="val 1238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Choose session type: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381000" y="2971800"/>
            <a:ext cx="9906000" cy="43434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1600200" y="4191000"/>
            <a:ext cx="4267200" cy="11019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 2.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Set your own questions, feedback paths, and visibility levels.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00200" y="2971800"/>
            <a:ext cx="4267200" cy="11019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 1.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Preset questions. Optimized for peer evaluations in team projects.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6"/>
          <a:stretch/>
        </p:blipFill>
        <p:spPr bwMode="auto">
          <a:xfrm>
            <a:off x="0" y="1912131"/>
            <a:ext cx="9144000" cy="43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09600" y="709367"/>
            <a:ext cx="1219200" cy="1101994"/>
          </a:xfrm>
          <a:prstGeom prst="wedgeRoundRectCallout">
            <a:avLst>
              <a:gd name="adj1" fmla="val -13000"/>
              <a:gd name="adj2" fmla="val 1238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Choose session type: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00200" y="4191000"/>
            <a:ext cx="4267200" cy="11019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 2.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Set your own questions, feedback paths, and visibility levels.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52600" y="2619984"/>
            <a:ext cx="2419350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ular Callout 9"/>
          <p:cNvSpPr/>
          <p:nvPr/>
        </p:nvSpPr>
        <p:spPr>
          <a:xfrm flipH="1">
            <a:off x="1981200" y="692148"/>
            <a:ext cx="1066800" cy="1092361"/>
          </a:xfrm>
          <a:prstGeom prst="wedgeRoundRectCallout">
            <a:avLst>
              <a:gd name="adj1" fmla="val -13000"/>
              <a:gd name="adj2" fmla="val 1238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00200" y="2971800"/>
            <a:ext cx="4267200" cy="11019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 1.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Preset questions. Optimized for peer evaluations in team projects.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254 L 0.04167 -0.3331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167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6"/>
          <a:stretch/>
        </p:blipFill>
        <p:spPr bwMode="auto">
          <a:xfrm>
            <a:off x="0" y="1912131"/>
            <a:ext cx="9144000" cy="43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4724400" y="2523806"/>
            <a:ext cx="1981200" cy="420956"/>
          </a:xfrm>
          <a:prstGeom prst="wedgeRoundRectCallout">
            <a:avLst>
              <a:gd name="adj1" fmla="val -18174"/>
              <a:gd name="adj2" fmla="val 10462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Fill in the data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6" t="38364" r="55650" b="58025"/>
          <a:stretch/>
        </p:blipFill>
        <p:spPr bwMode="auto">
          <a:xfrm>
            <a:off x="2381250" y="3527977"/>
            <a:ext cx="1806575" cy="16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6" t="38430" r="17833" b="58133"/>
          <a:stretch/>
        </p:blipFill>
        <p:spPr bwMode="auto">
          <a:xfrm>
            <a:off x="6619672" y="3512356"/>
            <a:ext cx="895351" cy="1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2381250" y="3124753"/>
            <a:ext cx="2419350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2362200" y="3496227"/>
            <a:ext cx="2419350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2343150" y="3867701"/>
            <a:ext cx="2419350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le 15"/>
          <p:cNvSpPr/>
          <p:nvPr/>
        </p:nvSpPr>
        <p:spPr>
          <a:xfrm>
            <a:off x="6582383" y="3124753"/>
            <a:ext cx="1875817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le 16"/>
          <p:cNvSpPr/>
          <p:nvPr/>
        </p:nvSpPr>
        <p:spPr>
          <a:xfrm>
            <a:off x="6577114" y="3493308"/>
            <a:ext cx="1875817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6565766" y="3856145"/>
            <a:ext cx="954526" cy="240155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ounded Rectangle 18"/>
          <p:cNvSpPr/>
          <p:nvPr/>
        </p:nvSpPr>
        <p:spPr>
          <a:xfrm>
            <a:off x="6554418" y="4218982"/>
            <a:ext cx="954526" cy="240155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ounded Rectangle 19"/>
          <p:cNvSpPr/>
          <p:nvPr/>
        </p:nvSpPr>
        <p:spPr>
          <a:xfrm>
            <a:off x="2455830" y="4637198"/>
            <a:ext cx="6078569" cy="240155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Flowchart: Extract 4"/>
          <p:cNvSpPr>
            <a:spLocks noChangeAspect="1"/>
          </p:cNvSpPr>
          <p:nvPr/>
        </p:nvSpPr>
        <p:spPr>
          <a:xfrm rot="20042488">
            <a:off x="4920768" y="4970358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Donut 21"/>
          <p:cNvSpPr/>
          <p:nvPr/>
        </p:nvSpPr>
        <p:spPr>
          <a:xfrm>
            <a:off x="4114800" y="5334553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23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544" y="5964027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ular Callout 24"/>
          <p:cNvSpPr/>
          <p:nvPr/>
        </p:nvSpPr>
        <p:spPr>
          <a:xfrm>
            <a:off x="609600" y="709367"/>
            <a:ext cx="1219200" cy="1101994"/>
          </a:xfrm>
          <a:prstGeom prst="wedgeRoundRectCallout">
            <a:avLst>
              <a:gd name="adj1" fmla="val -13000"/>
              <a:gd name="adj2" fmla="val 1238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Choose session type: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752600" y="2619984"/>
            <a:ext cx="2419350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ounded Rectangular Callout 27"/>
          <p:cNvSpPr/>
          <p:nvPr/>
        </p:nvSpPr>
        <p:spPr>
          <a:xfrm flipH="1">
            <a:off x="1981200" y="692148"/>
            <a:ext cx="1066800" cy="1092361"/>
          </a:xfrm>
          <a:prstGeom prst="wedgeRoundRectCallout">
            <a:avLst>
              <a:gd name="adj1" fmla="val -13000"/>
              <a:gd name="adj2" fmla="val 1238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ounded Rectangle 23" descr="Down:  Option 1. Preset questions. Optimized for peer evaluations in team projects."/>
          <p:cNvSpPr/>
          <p:nvPr/>
        </p:nvSpPr>
        <p:spPr>
          <a:xfrm>
            <a:off x="1981230" y="687331"/>
            <a:ext cx="4267200" cy="11019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 1.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Preset questions. Optimized for peer evaluations in team projects.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76521E-7 L -0.02812 0.12885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6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50"/>
                            </p:stCondLst>
                            <p:childTnLst>
                              <p:par>
                                <p:cTn id="48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5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85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48"/>
          <a:stretch/>
        </p:blipFill>
        <p:spPr bwMode="auto">
          <a:xfrm>
            <a:off x="0" y="-76200"/>
            <a:ext cx="9143999" cy="72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0" y="4191000"/>
            <a:ext cx="2819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09951"/>
            <a:ext cx="9144000" cy="2234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lowchart: Extract 4"/>
          <p:cNvSpPr>
            <a:spLocks noChangeAspect="1"/>
          </p:cNvSpPr>
          <p:nvPr/>
        </p:nvSpPr>
        <p:spPr>
          <a:xfrm rot="20042488">
            <a:off x="5214635" y="123655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Donut 4"/>
          <p:cNvSpPr/>
          <p:nvPr/>
        </p:nvSpPr>
        <p:spPr>
          <a:xfrm>
            <a:off x="7391400" y="-370115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6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9951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sosceles Triangle 9"/>
          <p:cNvSpPr/>
          <p:nvPr/>
        </p:nvSpPr>
        <p:spPr>
          <a:xfrm>
            <a:off x="1804852" y="45193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r="4510"/>
          <a:stretch/>
        </p:blipFill>
        <p:spPr bwMode="auto">
          <a:xfrm>
            <a:off x="169816" y="973182"/>
            <a:ext cx="8848583" cy="420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 descr="Down:  Video Tour"/>
          <p:cNvSpPr txBox="1"/>
          <p:nvPr/>
        </p:nvSpPr>
        <p:spPr>
          <a:xfrm>
            <a:off x="2247931" y="5352435"/>
            <a:ext cx="4648200" cy="693371"/>
          </a:xfrm>
          <a:prstGeom prst="wedgeRoundRectCallout">
            <a:avLst>
              <a:gd name="adj1" fmla="val -20833"/>
              <a:gd name="adj2" fmla="val 9180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600" b="1" dirty="0" smtClean="0"/>
              <a:t>Video Tour</a:t>
            </a:r>
            <a:endParaRPr lang="en-SG" sz="3600" b="1" dirty="0"/>
          </a:p>
        </p:txBody>
      </p:sp>
    </p:spTree>
    <p:extLst>
      <p:ext uri="{BB962C8B-B14F-4D97-AF65-F5344CB8AC3E}">
        <p14:creationId xmlns:p14="http://schemas.microsoft.com/office/powerpoint/2010/main" val="144474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0308E-6 L 0.28976 -0.15984 " pathEditMode="relative" rAng="0" ptsTypes="AA">
                                      <p:cBhvr>
                                        <p:cTn id="1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-8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6"/>
          <a:stretch/>
        </p:blipFill>
        <p:spPr bwMode="auto">
          <a:xfrm>
            <a:off x="0" y="1912131"/>
            <a:ext cx="9144000" cy="43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54316"/>
            <a:ext cx="8839200" cy="139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8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463 L 0 -0.1662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Down:  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6"/>
          <a:stretch/>
        </p:blipFill>
        <p:spPr bwMode="auto">
          <a:xfrm>
            <a:off x="0" y="772263"/>
            <a:ext cx="9144000" cy="43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54316"/>
            <a:ext cx="8839200" cy="139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1000" y="5844659"/>
            <a:ext cx="8534400" cy="3275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-381000" y="-304800"/>
            <a:ext cx="9906000" cy="55626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ular Callout 11"/>
          <p:cNvSpPr/>
          <p:nvPr/>
        </p:nvSpPr>
        <p:spPr>
          <a:xfrm>
            <a:off x="3278096" y="4392841"/>
            <a:ext cx="2435408" cy="761475"/>
          </a:xfrm>
          <a:prstGeom prst="wedgeRoundRectCallout">
            <a:avLst>
              <a:gd name="adj1" fmla="val -17436"/>
              <a:gd name="adj2" fmla="val 14761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 the session opening time …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6" t="55656" r="52298" b="29925"/>
          <a:stretch/>
        </p:blipFill>
        <p:spPr bwMode="auto">
          <a:xfrm>
            <a:off x="3848100" y="5904734"/>
            <a:ext cx="647700" cy="20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307942" y="4392841"/>
            <a:ext cx="1828800" cy="761475"/>
          </a:xfrm>
          <a:prstGeom prst="wedgeRoundRectCallout">
            <a:avLst>
              <a:gd name="adj1" fmla="val 29403"/>
              <a:gd name="adj2" fmla="val 13771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session added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01200" y="64008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8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2" grpId="0" animBg="1"/>
      <p:bldP spid="17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124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</a:rPr>
              <a:t>Student View  </a:t>
            </a:r>
            <a:r>
              <a:rPr lang="en-US" sz="4000" b="1" dirty="0" smtClean="0">
                <a:solidFill>
                  <a:schemeClr val="accent6"/>
                </a:solidFill>
                <a:sym typeface="Wingdings" pitchFamily="2" charset="2"/>
              </a:rPr>
              <a:t></a:t>
            </a:r>
            <a:endParaRPr lang="en-SG" sz="4000" b="1" dirty="0">
              <a:solidFill>
                <a:schemeClr val="accent6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4240120" y="1816549"/>
            <a:ext cx="582634" cy="1014367"/>
            <a:chOff x="699777" y="319219"/>
            <a:chExt cx="298983" cy="520531"/>
          </a:xfrm>
          <a:noFill/>
        </p:grpSpPr>
        <p:sp>
          <p:nvSpPr>
            <p:cNvPr id="4" name="Flowchart: Connector 3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Flowchart: Delay 4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reeform 5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Flowchart: Connector 6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96510888"/>
      </p:ext>
    </p:extLst>
  </p:cSld>
  <p:clrMapOvr>
    <a:masterClrMapping/>
  </p:clrMapOvr>
  <p:transition spd="slow" advTm="1000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468"/>
          <a:stretch/>
        </p:blipFill>
        <p:spPr bwMode="auto">
          <a:xfrm>
            <a:off x="0" y="-27317"/>
            <a:ext cx="9144000" cy="690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4687"/>
          <a:stretch/>
        </p:blipFill>
        <p:spPr bwMode="auto">
          <a:xfrm>
            <a:off x="566079" y="762001"/>
            <a:ext cx="8044521" cy="239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82"/>
          <a:stretch/>
        </p:blipFill>
        <p:spPr bwMode="auto">
          <a:xfrm>
            <a:off x="718479" y="4987557"/>
            <a:ext cx="8044521" cy="87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1182" y="1931926"/>
            <a:ext cx="60198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Hello </a:t>
            </a:r>
            <a:r>
              <a:rPr lang="en-SG" sz="1600" dirty="0" smtClean="0"/>
              <a:t>Tom Jacobs,</a:t>
            </a:r>
          </a:p>
          <a:p>
            <a:r>
              <a:rPr lang="en-SG" sz="1600" dirty="0" smtClean="0"/>
              <a:t>The </a:t>
            </a:r>
            <a:r>
              <a:rPr lang="en-SG" sz="1600" dirty="0"/>
              <a:t>following peer evaluation is now open. </a:t>
            </a:r>
            <a:br>
              <a:rPr lang="en-SG" sz="1600" dirty="0"/>
            </a:br>
            <a:r>
              <a:rPr lang="en-SG" sz="1600" dirty="0"/>
              <a:t>   Course: [ECON101-2013Fall]Introduction to Economics</a:t>
            </a:r>
            <a:br>
              <a:rPr lang="en-SG" sz="1600" dirty="0"/>
            </a:br>
            <a:r>
              <a:rPr lang="en-SG" sz="1600" dirty="0"/>
              <a:t>   Evaluation Name: </a:t>
            </a:r>
            <a:r>
              <a:rPr lang="en-SG" sz="1600" dirty="0" smtClean="0"/>
              <a:t>Group project peer evaluation</a:t>
            </a:r>
            <a:r>
              <a:rPr lang="en-SG" sz="1600" dirty="0"/>
              <a:t> </a:t>
            </a:r>
            <a:br>
              <a:rPr lang="en-SG" sz="1600" dirty="0"/>
            </a:br>
            <a:r>
              <a:rPr lang="en-SG" sz="1600" dirty="0"/>
              <a:t>   Deadline: 30 Apr 2014, 23:59 </a:t>
            </a:r>
            <a:br>
              <a:rPr lang="en-SG" sz="1600" dirty="0"/>
            </a:br>
            <a:endParaRPr lang="en-SG" sz="1600" dirty="0" smtClean="0"/>
          </a:p>
          <a:p>
            <a:r>
              <a:rPr lang="en-SG" sz="1600" b="1" dirty="0" smtClean="0"/>
              <a:t>To join the course and submit evaluations, click </a:t>
            </a:r>
            <a:r>
              <a:rPr lang="en-SG" sz="1600" dirty="0">
                <a:hlinkClick r:id="rId7"/>
              </a:rPr>
              <a:t>here</a:t>
            </a:r>
            <a:endParaRPr lang="en-SG" sz="1600" dirty="0"/>
          </a:p>
          <a:p>
            <a:endParaRPr lang="en-SG" sz="1600" dirty="0" smtClean="0"/>
          </a:p>
          <a:p>
            <a:r>
              <a:rPr lang="en-SG" sz="1600" dirty="0" smtClean="0"/>
              <a:t>Regards</a:t>
            </a:r>
            <a:r>
              <a:rPr lang="en-SG" sz="1600" dirty="0"/>
              <a:t>, </a:t>
            </a:r>
            <a:br>
              <a:rPr lang="en-SG" sz="1600" dirty="0"/>
            </a:br>
            <a:r>
              <a:rPr lang="en-SG" sz="1600" dirty="0"/>
              <a:t>TEAMMATES Team.</a:t>
            </a:r>
          </a:p>
          <a:p>
            <a:endParaRPr lang="en-SG" sz="1600" dirty="0"/>
          </a:p>
        </p:txBody>
      </p:sp>
      <p:sp>
        <p:nvSpPr>
          <p:cNvPr id="5" name="Rectangle 4"/>
          <p:cNvSpPr/>
          <p:nvPr/>
        </p:nvSpPr>
        <p:spPr>
          <a:xfrm>
            <a:off x="1951182" y="1261646"/>
            <a:ext cx="574501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600" b="1" dirty="0" smtClean="0"/>
              <a:t>TEAMMATES: [ECON101-2013Fall] Introduction </a:t>
            </a:r>
            <a:r>
              <a:rPr lang="en-SG" sz="1600" b="1" dirty="0"/>
              <a:t>to Economics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364183" y="4267200"/>
            <a:ext cx="2570018" cy="761475"/>
          </a:xfrm>
          <a:prstGeom prst="wedgeRoundRectCallout">
            <a:avLst>
              <a:gd name="adj1" fmla="val -26288"/>
              <a:gd name="adj2" fmla="val -94700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students receive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 alerts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Flowchart: Extract 4"/>
          <p:cNvSpPr>
            <a:spLocks noChangeAspect="1"/>
          </p:cNvSpPr>
          <p:nvPr/>
        </p:nvSpPr>
        <p:spPr>
          <a:xfrm rot="20042488">
            <a:off x="6657620" y="38248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Donut 12"/>
          <p:cNvSpPr/>
          <p:nvPr/>
        </p:nvSpPr>
        <p:spPr>
          <a:xfrm>
            <a:off x="5591959" y="30480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4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03" y="36774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94791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00"/>
                            </p:stCondLst>
                            <p:childTnLst>
                              <p:par>
                                <p:cTn id="15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468"/>
          <a:stretch/>
        </p:blipFill>
        <p:spPr bwMode="auto">
          <a:xfrm>
            <a:off x="0" y="-27317"/>
            <a:ext cx="9144000" cy="690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4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112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248" cy="5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sosceles Triangle 6"/>
          <p:cNvSpPr/>
          <p:nvPr/>
        </p:nvSpPr>
        <p:spPr>
          <a:xfrm>
            <a:off x="330662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2268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Extract 4"/>
          <p:cNvSpPr>
            <a:spLocks noChangeAspect="1"/>
          </p:cNvSpPr>
          <p:nvPr/>
        </p:nvSpPr>
        <p:spPr>
          <a:xfrm rot="20042488">
            <a:off x="8609461" y="28342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nut 9"/>
          <p:cNvSpPr/>
          <p:nvPr/>
        </p:nvSpPr>
        <p:spPr>
          <a:xfrm>
            <a:off x="7543800" y="20574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1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544" y="26868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400852"/>
      </p:ext>
    </p:extLst>
  </p:cSld>
  <p:clrMapOvr>
    <a:masterClrMapping/>
  </p:clrMapOvr>
  <p:transition spd="slow" advTm="3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248" cy="5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sosceles Triangle 5"/>
          <p:cNvSpPr/>
          <p:nvPr/>
        </p:nvSpPr>
        <p:spPr>
          <a:xfrm>
            <a:off x="330662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03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248" cy="5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sosceles Triangle 6"/>
          <p:cNvSpPr/>
          <p:nvPr/>
        </p:nvSpPr>
        <p:spPr>
          <a:xfrm>
            <a:off x="330662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7829"/>
            <a:ext cx="9067800" cy="594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t="1841" r="4471"/>
          <a:stretch/>
        </p:blipFill>
        <p:spPr bwMode="auto">
          <a:xfrm>
            <a:off x="2298573" y="3526907"/>
            <a:ext cx="1308354" cy="300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owchart: Extract 4"/>
          <p:cNvSpPr>
            <a:spLocks noChangeAspect="1"/>
          </p:cNvSpPr>
          <p:nvPr/>
        </p:nvSpPr>
        <p:spPr>
          <a:xfrm rot="20042488">
            <a:off x="3976502" y="3903267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nut 7"/>
          <p:cNvSpPr/>
          <p:nvPr/>
        </p:nvSpPr>
        <p:spPr>
          <a:xfrm>
            <a:off x="2910841" y="3126378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Rounded Rectangular Callout 7"/>
          <p:cNvSpPr/>
          <p:nvPr/>
        </p:nvSpPr>
        <p:spPr>
          <a:xfrm>
            <a:off x="3124200" y="2203450"/>
            <a:ext cx="3255818" cy="1303809"/>
          </a:xfrm>
          <a:custGeom>
            <a:avLst/>
            <a:gdLst>
              <a:gd name="connsiteX0" fmla="*/ 0 w 3255818"/>
              <a:gd name="connsiteY0" fmla="*/ 126915 h 761475"/>
              <a:gd name="connsiteX1" fmla="*/ 126915 w 3255818"/>
              <a:gd name="connsiteY1" fmla="*/ 0 h 761475"/>
              <a:gd name="connsiteX2" fmla="*/ 542636 w 3255818"/>
              <a:gd name="connsiteY2" fmla="*/ 0 h 761475"/>
              <a:gd name="connsiteX3" fmla="*/ 542636 w 3255818"/>
              <a:gd name="connsiteY3" fmla="*/ 0 h 761475"/>
              <a:gd name="connsiteX4" fmla="*/ 1356591 w 3255818"/>
              <a:gd name="connsiteY4" fmla="*/ 0 h 761475"/>
              <a:gd name="connsiteX5" fmla="*/ 3128903 w 3255818"/>
              <a:gd name="connsiteY5" fmla="*/ 0 h 761475"/>
              <a:gd name="connsiteX6" fmla="*/ 3255818 w 3255818"/>
              <a:gd name="connsiteY6" fmla="*/ 126915 h 761475"/>
              <a:gd name="connsiteX7" fmla="*/ 3255818 w 3255818"/>
              <a:gd name="connsiteY7" fmla="*/ 444194 h 761475"/>
              <a:gd name="connsiteX8" fmla="*/ 3255818 w 3255818"/>
              <a:gd name="connsiteY8" fmla="*/ 444194 h 761475"/>
              <a:gd name="connsiteX9" fmla="*/ 3255818 w 3255818"/>
              <a:gd name="connsiteY9" fmla="*/ 634563 h 761475"/>
              <a:gd name="connsiteX10" fmla="*/ 3255818 w 3255818"/>
              <a:gd name="connsiteY10" fmla="*/ 634560 h 761475"/>
              <a:gd name="connsiteX11" fmla="*/ 3128903 w 3255818"/>
              <a:gd name="connsiteY11" fmla="*/ 761475 h 761475"/>
              <a:gd name="connsiteX12" fmla="*/ 1356591 w 3255818"/>
              <a:gd name="connsiteY12" fmla="*/ 761475 h 761475"/>
              <a:gd name="connsiteX13" fmla="*/ 105651 w 3255818"/>
              <a:gd name="connsiteY13" fmla="*/ 1202430 h 761475"/>
              <a:gd name="connsiteX14" fmla="*/ 542636 w 3255818"/>
              <a:gd name="connsiteY14" fmla="*/ 761475 h 761475"/>
              <a:gd name="connsiteX15" fmla="*/ 126915 w 3255818"/>
              <a:gd name="connsiteY15" fmla="*/ 761475 h 761475"/>
              <a:gd name="connsiteX16" fmla="*/ 0 w 3255818"/>
              <a:gd name="connsiteY16" fmla="*/ 634560 h 761475"/>
              <a:gd name="connsiteX17" fmla="*/ 0 w 3255818"/>
              <a:gd name="connsiteY17" fmla="*/ 634563 h 761475"/>
              <a:gd name="connsiteX18" fmla="*/ 0 w 3255818"/>
              <a:gd name="connsiteY18" fmla="*/ 444194 h 761475"/>
              <a:gd name="connsiteX19" fmla="*/ 0 w 3255818"/>
              <a:gd name="connsiteY19" fmla="*/ 444194 h 761475"/>
              <a:gd name="connsiteX20" fmla="*/ 0 w 3255818"/>
              <a:gd name="connsiteY20" fmla="*/ 126915 h 761475"/>
              <a:gd name="connsiteX0" fmla="*/ 0 w 3255818"/>
              <a:gd name="connsiteY0" fmla="*/ 126915 h 1202430"/>
              <a:gd name="connsiteX1" fmla="*/ 126915 w 3255818"/>
              <a:gd name="connsiteY1" fmla="*/ 0 h 1202430"/>
              <a:gd name="connsiteX2" fmla="*/ 542636 w 3255818"/>
              <a:gd name="connsiteY2" fmla="*/ 0 h 1202430"/>
              <a:gd name="connsiteX3" fmla="*/ 542636 w 3255818"/>
              <a:gd name="connsiteY3" fmla="*/ 0 h 1202430"/>
              <a:gd name="connsiteX4" fmla="*/ 1356591 w 3255818"/>
              <a:gd name="connsiteY4" fmla="*/ 0 h 1202430"/>
              <a:gd name="connsiteX5" fmla="*/ 3128903 w 3255818"/>
              <a:gd name="connsiteY5" fmla="*/ 0 h 1202430"/>
              <a:gd name="connsiteX6" fmla="*/ 3255818 w 3255818"/>
              <a:gd name="connsiteY6" fmla="*/ 126915 h 1202430"/>
              <a:gd name="connsiteX7" fmla="*/ 3255818 w 3255818"/>
              <a:gd name="connsiteY7" fmla="*/ 444194 h 1202430"/>
              <a:gd name="connsiteX8" fmla="*/ 3255818 w 3255818"/>
              <a:gd name="connsiteY8" fmla="*/ 444194 h 1202430"/>
              <a:gd name="connsiteX9" fmla="*/ 3255818 w 3255818"/>
              <a:gd name="connsiteY9" fmla="*/ 634563 h 1202430"/>
              <a:gd name="connsiteX10" fmla="*/ 3255818 w 3255818"/>
              <a:gd name="connsiteY10" fmla="*/ 634560 h 1202430"/>
              <a:gd name="connsiteX11" fmla="*/ 3128903 w 3255818"/>
              <a:gd name="connsiteY11" fmla="*/ 761475 h 1202430"/>
              <a:gd name="connsiteX12" fmla="*/ 1356591 w 3255818"/>
              <a:gd name="connsiteY12" fmla="*/ 761475 h 1202430"/>
              <a:gd name="connsiteX13" fmla="*/ 105651 w 3255818"/>
              <a:gd name="connsiteY13" fmla="*/ 1202430 h 1202430"/>
              <a:gd name="connsiteX14" fmla="*/ 307686 w 3255818"/>
              <a:gd name="connsiteY14" fmla="*/ 761475 h 1202430"/>
              <a:gd name="connsiteX15" fmla="*/ 126915 w 3255818"/>
              <a:gd name="connsiteY15" fmla="*/ 761475 h 1202430"/>
              <a:gd name="connsiteX16" fmla="*/ 0 w 3255818"/>
              <a:gd name="connsiteY16" fmla="*/ 634560 h 1202430"/>
              <a:gd name="connsiteX17" fmla="*/ 0 w 3255818"/>
              <a:gd name="connsiteY17" fmla="*/ 634563 h 1202430"/>
              <a:gd name="connsiteX18" fmla="*/ 0 w 3255818"/>
              <a:gd name="connsiteY18" fmla="*/ 444194 h 1202430"/>
              <a:gd name="connsiteX19" fmla="*/ 0 w 3255818"/>
              <a:gd name="connsiteY19" fmla="*/ 444194 h 1202430"/>
              <a:gd name="connsiteX20" fmla="*/ 0 w 3255818"/>
              <a:gd name="connsiteY20" fmla="*/ 126915 h 1202430"/>
              <a:gd name="connsiteX0" fmla="*/ 0 w 3255818"/>
              <a:gd name="connsiteY0" fmla="*/ 126915 h 1202430"/>
              <a:gd name="connsiteX1" fmla="*/ 126915 w 3255818"/>
              <a:gd name="connsiteY1" fmla="*/ 0 h 1202430"/>
              <a:gd name="connsiteX2" fmla="*/ 542636 w 3255818"/>
              <a:gd name="connsiteY2" fmla="*/ 0 h 1202430"/>
              <a:gd name="connsiteX3" fmla="*/ 542636 w 3255818"/>
              <a:gd name="connsiteY3" fmla="*/ 0 h 1202430"/>
              <a:gd name="connsiteX4" fmla="*/ 1356591 w 3255818"/>
              <a:gd name="connsiteY4" fmla="*/ 0 h 1202430"/>
              <a:gd name="connsiteX5" fmla="*/ 3128903 w 3255818"/>
              <a:gd name="connsiteY5" fmla="*/ 0 h 1202430"/>
              <a:gd name="connsiteX6" fmla="*/ 3255818 w 3255818"/>
              <a:gd name="connsiteY6" fmla="*/ 126915 h 1202430"/>
              <a:gd name="connsiteX7" fmla="*/ 3255818 w 3255818"/>
              <a:gd name="connsiteY7" fmla="*/ 444194 h 1202430"/>
              <a:gd name="connsiteX8" fmla="*/ 3255818 w 3255818"/>
              <a:gd name="connsiteY8" fmla="*/ 444194 h 1202430"/>
              <a:gd name="connsiteX9" fmla="*/ 3255818 w 3255818"/>
              <a:gd name="connsiteY9" fmla="*/ 634563 h 1202430"/>
              <a:gd name="connsiteX10" fmla="*/ 3255818 w 3255818"/>
              <a:gd name="connsiteY10" fmla="*/ 634560 h 1202430"/>
              <a:gd name="connsiteX11" fmla="*/ 3128903 w 3255818"/>
              <a:gd name="connsiteY11" fmla="*/ 761475 h 1202430"/>
              <a:gd name="connsiteX12" fmla="*/ 645391 w 3255818"/>
              <a:gd name="connsiteY12" fmla="*/ 767825 h 1202430"/>
              <a:gd name="connsiteX13" fmla="*/ 105651 w 3255818"/>
              <a:gd name="connsiteY13" fmla="*/ 1202430 h 1202430"/>
              <a:gd name="connsiteX14" fmla="*/ 307686 w 3255818"/>
              <a:gd name="connsiteY14" fmla="*/ 761475 h 1202430"/>
              <a:gd name="connsiteX15" fmla="*/ 126915 w 3255818"/>
              <a:gd name="connsiteY15" fmla="*/ 761475 h 1202430"/>
              <a:gd name="connsiteX16" fmla="*/ 0 w 3255818"/>
              <a:gd name="connsiteY16" fmla="*/ 634560 h 1202430"/>
              <a:gd name="connsiteX17" fmla="*/ 0 w 3255818"/>
              <a:gd name="connsiteY17" fmla="*/ 634563 h 1202430"/>
              <a:gd name="connsiteX18" fmla="*/ 0 w 3255818"/>
              <a:gd name="connsiteY18" fmla="*/ 444194 h 1202430"/>
              <a:gd name="connsiteX19" fmla="*/ 0 w 3255818"/>
              <a:gd name="connsiteY19" fmla="*/ 444194 h 1202430"/>
              <a:gd name="connsiteX20" fmla="*/ 0 w 3255818"/>
              <a:gd name="connsiteY20" fmla="*/ 126915 h 120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55818" h="1202430">
                <a:moveTo>
                  <a:pt x="0" y="126915"/>
                </a:moveTo>
                <a:cubicBezTo>
                  <a:pt x="0" y="56822"/>
                  <a:pt x="56822" y="0"/>
                  <a:pt x="126915" y="0"/>
                </a:cubicBezTo>
                <a:lnTo>
                  <a:pt x="542636" y="0"/>
                </a:lnTo>
                <a:lnTo>
                  <a:pt x="542636" y="0"/>
                </a:lnTo>
                <a:lnTo>
                  <a:pt x="1356591" y="0"/>
                </a:lnTo>
                <a:lnTo>
                  <a:pt x="3128903" y="0"/>
                </a:lnTo>
                <a:cubicBezTo>
                  <a:pt x="3198996" y="0"/>
                  <a:pt x="3255818" y="56822"/>
                  <a:pt x="3255818" y="126915"/>
                </a:cubicBezTo>
                <a:lnTo>
                  <a:pt x="3255818" y="444194"/>
                </a:lnTo>
                <a:lnTo>
                  <a:pt x="3255818" y="444194"/>
                </a:lnTo>
                <a:lnTo>
                  <a:pt x="3255818" y="634563"/>
                </a:lnTo>
                <a:lnTo>
                  <a:pt x="3255818" y="634560"/>
                </a:lnTo>
                <a:cubicBezTo>
                  <a:pt x="3255818" y="704653"/>
                  <a:pt x="3198996" y="761475"/>
                  <a:pt x="3128903" y="761475"/>
                </a:cubicBezTo>
                <a:lnTo>
                  <a:pt x="645391" y="767825"/>
                </a:lnTo>
                <a:lnTo>
                  <a:pt x="105651" y="1202430"/>
                </a:lnTo>
                <a:lnTo>
                  <a:pt x="307686" y="761475"/>
                </a:lnTo>
                <a:lnTo>
                  <a:pt x="126915" y="761475"/>
                </a:lnTo>
                <a:cubicBezTo>
                  <a:pt x="56822" y="761475"/>
                  <a:pt x="0" y="704653"/>
                  <a:pt x="0" y="634560"/>
                </a:cubicBezTo>
                <a:lnTo>
                  <a:pt x="0" y="634563"/>
                </a:lnTo>
                <a:lnTo>
                  <a:pt x="0" y="444194"/>
                </a:lnTo>
                <a:lnTo>
                  <a:pt x="0" y="444194"/>
                </a:lnTo>
                <a:lnTo>
                  <a:pt x="0" y="126915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Students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estimate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own/peer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contributions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Donut 9"/>
          <p:cNvSpPr/>
          <p:nvPr/>
        </p:nvSpPr>
        <p:spPr>
          <a:xfrm>
            <a:off x="2163620" y="4113061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0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5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4809 -0.04002 L -0.14149 0.1177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0" y="78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50"/>
                            </p:stCondLst>
                            <p:childTnLst>
                              <p:par>
                                <p:cTn id="32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5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9" grpId="0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248" cy="5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sosceles Triangle 6"/>
          <p:cNvSpPr/>
          <p:nvPr/>
        </p:nvSpPr>
        <p:spPr>
          <a:xfrm>
            <a:off x="330662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7829"/>
            <a:ext cx="9067800" cy="594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ular Callout 7"/>
          <p:cNvSpPr/>
          <p:nvPr/>
        </p:nvSpPr>
        <p:spPr>
          <a:xfrm>
            <a:off x="3124200" y="2203450"/>
            <a:ext cx="3255818" cy="1303809"/>
          </a:xfrm>
          <a:custGeom>
            <a:avLst/>
            <a:gdLst>
              <a:gd name="connsiteX0" fmla="*/ 0 w 3255818"/>
              <a:gd name="connsiteY0" fmla="*/ 126915 h 761475"/>
              <a:gd name="connsiteX1" fmla="*/ 126915 w 3255818"/>
              <a:gd name="connsiteY1" fmla="*/ 0 h 761475"/>
              <a:gd name="connsiteX2" fmla="*/ 542636 w 3255818"/>
              <a:gd name="connsiteY2" fmla="*/ 0 h 761475"/>
              <a:gd name="connsiteX3" fmla="*/ 542636 w 3255818"/>
              <a:gd name="connsiteY3" fmla="*/ 0 h 761475"/>
              <a:gd name="connsiteX4" fmla="*/ 1356591 w 3255818"/>
              <a:gd name="connsiteY4" fmla="*/ 0 h 761475"/>
              <a:gd name="connsiteX5" fmla="*/ 3128903 w 3255818"/>
              <a:gd name="connsiteY5" fmla="*/ 0 h 761475"/>
              <a:gd name="connsiteX6" fmla="*/ 3255818 w 3255818"/>
              <a:gd name="connsiteY6" fmla="*/ 126915 h 761475"/>
              <a:gd name="connsiteX7" fmla="*/ 3255818 w 3255818"/>
              <a:gd name="connsiteY7" fmla="*/ 444194 h 761475"/>
              <a:gd name="connsiteX8" fmla="*/ 3255818 w 3255818"/>
              <a:gd name="connsiteY8" fmla="*/ 444194 h 761475"/>
              <a:gd name="connsiteX9" fmla="*/ 3255818 w 3255818"/>
              <a:gd name="connsiteY9" fmla="*/ 634563 h 761475"/>
              <a:gd name="connsiteX10" fmla="*/ 3255818 w 3255818"/>
              <a:gd name="connsiteY10" fmla="*/ 634560 h 761475"/>
              <a:gd name="connsiteX11" fmla="*/ 3128903 w 3255818"/>
              <a:gd name="connsiteY11" fmla="*/ 761475 h 761475"/>
              <a:gd name="connsiteX12" fmla="*/ 1356591 w 3255818"/>
              <a:gd name="connsiteY12" fmla="*/ 761475 h 761475"/>
              <a:gd name="connsiteX13" fmla="*/ 105651 w 3255818"/>
              <a:gd name="connsiteY13" fmla="*/ 1202430 h 761475"/>
              <a:gd name="connsiteX14" fmla="*/ 542636 w 3255818"/>
              <a:gd name="connsiteY14" fmla="*/ 761475 h 761475"/>
              <a:gd name="connsiteX15" fmla="*/ 126915 w 3255818"/>
              <a:gd name="connsiteY15" fmla="*/ 761475 h 761475"/>
              <a:gd name="connsiteX16" fmla="*/ 0 w 3255818"/>
              <a:gd name="connsiteY16" fmla="*/ 634560 h 761475"/>
              <a:gd name="connsiteX17" fmla="*/ 0 w 3255818"/>
              <a:gd name="connsiteY17" fmla="*/ 634563 h 761475"/>
              <a:gd name="connsiteX18" fmla="*/ 0 w 3255818"/>
              <a:gd name="connsiteY18" fmla="*/ 444194 h 761475"/>
              <a:gd name="connsiteX19" fmla="*/ 0 w 3255818"/>
              <a:gd name="connsiteY19" fmla="*/ 444194 h 761475"/>
              <a:gd name="connsiteX20" fmla="*/ 0 w 3255818"/>
              <a:gd name="connsiteY20" fmla="*/ 126915 h 761475"/>
              <a:gd name="connsiteX0" fmla="*/ 0 w 3255818"/>
              <a:gd name="connsiteY0" fmla="*/ 126915 h 1202430"/>
              <a:gd name="connsiteX1" fmla="*/ 126915 w 3255818"/>
              <a:gd name="connsiteY1" fmla="*/ 0 h 1202430"/>
              <a:gd name="connsiteX2" fmla="*/ 542636 w 3255818"/>
              <a:gd name="connsiteY2" fmla="*/ 0 h 1202430"/>
              <a:gd name="connsiteX3" fmla="*/ 542636 w 3255818"/>
              <a:gd name="connsiteY3" fmla="*/ 0 h 1202430"/>
              <a:gd name="connsiteX4" fmla="*/ 1356591 w 3255818"/>
              <a:gd name="connsiteY4" fmla="*/ 0 h 1202430"/>
              <a:gd name="connsiteX5" fmla="*/ 3128903 w 3255818"/>
              <a:gd name="connsiteY5" fmla="*/ 0 h 1202430"/>
              <a:gd name="connsiteX6" fmla="*/ 3255818 w 3255818"/>
              <a:gd name="connsiteY6" fmla="*/ 126915 h 1202430"/>
              <a:gd name="connsiteX7" fmla="*/ 3255818 w 3255818"/>
              <a:gd name="connsiteY7" fmla="*/ 444194 h 1202430"/>
              <a:gd name="connsiteX8" fmla="*/ 3255818 w 3255818"/>
              <a:gd name="connsiteY8" fmla="*/ 444194 h 1202430"/>
              <a:gd name="connsiteX9" fmla="*/ 3255818 w 3255818"/>
              <a:gd name="connsiteY9" fmla="*/ 634563 h 1202430"/>
              <a:gd name="connsiteX10" fmla="*/ 3255818 w 3255818"/>
              <a:gd name="connsiteY10" fmla="*/ 634560 h 1202430"/>
              <a:gd name="connsiteX11" fmla="*/ 3128903 w 3255818"/>
              <a:gd name="connsiteY11" fmla="*/ 761475 h 1202430"/>
              <a:gd name="connsiteX12" fmla="*/ 1356591 w 3255818"/>
              <a:gd name="connsiteY12" fmla="*/ 761475 h 1202430"/>
              <a:gd name="connsiteX13" fmla="*/ 105651 w 3255818"/>
              <a:gd name="connsiteY13" fmla="*/ 1202430 h 1202430"/>
              <a:gd name="connsiteX14" fmla="*/ 307686 w 3255818"/>
              <a:gd name="connsiteY14" fmla="*/ 761475 h 1202430"/>
              <a:gd name="connsiteX15" fmla="*/ 126915 w 3255818"/>
              <a:gd name="connsiteY15" fmla="*/ 761475 h 1202430"/>
              <a:gd name="connsiteX16" fmla="*/ 0 w 3255818"/>
              <a:gd name="connsiteY16" fmla="*/ 634560 h 1202430"/>
              <a:gd name="connsiteX17" fmla="*/ 0 w 3255818"/>
              <a:gd name="connsiteY17" fmla="*/ 634563 h 1202430"/>
              <a:gd name="connsiteX18" fmla="*/ 0 w 3255818"/>
              <a:gd name="connsiteY18" fmla="*/ 444194 h 1202430"/>
              <a:gd name="connsiteX19" fmla="*/ 0 w 3255818"/>
              <a:gd name="connsiteY19" fmla="*/ 444194 h 1202430"/>
              <a:gd name="connsiteX20" fmla="*/ 0 w 3255818"/>
              <a:gd name="connsiteY20" fmla="*/ 126915 h 1202430"/>
              <a:gd name="connsiteX0" fmla="*/ 0 w 3255818"/>
              <a:gd name="connsiteY0" fmla="*/ 126915 h 1202430"/>
              <a:gd name="connsiteX1" fmla="*/ 126915 w 3255818"/>
              <a:gd name="connsiteY1" fmla="*/ 0 h 1202430"/>
              <a:gd name="connsiteX2" fmla="*/ 542636 w 3255818"/>
              <a:gd name="connsiteY2" fmla="*/ 0 h 1202430"/>
              <a:gd name="connsiteX3" fmla="*/ 542636 w 3255818"/>
              <a:gd name="connsiteY3" fmla="*/ 0 h 1202430"/>
              <a:gd name="connsiteX4" fmla="*/ 1356591 w 3255818"/>
              <a:gd name="connsiteY4" fmla="*/ 0 h 1202430"/>
              <a:gd name="connsiteX5" fmla="*/ 3128903 w 3255818"/>
              <a:gd name="connsiteY5" fmla="*/ 0 h 1202430"/>
              <a:gd name="connsiteX6" fmla="*/ 3255818 w 3255818"/>
              <a:gd name="connsiteY6" fmla="*/ 126915 h 1202430"/>
              <a:gd name="connsiteX7" fmla="*/ 3255818 w 3255818"/>
              <a:gd name="connsiteY7" fmla="*/ 444194 h 1202430"/>
              <a:gd name="connsiteX8" fmla="*/ 3255818 w 3255818"/>
              <a:gd name="connsiteY8" fmla="*/ 444194 h 1202430"/>
              <a:gd name="connsiteX9" fmla="*/ 3255818 w 3255818"/>
              <a:gd name="connsiteY9" fmla="*/ 634563 h 1202430"/>
              <a:gd name="connsiteX10" fmla="*/ 3255818 w 3255818"/>
              <a:gd name="connsiteY10" fmla="*/ 634560 h 1202430"/>
              <a:gd name="connsiteX11" fmla="*/ 3128903 w 3255818"/>
              <a:gd name="connsiteY11" fmla="*/ 761475 h 1202430"/>
              <a:gd name="connsiteX12" fmla="*/ 645391 w 3255818"/>
              <a:gd name="connsiteY12" fmla="*/ 767825 h 1202430"/>
              <a:gd name="connsiteX13" fmla="*/ 105651 w 3255818"/>
              <a:gd name="connsiteY13" fmla="*/ 1202430 h 1202430"/>
              <a:gd name="connsiteX14" fmla="*/ 307686 w 3255818"/>
              <a:gd name="connsiteY14" fmla="*/ 761475 h 1202430"/>
              <a:gd name="connsiteX15" fmla="*/ 126915 w 3255818"/>
              <a:gd name="connsiteY15" fmla="*/ 761475 h 1202430"/>
              <a:gd name="connsiteX16" fmla="*/ 0 w 3255818"/>
              <a:gd name="connsiteY16" fmla="*/ 634560 h 1202430"/>
              <a:gd name="connsiteX17" fmla="*/ 0 w 3255818"/>
              <a:gd name="connsiteY17" fmla="*/ 634563 h 1202430"/>
              <a:gd name="connsiteX18" fmla="*/ 0 w 3255818"/>
              <a:gd name="connsiteY18" fmla="*/ 444194 h 1202430"/>
              <a:gd name="connsiteX19" fmla="*/ 0 w 3255818"/>
              <a:gd name="connsiteY19" fmla="*/ 444194 h 1202430"/>
              <a:gd name="connsiteX20" fmla="*/ 0 w 3255818"/>
              <a:gd name="connsiteY20" fmla="*/ 126915 h 120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55818" h="1202430">
                <a:moveTo>
                  <a:pt x="0" y="126915"/>
                </a:moveTo>
                <a:cubicBezTo>
                  <a:pt x="0" y="56822"/>
                  <a:pt x="56822" y="0"/>
                  <a:pt x="126915" y="0"/>
                </a:cubicBezTo>
                <a:lnTo>
                  <a:pt x="542636" y="0"/>
                </a:lnTo>
                <a:lnTo>
                  <a:pt x="542636" y="0"/>
                </a:lnTo>
                <a:lnTo>
                  <a:pt x="1356591" y="0"/>
                </a:lnTo>
                <a:lnTo>
                  <a:pt x="3128903" y="0"/>
                </a:lnTo>
                <a:cubicBezTo>
                  <a:pt x="3198996" y="0"/>
                  <a:pt x="3255818" y="56822"/>
                  <a:pt x="3255818" y="126915"/>
                </a:cubicBezTo>
                <a:lnTo>
                  <a:pt x="3255818" y="444194"/>
                </a:lnTo>
                <a:lnTo>
                  <a:pt x="3255818" y="444194"/>
                </a:lnTo>
                <a:lnTo>
                  <a:pt x="3255818" y="634563"/>
                </a:lnTo>
                <a:lnTo>
                  <a:pt x="3255818" y="634560"/>
                </a:lnTo>
                <a:cubicBezTo>
                  <a:pt x="3255818" y="704653"/>
                  <a:pt x="3198996" y="761475"/>
                  <a:pt x="3128903" y="761475"/>
                </a:cubicBezTo>
                <a:lnTo>
                  <a:pt x="645391" y="767825"/>
                </a:lnTo>
                <a:lnTo>
                  <a:pt x="105651" y="1202430"/>
                </a:lnTo>
                <a:lnTo>
                  <a:pt x="307686" y="761475"/>
                </a:lnTo>
                <a:lnTo>
                  <a:pt x="126915" y="761475"/>
                </a:lnTo>
                <a:cubicBezTo>
                  <a:pt x="56822" y="761475"/>
                  <a:pt x="0" y="704653"/>
                  <a:pt x="0" y="634560"/>
                </a:cubicBezTo>
                <a:lnTo>
                  <a:pt x="0" y="634563"/>
                </a:lnTo>
                <a:lnTo>
                  <a:pt x="0" y="444194"/>
                </a:lnTo>
                <a:lnTo>
                  <a:pt x="0" y="444194"/>
                </a:lnTo>
                <a:lnTo>
                  <a:pt x="0" y="126915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Students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estimate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own/peer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contributions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3715" y="3528407"/>
            <a:ext cx="1108364" cy="14788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Equal Share + 10%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1309" y="4035623"/>
            <a:ext cx="3117505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I was the team leader for this round, appointed by a vote.</a:t>
            </a:r>
          </a:p>
          <a:p>
            <a:endParaRPr lang="en-US" sz="1000" b="1" dirty="0" smtClean="0">
              <a:solidFill>
                <a:srgbClr val="0070C0"/>
              </a:solidFill>
            </a:endParaRPr>
          </a:p>
          <a:p>
            <a:r>
              <a:rPr lang="en-US" sz="1000" b="1" dirty="0" smtClean="0">
                <a:solidFill>
                  <a:srgbClr val="0070C0"/>
                </a:solidFill>
              </a:rPr>
              <a:t>I coordinated most of the work and  did the research component on my own.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1309" y="5638800"/>
            <a:ext cx="2688013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Our team got to a slow start but things are moving smoothly now. </a:t>
            </a:r>
          </a:p>
          <a:p>
            <a:endParaRPr lang="en-US" sz="1000" b="1" dirty="0">
              <a:solidFill>
                <a:srgbClr val="0070C0"/>
              </a:solidFill>
            </a:endParaRPr>
          </a:p>
          <a:p>
            <a:r>
              <a:rPr lang="en-US" sz="1000" b="1" dirty="0" smtClean="0">
                <a:solidFill>
                  <a:srgbClr val="0070C0"/>
                </a:solidFill>
              </a:rPr>
              <a:t>There is a high level of team spirit at this stage.</a:t>
            </a:r>
            <a:r>
              <a:rPr lang="en-US" sz="1000" b="1" dirty="0" smtClean="0">
                <a:solidFill>
                  <a:srgbClr val="0070C0"/>
                </a:solidFill>
              </a:rPr>
              <a:t>  </a:t>
            </a:r>
            <a:endParaRPr lang="en-SG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2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248" cy="5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sosceles Triangle 6"/>
          <p:cNvSpPr/>
          <p:nvPr/>
        </p:nvSpPr>
        <p:spPr>
          <a:xfrm>
            <a:off x="330662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7829"/>
            <a:ext cx="9067800" cy="594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3200400" y="4038600"/>
            <a:ext cx="3179618" cy="761475"/>
          </a:xfrm>
          <a:prstGeom prst="wedgeRoundRectCallout">
            <a:avLst>
              <a:gd name="adj1" fmla="val -64084"/>
              <a:gd name="adj2" fmla="val 133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Comments about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own contribution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174274" y="5638800"/>
            <a:ext cx="3179618" cy="761475"/>
          </a:xfrm>
          <a:prstGeom prst="wedgeRoundRectCallout">
            <a:avLst>
              <a:gd name="adj1" fmla="val -64084"/>
              <a:gd name="adj2" fmla="val 133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Comments about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team dynamics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124200" y="2203450"/>
            <a:ext cx="3255818" cy="1303809"/>
          </a:xfrm>
          <a:custGeom>
            <a:avLst/>
            <a:gdLst>
              <a:gd name="connsiteX0" fmla="*/ 0 w 3255818"/>
              <a:gd name="connsiteY0" fmla="*/ 126915 h 761475"/>
              <a:gd name="connsiteX1" fmla="*/ 126915 w 3255818"/>
              <a:gd name="connsiteY1" fmla="*/ 0 h 761475"/>
              <a:gd name="connsiteX2" fmla="*/ 542636 w 3255818"/>
              <a:gd name="connsiteY2" fmla="*/ 0 h 761475"/>
              <a:gd name="connsiteX3" fmla="*/ 542636 w 3255818"/>
              <a:gd name="connsiteY3" fmla="*/ 0 h 761475"/>
              <a:gd name="connsiteX4" fmla="*/ 1356591 w 3255818"/>
              <a:gd name="connsiteY4" fmla="*/ 0 h 761475"/>
              <a:gd name="connsiteX5" fmla="*/ 3128903 w 3255818"/>
              <a:gd name="connsiteY5" fmla="*/ 0 h 761475"/>
              <a:gd name="connsiteX6" fmla="*/ 3255818 w 3255818"/>
              <a:gd name="connsiteY6" fmla="*/ 126915 h 761475"/>
              <a:gd name="connsiteX7" fmla="*/ 3255818 w 3255818"/>
              <a:gd name="connsiteY7" fmla="*/ 444194 h 761475"/>
              <a:gd name="connsiteX8" fmla="*/ 3255818 w 3255818"/>
              <a:gd name="connsiteY8" fmla="*/ 444194 h 761475"/>
              <a:gd name="connsiteX9" fmla="*/ 3255818 w 3255818"/>
              <a:gd name="connsiteY9" fmla="*/ 634563 h 761475"/>
              <a:gd name="connsiteX10" fmla="*/ 3255818 w 3255818"/>
              <a:gd name="connsiteY10" fmla="*/ 634560 h 761475"/>
              <a:gd name="connsiteX11" fmla="*/ 3128903 w 3255818"/>
              <a:gd name="connsiteY11" fmla="*/ 761475 h 761475"/>
              <a:gd name="connsiteX12" fmla="*/ 1356591 w 3255818"/>
              <a:gd name="connsiteY12" fmla="*/ 761475 h 761475"/>
              <a:gd name="connsiteX13" fmla="*/ 105651 w 3255818"/>
              <a:gd name="connsiteY13" fmla="*/ 1202430 h 761475"/>
              <a:gd name="connsiteX14" fmla="*/ 542636 w 3255818"/>
              <a:gd name="connsiteY14" fmla="*/ 761475 h 761475"/>
              <a:gd name="connsiteX15" fmla="*/ 126915 w 3255818"/>
              <a:gd name="connsiteY15" fmla="*/ 761475 h 761475"/>
              <a:gd name="connsiteX16" fmla="*/ 0 w 3255818"/>
              <a:gd name="connsiteY16" fmla="*/ 634560 h 761475"/>
              <a:gd name="connsiteX17" fmla="*/ 0 w 3255818"/>
              <a:gd name="connsiteY17" fmla="*/ 634563 h 761475"/>
              <a:gd name="connsiteX18" fmla="*/ 0 w 3255818"/>
              <a:gd name="connsiteY18" fmla="*/ 444194 h 761475"/>
              <a:gd name="connsiteX19" fmla="*/ 0 w 3255818"/>
              <a:gd name="connsiteY19" fmla="*/ 444194 h 761475"/>
              <a:gd name="connsiteX20" fmla="*/ 0 w 3255818"/>
              <a:gd name="connsiteY20" fmla="*/ 126915 h 761475"/>
              <a:gd name="connsiteX0" fmla="*/ 0 w 3255818"/>
              <a:gd name="connsiteY0" fmla="*/ 126915 h 1202430"/>
              <a:gd name="connsiteX1" fmla="*/ 126915 w 3255818"/>
              <a:gd name="connsiteY1" fmla="*/ 0 h 1202430"/>
              <a:gd name="connsiteX2" fmla="*/ 542636 w 3255818"/>
              <a:gd name="connsiteY2" fmla="*/ 0 h 1202430"/>
              <a:gd name="connsiteX3" fmla="*/ 542636 w 3255818"/>
              <a:gd name="connsiteY3" fmla="*/ 0 h 1202430"/>
              <a:gd name="connsiteX4" fmla="*/ 1356591 w 3255818"/>
              <a:gd name="connsiteY4" fmla="*/ 0 h 1202430"/>
              <a:gd name="connsiteX5" fmla="*/ 3128903 w 3255818"/>
              <a:gd name="connsiteY5" fmla="*/ 0 h 1202430"/>
              <a:gd name="connsiteX6" fmla="*/ 3255818 w 3255818"/>
              <a:gd name="connsiteY6" fmla="*/ 126915 h 1202430"/>
              <a:gd name="connsiteX7" fmla="*/ 3255818 w 3255818"/>
              <a:gd name="connsiteY7" fmla="*/ 444194 h 1202430"/>
              <a:gd name="connsiteX8" fmla="*/ 3255818 w 3255818"/>
              <a:gd name="connsiteY8" fmla="*/ 444194 h 1202430"/>
              <a:gd name="connsiteX9" fmla="*/ 3255818 w 3255818"/>
              <a:gd name="connsiteY9" fmla="*/ 634563 h 1202430"/>
              <a:gd name="connsiteX10" fmla="*/ 3255818 w 3255818"/>
              <a:gd name="connsiteY10" fmla="*/ 634560 h 1202430"/>
              <a:gd name="connsiteX11" fmla="*/ 3128903 w 3255818"/>
              <a:gd name="connsiteY11" fmla="*/ 761475 h 1202430"/>
              <a:gd name="connsiteX12" fmla="*/ 1356591 w 3255818"/>
              <a:gd name="connsiteY12" fmla="*/ 761475 h 1202430"/>
              <a:gd name="connsiteX13" fmla="*/ 105651 w 3255818"/>
              <a:gd name="connsiteY13" fmla="*/ 1202430 h 1202430"/>
              <a:gd name="connsiteX14" fmla="*/ 307686 w 3255818"/>
              <a:gd name="connsiteY14" fmla="*/ 761475 h 1202430"/>
              <a:gd name="connsiteX15" fmla="*/ 126915 w 3255818"/>
              <a:gd name="connsiteY15" fmla="*/ 761475 h 1202430"/>
              <a:gd name="connsiteX16" fmla="*/ 0 w 3255818"/>
              <a:gd name="connsiteY16" fmla="*/ 634560 h 1202430"/>
              <a:gd name="connsiteX17" fmla="*/ 0 w 3255818"/>
              <a:gd name="connsiteY17" fmla="*/ 634563 h 1202430"/>
              <a:gd name="connsiteX18" fmla="*/ 0 w 3255818"/>
              <a:gd name="connsiteY18" fmla="*/ 444194 h 1202430"/>
              <a:gd name="connsiteX19" fmla="*/ 0 w 3255818"/>
              <a:gd name="connsiteY19" fmla="*/ 444194 h 1202430"/>
              <a:gd name="connsiteX20" fmla="*/ 0 w 3255818"/>
              <a:gd name="connsiteY20" fmla="*/ 126915 h 1202430"/>
              <a:gd name="connsiteX0" fmla="*/ 0 w 3255818"/>
              <a:gd name="connsiteY0" fmla="*/ 126915 h 1202430"/>
              <a:gd name="connsiteX1" fmla="*/ 126915 w 3255818"/>
              <a:gd name="connsiteY1" fmla="*/ 0 h 1202430"/>
              <a:gd name="connsiteX2" fmla="*/ 542636 w 3255818"/>
              <a:gd name="connsiteY2" fmla="*/ 0 h 1202430"/>
              <a:gd name="connsiteX3" fmla="*/ 542636 w 3255818"/>
              <a:gd name="connsiteY3" fmla="*/ 0 h 1202430"/>
              <a:gd name="connsiteX4" fmla="*/ 1356591 w 3255818"/>
              <a:gd name="connsiteY4" fmla="*/ 0 h 1202430"/>
              <a:gd name="connsiteX5" fmla="*/ 3128903 w 3255818"/>
              <a:gd name="connsiteY5" fmla="*/ 0 h 1202430"/>
              <a:gd name="connsiteX6" fmla="*/ 3255818 w 3255818"/>
              <a:gd name="connsiteY6" fmla="*/ 126915 h 1202430"/>
              <a:gd name="connsiteX7" fmla="*/ 3255818 w 3255818"/>
              <a:gd name="connsiteY7" fmla="*/ 444194 h 1202430"/>
              <a:gd name="connsiteX8" fmla="*/ 3255818 w 3255818"/>
              <a:gd name="connsiteY8" fmla="*/ 444194 h 1202430"/>
              <a:gd name="connsiteX9" fmla="*/ 3255818 w 3255818"/>
              <a:gd name="connsiteY9" fmla="*/ 634563 h 1202430"/>
              <a:gd name="connsiteX10" fmla="*/ 3255818 w 3255818"/>
              <a:gd name="connsiteY10" fmla="*/ 634560 h 1202430"/>
              <a:gd name="connsiteX11" fmla="*/ 3128903 w 3255818"/>
              <a:gd name="connsiteY11" fmla="*/ 761475 h 1202430"/>
              <a:gd name="connsiteX12" fmla="*/ 645391 w 3255818"/>
              <a:gd name="connsiteY12" fmla="*/ 767825 h 1202430"/>
              <a:gd name="connsiteX13" fmla="*/ 105651 w 3255818"/>
              <a:gd name="connsiteY13" fmla="*/ 1202430 h 1202430"/>
              <a:gd name="connsiteX14" fmla="*/ 307686 w 3255818"/>
              <a:gd name="connsiteY14" fmla="*/ 761475 h 1202430"/>
              <a:gd name="connsiteX15" fmla="*/ 126915 w 3255818"/>
              <a:gd name="connsiteY15" fmla="*/ 761475 h 1202430"/>
              <a:gd name="connsiteX16" fmla="*/ 0 w 3255818"/>
              <a:gd name="connsiteY16" fmla="*/ 634560 h 1202430"/>
              <a:gd name="connsiteX17" fmla="*/ 0 w 3255818"/>
              <a:gd name="connsiteY17" fmla="*/ 634563 h 1202430"/>
              <a:gd name="connsiteX18" fmla="*/ 0 w 3255818"/>
              <a:gd name="connsiteY18" fmla="*/ 444194 h 1202430"/>
              <a:gd name="connsiteX19" fmla="*/ 0 w 3255818"/>
              <a:gd name="connsiteY19" fmla="*/ 444194 h 1202430"/>
              <a:gd name="connsiteX20" fmla="*/ 0 w 3255818"/>
              <a:gd name="connsiteY20" fmla="*/ 126915 h 120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55818" h="1202430">
                <a:moveTo>
                  <a:pt x="0" y="126915"/>
                </a:moveTo>
                <a:cubicBezTo>
                  <a:pt x="0" y="56822"/>
                  <a:pt x="56822" y="0"/>
                  <a:pt x="126915" y="0"/>
                </a:cubicBezTo>
                <a:lnTo>
                  <a:pt x="542636" y="0"/>
                </a:lnTo>
                <a:lnTo>
                  <a:pt x="542636" y="0"/>
                </a:lnTo>
                <a:lnTo>
                  <a:pt x="1356591" y="0"/>
                </a:lnTo>
                <a:lnTo>
                  <a:pt x="3128903" y="0"/>
                </a:lnTo>
                <a:cubicBezTo>
                  <a:pt x="3198996" y="0"/>
                  <a:pt x="3255818" y="56822"/>
                  <a:pt x="3255818" y="126915"/>
                </a:cubicBezTo>
                <a:lnTo>
                  <a:pt x="3255818" y="444194"/>
                </a:lnTo>
                <a:lnTo>
                  <a:pt x="3255818" y="444194"/>
                </a:lnTo>
                <a:lnTo>
                  <a:pt x="3255818" y="634563"/>
                </a:lnTo>
                <a:lnTo>
                  <a:pt x="3255818" y="634560"/>
                </a:lnTo>
                <a:cubicBezTo>
                  <a:pt x="3255818" y="704653"/>
                  <a:pt x="3198996" y="761475"/>
                  <a:pt x="3128903" y="761475"/>
                </a:cubicBezTo>
                <a:lnTo>
                  <a:pt x="645391" y="767825"/>
                </a:lnTo>
                <a:lnTo>
                  <a:pt x="105651" y="1202430"/>
                </a:lnTo>
                <a:lnTo>
                  <a:pt x="307686" y="761475"/>
                </a:lnTo>
                <a:lnTo>
                  <a:pt x="126915" y="761475"/>
                </a:lnTo>
                <a:cubicBezTo>
                  <a:pt x="56822" y="761475"/>
                  <a:pt x="0" y="704653"/>
                  <a:pt x="0" y="634560"/>
                </a:cubicBezTo>
                <a:lnTo>
                  <a:pt x="0" y="634563"/>
                </a:lnTo>
                <a:lnTo>
                  <a:pt x="0" y="444194"/>
                </a:lnTo>
                <a:lnTo>
                  <a:pt x="0" y="444194"/>
                </a:lnTo>
                <a:lnTo>
                  <a:pt x="0" y="126915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Students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estimate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own/peer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contributions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3009088" y="429640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2438400" y="-152400"/>
            <a:ext cx="6172200" cy="6814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 descr="Down:  Video Tour"/>
          <p:cNvSpPr txBox="1"/>
          <p:nvPr/>
        </p:nvSpPr>
        <p:spPr>
          <a:xfrm>
            <a:off x="2247931" y="5352435"/>
            <a:ext cx="4648200" cy="693371"/>
          </a:xfrm>
          <a:prstGeom prst="wedgeRoundRectCallout">
            <a:avLst>
              <a:gd name="adj1" fmla="val -20833"/>
              <a:gd name="adj2" fmla="val 9180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600" b="1" dirty="0" smtClean="0"/>
              <a:t>Video Tour</a:t>
            </a:r>
            <a:endParaRPr lang="en-SG" sz="3600" b="1" dirty="0"/>
          </a:p>
        </p:txBody>
      </p:sp>
    </p:spTree>
    <p:extLst>
      <p:ext uri="{BB962C8B-B14F-4D97-AF65-F5344CB8AC3E}">
        <p14:creationId xmlns:p14="http://schemas.microsoft.com/office/powerpoint/2010/main" val="4147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5" y="0"/>
            <a:ext cx="8783613" cy="628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Extract 4"/>
          <p:cNvSpPr>
            <a:spLocks noChangeAspect="1"/>
          </p:cNvSpPr>
          <p:nvPr/>
        </p:nvSpPr>
        <p:spPr>
          <a:xfrm rot="20042488">
            <a:off x="5104261" y="64156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nut 9"/>
          <p:cNvSpPr/>
          <p:nvPr/>
        </p:nvSpPr>
        <p:spPr>
          <a:xfrm>
            <a:off x="4038600" y="56388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1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44" y="62682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51135" y="420367"/>
            <a:ext cx="1108364" cy="14788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Equal Share + 10%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9495" y="940323"/>
            <a:ext cx="311750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Always punctual</a:t>
            </a:r>
            <a:r>
              <a:rPr lang="en-US" sz="1000" b="1" dirty="0" smtClean="0">
                <a:solidFill>
                  <a:srgbClr val="0070C0"/>
                </a:solidFill>
              </a:rPr>
              <a:t>. Quick to reply to emails.  Does what she promised, on time. It is great to have you in our team.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1786" y="1542171"/>
            <a:ext cx="268801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Participate more in discussions</a:t>
            </a:r>
            <a:r>
              <a:rPr lang="en-US" sz="1000" b="1" dirty="0" smtClean="0">
                <a:solidFill>
                  <a:srgbClr val="0070C0"/>
                </a:solidFill>
              </a:rPr>
              <a:t>. Don’t be scared to voice out your ideas.  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1362" y="2266238"/>
            <a:ext cx="235743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Slow starter, but now OK</a:t>
            </a:r>
            <a:r>
              <a:rPr lang="en-US" sz="1000" b="1" dirty="0" smtClean="0">
                <a:solidFill>
                  <a:srgbClr val="0070C0"/>
                </a:solidFill>
              </a:rPr>
              <a:t>. What she lacks in ability, she makes up for in attitude.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3606" y="3318066"/>
            <a:ext cx="110836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Equal Share -10%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9494" y="3833373"/>
            <a:ext cx="281270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Your enthusiasm at meetings</a:t>
            </a:r>
            <a:r>
              <a:rPr lang="en-US" sz="1000" b="1" dirty="0" smtClean="0">
                <a:solidFill>
                  <a:srgbClr val="0070C0"/>
                </a:solidFill>
              </a:rPr>
              <a:t>. You are very good and running a meeting and keeping things on track.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31787" y="4427221"/>
            <a:ext cx="26328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Deliver what you promised</a:t>
            </a:r>
            <a:r>
              <a:rPr lang="en-US" sz="1000" b="1" dirty="0" smtClean="0">
                <a:solidFill>
                  <a:srgbClr val="0070C0"/>
                </a:solidFill>
              </a:rPr>
              <a:t>. Your contribution between meetings can be improved.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1787" y="5133108"/>
            <a:ext cx="26328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Good in meetings, but rarely </a:t>
            </a:r>
            <a:r>
              <a:rPr lang="en-US" sz="1000" b="1" dirty="0" smtClean="0">
                <a:solidFill>
                  <a:srgbClr val="0070C0"/>
                </a:solidFill>
              </a:rPr>
              <a:t>delivers on time. </a:t>
            </a:r>
          </a:p>
          <a:p>
            <a:r>
              <a:rPr lang="en-US" sz="1000" b="1" dirty="0" smtClean="0">
                <a:solidFill>
                  <a:srgbClr val="0070C0"/>
                </a:solidFill>
              </a:rPr>
              <a:t>Probably too busy with other courses.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2895600"/>
            <a:ext cx="85344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/>
          <p:cNvSpPr/>
          <p:nvPr/>
        </p:nvSpPr>
        <p:spPr>
          <a:xfrm>
            <a:off x="5441604" y="1295925"/>
            <a:ext cx="3397596" cy="761475"/>
          </a:xfrm>
          <a:prstGeom prst="wedgeRoundRectCallout">
            <a:avLst>
              <a:gd name="adj1" fmla="val -64084"/>
              <a:gd name="adj2" fmla="val 133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Anonymous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feedback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peer.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415478" y="2133600"/>
            <a:ext cx="3423722" cy="761475"/>
          </a:xfrm>
          <a:prstGeom prst="wedgeRoundRectCallout">
            <a:avLst>
              <a:gd name="adj1" fmla="val -64084"/>
              <a:gd name="adj2" fmla="val 133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Confidential comments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instructor.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31013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4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00"/>
                            </p:stCondLst>
                            <p:childTnLst>
                              <p:par>
                                <p:cTn id="44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248" cy="5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sosceles Triangle 5"/>
          <p:cNvSpPr/>
          <p:nvPr/>
        </p:nvSpPr>
        <p:spPr>
          <a:xfrm>
            <a:off x="330662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2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248" cy="5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sosceles Triangle 6"/>
          <p:cNvSpPr/>
          <p:nvPr/>
        </p:nvSpPr>
        <p:spPr>
          <a:xfrm>
            <a:off x="330662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067800" cy="288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715000" y="4038600"/>
            <a:ext cx="2514600" cy="761475"/>
          </a:xfrm>
          <a:prstGeom prst="wedgeRoundRectCallout">
            <a:avLst>
              <a:gd name="adj1" fmla="val 13290"/>
              <a:gd name="adj2" fmla="val -11480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until closing time.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29" y="3124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sym typeface="Wingdings" pitchFamily="2" charset="2"/>
              </a:rPr>
              <a:t> I</a:t>
            </a:r>
            <a:r>
              <a:rPr lang="en-US" sz="4000" b="1" dirty="0" smtClean="0">
                <a:solidFill>
                  <a:schemeClr val="accent1"/>
                </a:solidFill>
              </a:rPr>
              <a:t>nstructor View</a:t>
            </a:r>
            <a:endParaRPr lang="en-SG" sz="4000" b="1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4224260" y="1929093"/>
            <a:ext cx="582634" cy="1014367"/>
            <a:chOff x="638861" y="309422"/>
            <a:chExt cx="298983" cy="520531"/>
          </a:xfrm>
          <a:noFill/>
        </p:grpSpPr>
        <p:sp>
          <p:nvSpPr>
            <p:cNvPr id="4" name="Flowchart: Connector 3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  <a:grpFill/>
          </p:grpSpPr>
          <p:sp>
            <p:nvSpPr>
              <p:cNvPr id="8" name="Flowchart: Delay 7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grp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grp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738562663"/>
      </p:ext>
    </p:extLst>
  </p:cSld>
  <p:clrMapOvr>
    <a:masterClrMapping/>
  </p:clrMapOvr>
  <p:transition spd="slow" advTm="1000">
    <p:push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9638"/>
            <a:ext cx="9144000" cy="468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6"/>
          <a:stretch/>
        </p:blipFill>
        <p:spPr bwMode="auto">
          <a:xfrm>
            <a:off x="0" y="0"/>
            <a:ext cx="9144001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owchart: Extract 4"/>
          <p:cNvSpPr>
            <a:spLocks noChangeAspect="1"/>
          </p:cNvSpPr>
          <p:nvPr/>
        </p:nvSpPr>
        <p:spPr>
          <a:xfrm rot="20042488">
            <a:off x="6247261" y="54250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nut 6"/>
          <p:cNvSpPr/>
          <p:nvPr/>
        </p:nvSpPr>
        <p:spPr>
          <a:xfrm>
            <a:off x="5181600" y="46482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031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523" y="5410200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osceles Triangle 7"/>
          <p:cNvSpPr/>
          <p:nvPr/>
        </p:nvSpPr>
        <p:spPr>
          <a:xfrm>
            <a:off x="304800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ular Callout 8"/>
          <p:cNvSpPr/>
          <p:nvPr/>
        </p:nvSpPr>
        <p:spPr>
          <a:xfrm>
            <a:off x="4343400" y="5929460"/>
            <a:ext cx="2895600" cy="761475"/>
          </a:xfrm>
          <a:prstGeom prst="wedgeRoundRectCallout">
            <a:avLst>
              <a:gd name="adj1" fmla="val -16840"/>
              <a:gd name="adj2" fmla="val -9593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Instructors can view session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61181"/>
      </p:ext>
    </p:extLst>
  </p:cSld>
  <p:clrMapOvr>
    <a:masterClrMapping/>
  </p:clrMapOvr>
  <p:transition spd="slow" advTm="3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6"/>
          <a:stretch/>
        </p:blipFill>
        <p:spPr bwMode="auto">
          <a:xfrm>
            <a:off x="0" y="0"/>
            <a:ext cx="9144001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sosceles Triangle 6"/>
          <p:cNvSpPr/>
          <p:nvPr/>
        </p:nvSpPr>
        <p:spPr>
          <a:xfrm>
            <a:off x="502920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80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sosceles Triangle 7"/>
          <p:cNvSpPr/>
          <p:nvPr/>
        </p:nvSpPr>
        <p:spPr>
          <a:xfrm>
            <a:off x="502920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3917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" y="3505200"/>
            <a:ext cx="912122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58" y="638175"/>
            <a:ext cx="23336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lowchart: Extract 4"/>
          <p:cNvSpPr>
            <a:spLocks noChangeAspect="1"/>
          </p:cNvSpPr>
          <p:nvPr/>
        </p:nvSpPr>
        <p:spPr>
          <a:xfrm rot="20042488">
            <a:off x="4551223" y="2890851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Donut 15"/>
          <p:cNvSpPr/>
          <p:nvPr/>
        </p:nvSpPr>
        <p:spPr>
          <a:xfrm>
            <a:off x="3485562" y="2113962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93715" y="4343400"/>
            <a:ext cx="813549" cy="2057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ounded Rectangular Callout 18"/>
          <p:cNvSpPr/>
          <p:nvPr/>
        </p:nvSpPr>
        <p:spPr>
          <a:xfrm>
            <a:off x="457200" y="6019800"/>
            <a:ext cx="3197408" cy="761475"/>
          </a:xfrm>
          <a:prstGeom prst="wedgeRoundRectCallout">
            <a:avLst>
              <a:gd name="adj1" fmla="val 71370"/>
              <a:gd name="adj2" fmla="val -3684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contribution levels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 a glance…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5181600" y="1410225"/>
            <a:ext cx="2590800" cy="761475"/>
          </a:xfrm>
          <a:prstGeom prst="wedgeRoundRectCallout">
            <a:avLst>
              <a:gd name="adj1" fmla="val -39436"/>
              <a:gd name="adj2" fmla="val 9933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View more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detailed reports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15358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96398"/>
      </p:ext>
    </p:extLst>
  </p:cSld>
  <p:clrMapOvr>
    <a:masterClrMapping/>
  </p:clrMapOvr>
  <p:transition spd="slow" advTm="3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 animBg="1"/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sosceles Triangle 7"/>
          <p:cNvSpPr/>
          <p:nvPr/>
        </p:nvSpPr>
        <p:spPr>
          <a:xfrm>
            <a:off x="502920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3917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84" y="2528887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43175"/>
            <a:ext cx="1809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58" y="638175"/>
            <a:ext cx="23336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1" y="3495773"/>
            <a:ext cx="8610600" cy="355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7010400" y="2896125"/>
            <a:ext cx="1743791" cy="761475"/>
          </a:xfrm>
          <a:prstGeom prst="wedgeRoundRectCallout">
            <a:avLst>
              <a:gd name="adj1" fmla="val 39502"/>
              <a:gd name="adj2" fmla="val 12315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Moderate</a:t>
            </a:r>
          </a:p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submissions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456588" y="2972062"/>
            <a:ext cx="1758099" cy="761475"/>
          </a:xfrm>
          <a:prstGeom prst="wedgeRoundRectCallout">
            <a:avLst>
              <a:gd name="adj1" fmla="val 74516"/>
              <a:gd name="adj2" fmla="val -3378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Publish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students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Flowchart: Extract 4"/>
          <p:cNvSpPr>
            <a:spLocks noChangeAspect="1"/>
          </p:cNvSpPr>
          <p:nvPr/>
        </p:nvSpPr>
        <p:spPr>
          <a:xfrm rot="20042488">
            <a:off x="4418461" y="33676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Donut 12"/>
          <p:cNvSpPr/>
          <p:nvPr/>
        </p:nvSpPr>
        <p:spPr>
          <a:xfrm>
            <a:off x="3352800" y="25908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4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438" y="3192196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200"/>
                            </p:stCondLst>
                            <p:childTnLst>
                              <p:par>
                                <p:cTn id="19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4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124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</a:rPr>
              <a:t>Student View  </a:t>
            </a:r>
            <a:r>
              <a:rPr lang="en-US" sz="4000" b="1" dirty="0" smtClean="0">
                <a:solidFill>
                  <a:schemeClr val="accent6"/>
                </a:solidFill>
                <a:sym typeface="Wingdings" pitchFamily="2" charset="2"/>
              </a:rPr>
              <a:t></a:t>
            </a:r>
            <a:endParaRPr lang="en-SG" sz="4000" b="1" dirty="0">
              <a:solidFill>
                <a:schemeClr val="accent6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4240120" y="1816549"/>
            <a:ext cx="582634" cy="1014367"/>
            <a:chOff x="699777" y="319219"/>
            <a:chExt cx="298983" cy="520531"/>
          </a:xfrm>
          <a:noFill/>
        </p:grpSpPr>
        <p:sp>
          <p:nvSpPr>
            <p:cNvPr id="4" name="Flowchart: Connector 3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Flowchart: Delay 4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reeform 5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Flowchart: Connector 6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8886725"/>
      </p:ext>
    </p:extLst>
  </p:cSld>
  <p:clrMapOvr>
    <a:masterClrMapping/>
  </p:clrMapOvr>
  <p:transition spd="slow" advTm="1000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468"/>
          <a:stretch/>
        </p:blipFill>
        <p:spPr bwMode="auto">
          <a:xfrm>
            <a:off x="0" y="-27317"/>
            <a:ext cx="9144000" cy="690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4687"/>
          <a:stretch/>
        </p:blipFill>
        <p:spPr bwMode="auto">
          <a:xfrm>
            <a:off x="566079" y="762001"/>
            <a:ext cx="8044521" cy="239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82"/>
          <a:stretch/>
        </p:blipFill>
        <p:spPr bwMode="auto">
          <a:xfrm>
            <a:off x="718479" y="4987557"/>
            <a:ext cx="8044521" cy="87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1182" y="1931926"/>
            <a:ext cx="60198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Hello </a:t>
            </a:r>
            <a:r>
              <a:rPr lang="en-SG" sz="1600" dirty="0" smtClean="0"/>
              <a:t>Emily Fowler,</a:t>
            </a:r>
          </a:p>
          <a:p>
            <a:r>
              <a:rPr lang="en-SG" sz="1600" dirty="0" smtClean="0"/>
              <a:t>The </a:t>
            </a:r>
            <a:r>
              <a:rPr lang="en-SG" sz="1600" dirty="0"/>
              <a:t>following peer evaluation </a:t>
            </a:r>
            <a:r>
              <a:rPr lang="en-SG" sz="1600" dirty="0" smtClean="0"/>
              <a:t>results are now published.</a:t>
            </a:r>
            <a:r>
              <a:rPr lang="en-SG" sz="1600" dirty="0"/>
              <a:t> </a:t>
            </a:r>
            <a:br>
              <a:rPr lang="en-SG" sz="1600" dirty="0"/>
            </a:br>
            <a:r>
              <a:rPr lang="en-SG" sz="1600" dirty="0"/>
              <a:t>   Course: [ECON101-2013Fall]Introduction to Economics</a:t>
            </a:r>
            <a:br>
              <a:rPr lang="en-SG" sz="1600" dirty="0"/>
            </a:br>
            <a:r>
              <a:rPr lang="en-SG" sz="1600" dirty="0"/>
              <a:t>   Evaluation Name: </a:t>
            </a:r>
            <a:r>
              <a:rPr lang="en-SG" sz="1600" dirty="0" smtClean="0"/>
              <a:t>Group project peer evaluation</a:t>
            </a:r>
            <a:r>
              <a:rPr lang="en-SG" sz="1600" dirty="0"/>
              <a:t> </a:t>
            </a:r>
            <a:br>
              <a:rPr lang="en-SG" sz="1600" dirty="0"/>
            </a:br>
            <a:r>
              <a:rPr lang="en-SG" sz="1600" dirty="0"/>
              <a:t>   Deadline: 30 Apr 2014, 23:59 </a:t>
            </a:r>
            <a:br>
              <a:rPr lang="en-SG" sz="1600" dirty="0"/>
            </a:br>
            <a:endParaRPr lang="en-SG" sz="1600" dirty="0" smtClean="0"/>
          </a:p>
          <a:p>
            <a:r>
              <a:rPr lang="en-SG" sz="1600" b="1" dirty="0" smtClean="0">
                <a:solidFill>
                  <a:srgbClr val="00B050"/>
                </a:solidFill>
              </a:rPr>
              <a:t>To view results, click </a:t>
            </a:r>
            <a:r>
              <a:rPr lang="en-SG" sz="1600" b="1" dirty="0">
                <a:hlinkClick r:id="rId7"/>
              </a:rPr>
              <a:t>here</a:t>
            </a:r>
            <a:endParaRPr lang="en-SG" sz="1600" b="1" dirty="0"/>
          </a:p>
          <a:p>
            <a:endParaRPr lang="en-SG" sz="1600" dirty="0" smtClean="0"/>
          </a:p>
          <a:p>
            <a:r>
              <a:rPr lang="en-SG" sz="1600" dirty="0" smtClean="0"/>
              <a:t>Regards</a:t>
            </a:r>
            <a:r>
              <a:rPr lang="en-SG" sz="1600" dirty="0"/>
              <a:t>, </a:t>
            </a:r>
            <a:br>
              <a:rPr lang="en-SG" sz="1600" dirty="0"/>
            </a:br>
            <a:r>
              <a:rPr lang="en-SG" sz="1600" dirty="0"/>
              <a:t>TEAMMATES Team.</a:t>
            </a:r>
          </a:p>
          <a:p>
            <a:endParaRPr lang="en-SG" sz="1600" dirty="0"/>
          </a:p>
        </p:txBody>
      </p:sp>
      <p:sp>
        <p:nvSpPr>
          <p:cNvPr id="5" name="Rectangle 4"/>
          <p:cNvSpPr/>
          <p:nvPr/>
        </p:nvSpPr>
        <p:spPr>
          <a:xfrm>
            <a:off x="1951182" y="1261646"/>
            <a:ext cx="574501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600" b="1" dirty="0" smtClean="0"/>
              <a:t>TEAMMATES</a:t>
            </a:r>
            <a:r>
              <a:rPr lang="en-SG" sz="1600" b="1" dirty="0"/>
              <a:t>: [ECON101-2013Fall] </a:t>
            </a:r>
            <a:r>
              <a:rPr lang="en-SG" sz="1600" b="1" dirty="0" smtClean="0"/>
              <a:t>Group project peer evaluation</a:t>
            </a:r>
            <a:endParaRPr lang="en-SG" sz="1600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740739" y="3427356"/>
            <a:ext cx="2570018" cy="761475"/>
          </a:xfrm>
          <a:prstGeom prst="wedgeRoundRectCallout">
            <a:avLst>
              <a:gd name="adj1" fmla="val -63664"/>
              <a:gd name="adj2" fmla="val -255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students receive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 to results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Flowchart: Extract 4"/>
          <p:cNvSpPr>
            <a:spLocks noChangeAspect="1"/>
          </p:cNvSpPr>
          <p:nvPr/>
        </p:nvSpPr>
        <p:spPr>
          <a:xfrm rot="20042488">
            <a:off x="4418461" y="3810602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Donut 11"/>
          <p:cNvSpPr/>
          <p:nvPr/>
        </p:nvSpPr>
        <p:spPr>
          <a:xfrm>
            <a:off x="3352800" y="3033713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3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438" y="3635109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47745"/>
      </p:ext>
    </p:extLst>
  </p:cSld>
  <p:clrMapOvr>
    <a:masterClrMapping/>
  </p:clrMapOvr>
  <p:transition spd="slow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Extract 4"/>
          <p:cNvSpPr>
            <a:spLocks noChangeAspect="1"/>
          </p:cNvSpPr>
          <p:nvPr/>
        </p:nvSpPr>
        <p:spPr>
          <a:xfrm rot="20042488">
            <a:off x="4224034" y="5275158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1" y="914400"/>
            <a:ext cx="8915399" cy="338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Isosceles Triangle 13"/>
          <p:cNvSpPr/>
          <p:nvPr/>
        </p:nvSpPr>
        <p:spPr>
          <a:xfrm>
            <a:off x="3009088" y="429640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-1143000" y="-1295400"/>
            <a:ext cx="11353800" cy="9144000"/>
          </a:xfrm>
          <a:custGeom>
            <a:avLst/>
            <a:gdLst/>
            <a:ahLst/>
            <a:cxnLst/>
            <a:rect l="l" t="t" r="r" b="b"/>
            <a:pathLst>
              <a:path w="11353800" h="9144000">
                <a:moveTo>
                  <a:pt x="1385689" y="3657600"/>
                </a:moveTo>
                <a:cubicBezTo>
                  <a:pt x="1310320" y="3657600"/>
                  <a:pt x="1249221" y="3718699"/>
                  <a:pt x="1249221" y="3794068"/>
                </a:cubicBezTo>
                <a:lnTo>
                  <a:pt x="1249221" y="5459597"/>
                </a:lnTo>
                <a:cubicBezTo>
                  <a:pt x="1249221" y="5534966"/>
                  <a:pt x="1310320" y="5596065"/>
                  <a:pt x="1385689" y="5596065"/>
                </a:cubicBezTo>
                <a:lnTo>
                  <a:pt x="10028152" y="5596065"/>
                </a:lnTo>
                <a:cubicBezTo>
                  <a:pt x="10103521" y="5596065"/>
                  <a:pt x="10164620" y="5534966"/>
                  <a:pt x="10164620" y="5459597"/>
                </a:cubicBezTo>
                <a:lnTo>
                  <a:pt x="10164620" y="3794068"/>
                </a:lnTo>
                <a:cubicBezTo>
                  <a:pt x="10164620" y="3718699"/>
                  <a:pt x="10103521" y="3657600"/>
                  <a:pt x="10028152" y="3657600"/>
                </a:cubicBez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alpha val="4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ular Callout 3"/>
          <p:cNvSpPr/>
          <p:nvPr/>
        </p:nvSpPr>
        <p:spPr>
          <a:xfrm>
            <a:off x="1981200" y="5067562"/>
            <a:ext cx="3426008" cy="761475"/>
          </a:xfrm>
          <a:prstGeom prst="wedgeRoundRectCallout">
            <a:avLst>
              <a:gd name="adj1" fmla="val -29003"/>
              <a:gd name="adj2" fmla="val -17369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Sample data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that come with new accounts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3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468"/>
          <a:stretch/>
        </p:blipFill>
        <p:spPr bwMode="auto">
          <a:xfrm>
            <a:off x="0" y="-27317"/>
            <a:ext cx="9144000" cy="690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61108" y="722744"/>
            <a:ext cx="8125692" cy="5297056"/>
            <a:chOff x="0" y="0"/>
            <a:chExt cx="9173336" cy="617220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73336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Isosceles Triangle 4"/>
            <p:cNvSpPr/>
            <p:nvPr/>
          </p:nvSpPr>
          <p:spPr>
            <a:xfrm>
              <a:off x="3505200" y="475935"/>
              <a:ext cx="152400" cy="10448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00" y="1077136"/>
              <a:ext cx="8892946" cy="5095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762000"/>
              <a:ext cx="23907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Rounded Rectangular Callout 7"/>
          <p:cNvSpPr/>
          <p:nvPr/>
        </p:nvSpPr>
        <p:spPr>
          <a:xfrm>
            <a:off x="5867400" y="2906630"/>
            <a:ext cx="2570018" cy="1101994"/>
          </a:xfrm>
          <a:prstGeom prst="wedgeRoundRectCallout">
            <a:avLst>
              <a:gd name="adj1" fmla="val -63664"/>
              <a:gd name="adj2" fmla="val -255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compare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own perception to team perception.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867400" y="4267200"/>
            <a:ext cx="2570018" cy="761475"/>
          </a:xfrm>
          <a:prstGeom prst="wedgeRoundRectCallout">
            <a:avLst>
              <a:gd name="adj1" fmla="val -87045"/>
              <a:gd name="adj2" fmla="val -41000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Comments from peers.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867400" y="4267200"/>
            <a:ext cx="2570018" cy="761475"/>
          </a:xfrm>
          <a:prstGeom prst="wedgeRoundRectCallout">
            <a:avLst>
              <a:gd name="adj1" fmla="val -82471"/>
              <a:gd name="adj2" fmla="val 58497"/>
              <a:gd name="adj3" fmla="val 16667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Comments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peers.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0472" y="3048001"/>
            <a:ext cx="4755928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7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r="4510"/>
          <a:stretch/>
        </p:blipFill>
        <p:spPr bwMode="auto">
          <a:xfrm>
            <a:off x="169816" y="1371600"/>
            <a:ext cx="8848583" cy="420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56"/>
          <a:stretch/>
        </p:blipFill>
        <p:spPr bwMode="auto">
          <a:xfrm>
            <a:off x="0" y="-76199"/>
            <a:ext cx="9143999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2170721" y="679269"/>
            <a:ext cx="2096480" cy="761475"/>
          </a:xfrm>
          <a:prstGeom prst="wedgeRoundRectCallout">
            <a:avLst>
              <a:gd name="adj1" fmla="val -25713"/>
              <a:gd name="adj2" fmla="val -10361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See here for more details.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6451381"/>
            <a:ext cx="9372599" cy="42095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http://</a:t>
            </a:r>
            <a:r>
              <a:rPr lang="en-US" b="1" dirty="0">
                <a:solidFill>
                  <a:schemeClr val="bg1"/>
                </a:solidFill>
              </a:rPr>
              <a:t>Teammates</a:t>
            </a:r>
            <a:r>
              <a:rPr lang="en-US" dirty="0"/>
              <a:t>Online.info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4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4000">
        <p14:shred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97"/>
          <a:stretch/>
        </p:blipFill>
        <p:spPr bwMode="auto">
          <a:xfrm>
            <a:off x="106221" y="914401"/>
            <a:ext cx="8915399" cy="143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Isosceles Triangle 13"/>
          <p:cNvSpPr/>
          <p:nvPr/>
        </p:nvSpPr>
        <p:spPr>
          <a:xfrm>
            <a:off x="3009088" y="429640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ular Callout 14"/>
          <p:cNvSpPr/>
          <p:nvPr/>
        </p:nvSpPr>
        <p:spPr>
          <a:xfrm>
            <a:off x="6386704" y="612301"/>
            <a:ext cx="2435408" cy="761475"/>
          </a:xfrm>
          <a:prstGeom prst="wedgeRoundRectCallout">
            <a:avLst>
              <a:gd name="adj1" fmla="val 25142"/>
              <a:gd name="adj2" fmla="val 9190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course</a:t>
            </a:r>
            <a:endParaRPr lang="en-SG" sz="20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4"/>
          <a:stretch/>
        </p:blipFill>
        <p:spPr bwMode="auto">
          <a:xfrm>
            <a:off x="106221" y="2297468"/>
            <a:ext cx="8915399" cy="200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owchart: Extract 4"/>
          <p:cNvSpPr>
            <a:spLocks noChangeAspect="1"/>
          </p:cNvSpPr>
          <p:nvPr/>
        </p:nvSpPr>
        <p:spPr>
          <a:xfrm rot="20042488">
            <a:off x="4224034" y="5275158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nut 6"/>
          <p:cNvSpPr/>
          <p:nvPr/>
        </p:nvSpPr>
        <p:spPr>
          <a:xfrm>
            <a:off x="7696199" y="1377334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031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22" y="213933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6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12514E-6 L 0.43142 -0.49294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-24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Isosceles Triangle 9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4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8" t="-659" r="2020" b="19637"/>
          <a:stretch/>
        </p:blipFill>
        <p:spPr bwMode="auto">
          <a:xfrm>
            <a:off x="130103" y="1008910"/>
            <a:ext cx="9013898" cy="397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5" t="17064" r="7036" b="19739"/>
          <a:stretch/>
        </p:blipFill>
        <p:spPr bwMode="auto">
          <a:xfrm>
            <a:off x="-2484" y="1524000"/>
            <a:ext cx="929888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77038" y="1692697"/>
            <a:ext cx="2819400" cy="178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038" y="2111840"/>
            <a:ext cx="3104562" cy="18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Extract 4"/>
          <p:cNvSpPr>
            <a:spLocks noChangeAspect="1"/>
          </p:cNvSpPr>
          <p:nvPr/>
        </p:nvSpPr>
        <p:spPr>
          <a:xfrm rot="20042488">
            <a:off x="7237860" y="201372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ular Callout 15"/>
          <p:cNvSpPr/>
          <p:nvPr/>
        </p:nvSpPr>
        <p:spPr>
          <a:xfrm>
            <a:off x="6248400" y="628172"/>
            <a:ext cx="2435408" cy="761475"/>
          </a:xfrm>
          <a:prstGeom prst="wedgeRoundRectCallout">
            <a:avLst>
              <a:gd name="adj1" fmla="val -61007"/>
              <a:gd name="adj2" fmla="val 5521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Hover over items to see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helpful tips</a:t>
            </a:r>
            <a:endParaRPr lang="en-SG" sz="20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95600" y="1495093"/>
            <a:ext cx="3788155" cy="304800"/>
          </a:xfrm>
          <a:prstGeom prst="round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Enter a unique ID for the course. E.g., CS101-2013-Sem1</a:t>
            </a:r>
            <a:endParaRPr lang="en-SG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13398"/>
      </p:ext>
    </p:extLst>
  </p:cSld>
  <p:clrMapOvr>
    <a:masterClrMapping/>
  </p:clrMapOvr>
  <p:transition spd="slow" advTm="7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250"/>
                            </p:stCondLst>
                            <p:childTnLst>
                              <p:par>
                                <p:cTn id="5" presetID="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4809 -0.04004 L -0.01476 0.0268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2199 L -0.04809 -0.04005 " pathEditMode="relative" rAng="0" ptsTypes="AA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6" grpId="0" animBg="1"/>
      <p:bldP spid="3" grpId="0" animBg="1"/>
      <p:bldP spid="3" grpId="1" animBg="1"/>
      <p:bldP spid="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8" t="-659" r="2020" b="19637"/>
          <a:stretch/>
        </p:blipFill>
        <p:spPr bwMode="auto">
          <a:xfrm>
            <a:off x="130103" y="1008910"/>
            <a:ext cx="9013898" cy="397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5" t="17064" r="7036" b="19739"/>
          <a:stretch/>
        </p:blipFill>
        <p:spPr bwMode="auto">
          <a:xfrm>
            <a:off x="-2484" y="1524000"/>
            <a:ext cx="929888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77038" y="1692697"/>
            <a:ext cx="2819400" cy="178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ECON101-2013Fall</a:t>
            </a:r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038" y="2111840"/>
            <a:ext cx="3104562" cy="18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Introduction to Economics</a:t>
            </a:r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Extract 4"/>
          <p:cNvSpPr>
            <a:spLocks noChangeAspect="1"/>
          </p:cNvSpPr>
          <p:nvPr/>
        </p:nvSpPr>
        <p:spPr>
          <a:xfrm rot="20042488">
            <a:off x="5028061" y="48916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Donut 11"/>
          <p:cNvSpPr/>
          <p:nvPr/>
        </p:nvSpPr>
        <p:spPr>
          <a:xfrm>
            <a:off x="3962400" y="41148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3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144" y="47442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ular Callout 15"/>
          <p:cNvSpPr/>
          <p:nvPr/>
        </p:nvSpPr>
        <p:spPr>
          <a:xfrm>
            <a:off x="457200" y="628172"/>
            <a:ext cx="2079244" cy="761475"/>
          </a:xfrm>
          <a:prstGeom prst="wedgeRoundRectCallout">
            <a:avLst>
              <a:gd name="adj1" fmla="val 33657"/>
              <a:gd name="adj2" fmla="val 807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Fill in the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course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details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8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1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51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51"/>
                            </p:stCondLst>
                            <p:childTnLst>
                              <p:par>
                                <p:cTn id="21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51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51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8" t="-659" r="2020" b="19637"/>
          <a:stretch/>
        </p:blipFill>
        <p:spPr bwMode="auto">
          <a:xfrm>
            <a:off x="130103" y="1008910"/>
            <a:ext cx="9013898" cy="397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5" t="17064" r="7036" b="19739"/>
          <a:stretch/>
        </p:blipFill>
        <p:spPr bwMode="auto">
          <a:xfrm>
            <a:off x="-2484" y="1524000"/>
            <a:ext cx="929888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77038" y="1692697"/>
            <a:ext cx="2819400" cy="178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038" y="2111840"/>
            <a:ext cx="3104562" cy="18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3" y="5087760"/>
            <a:ext cx="9013897" cy="101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5550" y="5410200"/>
            <a:ext cx="8927592" cy="3275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Donut 16"/>
          <p:cNvSpPr/>
          <p:nvPr/>
        </p:nvSpPr>
        <p:spPr>
          <a:xfrm>
            <a:off x="6629400" y="50292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Flowchart: Extract 4"/>
          <p:cNvSpPr>
            <a:spLocks noChangeAspect="1"/>
          </p:cNvSpPr>
          <p:nvPr/>
        </p:nvSpPr>
        <p:spPr>
          <a:xfrm rot="20042488">
            <a:off x="7666780" y="5852794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144" y="56586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-381000" y="-304800"/>
            <a:ext cx="9906000" cy="5334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ular Callout 20"/>
          <p:cNvSpPr/>
          <p:nvPr/>
        </p:nvSpPr>
        <p:spPr>
          <a:xfrm>
            <a:off x="4665026" y="6031487"/>
            <a:ext cx="2435408" cy="761475"/>
          </a:xfrm>
          <a:prstGeom prst="wedgeRoundRectCallout">
            <a:avLst>
              <a:gd name="adj1" fmla="val 46430"/>
              <a:gd name="adj2" fmla="val -10245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Enroll students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new course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04800" y="3886200"/>
            <a:ext cx="1717884" cy="761475"/>
          </a:xfrm>
          <a:prstGeom prst="wedgeRoundRectCallout">
            <a:avLst>
              <a:gd name="adj1" fmla="val 23593"/>
              <a:gd name="adj2" fmla="val 151330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course created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30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450"/>
                            </p:stCondLst>
                            <p:childTnLst>
                              <p:par>
                                <p:cTn id="32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65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477</Words>
  <Application>Microsoft Office PowerPoint</Application>
  <PresentationFormat>On-screen Show (4:3)</PresentationFormat>
  <Paragraphs>92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83</cp:revision>
  <dcterms:created xsi:type="dcterms:W3CDTF">2006-08-16T00:00:00Z</dcterms:created>
  <dcterms:modified xsi:type="dcterms:W3CDTF">2013-08-03T04:56:59Z</dcterms:modified>
</cp:coreProperties>
</file>