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17" r:id="rId3"/>
    <p:sldId id="301" r:id="rId4"/>
    <p:sldId id="302" r:id="rId5"/>
    <p:sldId id="282" r:id="rId6"/>
    <p:sldId id="257" r:id="rId7"/>
    <p:sldId id="284" r:id="rId8"/>
    <p:sldId id="259" r:id="rId9"/>
    <p:sldId id="315" r:id="rId10"/>
    <p:sldId id="318" r:id="rId11"/>
    <p:sldId id="286" r:id="rId12"/>
    <p:sldId id="261" r:id="rId13"/>
    <p:sldId id="262" r:id="rId14"/>
    <p:sldId id="263" r:id="rId15"/>
    <p:sldId id="287" r:id="rId16"/>
    <p:sldId id="264" r:id="rId17"/>
    <p:sldId id="288" r:id="rId18"/>
    <p:sldId id="310" r:id="rId19"/>
    <p:sldId id="312" r:id="rId20"/>
    <p:sldId id="313" r:id="rId21"/>
    <p:sldId id="291" r:id="rId22"/>
    <p:sldId id="292" r:id="rId23"/>
    <p:sldId id="299" r:id="rId24"/>
    <p:sldId id="268" r:id="rId25"/>
    <p:sldId id="293" r:id="rId26"/>
    <p:sldId id="269" r:id="rId27"/>
    <p:sldId id="294" r:id="rId28"/>
    <p:sldId id="270" r:id="rId29"/>
    <p:sldId id="319" r:id="rId30"/>
    <p:sldId id="306" r:id="rId31"/>
    <p:sldId id="271" r:id="rId32"/>
    <p:sldId id="307" r:id="rId33"/>
    <p:sldId id="303" r:id="rId34"/>
    <p:sldId id="295" r:id="rId35"/>
    <p:sldId id="272" r:id="rId36"/>
    <p:sldId id="296" r:id="rId37"/>
    <p:sldId id="274" r:id="rId38"/>
    <p:sldId id="277" r:id="rId39"/>
    <p:sldId id="304" r:id="rId40"/>
    <p:sldId id="278" r:id="rId41"/>
    <p:sldId id="298" r:id="rId42"/>
    <p:sldId id="322" r:id="rId43"/>
    <p:sldId id="320" r:id="rId44"/>
    <p:sldId id="323" r:id="rId45"/>
    <p:sldId id="325" r:id="rId46"/>
    <p:sldId id="327" r:id="rId47"/>
    <p:sldId id="326" r:id="rId48"/>
    <p:sldId id="328" r:id="rId49"/>
    <p:sldId id="330" r:id="rId50"/>
    <p:sldId id="334" r:id="rId51"/>
    <p:sldId id="333" r:id="rId52"/>
    <p:sldId id="331" r:id="rId53"/>
    <p:sldId id="335" r:id="rId54"/>
    <p:sldId id="337" r:id="rId55"/>
    <p:sldId id="336" r:id="rId56"/>
    <p:sldId id="305" r:id="rId57"/>
  </p:sldIdLst>
  <p:sldSz cx="9144000" cy="6858000" type="screen4x3"/>
  <p:notesSz cx="6858000" cy="9144000"/>
  <p:custDataLst>
    <p:tags r:id="rId5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26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27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263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598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820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52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59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26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1861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9106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69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9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image" Target="../media/image20.png"/><Relationship Id="rId7" Type="http://schemas.openxmlformats.org/officeDocument/2006/relationships/hyperlink" Target="http://teammatesv4.appspot.com/page/studentEvalSubmissionEditPage?courseid=AutEvalRem.course&amp;evaluationname=Opening+Eval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2.wdp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image" Target="../media/image3.gi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image" Target="../media/image20.png"/><Relationship Id="rId7" Type="http://schemas.openxmlformats.org/officeDocument/2006/relationships/hyperlink" Target="http://teammatesv4.appspot.com/page/studentEvalSubmissionEditPage?courseid=AutEvalRem.course&amp;evaluationname=Opening+Eval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2.wdp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6.png"/><Relationship Id="rId7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microsoft.com/office/2007/relationships/hdphoto" Target="../media/hdphoto3.wdp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6.png"/><Relationship Id="rId7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microsoft.com/office/2007/relationships/hdphoto" Target="../media/hdphoto3.wdp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6.png"/><Relationship Id="rId7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microsoft.com/office/2007/relationships/hdphoto" Target="../media/hdphoto3.wdp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6.png"/><Relationship Id="rId7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microsoft.com/office/2007/relationships/hdphoto" Target="../media/hdphoto3.wdp"/><Relationship Id="rId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6.png"/><Relationship Id="rId7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microsoft.com/office/2007/relationships/hdphoto" Target="../media/hdphoto3.wdp"/><Relationship Id="rId4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333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50" name="Picture 2" descr="Teammat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1" b="10638"/>
          <a:stretch/>
        </p:blipFill>
        <p:spPr bwMode="auto">
          <a:xfrm>
            <a:off x="533400" y="3054485"/>
            <a:ext cx="3162300" cy="73069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0" y="3053770"/>
            <a:ext cx="4648200" cy="693371"/>
          </a:xfrm>
          <a:prstGeom prst="wedgeRoundRectCallout">
            <a:avLst>
              <a:gd name="adj1" fmla="val -20833"/>
              <a:gd name="adj2" fmla="val 9180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l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3600" b="1" dirty="0" smtClean="0"/>
              <a:t>Video Tour</a:t>
            </a:r>
            <a:endParaRPr lang="en-SG" sz="3600" b="1" dirty="0"/>
          </a:p>
        </p:txBody>
      </p:sp>
    </p:spTree>
    <p:extLst>
      <p:ext uri="{BB962C8B-B14F-4D97-AF65-F5344CB8AC3E}">
        <p14:creationId xmlns:p14="http://schemas.microsoft.com/office/powerpoint/2010/main" val="369119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0955 -0.00764 L -0.1408 -0.4729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62" y="-232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33333E-6 7.40741E-7 L -0.17083 0.33518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42" y="1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1441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Isosceles Triangle 9"/>
          <p:cNvSpPr/>
          <p:nvPr/>
        </p:nvSpPr>
        <p:spPr>
          <a:xfrm>
            <a:off x="3952973" y="428919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365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1441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Isosceles Triangle 3"/>
          <p:cNvSpPr/>
          <p:nvPr/>
        </p:nvSpPr>
        <p:spPr>
          <a:xfrm>
            <a:off x="3952973" y="428919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100" y="609600"/>
            <a:ext cx="9314100" cy="601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ounded Rectangular Callout 13"/>
          <p:cNvSpPr/>
          <p:nvPr/>
        </p:nvSpPr>
        <p:spPr>
          <a:xfrm>
            <a:off x="152400" y="762000"/>
            <a:ext cx="1981200" cy="761475"/>
          </a:xfrm>
          <a:prstGeom prst="wedgeRoundRectCallout">
            <a:avLst>
              <a:gd name="adj1" fmla="val 27505"/>
              <a:gd name="adj2" fmla="val 9314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Instructions are here 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784169"/>
      </p:ext>
    </p:extLst>
  </p:cSld>
  <p:clrMapOvr>
    <a:masterClrMapping/>
  </p:clrMapOvr>
  <p:transition spd="slow" advTm="300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60"/>
          <a:stretch/>
        </p:blipFill>
        <p:spPr bwMode="auto">
          <a:xfrm>
            <a:off x="-11723" y="0"/>
            <a:ext cx="9132277" cy="689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2895600" y="2574898"/>
            <a:ext cx="1981200" cy="761475"/>
          </a:xfrm>
          <a:prstGeom prst="wedgeRoundRectCallout">
            <a:avLst>
              <a:gd name="adj1" fmla="val -21912"/>
              <a:gd name="adj2" fmla="val -94862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Copy student data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211168"/>
      </p:ext>
    </p:extLst>
  </p:cSld>
  <p:clrMapOvr>
    <a:masterClrMapping/>
  </p:clrMapOvr>
  <p:transition spd="slow" advTm="2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1441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Isosceles Triangle 3"/>
          <p:cNvSpPr/>
          <p:nvPr/>
        </p:nvSpPr>
        <p:spPr>
          <a:xfrm>
            <a:off x="3952973" y="428919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100" y="533400"/>
            <a:ext cx="9314100" cy="601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4648200"/>
            <a:ext cx="9024938" cy="1752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lowchart: Extract 4"/>
          <p:cNvSpPr>
            <a:spLocks noChangeAspect="1"/>
          </p:cNvSpPr>
          <p:nvPr/>
        </p:nvSpPr>
        <p:spPr>
          <a:xfrm rot="20042488">
            <a:off x="5332861" y="6491889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Donut 11"/>
          <p:cNvSpPr/>
          <p:nvPr/>
        </p:nvSpPr>
        <p:spPr>
          <a:xfrm>
            <a:off x="4267200" y="5715000"/>
            <a:ext cx="1219200" cy="1219200"/>
          </a:xfrm>
          <a:prstGeom prst="donut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13" name="Picture 7" descr="C:\Users\dcsdcr\Downloads\ajax-loader (2)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944" y="6344474"/>
            <a:ext cx="158134" cy="15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28308" y="4838308"/>
            <a:ext cx="5448692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05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Team 1	Tom Jacobs	tom@email.com	</a:t>
            </a:r>
          </a:p>
          <a:p>
            <a:r>
              <a:rPr lang="en-SG" sz="105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Team 1	Jean Wong	</a:t>
            </a:r>
            <a:r>
              <a:rPr lang="en-SG" sz="105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jean@email.com	Exchange </a:t>
            </a:r>
            <a:r>
              <a:rPr lang="en-SG" sz="105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Student</a:t>
            </a:r>
          </a:p>
          <a:p>
            <a:r>
              <a:rPr lang="en-SG" sz="105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Team 1	Ravi Kumar	ravi@email.com	</a:t>
            </a:r>
          </a:p>
          <a:p>
            <a:r>
              <a:rPr lang="en-SG" sz="105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Team 2	Chun Ling	</a:t>
            </a:r>
            <a:r>
              <a:rPr lang="en-SG" sz="105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ling@coolmail.com</a:t>
            </a:r>
            <a:r>
              <a:rPr lang="en-SG" sz="105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SG" sz="105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Team 2	Desmond Wu	desmond@email.com	</a:t>
            </a:r>
          </a:p>
          <a:p>
            <a:r>
              <a:rPr lang="en-SG" sz="105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Team 2	Harsha Silva	harsha@school.com	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09600" y="6213063"/>
            <a:ext cx="1600200" cy="420956"/>
          </a:xfrm>
          <a:prstGeom prst="wedgeRoundRectCallout">
            <a:avLst>
              <a:gd name="adj1" fmla="val 17490"/>
              <a:gd name="adj2" fmla="val -146468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Paste here 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660796"/>
      </p:ext>
    </p:extLst>
  </p:cSld>
  <p:clrMapOvr>
    <a:masterClrMapping/>
  </p:clrMapOvr>
  <p:transition spd="slow" advTm="3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-0.04809 -0.04004 " pathEditMode="relative" rAng="0" ptsTypes="AA">
                                      <p:cBhvr>
                                        <p:cTn id="26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00"/>
                            </p:stCondLst>
                            <p:childTnLst>
                              <p:par>
                                <p:cTn id="28" presetID="53" presetClass="entr" presetSubtype="16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1441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Isosceles Triangle 9"/>
          <p:cNvSpPr/>
          <p:nvPr/>
        </p:nvSpPr>
        <p:spPr>
          <a:xfrm>
            <a:off x="3952973" y="428919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057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1441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Isosceles Triangle 3"/>
          <p:cNvSpPr/>
          <p:nvPr/>
        </p:nvSpPr>
        <p:spPr>
          <a:xfrm>
            <a:off x="3952973" y="428919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5610"/>
            <a:ext cx="9067800" cy="400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Donut 13"/>
          <p:cNvSpPr/>
          <p:nvPr/>
        </p:nvSpPr>
        <p:spPr>
          <a:xfrm>
            <a:off x="4419600" y="-228600"/>
            <a:ext cx="1219200" cy="1219200"/>
          </a:xfrm>
          <a:prstGeom prst="donut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4029173" y="923708"/>
            <a:ext cx="1981200" cy="761475"/>
          </a:xfrm>
          <a:prstGeom prst="wedgeRoundRectCallout">
            <a:avLst>
              <a:gd name="adj1" fmla="val -9609"/>
              <a:gd name="adj2" fmla="val -114832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Next, create a 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new session</a:t>
            </a:r>
            <a:endParaRPr lang="en-SG" sz="2000" dirty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Flowchart: Extract 4"/>
          <p:cNvSpPr>
            <a:spLocks noChangeAspect="1"/>
          </p:cNvSpPr>
          <p:nvPr/>
        </p:nvSpPr>
        <p:spPr>
          <a:xfrm rot="20042488">
            <a:off x="5485261" y="548289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7" descr="C:\Users\dcsdcr\Downloads\ajax-loader (2)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344" y="400874"/>
            <a:ext cx="158134" cy="15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ular Callout 16"/>
          <p:cNvSpPr/>
          <p:nvPr/>
        </p:nvSpPr>
        <p:spPr>
          <a:xfrm>
            <a:off x="838200" y="5704929"/>
            <a:ext cx="1981200" cy="761475"/>
          </a:xfrm>
          <a:prstGeom prst="wedgeRoundRectCallout">
            <a:avLst>
              <a:gd name="adj1" fmla="val -9609"/>
              <a:gd name="adj2" fmla="val -114832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Students enrolled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386867"/>
      </p:ext>
    </p:extLst>
  </p:cSld>
  <p:clrMapOvr>
    <a:masterClrMapping/>
  </p:clrMapOvr>
  <p:transition spd="slow" advTm="300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-0.04809 -0.04004 " pathEditMode="relative" rAng="0" ptsTypes="AA">
                                      <p:cBhvr>
                                        <p:cTn id="1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00"/>
                            </p:stCondLst>
                            <p:childTnLst>
                              <p:par>
                                <p:cTn id="19" presetID="53" presetClass="entr" presetSubtype="16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6" grpId="0" animBg="1"/>
      <p:bldP spid="10" grpId="0" animBg="1"/>
      <p:bldP spid="10" grpId="1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1441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Isosceles Triangle 3"/>
          <p:cNvSpPr/>
          <p:nvPr/>
        </p:nvSpPr>
        <p:spPr>
          <a:xfrm>
            <a:off x="5029200" y="428919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49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1441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Isosceles Triangle 4"/>
          <p:cNvSpPr/>
          <p:nvPr/>
        </p:nvSpPr>
        <p:spPr>
          <a:xfrm>
            <a:off x="5029200" y="428919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86"/>
          <a:stretch/>
        </p:blipFill>
        <p:spPr bwMode="auto">
          <a:xfrm>
            <a:off x="0" y="1912131"/>
            <a:ext cx="9144000" cy="4336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609600" y="709367"/>
            <a:ext cx="1219200" cy="1101994"/>
          </a:xfrm>
          <a:prstGeom prst="wedgeRoundRectCallout">
            <a:avLst>
              <a:gd name="adj1" fmla="val -13000"/>
              <a:gd name="adj2" fmla="val 12381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Choose session type: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381000" y="2971800"/>
            <a:ext cx="9906000" cy="4343400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ounded Rectangle 7"/>
          <p:cNvSpPr/>
          <p:nvPr/>
        </p:nvSpPr>
        <p:spPr>
          <a:xfrm>
            <a:off x="1600200" y="4191000"/>
            <a:ext cx="4267200" cy="110199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Option 2.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Set your own questions, feedback paths, and visibility levels.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600200" y="2971800"/>
            <a:ext cx="4267200" cy="110199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Option 1.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Preset questions. Optimized for peer evaluations in team projects.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25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1441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Isosceles Triangle 4"/>
          <p:cNvSpPr/>
          <p:nvPr/>
        </p:nvSpPr>
        <p:spPr>
          <a:xfrm>
            <a:off x="5029200" y="428919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86"/>
          <a:stretch/>
        </p:blipFill>
        <p:spPr bwMode="auto">
          <a:xfrm>
            <a:off x="0" y="1912131"/>
            <a:ext cx="9144000" cy="4336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609600" y="709367"/>
            <a:ext cx="1219200" cy="1101994"/>
          </a:xfrm>
          <a:prstGeom prst="wedgeRoundRectCallout">
            <a:avLst>
              <a:gd name="adj1" fmla="val -13000"/>
              <a:gd name="adj2" fmla="val 12381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Choose session type: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600200" y="4191000"/>
            <a:ext cx="4267200" cy="110199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Option 2.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Set your own questions, feedback paths, and visibility levels.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752600" y="2619984"/>
            <a:ext cx="2419350" cy="228600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ounded Rectangular Callout 9"/>
          <p:cNvSpPr/>
          <p:nvPr/>
        </p:nvSpPr>
        <p:spPr>
          <a:xfrm flipH="1">
            <a:off x="1981200" y="692148"/>
            <a:ext cx="1066800" cy="1092361"/>
          </a:xfrm>
          <a:prstGeom prst="wedgeRoundRectCallout">
            <a:avLst>
              <a:gd name="adj1" fmla="val -13000"/>
              <a:gd name="adj2" fmla="val 12381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600200" y="2971800"/>
            <a:ext cx="4267200" cy="110199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Option 1.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Preset questions. Optimized for peer evaluations in team projects.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5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254 L 0.04167 -0.33311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-167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0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1441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Isosceles Triangle 4"/>
          <p:cNvSpPr/>
          <p:nvPr/>
        </p:nvSpPr>
        <p:spPr>
          <a:xfrm>
            <a:off x="5029200" y="428919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86"/>
          <a:stretch/>
        </p:blipFill>
        <p:spPr bwMode="auto">
          <a:xfrm>
            <a:off x="0" y="1912131"/>
            <a:ext cx="9144000" cy="4336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4724400" y="2523806"/>
            <a:ext cx="1981200" cy="420956"/>
          </a:xfrm>
          <a:prstGeom prst="wedgeRoundRectCallout">
            <a:avLst>
              <a:gd name="adj1" fmla="val -18174"/>
              <a:gd name="adj2" fmla="val 104627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Fill in the data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6" t="38364" r="55650" b="58025"/>
          <a:stretch/>
        </p:blipFill>
        <p:spPr bwMode="auto">
          <a:xfrm>
            <a:off x="2381250" y="3527977"/>
            <a:ext cx="1806575" cy="165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06" t="38430" r="17833" b="58133"/>
          <a:stretch/>
        </p:blipFill>
        <p:spPr bwMode="auto">
          <a:xfrm>
            <a:off x="6619672" y="3512356"/>
            <a:ext cx="895351" cy="15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2381250" y="3124753"/>
            <a:ext cx="2419350" cy="228600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ounded Rectangle 13"/>
          <p:cNvSpPr/>
          <p:nvPr/>
        </p:nvSpPr>
        <p:spPr>
          <a:xfrm>
            <a:off x="2362200" y="3496227"/>
            <a:ext cx="2419350" cy="228600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ounded Rectangle 14"/>
          <p:cNvSpPr/>
          <p:nvPr/>
        </p:nvSpPr>
        <p:spPr>
          <a:xfrm>
            <a:off x="2343150" y="3867701"/>
            <a:ext cx="2419350" cy="228600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ounded Rectangle 15"/>
          <p:cNvSpPr/>
          <p:nvPr/>
        </p:nvSpPr>
        <p:spPr>
          <a:xfrm>
            <a:off x="6582383" y="3124753"/>
            <a:ext cx="1875817" cy="228600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ounded Rectangle 16"/>
          <p:cNvSpPr/>
          <p:nvPr/>
        </p:nvSpPr>
        <p:spPr>
          <a:xfrm>
            <a:off x="6577114" y="3493308"/>
            <a:ext cx="1875817" cy="228600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ounded Rectangle 17"/>
          <p:cNvSpPr/>
          <p:nvPr/>
        </p:nvSpPr>
        <p:spPr>
          <a:xfrm>
            <a:off x="6565766" y="3856145"/>
            <a:ext cx="954526" cy="240155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ounded Rectangle 18"/>
          <p:cNvSpPr/>
          <p:nvPr/>
        </p:nvSpPr>
        <p:spPr>
          <a:xfrm>
            <a:off x="6554418" y="4218982"/>
            <a:ext cx="954526" cy="240155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ounded Rectangle 19"/>
          <p:cNvSpPr/>
          <p:nvPr/>
        </p:nvSpPr>
        <p:spPr>
          <a:xfrm>
            <a:off x="2455830" y="4637198"/>
            <a:ext cx="6078569" cy="240155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Flowchart: Extract 4"/>
          <p:cNvSpPr>
            <a:spLocks noChangeAspect="1"/>
          </p:cNvSpPr>
          <p:nvPr/>
        </p:nvSpPr>
        <p:spPr>
          <a:xfrm rot="20042488">
            <a:off x="4920768" y="4970358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Donut 21"/>
          <p:cNvSpPr/>
          <p:nvPr/>
        </p:nvSpPr>
        <p:spPr>
          <a:xfrm>
            <a:off x="4114800" y="5334553"/>
            <a:ext cx="1219200" cy="1219200"/>
          </a:xfrm>
          <a:prstGeom prst="donut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23" name="Picture 7" descr="C:\Users\dcsdcr\Downloads\ajax-loader (2)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544" y="5964027"/>
            <a:ext cx="158134" cy="15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ounded Rectangular Callout 24"/>
          <p:cNvSpPr/>
          <p:nvPr/>
        </p:nvSpPr>
        <p:spPr>
          <a:xfrm>
            <a:off x="609600" y="709367"/>
            <a:ext cx="1219200" cy="1101994"/>
          </a:xfrm>
          <a:prstGeom prst="wedgeRoundRectCallout">
            <a:avLst>
              <a:gd name="adj1" fmla="val -13000"/>
              <a:gd name="adj2" fmla="val 12381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Choose session type: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752600" y="2619984"/>
            <a:ext cx="2419350" cy="228600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ounded Rectangular Callout 27"/>
          <p:cNvSpPr/>
          <p:nvPr/>
        </p:nvSpPr>
        <p:spPr>
          <a:xfrm flipH="1">
            <a:off x="1981200" y="692148"/>
            <a:ext cx="1066800" cy="1092361"/>
          </a:xfrm>
          <a:prstGeom prst="wedgeRoundRectCallout">
            <a:avLst>
              <a:gd name="adj1" fmla="val -13000"/>
              <a:gd name="adj2" fmla="val 12381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Rounded Rectangle 23" descr="Down:  Option 1. Preset questions. Optimized for peer evaluations in team projects."/>
          <p:cNvSpPr/>
          <p:nvPr/>
        </p:nvSpPr>
        <p:spPr>
          <a:xfrm>
            <a:off x="1981230" y="687331"/>
            <a:ext cx="4267200" cy="110199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Option 1.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Preset questions. Optimized for peer evaluations in team projects.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4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250"/>
                            </p:stCondLst>
                            <p:childTnLst>
                              <p:par>
                                <p:cTn id="42" presetID="1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76521E-7 L -0.02812 0.12885 " pathEditMode="relative" rAng="0" ptsTypes="AA">
                                      <p:cBhvr>
                                        <p:cTn id="46" dur="7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6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950"/>
                            </p:stCondLst>
                            <p:childTnLst>
                              <p:par>
                                <p:cTn id="48" presetID="53" presetClass="entr" presetSubtype="16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5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85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448"/>
          <a:stretch/>
        </p:blipFill>
        <p:spPr bwMode="auto">
          <a:xfrm>
            <a:off x="0" y="-76200"/>
            <a:ext cx="9143999" cy="72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048000" y="4191000"/>
            <a:ext cx="2819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09951"/>
            <a:ext cx="9144000" cy="2234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Flowchart: Extract 4"/>
          <p:cNvSpPr>
            <a:spLocks noChangeAspect="1"/>
          </p:cNvSpPr>
          <p:nvPr/>
        </p:nvSpPr>
        <p:spPr>
          <a:xfrm rot="20042488">
            <a:off x="5214635" y="1236559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Donut 4"/>
          <p:cNvSpPr/>
          <p:nvPr/>
        </p:nvSpPr>
        <p:spPr>
          <a:xfrm>
            <a:off x="7391400" y="-370115"/>
            <a:ext cx="1219200" cy="1219200"/>
          </a:xfrm>
          <a:prstGeom prst="donut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6" name="Picture 7" descr="C:\Users\dcsdcr\Downloads\ajax-loader (2)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09951"/>
            <a:ext cx="158134" cy="15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Isosceles Triangle 9"/>
          <p:cNvSpPr/>
          <p:nvPr/>
        </p:nvSpPr>
        <p:spPr>
          <a:xfrm>
            <a:off x="1804852" y="451939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9" r="4510"/>
          <a:stretch/>
        </p:blipFill>
        <p:spPr bwMode="auto">
          <a:xfrm>
            <a:off x="169816" y="973182"/>
            <a:ext cx="8848583" cy="420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 descr="Down:  Video Tour"/>
          <p:cNvSpPr txBox="1"/>
          <p:nvPr/>
        </p:nvSpPr>
        <p:spPr>
          <a:xfrm>
            <a:off x="2247931" y="5352435"/>
            <a:ext cx="4648200" cy="693371"/>
          </a:xfrm>
          <a:prstGeom prst="wedgeRoundRectCallout">
            <a:avLst>
              <a:gd name="adj1" fmla="val -20833"/>
              <a:gd name="adj2" fmla="val 9180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l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3600" b="1" dirty="0" smtClean="0"/>
              <a:t>Video Tour</a:t>
            </a:r>
            <a:endParaRPr lang="en-SG" sz="3600" b="1" dirty="0"/>
          </a:p>
        </p:txBody>
      </p:sp>
    </p:spTree>
    <p:extLst>
      <p:ext uri="{BB962C8B-B14F-4D97-AF65-F5344CB8AC3E}">
        <p14:creationId xmlns:p14="http://schemas.microsoft.com/office/powerpoint/2010/main" val="144474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90308E-6 L 0.28976 -0.15984 " pathEditMode="relative" rAng="0" ptsTypes="AA">
                                      <p:cBhvr>
                                        <p:cTn id="14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79" y="-80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00"/>
                            </p:stCondLst>
                            <p:childTnLst>
                              <p:par>
                                <p:cTn id="16" presetID="53" presetClass="entr" presetSubtype="16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1441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Isosceles Triangle 3"/>
          <p:cNvSpPr/>
          <p:nvPr/>
        </p:nvSpPr>
        <p:spPr>
          <a:xfrm>
            <a:off x="5029200" y="428919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86"/>
          <a:stretch/>
        </p:blipFill>
        <p:spPr bwMode="auto">
          <a:xfrm>
            <a:off x="0" y="1912131"/>
            <a:ext cx="9144000" cy="4336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154316"/>
            <a:ext cx="8839200" cy="139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280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463 L 0 -0.1662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Down:  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86"/>
          <a:stretch/>
        </p:blipFill>
        <p:spPr bwMode="auto">
          <a:xfrm>
            <a:off x="0" y="772263"/>
            <a:ext cx="9144000" cy="4336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1441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Isosceles Triangle 4"/>
          <p:cNvSpPr/>
          <p:nvPr/>
        </p:nvSpPr>
        <p:spPr>
          <a:xfrm>
            <a:off x="5029200" y="428919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154316"/>
            <a:ext cx="8839200" cy="139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81000" y="5844659"/>
            <a:ext cx="8534400" cy="3275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-381000" y="-304800"/>
            <a:ext cx="9906000" cy="5562600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ounded Rectangular Callout 11"/>
          <p:cNvSpPr/>
          <p:nvPr/>
        </p:nvSpPr>
        <p:spPr>
          <a:xfrm>
            <a:off x="3278096" y="4392841"/>
            <a:ext cx="2435408" cy="761475"/>
          </a:xfrm>
          <a:prstGeom prst="wedgeRoundRectCallout">
            <a:avLst>
              <a:gd name="adj1" fmla="val -17436"/>
              <a:gd name="adj2" fmla="val 14761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At the session opening time …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6" t="55656" r="52298" b="29925"/>
          <a:stretch/>
        </p:blipFill>
        <p:spPr bwMode="auto">
          <a:xfrm>
            <a:off x="3848100" y="5904734"/>
            <a:ext cx="647700" cy="207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ounded Rectangular Callout 16"/>
          <p:cNvSpPr/>
          <p:nvPr/>
        </p:nvSpPr>
        <p:spPr>
          <a:xfrm>
            <a:off x="307942" y="4392841"/>
            <a:ext cx="1828800" cy="761475"/>
          </a:xfrm>
          <a:prstGeom prst="wedgeRoundRectCallout">
            <a:avLst>
              <a:gd name="adj1" fmla="val 29403"/>
              <a:gd name="adj2" fmla="val 137713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New session added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01200" y="64008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8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25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12" grpId="0" animBg="1"/>
      <p:bldP spid="17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3124200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6"/>
                </a:solidFill>
              </a:rPr>
              <a:t>Student View  </a:t>
            </a:r>
            <a:r>
              <a:rPr lang="en-US" sz="4000" b="1" dirty="0" smtClean="0">
                <a:solidFill>
                  <a:schemeClr val="accent6"/>
                </a:solidFill>
                <a:sym typeface="Wingdings" pitchFamily="2" charset="2"/>
              </a:rPr>
              <a:t></a:t>
            </a:r>
            <a:endParaRPr lang="en-SG" sz="4000" b="1" dirty="0">
              <a:solidFill>
                <a:schemeClr val="accent6"/>
              </a:solidFill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4240120" y="1816549"/>
            <a:ext cx="582634" cy="1014367"/>
            <a:chOff x="699777" y="319219"/>
            <a:chExt cx="298983" cy="520531"/>
          </a:xfrm>
          <a:noFill/>
        </p:grpSpPr>
        <p:sp>
          <p:nvSpPr>
            <p:cNvPr id="4" name="Flowchart: Connector 3"/>
            <p:cNvSpPr/>
            <p:nvPr/>
          </p:nvSpPr>
          <p:spPr>
            <a:xfrm>
              <a:off x="738937" y="319219"/>
              <a:ext cx="220662" cy="220662"/>
            </a:xfrm>
            <a:prstGeom prst="flowChartConnector">
              <a:avLst/>
            </a:prstGeom>
            <a:grp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Flowchart: Delay 4"/>
            <p:cNvSpPr/>
            <p:nvPr/>
          </p:nvSpPr>
          <p:spPr>
            <a:xfrm rot="16200000">
              <a:off x="709092" y="550082"/>
              <a:ext cx="280353" cy="298983"/>
            </a:xfrm>
            <a:prstGeom prst="flowChartDelay">
              <a:avLst/>
            </a:prstGeom>
            <a:grp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Freeform 5"/>
            <p:cNvSpPr/>
            <p:nvPr/>
          </p:nvSpPr>
          <p:spPr>
            <a:xfrm>
              <a:off x="943388" y="479408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grp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Flowchart: Connector 6"/>
            <p:cNvSpPr/>
            <p:nvPr/>
          </p:nvSpPr>
          <p:spPr>
            <a:xfrm flipH="1">
              <a:off x="851649" y="373837"/>
              <a:ext cx="45719" cy="45719"/>
            </a:xfrm>
            <a:prstGeom prst="flowChartConnector">
              <a:avLst/>
            </a:prstGeom>
            <a:grp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96510888"/>
      </p:ext>
    </p:extLst>
  </p:cSld>
  <p:clrMapOvr>
    <a:masterClrMapping/>
  </p:clrMapOvr>
  <p:transition spd="slow" advTm="1000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r="5468"/>
          <a:stretch/>
        </p:blipFill>
        <p:spPr bwMode="auto">
          <a:xfrm>
            <a:off x="0" y="-27317"/>
            <a:ext cx="9144000" cy="6909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4687"/>
          <a:stretch/>
        </p:blipFill>
        <p:spPr bwMode="auto">
          <a:xfrm>
            <a:off x="566079" y="762001"/>
            <a:ext cx="8044521" cy="2395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82"/>
          <a:stretch/>
        </p:blipFill>
        <p:spPr bwMode="auto">
          <a:xfrm>
            <a:off x="718479" y="4987557"/>
            <a:ext cx="8044521" cy="879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51182" y="1931926"/>
            <a:ext cx="6019800" cy="28007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600" dirty="0"/>
              <a:t>Hello </a:t>
            </a:r>
            <a:r>
              <a:rPr lang="en-SG" sz="1600" dirty="0" smtClean="0"/>
              <a:t>Tom Jacobs,</a:t>
            </a:r>
          </a:p>
          <a:p>
            <a:r>
              <a:rPr lang="en-SG" sz="1600" dirty="0" smtClean="0"/>
              <a:t>The </a:t>
            </a:r>
            <a:r>
              <a:rPr lang="en-SG" sz="1600" dirty="0"/>
              <a:t>following peer evaluation is now open. </a:t>
            </a:r>
            <a:br>
              <a:rPr lang="en-SG" sz="1600" dirty="0"/>
            </a:br>
            <a:r>
              <a:rPr lang="en-SG" sz="1600" dirty="0"/>
              <a:t>   Course: [ECON101-2013Fall]Introduction to Economics</a:t>
            </a:r>
            <a:br>
              <a:rPr lang="en-SG" sz="1600" dirty="0"/>
            </a:br>
            <a:r>
              <a:rPr lang="en-SG" sz="1600" dirty="0"/>
              <a:t>   Evaluation Name: </a:t>
            </a:r>
            <a:r>
              <a:rPr lang="en-SG" sz="1600" dirty="0" smtClean="0"/>
              <a:t>Group project peer evaluation</a:t>
            </a:r>
            <a:r>
              <a:rPr lang="en-SG" sz="1600" dirty="0"/>
              <a:t> </a:t>
            </a:r>
            <a:br>
              <a:rPr lang="en-SG" sz="1600" dirty="0"/>
            </a:br>
            <a:r>
              <a:rPr lang="en-SG" sz="1600" dirty="0"/>
              <a:t>   Deadline: 30 Apr 2014, 23:59 </a:t>
            </a:r>
            <a:br>
              <a:rPr lang="en-SG" sz="1600" dirty="0"/>
            </a:br>
            <a:endParaRPr lang="en-SG" sz="1600" dirty="0" smtClean="0"/>
          </a:p>
          <a:p>
            <a:r>
              <a:rPr lang="en-SG" sz="1600" b="1" dirty="0" smtClean="0"/>
              <a:t>To join the course and submit evaluations, click </a:t>
            </a:r>
            <a:r>
              <a:rPr lang="en-SG" sz="1600" dirty="0">
                <a:hlinkClick r:id="rId7"/>
              </a:rPr>
              <a:t>here</a:t>
            </a:r>
            <a:endParaRPr lang="en-SG" sz="1600" dirty="0"/>
          </a:p>
          <a:p>
            <a:endParaRPr lang="en-SG" sz="1600" dirty="0" smtClean="0"/>
          </a:p>
          <a:p>
            <a:r>
              <a:rPr lang="en-SG" sz="1600" dirty="0" smtClean="0"/>
              <a:t>Regards</a:t>
            </a:r>
            <a:r>
              <a:rPr lang="en-SG" sz="1600" dirty="0"/>
              <a:t>, </a:t>
            </a:r>
            <a:br>
              <a:rPr lang="en-SG" sz="1600" dirty="0"/>
            </a:br>
            <a:r>
              <a:rPr lang="en-SG" sz="1600" dirty="0"/>
              <a:t>TEAMMATES Team.</a:t>
            </a:r>
          </a:p>
          <a:p>
            <a:endParaRPr lang="en-SG" sz="1600" dirty="0"/>
          </a:p>
        </p:txBody>
      </p:sp>
      <p:sp>
        <p:nvSpPr>
          <p:cNvPr id="5" name="Rectangle 4"/>
          <p:cNvSpPr/>
          <p:nvPr/>
        </p:nvSpPr>
        <p:spPr>
          <a:xfrm>
            <a:off x="1951182" y="1261646"/>
            <a:ext cx="574501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600" b="1" dirty="0" smtClean="0"/>
              <a:t>TEAMMATES: [ECON101-2013Fall] Introduction </a:t>
            </a:r>
            <a:r>
              <a:rPr lang="en-SG" sz="1600" b="1" dirty="0"/>
              <a:t>to Economics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4364183" y="4267200"/>
            <a:ext cx="2570018" cy="761475"/>
          </a:xfrm>
          <a:prstGeom prst="wedgeRoundRectCallout">
            <a:avLst>
              <a:gd name="adj1" fmla="val -26288"/>
              <a:gd name="adj2" fmla="val -94700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 students receive 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email alerts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Flowchart: Extract 4"/>
          <p:cNvSpPr>
            <a:spLocks noChangeAspect="1"/>
          </p:cNvSpPr>
          <p:nvPr/>
        </p:nvSpPr>
        <p:spPr>
          <a:xfrm rot="20042488">
            <a:off x="6657620" y="3824889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Donut 12"/>
          <p:cNvSpPr/>
          <p:nvPr/>
        </p:nvSpPr>
        <p:spPr>
          <a:xfrm>
            <a:off x="5591959" y="3048000"/>
            <a:ext cx="1219200" cy="1219200"/>
          </a:xfrm>
          <a:prstGeom prst="donut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14" name="Picture 7" descr="C:\Users\dcsdcr\Downloads\ajax-loader (2).gif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703" y="3677474"/>
            <a:ext cx="158134" cy="15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194791"/>
      </p:ext>
    </p:extLst>
  </p:cSld>
  <p:clrMapOvr>
    <a:masterClrMapping/>
  </p:clrMapOvr>
  <p:transition spd="slow" advTm="3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-0.04809 -0.04004 " pathEditMode="relative" rAng="0" ptsTypes="AA">
                                      <p:cBhvr>
                                        <p:cTn id="1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200"/>
                            </p:stCondLst>
                            <p:childTnLst>
                              <p:par>
                                <p:cTn id="15" presetID="53" presetClass="entr" presetSubtype="16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4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2" grpId="1" animBg="1"/>
      <p:bldP spid="13" grpId="0" animBg="1"/>
      <p:bldP spid="1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r="5468"/>
          <a:stretch/>
        </p:blipFill>
        <p:spPr bwMode="auto">
          <a:xfrm>
            <a:off x="0" y="-27317"/>
            <a:ext cx="9144000" cy="6909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42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750" fill="hold"/>
                                        <p:tgtEl>
                                          <p:spTgt spid="1126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14248" cy="548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Isosceles Triangle 6"/>
          <p:cNvSpPr/>
          <p:nvPr/>
        </p:nvSpPr>
        <p:spPr>
          <a:xfrm>
            <a:off x="3306620" y="447391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2268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lowchart: Extract 4"/>
          <p:cNvSpPr>
            <a:spLocks noChangeAspect="1"/>
          </p:cNvSpPr>
          <p:nvPr/>
        </p:nvSpPr>
        <p:spPr>
          <a:xfrm rot="20042488">
            <a:off x="8609461" y="2834289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Donut 9"/>
          <p:cNvSpPr/>
          <p:nvPr/>
        </p:nvSpPr>
        <p:spPr>
          <a:xfrm>
            <a:off x="7543800" y="2057400"/>
            <a:ext cx="1219200" cy="1219200"/>
          </a:xfrm>
          <a:prstGeom prst="donut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11" name="Picture 7" descr="C:\Users\dcsdcr\Downloads\ajax-loader (2)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544" y="2686874"/>
            <a:ext cx="158134" cy="15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400852"/>
      </p:ext>
    </p:extLst>
  </p:cSld>
  <p:clrMapOvr>
    <a:masterClrMapping/>
  </p:clrMapOvr>
  <p:transition spd="slow" advTm="300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-0.04809 -0.04004 " pathEditMode="relative" rAng="0" ptsTypes="AA">
                                      <p:cBhvr>
                                        <p:cTn id="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00"/>
                            </p:stCondLst>
                            <p:childTnLst>
                              <p:par>
                                <p:cTn id="11" presetID="53" presetClass="entr" presetSubtype="16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14248" cy="548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Isosceles Triangle 5"/>
          <p:cNvSpPr/>
          <p:nvPr/>
        </p:nvSpPr>
        <p:spPr>
          <a:xfrm>
            <a:off x="3306620" y="447391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403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14248" cy="548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Isosceles Triangle 6"/>
          <p:cNvSpPr/>
          <p:nvPr/>
        </p:nvSpPr>
        <p:spPr>
          <a:xfrm>
            <a:off x="3306620" y="447391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7829"/>
            <a:ext cx="9067800" cy="5940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" t="1841" r="4471"/>
          <a:stretch/>
        </p:blipFill>
        <p:spPr bwMode="auto">
          <a:xfrm>
            <a:off x="2298573" y="3526907"/>
            <a:ext cx="1308354" cy="300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lowchart: Extract 4"/>
          <p:cNvSpPr>
            <a:spLocks noChangeAspect="1"/>
          </p:cNvSpPr>
          <p:nvPr/>
        </p:nvSpPr>
        <p:spPr>
          <a:xfrm rot="20042488">
            <a:off x="3976502" y="3903267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Donut 7"/>
          <p:cNvSpPr/>
          <p:nvPr/>
        </p:nvSpPr>
        <p:spPr>
          <a:xfrm>
            <a:off x="2910841" y="3126378"/>
            <a:ext cx="1219200" cy="1219200"/>
          </a:xfrm>
          <a:prstGeom prst="donut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9" name="Rounded Rectangular Callout 7"/>
          <p:cNvSpPr/>
          <p:nvPr/>
        </p:nvSpPr>
        <p:spPr>
          <a:xfrm>
            <a:off x="3124200" y="2203450"/>
            <a:ext cx="3255818" cy="1303809"/>
          </a:xfrm>
          <a:custGeom>
            <a:avLst/>
            <a:gdLst>
              <a:gd name="connsiteX0" fmla="*/ 0 w 3255818"/>
              <a:gd name="connsiteY0" fmla="*/ 126915 h 761475"/>
              <a:gd name="connsiteX1" fmla="*/ 126915 w 3255818"/>
              <a:gd name="connsiteY1" fmla="*/ 0 h 761475"/>
              <a:gd name="connsiteX2" fmla="*/ 542636 w 3255818"/>
              <a:gd name="connsiteY2" fmla="*/ 0 h 761475"/>
              <a:gd name="connsiteX3" fmla="*/ 542636 w 3255818"/>
              <a:gd name="connsiteY3" fmla="*/ 0 h 761475"/>
              <a:gd name="connsiteX4" fmla="*/ 1356591 w 3255818"/>
              <a:gd name="connsiteY4" fmla="*/ 0 h 761475"/>
              <a:gd name="connsiteX5" fmla="*/ 3128903 w 3255818"/>
              <a:gd name="connsiteY5" fmla="*/ 0 h 761475"/>
              <a:gd name="connsiteX6" fmla="*/ 3255818 w 3255818"/>
              <a:gd name="connsiteY6" fmla="*/ 126915 h 761475"/>
              <a:gd name="connsiteX7" fmla="*/ 3255818 w 3255818"/>
              <a:gd name="connsiteY7" fmla="*/ 444194 h 761475"/>
              <a:gd name="connsiteX8" fmla="*/ 3255818 w 3255818"/>
              <a:gd name="connsiteY8" fmla="*/ 444194 h 761475"/>
              <a:gd name="connsiteX9" fmla="*/ 3255818 w 3255818"/>
              <a:gd name="connsiteY9" fmla="*/ 634563 h 761475"/>
              <a:gd name="connsiteX10" fmla="*/ 3255818 w 3255818"/>
              <a:gd name="connsiteY10" fmla="*/ 634560 h 761475"/>
              <a:gd name="connsiteX11" fmla="*/ 3128903 w 3255818"/>
              <a:gd name="connsiteY11" fmla="*/ 761475 h 761475"/>
              <a:gd name="connsiteX12" fmla="*/ 1356591 w 3255818"/>
              <a:gd name="connsiteY12" fmla="*/ 761475 h 761475"/>
              <a:gd name="connsiteX13" fmla="*/ 105651 w 3255818"/>
              <a:gd name="connsiteY13" fmla="*/ 1202430 h 761475"/>
              <a:gd name="connsiteX14" fmla="*/ 542636 w 3255818"/>
              <a:gd name="connsiteY14" fmla="*/ 761475 h 761475"/>
              <a:gd name="connsiteX15" fmla="*/ 126915 w 3255818"/>
              <a:gd name="connsiteY15" fmla="*/ 761475 h 761475"/>
              <a:gd name="connsiteX16" fmla="*/ 0 w 3255818"/>
              <a:gd name="connsiteY16" fmla="*/ 634560 h 761475"/>
              <a:gd name="connsiteX17" fmla="*/ 0 w 3255818"/>
              <a:gd name="connsiteY17" fmla="*/ 634563 h 761475"/>
              <a:gd name="connsiteX18" fmla="*/ 0 w 3255818"/>
              <a:gd name="connsiteY18" fmla="*/ 444194 h 761475"/>
              <a:gd name="connsiteX19" fmla="*/ 0 w 3255818"/>
              <a:gd name="connsiteY19" fmla="*/ 444194 h 761475"/>
              <a:gd name="connsiteX20" fmla="*/ 0 w 3255818"/>
              <a:gd name="connsiteY20" fmla="*/ 126915 h 761475"/>
              <a:gd name="connsiteX0" fmla="*/ 0 w 3255818"/>
              <a:gd name="connsiteY0" fmla="*/ 126915 h 1202430"/>
              <a:gd name="connsiteX1" fmla="*/ 126915 w 3255818"/>
              <a:gd name="connsiteY1" fmla="*/ 0 h 1202430"/>
              <a:gd name="connsiteX2" fmla="*/ 542636 w 3255818"/>
              <a:gd name="connsiteY2" fmla="*/ 0 h 1202430"/>
              <a:gd name="connsiteX3" fmla="*/ 542636 w 3255818"/>
              <a:gd name="connsiteY3" fmla="*/ 0 h 1202430"/>
              <a:gd name="connsiteX4" fmla="*/ 1356591 w 3255818"/>
              <a:gd name="connsiteY4" fmla="*/ 0 h 1202430"/>
              <a:gd name="connsiteX5" fmla="*/ 3128903 w 3255818"/>
              <a:gd name="connsiteY5" fmla="*/ 0 h 1202430"/>
              <a:gd name="connsiteX6" fmla="*/ 3255818 w 3255818"/>
              <a:gd name="connsiteY6" fmla="*/ 126915 h 1202430"/>
              <a:gd name="connsiteX7" fmla="*/ 3255818 w 3255818"/>
              <a:gd name="connsiteY7" fmla="*/ 444194 h 1202430"/>
              <a:gd name="connsiteX8" fmla="*/ 3255818 w 3255818"/>
              <a:gd name="connsiteY8" fmla="*/ 444194 h 1202430"/>
              <a:gd name="connsiteX9" fmla="*/ 3255818 w 3255818"/>
              <a:gd name="connsiteY9" fmla="*/ 634563 h 1202430"/>
              <a:gd name="connsiteX10" fmla="*/ 3255818 w 3255818"/>
              <a:gd name="connsiteY10" fmla="*/ 634560 h 1202430"/>
              <a:gd name="connsiteX11" fmla="*/ 3128903 w 3255818"/>
              <a:gd name="connsiteY11" fmla="*/ 761475 h 1202430"/>
              <a:gd name="connsiteX12" fmla="*/ 1356591 w 3255818"/>
              <a:gd name="connsiteY12" fmla="*/ 761475 h 1202430"/>
              <a:gd name="connsiteX13" fmla="*/ 105651 w 3255818"/>
              <a:gd name="connsiteY13" fmla="*/ 1202430 h 1202430"/>
              <a:gd name="connsiteX14" fmla="*/ 307686 w 3255818"/>
              <a:gd name="connsiteY14" fmla="*/ 761475 h 1202430"/>
              <a:gd name="connsiteX15" fmla="*/ 126915 w 3255818"/>
              <a:gd name="connsiteY15" fmla="*/ 761475 h 1202430"/>
              <a:gd name="connsiteX16" fmla="*/ 0 w 3255818"/>
              <a:gd name="connsiteY16" fmla="*/ 634560 h 1202430"/>
              <a:gd name="connsiteX17" fmla="*/ 0 w 3255818"/>
              <a:gd name="connsiteY17" fmla="*/ 634563 h 1202430"/>
              <a:gd name="connsiteX18" fmla="*/ 0 w 3255818"/>
              <a:gd name="connsiteY18" fmla="*/ 444194 h 1202430"/>
              <a:gd name="connsiteX19" fmla="*/ 0 w 3255818"/>
              <a:gd name="connsiteY19" fmla="*/ 444194 h 1202430"/>
              <a:gd name="connsiteX20" fmla="*/ 0 w 3255818"/>
              <a:gd name="connsiteY20" fmla="*/ 126915 h 1202430"/>
              <a:gd name="connsiteX0" fmla="*/ 0 w 3255818"/>
              <a:gd name="connsiteY0" fmla="*/ 126915 h 1202430"/>
              <a:gd name="connsiteX1" fmla="*/ 126915 w 3255818"/>
              <a:gd name="connsiteY1" fmla="*/ 0 h 1202430"/>
              <a:gd name="connsiteX2" fmla="*/ 542636 w 3255818"/>
              <a:gd name="connsiteY2" fmla="*/ 0 h 1202430"/>
              <a:gd name="connsiteX3" fmla="*/ 542636 w 3255818"/>
              <a:gd name="connsiteY3" fmla="*/ 0 h 1202430"/>
              <a:gd name="connsiteX4" fmla="*/ 1356591 w 3255818"/>
              <a:gd name="connsiteY4" fmla="*/ 0 h 1202430"/>
              <a:gd name="connsiteX5" fmla="*/ 3128903 w 3255818"/>
              <a:gd name="connsiteY5" fmla="*/ 0 h 1202430"/>
              <a:gd name="connsiteX6" fmla="*/ 3255818 w 3255818"/>
              <a:gd name="connsiteY6" fmla="*/ 126915 h 1202430"/>
              <a:gd name="connsiteX7" fmla="*/ 3255818 w 3255818"/>
              <a:gd name="connsiteY7" fmla="*/ 444194 h 1202430"/>
              <a:gd name="connsiteX8" fmla="*/ 3255818 w 3255818"/>
              <a:gd name="connsiteY8" fmla="*/ 444194 h 1202430"/>
              <a:gd name="connsiteX9" fmla="*/ 3255818 w 3255818"/>
              <a:gd name="connsiteY9" fmla="*/ 634563 h 1202430"/>
              <a:gd name="connsiteX10" fmla="*/ 3255818 w 3255818"/>
              <a:gd name="connsiteY10" fmla="*/ 634560 h 1202430"/>
              <a:gd name="connsiteX11" fmla="*/ 3128903 w 3255818"/>
              <a:gd name="connsiteY11" fmla="*/ 761475 h 1202430"/>
              <a:gd name="connsiteX12" fmla="*/ 645391 w 3255818"/>
              <a:gd name="connsiteY12" fmla="*/ 767825 h 1202430"/>
              <a:gd name="connsiteX13" fmla="*/ 105651 w 3255818"/>
              <a:gd name="connsiteY13" fmla="*/ 1202430 h 1202430"/>
              <a:gd name="connsiteX14" fmla="*/ 307686 w 3255818"/>
              <a:gd name="connsiteY14" fmla="*/ 761475 h 1202430"/>
              <a:gd name="connsiteX15" fmla="*/ 126915 w 3255818"/>
              <a:gd name="connsiteY15" fmla="*/ 761475 h 1202430"/>
              <a:gd name="connsiteX16" fmla="*/ 0 w 3255818"/>
              <a:gd name="connsiteY16" fmla="*/ 634560 h 1202430"/>
              <a:gd name="connsiteX17" fmla="*/ 0 w 3255818"/>
              <a:gd name="connsiteY17" fmla="*/ 634563 h 1202430"/>
              <a:gd name="connsiteX18" fmla="*/ 0 w 3255818"/>
              <a:gd name="connsiteY18" fmla="*/ 444194 h 1202430"/>
              <a:gd name="connsiteX19" fmla="*/ 0 w 3255818"/>
              <a:gd name="connsiteY19" fmla="*/ 444194 h 1202430"/>
              <a:gd name="connsiteX20" fmla="*/ 0 w 3255818"/>
              <a:gd name="connsiteY20" fmla="*/ 126915 h 120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55818" h="1202430">
                <a:moveTo>
                  <a:pt x="0" y="126915"/>
                </a:moveTo>
                <a:cubicBezTo>
                  <a:pt x="0" y="56822"/>
                  <a:pt x="56822" y="0"/>
                  <a:pt x="126915" y="0"/>
                </a:cubicBezTo>
                <a:lnTo>
                  <a:pt x="542636" y="0"/>
                </a:lnTo>
                <a:lnTo>
                  <a:pt x="542636" y="0"/>
                </a:lnTo>
                <a:lnTo>
                  <a:pt x="1356591" y="0"/>
                </a:lnTo>
                <a:lnTo>
                  <a:pt x="3128903" y="0"/>
                </a:lnTo>
                <a:cubicBezTo>
                  <a:pt x="3198996" y="0"/>
                  <a:pt x="3255818" y="56822"/>
                  <a:pt x="3255818" y="126915"/>
                </a:cubicBezTo>
                <a:lnTo>
                  <a:pt x="3255818" y="444194"/>
                </a:lnTo>
                <a:lnTo>
                  <a:pt x="3255818" y="444194"/>
                </a:lnTo>
                <a:lnTo>
                  <a:pt x="3255818" y="634563"/>
                </a:lnTo>
                <a:lnTo>
                  <a:pt x="3255818" y="634560"/>
                </a:lnTo>
                <a:cubicBezTo>
                  <a:pt x="3255818" y="704653"/>
                  <a:pt x="3198996" y="761475"/>
                  <a:pt x="3128903" y="761475"/>
                </a:cubicBezTo>
                <a:lnTo>
                  <a:pt x="645391" y="767825"/>
                </a:lnTo>
                <a:lnTo>
                  <a:pt x="105651" y="1202430"/>
                </a:lnTo>
                <a:lnTo>
                  <a:pt x="307686" y="761475"/>
                </a:lnTo>
                <a:lnTo>
                  <a:pt x="126915" y="761475"/>
                </a:lnTo>
                <a:cubicBezTo>
                  <a:pt x="56822" y="761475"/>
                  <a:pt x="0" y="704653"/>
                  <a:pt x="0" y="634560"/>
                </a:cubicBezTo>
                <a:lnTo>
                  <a:pt x="0" y="634563"/>
                </a:lnTo>
                <a:lnTo>
                  <a:pt x="0" y="444194"/>
                </a:lnTo>
                <a:lnTo>
                  <a:pt x="0" y="444194"/>
                </a:lnTo>
                <a:lnTo>
                  <a:pt x="0" y="126915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Students 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estimate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own/peer contributions</a:t>
            </a:r>
          </a:p>
          <a:p>
            <a:pPr algn="ctr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Donut 9"/>
          <p:cNvSpPr/>
          <p:nvPr/>
        </p:nvSpPr>
        <p:spPr>
          <a:xfrm>
            <a:off x="2163620" y="4113061"/>
            <a:ext cx="1219200" cy="1219200"/>
          </a:xfrm>
          <a:prstGeom prst="donut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20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-0.04809 -0.04004 " pathEditMode="relative" rAng="0" ptsTypes="AA">
                                      <p:cBhvr>
                                        <p:cTn id="1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00"/>
                            </p:stCondLst>
                            <p:childTnLst>
                              <p:par>
                                <p:cTn id="15" presetID="53" presetClass="entr" presetSubtype="16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00"/>
                            </p:stCondLst>
                            <p:childTnLst>
                              <p:par>
                                <p:cTn id="29" presetID="42" presetClass="path" presetSubtype="0" accel="50000" decel="50000" fill="hold" grpId="2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4809 -0.04002 L -0.14149 0.11774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0" y="78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350"/>
                            </p:stCondLst>
                            <p:childTnLst>
                              <p:par>
                                <p:cTn id="32" presetID="53" presetClass="entr" presetSubtype="16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5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8" grpId="0" animBg="1"/>
      <p:bldP spid="8" grpId="1" animBg="1"/>
      <p:bldP spid="9" grpId="0" animBg="1"/>
      <p:bldP spid="10" grpId="0" animBg="1"/>
      <p:bldP spid="10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14248" cy="548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Isosceles Triangle 6"/>
          <p:cNvSpPr/>
          <p:nvPr/>
        </p:nvSpPr>
        <p:spPr>
          <a:xfrm>
            <a:off x="3306620" y="447391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7829"/>
            <a:ext cx="9067800" cy="5940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ular Callout 7"/>
          <p:cNvSpPr/>
          <p:nvPr/>
        </p:nvSpPr>
        <p:spPr>
          <a:xfrm>
            <a:off x="3124200" y="2203450"/>
            <a:ext cx="3255818" cy="1303809"/>
          </a:xfrm>
          <a:custGeom>
            <a:avLst/>
            <a:gdLst>
              <a:gd name="connsiteX0" fmla="*/ 0 w 3255818"/>
              <a:gd name="connsiteY0" fmla="*/ 126915 h 761475"/>
              <a:gd name="connsiteX1" fmla="*/ 126915 w 3255818"/>
              <a:gd name="connsiteY1" fmla="*/ 0 h 761475"/>
              <a:gd name="connsiteX2" fmla="*/ 542636 w 3255818"/>
              <a:gd name="connsiteY2" fmla="*/ 0 h 761475"/>
              <a:gd name="connsiteX3" fmla="*/ 542636 w 3255818"/>
              <a:gd name="connsiteY3" fmla="*/ 0 h 761475"/>
              <a:gd name="connsiteX4" fmla="*/ 1356591 w 3255818"/>
              <a:gd name="connsiteY4" fmla="*/ 0 h 761475"/>
              <a:gd name="connsiteX5" fmla="*/ 3128903 w 3255818"/>
              <a:gd name="connsiteY5" fmla="*/ 0 h 761475"/>
              <a:gd name="connsiteX6" fmla="*/ 3255818 w 3255818"/>
              <a:gd name="connsiteY6" fmla="*/ 126915 h 761475"/>
              <a:gd name="connsiteX7" fmla="*/ 3255818 w 3255818"/>
              <a:gd name="connsiteY7" fmla="*/ 444194 h 761475"/>
              <a:gd name="connsiteX8" fmla="*/ 3255818 w 3255818"/>
              <a:gd name="connsiteY8" fmla="*/ 444194 h 761475"/>
              <a:gd name="connsiteX9" fmla="*/ 3255818 w 3255818"/>
              <a:gd name="connsiteY9" fmla="*/ 634563 h 761475"/>
              <a:gd name="connsiteX10" fmla="*/ 3255818 w 3255818"/>
              <a:gd name="connsiteY10" fmla="*/ 634560 h 761475"/>
              <a:gd name="connsiteX11" fmla="*/ 3128903 w 3255818"/>
              <a:gd name="connsiteY11" fmla="*/ 761475 h 761475"/>
              <a:gd name="connsiteX12" fmla="*/ 1356591 w 3255818"/>
              <a:gd name="connsiteY12" fmla="*/ 761475 h 761475"/>
              <a:gd name="connsiteX13" fmla="*/ 105651 w 3255818"/>
              <a:gd name="connsiteY13" fmla="*/ 1202430 h 761475"/>
              <a:gd name="connsiteX14" fmla="*/ 542636 w 3255818"/>
              <a:gd name="connsiteY14" fmla="*/ 761475 h 761475"/>
              <a:gd name="connsiteX15" fmla="*/ 126915 w 3255818"/>
              <a:gd name="connsiteY15" fmla="*/ 761475 h 761475"/>
              <a:gd name="connsiteX16" fmla="*/ 0 w 3255818"/>
              <a:gd name="connsiteY16" fmla="*/ 634560 h 761475"/>
              <a:gd name="connsiteX17" fmla="*/ 0 w 3255818"/>
              <a:gd name="connsiteY17" fmla="*/ 634563 h 761475"/>
              <a:gd name="connsiteX18" fmla="*/ 0 w 3255818"/>
              <a:gd name="connsiteY18" fmla="*/ 444194 h 761475"/>
              <a:gd name="connsiteX19" fmla="*/ 0 w 3255818"/>
              <a:gd name="connsiteY19" fmla="*/ 444194 h 761475"/>
              <a:gd name="connsiteX20" fmla="*/ 0 w 3255818"/>
              <a:gd name="connsiteY20" fmla="*/ 126915 h 761475"/>
              <a:gd name="connsiteX0" fmla="*/ 0 w 3255818"/>
              <a:gd name="connsiteY0" fmla="*/ 126915 h 1202430"/>
              <a:gd name="connsiteX1" fmla="*/ 126915 w 3255818"/>
              <a:gd name="connsiteY1" fmla="*/ 0 h 1202430"/>
              <a:gd name="connsiteX2" fmla="*/ 542636 w 3255818"/>
              <a:gd name="connsiteY2" fmla="*/ 0 h 1202430"/>
              <a:gd name="connsiteX3" fmla="*/ 542636 w 3255818"/>
              <a:gd name="connsiteY3" fmla="*/ 0 h 1202430"/>
              <a:gd name="connsiteX4" fmla="*/ 1356591 w 3255818"/>
              <a:gd name="connsiteY4" fmla="*/ 0 h 1202430"/>
              <a:gd name="connsiteX5" fmla="*/ 3128903 w 3255818"/>
              <a:gd name="connsiteY5" fmla="*/ 0 h 1202430"/>
              <a:gd name="connsiteX6" fmla="*/ 3255818 w 3255818"/>
              <a:gd name="connsiteY6" fmla="*/ 126915 h 1202430"/>
              <a:gd name="connsiteX7" fmla="*/ 3255818 w 3255818"/>
              <a:gd name="connsiteY7" fmla="*/ 444194 h 1202430"/>
              <a:gd name="connsiteX8" fmla="*/ 3255818 w 3255818"/>
              <a:gd name="connsiteY8" fmla="*/ 444194 h 1202430"/>
              <a:gd name="connsiteX9" fmla="*/ 3255818 w 3255818"/>
              <a:gd name="connsiteY9" fmla="*/ 634563 h 1202430"/>
              <a:gd name="connsiteX10" fmla="*/ 3255818 w 3255818"/>
              <a:gd name="connsiteY10" fmla="*/ 634560 h 1202430"/>
              <a:gd name="connsiteX11" fmla="*/ 3128903 w 3255818"/>
              <a:gd name="connsiteY11" fmla="*/ 761475 h 1202430"/>
              <a:gd name="connsiteX12" fmla="*/ 1356591 w 3255818"/>
              <a:gd name="connsiteY12" fmla="*/ 761475 h 1202430"/>
              <a:gd name="connsiteX13" fmla="*/ 105651 w 3255818"/>
              <a:gd name="connsiteY13" fmla="*/ 1202430 h 1202430"/>
              <a:gd name="connsiteX14" fmla="*/ 307686 w 3255818"/>
              <a:gd name="connsiteY14" fmla="*/ 761475 h 1202430"/>
              <a:gd name="connsiteX15" fmla="*/ 126915 w 3255818"/>
              <a:gd name="connsiteY15" fmla="*/ 761475 h 1202430"/>
              <a:gd name="connsiteX16" fmla="*/ 0 w 3255818"/>
              <a:gd name="connsiteY16" fmla="*/ 634560 h 1202430"/>
              <a:gd name="connsiteX17" fmla="*/ 0 w 3255818"/>
              <a:gd name="connsiteY17" fmla="*/ 634563 h 1202430"/>
              <a:gd name="connsiteX18" fmla="*/ 0 w 3255818"/>
              <a:gd name="connsiteY18" fmla="*/ 444194 h 1202430"/>
              <a:gd name="connsiteX19" fmla="*/ 0 w 3255818"/>
              <a:gd name="connsiteY19" fmla="*/ 444194 h 1202430"/>
              <a:gd name="connsiteX20" fmla="*/ 0 w 3255818"/>
              <a:gd name="connsiteY20" fmla="*/ 126915 h 1202430"/>
              <a:gd name="connsiteX0" fmla="*/ 0 w 3255818"/>
              <a:gd name="connsiteY0" fmla="*/ 126915 h 1202430"/>
              <a:gd name="connsiteX1" fmla="*/ 126915 w 3255818"/>
              <a:gd name="connsiteY1" fmla="*/ 0 h 1202430"/>
              <a:gd name="connsiteX2" fmla="*/ 542636 w 3255818"/>
              <a:gd name="connsiteY2" fmla="*/ 0 h 1202430"/>
              <a:gd name="connsiteX3" fmla="*/ 542636 w 3255818"/>
              <a:gd name="connsiteY3" fmla="*/ 0 h 1202430"/>
              <a:gd name="connsiteX4" fmla="*/ 1356591 w 3255818"/>
              <a:gd name="connsiteY4" fmla="*/ 0 h 1202430"/>
              <a:gd name="connsiteX5" fmla="*/ 3128903 w 3255818"/>
              <a:gd name="connsiteY5" fmla="*/ 0 h 1202430"/>
              <a:gd name="connsiteX6" fmla="*/ 3255818 w 3255818"/>
              <a:gd name="connsiteY6" fmla="*/ 126915 h 1202430"/>
              <a:gd name="connsiteX7" fmla="*/ 3255818 w 3255818"/>
              <a:gd name="connsiteY7" fmla="*/ 444194 h 1202430"/>
              <a:gd name="connsiteX8" fmla="*/ 3255818 w 3255818"/>
              <a:gd name="connsiteY8" fmla="*/ 444194 h 1202430"/>
              <a:gd name="connsiteX9" fmla="*/ 3255818 w 3255818"/>
              <a:gd name="connsiteY9" fmla="*/ 634563 h 1202430"/>
              <a:gd name="connsiteX10" fmla="*/ 3255818 w 3255818"/>
              <a:gd name="connsiteY10" fmla="*/ 634560 h 1202430"/>
              <a:gd name="connsiteX11" fmla="*/ 3128903 w 3255818"/>
              <a:gd name="connsiteY11" fmla="*/ 761475 h 1202430"/>
              <a:gd name="connsiteX12" fmla="*/ 645391 w 3255818"/>
              <a:gd name="connsiteY12" fmla="*/ 767825 h 1202430"/>
              <a:gd name="connsiteX13" fmla="*/ 105651 w 3255818"/>
              <a:gd name="connsiteY13" fmla="*/ 1202430 h 1202430"/>
              <a:gd name="connsiteX14" fmla="*/ 307686 w 3255818"/>
              <a:gd name="connsiteY14" fmla="*/ 761475 h 1202430"/>
              <a:gd name="connsiteX15" fmla="*/ 126915 w 3255818"/>
              <a:gd name="connsiteY15" fmla="*/ 761475 h 1202430"/>
              <a:gd name="connsiteX16" fmla="*/ 0 w 3255818"/>
              <a:gd name="connsiteY16" fmla="*/ 634560 h 1202430"/>
              <a:gd name="connsiteX17" fmla="*/ 0 w 3255818"/>
              <a:gd name="connsiteY17" fmla="*/ 634563 h 1202430"/>
              <a:gd name="connsiteX18" fmla="*/ 0 w 3255818"/>
              <a:gd name="connsiteY18" fmla="*/ 444194 h 1202430"/>
              <a:gd name="connsiteX19" fmla="*/ 0 w 3255818"/>
              <a:gd name="connsiteY19" fmla="*/ 444194 h 1202430"/>
              <a:gd name="connsiteX20" fmla="*/ 0 w 3255818"/>
              <a:gd name="connsiteY20" fmla="*/ 126915 h 120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55818" h="1202430">
                <a:moveTo>
                  <a:pt x="0" y="126915"/>
                </a:moveTo>
                <a:cubicBezTo>
                  <a:pt x="0" y="56822"/>
                  <a:pt x="56822" y="0"/>
                  <a:pt x="126915" y="0"/>
                </a:cubicBezTo>
                <a:lnTo>
                  <a:pt x="542636" y="0"/>
                </a:lnTo>
                <a:lnTo>
                  <a:pt x="542636" y="0"/>
                </a:lnTo>
                <a:lnTo>
                  <a:pt x="1356591" y="0"/>
                </a:lnTo>
                <a:lnTo>
                  <a:pt x="3128903" y="0"/>
                </a:lnTo>
                <a:cubicBezTo>
                  <a:pt x="3198996" y="0"/>
                  <a:pt x="3255818" y="56822"/>
                  <a:pt x="3255818" y="126915"/>
                </a:cubicBezTo>
                <a:lnTo>
                  <a:pt x="3255818" y="444194"/>
                </a:lnTo>
                <a:lnTo>
                  <a:pt x="3255818" y="444194"/>
                </a:lnTo>
                <a:lnTo>
                  <a:pt x="3255818" y="634563"/>
                </a:lnTo>
                <a:lnTo>
                  <a:pt x="3255818" y="634560"/>
                </a:lnTo>
                <a:cubicBezTo>
                  <a:pt x="3255818" y="704653"/>
                  <a:pt x="3198996" y="761475"/>
                  <a:pt x="3128903" y="761475"/>
                </a:cubicBezTo>
                <a:lnTo>
                  <a:pt x="645391" y="767825"/>
                </a:lnTo>
                <a:lnTo>
                  <a:pt x="105651" y="1202430"/>
                </a:lnTo>
                <a:lnTo>
                  <a:pt x="307686" y="761475"/>
                </a:lnTo>
                <a:lnTo>
                  <a:pt x="126915" y="761475"/>
                </a:lnTo>
                <a:cubicBezTo>
                  <a:pt x="56822" y="761475"/>
                  <a:pt x="0" y="704653"/>
                  <a:pt x="0" y="634560"/>
                </a:cubicBezTo>
                <a:lnTo>
                  <a:pt x="0" y="634563"/>
                </a:lnTo>
                <a:lnTo>
                  <a:pt x="0" y="444194"/>
                </a:lnTo>
                <a:lnTo>
                  <a:pt x="0" y="444194"/>
                </a:lnTo>
                <a:lnTo>
                  <a:pt x="0" y="126915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Students 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estimate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own/peer contributions</a:t>
            </a:r>
          </a:p>
          <a:p>
            <a:pPr algn="ctr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43715" y="3528407"/>
            <a:ext cx="1108364" cy="14788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r>
              <a:rPr lang="en-US" sz="1000" b="1" dirty="0" smtClean="0">
                <a:solidFill>
                  <a:srgbClr val="0070C0"/>
                </a:solidFill>
              </a:rPr>
              <a:t>Equal Share + 10%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61309" y="4035623"/>
            <a:ext cx="3117505" cy="61555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r>
              <a:rPr lang="en-US" sz="1000" b="1" dirty="0" smtClean="0">
                <a:solidFill>
                  <a:srgbClr val="0070C0"/>
                </a:solidFill>
              </a:rPr>
              <a:t>I was the team leader for this round, appointed by a vote.</a:t>
            </a:r>
          </a:p>
          <a:p>
            <a:endParaRPr lang="en-US" sz="1000" b="1" dirty="0" smtClean="0">
              <a:solidFill>
                <a:srgbClr val="0070C0"/>
              </a:solidFill>
            </a:endParaRPr>
          </a:p>
          <a:p>
            <a:r>
              <a:rPr lang="en-US" sz="1000" b="1" dirty="0" smtClean="0">
                <a:solidFill>
                  <a:srgbClr val="0070C0"/>
                </a:solidFill>
              </a:rPr>
              <a:t>I coordinated most of the work and  did the research component on my own.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61309" y="5638800"/>
            <a:ext cx="2688013" cy="61555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r>
              <a:rPr lang="en-US" sz="1000" b="1" dirty="0" smtClean="0">
                <a:solidFill>
                  <a:srgbClr val="0070C0"/>
                </a:solidFill>
              </a:rPr>
              <a:t>Our team got to a slow start but things are moving smoothly now. </a:t>
            </a:r>
          </a:p>
          <a:p>
            <a:endParaRPr lang="en-US" sz="1000" b="1" dirty="0">
              <a:solidFill>
                <a:srgbClr val="0070C0"/>
              </a:solidFill>
            </a:endParaRPr>
          </a:p>
          <a:p>
            <a:r>
              <a:rPr lang="en-US" sz="1000" b="1" dirty="0" smtClean="0">
                <a:solidFill>
                  <a:srgbClr val="0070C0"/>
                </a:solidFill>
              </a:rPr>
              <a:t>There is a high level of team spirit at this stage.  </a:t>
            </a:r>
            <a:endParaRPr lang="en-SG" sz="1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22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14248" cy="548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Isosceles Triangle 6"/>
          <p:cNvSpPr/>
          <p:nvPr/>
        </p:nvSpPr>
        <p:spPr>
          <a:xfrm>
            <a:off x="3306620" y="447391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7829"/>
            <a:ext cx="9067800" cy="5940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3124200" y="2203450"/>
            <a:ext cx="3255818" cy="1303809"/>
          </a:xfrm>
          <a:custGeom>
            <a:avLst/>
            <a:gdLst>
              <a:gd name="connsiteX0" fmla="*/ 0 w 3255818"/>
              <a:gd name="connsiteY0" fmla="*/ 126915 h 761475"/>
              <a:gd name="connsiteX1" fmla="*/ 126915 w 3255818"/>
              <a:gd name="connsiteY1" fmla="*/ 0 h 761475"/>
              <a:gd name="connsiteX2" fmla="*/ 542636 w 3255818"/>
              <a:gd name="connsiteY2" fmla="*/ 0 h 761475"/>
              <a:gd name="connsiteX3" fmla="*/ 542636 w 3255818"/>
              <a:gd name="connsiteY3" fmla="*/ 0 h 761475"/>
              <a:gd name="connsiteX4" fmla="*/ 1356591 w 3255818"/>
              <a:gd name="connsiteY4" fmla="*/ 0 h 761475"/>
              <a:gd name="connsiteX5" fmla="*/ 3128903 w 3255818"/>
              <a:gd name="connsiteY5" fmla="*/ 0 h 761475"/>
              <a:gd name="connsiteX6" fmla="*/ 3255818 w 3255818"/>
              <a:gd name="connsiteY6" fmla="*/ 126915 h 761475"/>
              <a:gd name="connsiteX7" fmla="*/ 3255818 w 3255818"/>
              <a:gd name="connsiteY7" fmla="*/ 444194 h 761475"/>
              <a:gd name="connsiteX8" fmla="*/ 3255818 w 3255818"/>
              <a:gd name="connsiteY8" fmla="*/ 444194 h 761475"/>
              <a:gd name="connsiteX9" fmla="*/ 3255818 w 3255818"/>
              <a:gd name="connsiteY9" fmla="*/ 634563 h 761475"/>
              <a:gd name="connsiteX10" fmla="*/ 3255818 w 3255818"/>
              <a:gd name="connsiteY10" fmla="*/ 634560 h 761475"/>
              <a:gd name="connsiteX11" fmla="*/ 3128903 w 3255818"/>
              <a:gd name="connsiteY11" fmla="*/ 761475 h 761475"/>
              <a:gd name="connsiteX12" fmla="*/ 1356591 w 3255818"/>
              <a:gd name="connsiteY12" fmla="*/ 761475 h 761475"/>
              <a:gd name="connsiteX13" fmla="*/ 105651 w 3255818"/>
              <a:gd name="connsiteY13" fmla="*/ 1202430 h 761475"/>
              <a:gd name="connsiteX14" fmla="*/ 542636 w 3255818"/>
              <a:gd name="connsiteY14" fmla="*/ 761475 h 761475"/>
              <a:gd name="connsiteX15" fmla="*/ 126915 w 3255818"/>
              <a:gd name="connsiteY15" fmla="*/ 761475 h 761475"/>
              <a:gd name="connsiteX16" fmla="*/ 0 w 3255818"/>
              <a:gd name="connsiteY16" fmla="*/ 634560 h 761475"/>
              <a:gd name="connsiteX17" fmla="*/ 0 w 3255818"/>
              <a:gd name="connsiteY17" fmla="*/ 634563 h 761475"/>
              <a:gd name="connsiteX18" fmla="*/ 0 w 3255818"/>
              <a:gd name="connsiteY18" fmla="*/ 444194 h 761475"/>
              <a:gd name="connsiteX19" fmla="*/ 0 w 3255818"/>
              <a:gd name="connsiteY19" fmla="*/ 444194 h 761475"/>
              <a:gd name="connsiteX20" fmla="*/ 0 w 3255818"/>
              <a:gd name="connsiteY20" fmla="*/ 126915 h 761475"/>
              <a:gd name="connsiteX0" fmla="*/ 0 w 3255818"/>
              <a:gd name="connsiteY0" fmla="*/ 126915 h 1202430"/>
              <a:gd name="connsiteX1" fmla="*/ 126915 w 3255818"/>
              <a:gd name="connsiteY1" fmla="*/ 0 h 1202430"/>
              <a:gd name="connsiteX2" fmla="*/ 542636 w 3255818"/>
              <a:gd name="connsiteY2" fmla="*/ 0 h 1202430"/>
              <a:gd name="connsiteX3" fmla="*/ 542636 w 3255818"/>
              <a:gd name="connsiteY3" fmla="*/ 0 h 1202430"/>
              <a:gd name="connsiteX4" fmla="*/ 1356591 w 3255818"/>
              <a:gd name="connsiteY4" fmla="*/ 0 h 1202430"/>
              <a:gd name="connsiteX5" fmla="*/ 3128903 w 3255818"/>
              <a:gd name="connsiteY5" fmla="*/ 0 h 1202430"/>
              <a:gd name="connsiteX6" fmla="*/ 3255818 w 3255818"/>
              <a:gd name="connsiteY6" fmla="*/ 126915 h 1202430"/>
              <a:gd name="connsiteX7" fmla="*/ 3255818 w 3255818"/>
              <a:gd name="connsiteY7" fmla="*/ 444194 h 1202430"/>
              <a:gd name="connsiteX8" fmla="*/ 3255818 w 3255818"/>
              <a:gd name="connsiteY8" fmla="*/ 444194 h 1202430"/>
              <a:gd name="connsiteX9" fmla="*/ 3255818 w 3255818"/>
              <a:gd name="connsiteY9" fmla="*/ 634563 h 1202430"/>
              <a:gd name="connsiteX10" fmla="*/ 3255818 w 3255818"/>
              <a:gd name="connsiteY10" fmla="*/ 634560 h 1202430"/>
              <a:gd name="connsiteX11" fmla="*/ 3128903 w 3255818"/>
              <a:gd name="connsiteY11" fmla="*/ 761475 h 1202430"/>
              <a:gd name="connsiteX12" fmla="*/ 1356591 w 3255818"/>
              <a:gd name="connsiteY12" fmla="*/ 761475 h 1202430"/>
              <a:gd name="connsiteX13" fmla="*/ 105651 w 3255818"/>
              <a:gd name="connsiteY13" fmla="*/ 1202430 h 1202430"/>
              <a:gd name="connsiteX14" fmla="*/ 307686 w 3255818"/>
              <a:gd name="connsiteY14" fmla="*/ 761475 h 1202430"/>
              <a:gd name="connsiteX15" fmla="*/ 126915 w 3255818"/>
              <a:gd name="connsiteY15" fmla="*/ 761475 h 1202430"/>
              <a:gd name="connsiteX16" fmla="*/ 0 w 3255818"/>
              <a:gd name="connsiteY16" fmla="*/ 634560 h 1202430"/>
              <a:gd name="connsiteX17" fmla="*/ 0 w 3255818"/>
              <a:gd name="connsiteY17" fmla="*/ 634563 h 1202430"/>
              <a:gd name="connsiteX18" fmla="*/ 0 w 3255818"/>
              <a:gd name="connsiteY18" fmla="*/ 444194 h 1202430"/>
              <a:gd name="connsiteX19" fmla="*/ 0 w 3255818"/>
              <a:gd name="connsiteY19" fmla="*/ 444194 h 1202430"/>
              <a:gd name="connsiteX20" fmla="*/ 0 w 3255818"/>
              <a:gd name="connsiteY20" fmla="*/ 126915 h 1202430"/>
              <a:gd name="connsiteX0" fmla="*/ 0 w 3255818"/>
              <a:gd name="connsiteY0" fmla="*/ 126915 h 1202430"/>
              <a:gd name="connsiteX1" fmla="*/ 126915 w 3255818"/>
              <a:gd name="connsiteY1" fmla="*/ 0 h 1202430"/>
              <a:gd name="connsiteX2" fmla="*/ 542636 w 3255818"/>
              <a:gd name="connsiteY2" fmla="*/ 0 h 1202430"/>
              <a:gd name="connsiteX3" fmla="*/ 542636 w 3255818"/>
              <a:gd name="connsiteY3" fmla="*/ 0 h 1202430"/>
              <a:gd name="connsiteX4" fmla="*/ 1356591 w 3255818"/>
              <a:gd name="connsiteY4" fmla="*/ 0 h 1202430"/>
              <a:gd name="connsiteX5" fmla="*/ 3128903 w 3255818"/>
              <a:gd name="connsiteY5" fmla="*/ 0 h 1202430"/>
              <a:gd name="connsiteX6" fmla="*/ 3255818 w 3255818"/>
              <a:gd name="connsiteY6" fmla="*/ 126915 h 1202430"/>
              <a:gd name="connsiteX7" fmla="*/ 3255818 w 3255818"/>
              <a:gd name="connsiteY7" fmla="*/ 444194 h 1202430"/>
              <a:gd name="connsiteX8" fmla="*/ 3255818 w 3255818"/>
              <a:gd name="connsiteY8" fmla="*/ 444194 h 1202430"/>
              <a:gd name="connsiteX9" fmla="*/ 3255818 w 3255818"/>
              <a:gd name="connsiteY9" fmla="*/ 634563 h 1202430"/>
              <a:gd name="connsiteX10" fmla="*/ 3255818 w 3255818"/>
              <a:gd name="connsiteY10" fmla="*/ 634560 h 1202430"/>
              <a:gd name="connsiteX11" fmla="*/ 3128903 w 3255818"/>
              <a:gd name="connsiteY11" fmla="*/ 761475 h 1202430"/>
              <a:gd name="connsiteX12" fmla="*/ 645391 w 3255818"/>
              <a:gd name="connsiteY12" fmla="*/ 767825 h 1202430"/>
              <a:gd name="connsiteX13" fmla="*/ 105651 w 3255818"/>
              <a:gd name="connsiteY13" fmla="*/ 1202430 h 1202430"/>
              <a:gd name="connsiteX14" fmla="*/ 307686 w 3255818"/>
              <a:gd name="connsiteY14" fmla="*/ 761475 h 1202430"/>
              <a:gd name="connsiteX15" fmla="*/ 126915 w 3255818"/>
              <a:gd name="connsiteY15" fmla="*/ 761475 h 1202430"/>
              <a:gd name="connsiteX16" fmla="*/ 0 w 3255818"/>
              <a:gd name="connsiteY16" fmla="*/ 634560 h 1202430"/>
              <a:gd name="connsiteX17" fmla="*/ 0 w 3255818"/>
              <a:gd name="connsiteY17" fmla="*/ 634563 h 1202430"/>
              <a:gd name="connsiteX18" fmla="*/ 0 w 3255818"/>
              <a:gd name="connsiteY18" fmla="*/ 444194 h 1202430"/>
              <a:gd name="connsiteX19" fmla="*/ 0 w 3255818"/>
              <a:gd name="connsiteY19" fmla="*/ 444194 h 1202430"/>
              <a:gd name="connsiteX20" fmla="*/ 0 w 3255818"/>
              <a:gd name="connsiteY20" fmla="*/ 126915 h 120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55818" h="1202430">
                <a:moveTo>
                  <a:pt x="0" y="126915"/>
                </a:moveTo>
                <a:cubicBezTo>
                  <a:pt x="0" y="56822"/>
                  <a:pt x="56822" y="0"/>
                  <a:pt x="126915" y="0"/>
                </a:cubicBezTo>
                <a:lnTo>
                  <a:pt x="542636" y="0"/>
                </a:lnTo>
                <a:lnTo>
                  <a:pt x="542636" y="0"/>
                </a:lnTo>
                <a:lnTo>
                  <a:pt x="1356591" y="0"/>
                </a:lnTo>
                <a:lnTo>
                  <a:pt x="3128903" y="0"/>
                </a:lnTo>
                <a:cubicBezTo>
                  <a:pt x="3198996" y="0"/>
                  <a:pt x="3255818" y="56822"/>
                  <a:pt x="3255818" y="126915"/>
                </a:cubicBezTo>
                <a:lnTo>
                  <a:pt x="3255818" y="444194"/>
                </a:lnTo>
                <a:lnTo>
                  <a:pt x="3255818" y="444194"/>
                </a:lnTo>
                <a:lnTo>
                  <a:pt x="3255818" y="634563"/>
                </a:lnTo>
                <a:lnTo>
                  <a:pt x="3255818" y="634560"/>
                </a:lnTo>
                <a:cubicBezTo>
                  <a:pt x="3255818" y="704653"/>
                  <a:pt x="3198996" y="761475"/>
                  <a:pt x="3128903" y="761475"/>
                </a:cubicBezTo>
                <a:lnTo>
                  <a:pt x="645391" y="767825"/>
                </a:lnTo>
                <a:lnTo>
                  <a:pt x="105651" y="1202430"/>
                </a:lnTo>
                <a:lnTo>
                  <a:pt x="307686" y="761475"/>
                </a:lnTo>
                <a:lnTo>
                  <a:pt x="126915" y="761475"/>
                </a:lnTo>
                <a:cubicBezTo>
                  <a:pt x="56822" y="761475"/>
                  <a:pt x="0" y="704653"/>
                  <a:pt x="0" y="634560"/>
                </a:cubicBezTo>
                <a:lnTo>
                  <a:pt x="0" y="634563"/>
                </a:lnTo>
                <a:lnTo>
                  <a:pt x="0" y="444194"/>
                </a:lnTo>
                <a:lnTo>
                  <a:pt x="0" y="444194"/>
                </a:lnTo>
                <a:lnTo>
                  <a:pt x="0" y="126915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Students 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estimate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own/peer contributions</a:t>
            </a:r>
          </a:p>
          <a:p>
            <a:pPr algn="ctr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43715" y="3528407"/>
            <a:ext cx="1108364" cy="14788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r>
              <a:rPr lang="en-US" sz="1000" b="1" dirty="0" smtClean="0">
                <a:solidFill>
                  <a:srgbClr val="0070C0"/>
                </a:solidFill>
              </a:rPr>
              <a:t>Equal Share + 10%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61309" y="4035623"/>
            <a:ext cx="3117505" cy="61555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r>
              <a:rPr lang="en-US" sz="1000" b="1" dirty="0" smtClean="0">
                <a:solidFill>
                  <a:srgbClr val="0070C0"/>
                </a:solidFill>
              </a:rPr>
              <a:t>I was the team leader for this round, appointed by a vote.</a:t>
            </a:r>
          </a:p>
          <a:p>
            <a:endParaRPr lang="en-US" sz="1000" b="1" dirty="0" smtClean="0">
              <a:solidFill>
                <a:srgbClr val="0070C0"/>
              </a:solidFill>
            </a:endParaRPr>
          </a:p>
          <a:p>
            <a:r>
              <a:rPr lang="en-US" sz="1000" b="1" dirty="0" smtClean="0">
                <a:solidFill>
                  <a:srgbClr val="0070C0"/>
                </a:solidFill>
              </a:rPr>
              <a:t>I coordinated most of the work and  did the research component on my own.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61309" y="5638800"/>
            <a:ext cx="2688013" cy="61555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r>
              <a:rPr lang="en-US" sz="1000" b="1" dirty="0" smtClean="0">
                <a:solidFill>
                  <a:srgbClr val="0070C0"/>
                </a:solidFill>
              </a:rPr>
              <a:t>Our team got to a slow start but things are moving smoothly now. </a:t>
            </a:r>
          </a:p>
          <a:p>
            <a:endParaRPr lang="en-US" sz="1000" b="1" dirty="0">
              <a:solidFill>
                <a:srgbClr val="0070C0"/>
              </a:solidFill>
            </a:endParaRPr>
          </a:p>
          <a:p>
            <a:r>
              <a:rPr lang="en-US" sz="1000" b="1" dirty="0" smtClean="0">
                <a:solidFill>
                  <a:srgbClr val="0070C0"/>
                </a:solidFill>
              </a:rPr>
              <a:t>There is a high level of team spirit at this stage.  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3200400" y="4038600"/>
            <a:ext cx="3179618" cy="761475"/>
          </a:xfrm>
          <a:prstGeom prst="wedgeRoundRectCallout">
            <a:avLst>
              <a:gd name="adj1" fmla="val -64084"/>
              <a:gd name="adj2" fmla="val 13375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Comments about </a:t>
            </a:r>
            <a:b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own contribution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3174274" y="5638800"/>
            <a:ext cx="3179618" cy="761475"/>
          </a:xfrm>
          <a:prstGeom prst="wedgeRoundRectCallout">
            <a:avLst>
              <a:gd name="adj1" fmla="val -64084"/>
              <a:gd name="adj2" fmla="val 13375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Comments about </a:t>
            </a:r>
            <a:b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team dynamics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9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1441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Isosceles Triangle 3"/>
          <p:cNvSpPr/>
          <p:nvPr/>
        </p:nvSpPr>
        <p:spPr>
          <a:xfrm>
            <a:off x="3009088" y="429640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 1"/>
          <p:cNvSpPr/>
          <p:nvPr/>
        </p:nvSpPr>
        <p:spPr>
          <a:xfrm>
            <a:off x="2438400" y="-152400"/>
            <a:ext cx="6172200" cy="6814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 descr="Down:  Video Tour"/>
          <p:cNvSpPr txBox="1"/>
          <p:nvPr/>
        </p:nvSpPr>
        <p:spPr>
          <a:xfrm>
            <a:off x="2247931" y="5352435"/>
            <a:ext cx="4648200" cy="693371"/>
          </a:xfrm>
          <a:prstGeom prst="wedgeRoundRectCallout">
            <a:avLst>
              <a:gd name="adj1" fmla="val -20833"/>
              <a:gd name="adj2" fmla="val 9180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l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3600" b="1" dirty="0" smtClean="0"/>
              <a:t>Video Tour</a:t>
            </a:r>
            <a:endParaRPr lang="en-SG" sz="3600" b="1" dirty="0"/>
          </a:p>
        </p:txBody>
      </p:sp>
    </p:spTree>
    <p:extLst>
      <p:ext uri="{BB962C8B-B14F-4D97-AF65-F5344CB8AC3E}">
        <p14:creationId xmlns:p14="http://schemas.microsoft.com/office/powerpoint/2010/main" val="41471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15" y="0"/>
            <a:ext cx="8783613" cy="628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lowchart: Extract 4"/>
          <p:cNvSpPr>
            <a:spLocks noChangeAspect="1"/>
          </p:cNvSpPr>
          <p:nvPr/>
        </p:nvSpPr>
        <p:spPr>
          <a:xfrm rot="20042488">
            <a:off x="5104261" y="6415689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Donut 9"/>
          <p:cNvSpPr/>
          <p:nvPr/>
        </p:nvSpPr>
        <p:spPr>
          <a:xfrm>
            <a:off x="4038600" y="5638800"/>
            <a:ext cx="1219200" cy="1219200"/>
          </a:xfrm>
          <a:prstGeom prst="donut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11" name="Picture 7" descr="C:\Users\dcsdcr\Downloads\ajax-loader (2)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344" y="6268274"/>
            <a:ext cx="158134" cy="15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51135" y="420367"/>
            <a:ext cx="1108364" cy="14788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r>
              <a:rPr lang="en-US" sz="1000" b="1" dirty="0" smtClean="0">
                <a:solidFill>
                  <a:srgbClr val="0070C0"/>
                </a:solidFill>
              </a:rPr>
              <a:t>Equal Share + 10%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9495" y="940323"/>
            <a:ext cx="311750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r>
              <a:rPr lang="en-US" sz="1000" b="1" dirty="0" smtClean="0">
                <a:solidFill>
                  <a:srgbClr val="0070C0"/>
                </a:solidFill>
              </a:rPr>
              <a:t>Always punctual. Quick to reply to emails.  Does what she promised, on time. It is great to have you in our team.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31786" y="1542171"/>
            <a:ext cx="2688013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r>
              <a:rPr lang="en-US" sz="1000" b="1" dirty="0" smtClean="0">
                <a:solidFill>
                  <a:srgbClr val="0070C0"/>
                </a:solidFill>
              </a:rPr>
              <a:t>Participate more in discussions. Don’t be scared to voice out your ideas.  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81362" y="2266238"/>
            <a:ext cx="2357438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r>
              <a:rPr lang="en-US" sz="1000" b="1" dirty="0" smtClean="0">
                <a:solidFill>
                  <a:srgbClr val="0070C0"/>
                </a:solidFill>
              </a:rPr>
              <a:t>Slow starter, but now OK. What she lacks in ability, she makes up for in attitude.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63606" y="3318066"/>
            <a:ext cx="1108364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r>
              <a:rPr lang="en-US" sz="1000" b="1" dirty="0" smtClean="0">
                <a:solidFill>
                  <a:srgbClr val="0070C0"/>
                </a:solidFill>
              </a:rPr>
              <a:t>Equal Share -10%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59494" y="3833373"/>
            <a:ext cx="281270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r>
              <a:rPr lang="en-US" sz="1000" b="1" dirty="0" smtClean="0">
                <a:solidFill>
                  <a:srgbClr val="0070C0"/>
                </a:solidFill>
              </a:rPr>
              <a:t>Your enthusiasm at meetings. You are very good and running a meeting and keeping things on track.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31787" y="4427221"/>
            <a:ext cx="263282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r>
              <a:rPr lang="en-US" sz="1000" b="1" dirty="0" smtClean="0">
                <a:solidFill>
                  <a:srgbClr val="0070C0"/>
                </a:solidFill>
              </a:rPr>
              <a:t>Deliver what you promised. Your contribution between meetings can be improved.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31787" y="5133108"/>
            <a:ext cx="263282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r>
              <a:rPr lang="en-US" sz="1000" b="1" dirty="0" smtClean="0">
                <a:solidFill>
                  <a:srgbClr val="0070C0"/>
                </a:solidFill>
              </a:rPr>
              <a:t>Good in meetings, but rarely delivers on time. </a:t>
            </a:r>
          </a:p>
          <a:p>
            <a:r>
              <a:rPr lang="en-US" sz="1000" b="1" dirty="0" smtClean="0">
                <a:solidFill>
                  <a:srgbClr val="0070C0"/>
                </a:solidFill>
              </a:rPr>
              <a:t>Probably too busy with other courses.</a:t>
            </a:r>
            <a:endParaRPr lang="en-SG" sz="1000" b="1" dirty="0">
              <a:solidFill>
                <a:srgbClr val="0070C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04800" y="2895600"/>
            <a:ext cx="85344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ular Callout 5"/>
          <p:cNvSpPr/>
          <p:nvPr/>
        </p:nvSpPr>
        <p:spPr>
          <a:xfrm>
            <a:off x="5441604" y="1295925"/>
            <a:ext cx="3397596" cy="761475"/>
          </a:xfrm>
          <a:prstGeom prst="wedgeRoundRectCallout">
            <a:avLst>
              <a:gd name="adj1" fmla="val -64084"/>
              <a:gd name="adj2" fmla="val 13375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Anonymous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feedback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b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peer.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415478" y="2133600"/>
            <a:ext cx="3423722" cy="761475"/>
          </a:xfrm>
          <a:prstGeom prst="wedgeRoundRectCallout">
            <a:avLst>
              <a:gd name="adj1" fmla="val -64084"/>
              <a:gd name="adj2" fmla="val 13375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Confidential comments </a:t>
            </a:r>
            <a:b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instructor.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831013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-0.04809 -0.04004 " pathEditMode="relative" rAng="0" ptsTypes="AA">
                                      <p:cBhvr>
                                        <p:cTn id="4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700"/>
                            </p:stCondLst>
                            <p:childTnLst>
                              <p:par>
                                <p:cTn id="44" presetID="53" presetClass="entr" presetSubtype="16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00"/>
                            </p:stCondLst>
                            <p:childTnLst>
                              <p:par>
                                <p:cTn id="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6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2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14248" cy="548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Isosceles Triangle 5"/>
          <p:cNvSpPr/>
          <p:nvPr/>
        </p:nvSpPr>
        <p:spPr>
          <a:xfrm>
            <a:off x="3306620" y="447391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627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14248" cy="548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Isosceles Triangle 6"/>
          <p:cNvSpPr/>
          <p:nvPr/>
        </p:nvSpPr>
        <p:spPr>
          <a:xfrm>
            <a:off x="3306620" y="447391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067800" cy="2883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5715000" y="4038600"/>
            <a:ext cx="2514600" cy="761475"/>
          </a:xfrm>
          <a:prstGeom prst="wedgeRoundRectCallout">
            <a:avLst>
              <a:gd name="adj1" fmla="val 13290"/>
              <a:gd name="adj2" fmla="val -114808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Can 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edit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until closing time.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05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9729" y="3124200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sym typeface="Wingdings" pitchFamily="2" charset="2"/>
              </a:rPr>
              <a:t> I</a:t>
            </a:r>
            <a:r>
              <a:rPr lang="en-US" sz="4000" b="1" dirty="0" smtClean="0">
                <a:solidFill>
                  <a:schemeClr val="accent1"/>
                </a:solidFill>
              </a:rPr>
              <a:t>nstructor View</a:t>
            </a:r>
            <a:endParaRPr lang="en-SG" sz="4000" b="1" dirty="0">
              <a:solidFill>
                <a:schemeClr val="accent1"/>
              </a:solidFill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 flipH="1">
            <a:off x="4224260" y="1929093"/>
            <a:ext cx="582634" cy="1014367"/>
            <a:chOff x="638861" y="309422"/>
            <a:chExt cx="298983" cy="520531"/>
          </a:xfrm>
          <a:noFill/>
        </p:grpSpPr>
        <p:sp>
          <p:nvSpPr>
            <p:cNvPr id="4" name="Flowchart: Connector 3"/>
            <p:cNvSpPr/>
            <p:nvPr/>
          </p:nvSpPr>
          <p:spPr>
            <a:xfrm>
              <a:off x="678021" y="309422"/>
              <a:ext cx="220662" cy="220662"/>
            </a:xfrm>
            <a:prstGeom prst="flowChartConnector">
              <a:avLst/>
            </a:prstGeom>
            <a:grp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38861" y="549600"/>
              <a:ext cx="298983" cy="280353"/>
              <a:chOff x="638861" y="549600"/>
              <a:chExt cx="298983" cy="280353"/>
            </a:xfrm>
            <a:grpFill/>
          </p:grpSpPr>
          <p:sp>
            <p:nvSpPr>
              <p:cNvPr id="8" name="Flowchart: Delay 7"/>
              <p:cNvSpPr/>
              <p:nvPr/>
            </p:nvSpPr>
            <p:spPr>
              <a:xfrm rot="16200000">
                <a:off x="648176" y="540285"/>
                <a:ext cx="280353" cy="298983"/>
              </a:xfrm>
              <a:prstGeom prst="flowChartDelay">
                <a:avLst/>
              </a:prstGeom>
              <a:grp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37215" y="552954"/>
                <a:ext cx="102393" cy="235744"/>
              </a:xfrm>
              <a:custGeom>
                <a:avLst/>
                <a:gdLst>
                  <a:gd name="connsiteX0" fmla="*/ 47625 w 102393"/>
                  <a:gd name="connsiteY0" fmla="*/ 0 h 235744"/>
                  <a:gd name="connsiteX1" fmla="*/ 0 w 102393"/>
                  <a:gd name="connsiteY1" fmla="*/ 185738 h 235744"/>
                  <a:gd name="connsiteX2" fmla="*/ 57150 w 102393"/>
                  <a:gd name="connsiteY2" fmla="*/ 235744 h 235744"/>
                  <a:gd name="connsiteX3" fmla="*/ 102393 w 102393"/>
                  <a:gd name="connsiteY3" fmla="*/ 171450 h 235744"/>
                  <a:gd name="connsiteX4" fmla="*/ 47625 w 102393"/>
                  <a:gd name="connsiteY4" fmla="*/ 0 h 235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93" h="235744">
                    <a:moveTo>
                      <a:pt x="47625" y="0"/>
                    </a:moveTo>
                    <a:lnTo>
                      <a:pt x="0" y="185738"/>
                    </a:lnTo>
                    <a:lnTo>
                      <a:pt x="57150" y="235744"/>
                    </a:lnTo>
                    <a:lnTo>
                      <a:pt x="102393" y="171450"/>
                    </a:lnTo>
                    <a:lnTo>
                      <a:pt x="47625" y="0"/>
                    </a:lnTo>
                    <a:close/>
                  </a:path>
                </a:pathLst>
              </a:custGeom>
              <a:grp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6" name="Freeform 5"/>
            <p:cNvSpPr/>
            <p:nvPr/>
          </p:nvSpPr>
          <p:spPr>
            <a:xfrm>
              <a:off x="882472" y="469611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grp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800257" y="354516"/>
              <a:ext cx="45719" cy="45719"/>
            </a:xfrm>
            <a:prstGeom prst="flowChartConnector">
              <a:avLst/>
            </a:prstGeom>
            <a:grp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738562663"/>
      </p:ext>
    </p:extLst>
  </p:cSld>
  <p:clrMapOvr>
    <a:masterClrMapping/>
  </p:clrMapOvr>
  <p:transition spd="slow" advTm="1000">
    <p:push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09638"/>
            <a:ext cx="9144000" cy="4682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46"/>
          <a:stretch/>
        </p:blipFill>
        <p:spPr bwMode="auto">
          <a:xfrm>
            <a:off x="0" y="0"/>
            <a:ext cx="9144001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lowchart: Extract 4"/>
          <p:cNvSpPr>
            <a:spLocks noChangeAspect="1"/>
          </p:cNvSpPr>
          <p:nvPr/>
        </p:nvSpPr>
        <p:spPr>
          <a:xfrm rot="20042488">
            <a:off x="6247261" y="5425089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Donut 6"/>
          <p:cNvSpPr/>
          <p:nvPr/>
        </p:nvSpPr>
        <p:spPr>
          <a:xfrm>
            <a:off x="5181600" y="4648200"/>
            <a:ext cx="1219200" cy="1219200"/>
          </a:xfrm>
          <a:prstGeom prst="donut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1031" name="Picture 7" descr="C:\Users\dcsdcr\Downloads\ajax-loader (2)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523" y="5410200"/>
            <a:ext cx="158134" cy="15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Isosceles Triangle 7"/>
          <p:cNvSpPr/>
          <p:nvPr/>
        </p:nvSpPr>
        <p:spPr>
          <a:xfrm>
            <a:off x="3048000" y="447391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ounded Rectangular Callout 8"/>
          <p:cNvSpPr/>
          <p:nvPr/>
        </p:nvSpPr>
        <p:spPr>
          <a:xfrm>
            <a:off x="4343400" y="5929460"/>
            <a:ext cx="2895600" cy="761475"/>
          </a:xfrm>
          <a:prstGeom prst="wedgeRoundRectCallout">
            <a:avLst>
              <a:gd name="adj1" fmla="val -16840"/>
              <a:gd name="adj2" fmla="val -95938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Instructors can view session 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results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261181"/>
      </p:ext>
    </p:extLst>
  </p:cSld>
  <p:clrMapOvr>
    <a:masterClrMapping/>
  </p:clrMapOvr>
  <p:transition spd="slow" advTm="3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-0.04809 -0.04004 " pathEditMode="relative" rAng="0" ptsTypes="AA">
                                      <p:cBhvr>
                                        <p:cTn id="1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46"/>
          <a:stretch/>
        </p:blipFill>
        <p:spPr bwMode="auto">
          <a:xfrm>
            <a:off x="0" y="0"/>
            <a:ext cx="9144001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Isosceles Triangle 6"/>
          <p:cNvSpPr/>
          <p:nvPr/>
        </p:nvSpPr>
        <p:spPr>
          <a:xfrm>
            <a:off x="5029200" y="447391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180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1441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Isosceles Triangle 7"/>
          <p:cNvSpPr/>
          <p:nvPr/>
        </p:nvSpPr>
        <p:spPr>
          <a:xfrm>
            <a:off x="5029200" y="447391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439179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" y="3505200"/>
            <a:ext cx="9121228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958" y="638175"/>
            <a:ext cx="23336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Flowchart: Extract 4"/>
          <p:cNvSpPr>
            <a:spLocks noChangeAspect="1"/>
          </p:cNvSpPr>
          <p:nvPr/>
        </p:nvSpPr>
        <p:spPr>
          <a:xfrm rot="20042488">
            <a:off x="4551223" y="2890851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Donut 15"/>
          <p:cNvSpPr/>
          <p:nvPr/>
        </p:nvSpPr>
        <p:spPr>
          <a:xfrm>
            <a:off x="3485562" y="2113962"/>
            <a:ext cx="1219200" cy="1219200"/>
          </a:xfrm>
          <a:prstGeom prst="donut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93715" y="4343400"/>
            <a:ext cx="813549" cy="20573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ounded Rectangular Callout 18"/>
          <p:cNvSpPr/>
          <p:nvPr/>
        </p:nvSpPr>
        <p:spPr>
          <a:xfrm>
            <a:off x="457200" y="6019800"/>
            <a:ext cx="3197408" cy="761475"/>
          </a:xfrm>
          <a:prstGeom prst="wedgeRoundRectCallout">
            <a:avLst>
              <a:gd name="adj1" fmla="val 71370"/>
              <a:gd name="adj2" fmla="val -3684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See 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contribution levels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at a glance…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5181600" y="1410225"/>
            <a:ext cx="2590800" cy="761475"/>
          </a:xfrm>
          <a:prstGeom prst="wedgeRoundRectCallout">
            <a:avLst>
              <a:gd name="adj1" fmla="val -39436"/>
              <a:gd name="adj2" fmla="val 99335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View more 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detailed reports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1" name="Picture 7" descr="C:\Users\dcsdcr\Downloads\ajax-loader (2)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715358"/>
            <a:ext cx="158134" cy="15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96398"/>
      </p:ext>
    </p:extLst>
  </p:cSld>
  <p:clrMapOvr>
    <a:masterClrMapping/>
  </p:clrMapOvr>
  <p:transition spd="slow" advTm="300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-0.04809 -0.04004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"/>
                            </p:stCondLst>
                            <p:childTnLst>
                              <p:par>
                                <p:cTn id="23" presetID="53" presetClass="entr" presetSubtype="16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8" grpId="0" animBg="1"/>
      <p:bldP spid="19" grpId="0" animBg="1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1441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Isosceles Triangle 7"/>
          <p:cNvSpPr/>
          <p:nvPr/>
        </p:nvSpPr>
        <p:spPr>
          <a:xfrm>
            <a:off x="5029200" y="447391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439179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584" y="2528887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43175"/>
            <a:ext cx="18097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958" y="638175"/>
            <a:ext cx="23336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1" y="3495773"/>
            <a:ext cx="8610600" cy="355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7010400" y="2896125"/>
            <a:ext cx="1743791" cy="761475"/>
          </a:xfrm>
          <a:prstGeom prst="wedgeRoundRectCallout">
            <a:avLst>
              <a:gd name="adj1" fmla="val 39502"/>
              <a:gd name="adj2" fmla="val 12315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Moderate</a:t>
            </a:r>
          </a:p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submissions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1456588" y="2972062"/>
            <a:ext cx="1758099" cy="761475"/>
          </a:xfrm>
          <a:prstGeom prst="wedgeRoundRectCallout">
            <a:avLst>
              <a:gd name="adj1" fmla="val 74516"/>
              <a:gd name="adj2" fmla="val -3378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Publish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to students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Flowchart: Extract 4"/>
          <p:cNvSpPr>
            <a:spLocks noChangeAspect="1"/>
          </p:cNvSpPr>
          <p:nvPr/>
        </p:nvSpPr>
        <p:spPr>
          <a:xfrm rot="20042488">
            <a:off x="4418461" y="3367689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Donut 12"/>
          <p:cNvSpPr/>
          <p:nvPr/>
        </p:nvSpPr>
        <p:spPr>
          <a:xfrm>
            <a:off x="3352800" y="2590800"/>
            <a:ext cx="1219200" cy="1219200"/>
          </a:xfrm>
          <a:prstGeom prst="donut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14" name="Picture 7" descr="C:\Users\dcsdcr\Downloads\ajax-loader (2).gif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438" y="3192196"/>
            <a:ext cx="158134" cy="15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47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-0.04809 -0.04004 " pathEditMode="relative" rAng="0" ptsTypes="AA">
                                      <p:cBhvr>
                                        <p:cTn id="17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200"/>
                            </p:stCondLst>
                            <p:childTnLst>
                              <p:par>
                                <p:cTn id="19" presetID="53" presetClass="entr" presetSubtype="16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4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1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2" grpId="1" animBg="1"/>
      <p:bldP spid="13" grpId="0" animBg="1"/>
      <p:bldP spid="13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3124200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6"/>
                </a:solidFill>
              </a:rPr>
              <a:t>Student View  </a:t>
            </a:r>
            <a:r>
              <a:rPr lang="en-US" sz="4000" b="1" dirty="0" smtClean="0">
                <a:solidFill>
                  <a:schemeClr val="accent6"/>
                </a:solidFill>
                <a:sym typeface="Wingdings" pitchFamily="2" charset="2"/>
              </a:rPr>
              <a:t></a:t>
            </a:r>
            <a:endParaRPr lang="en-SG" sz="4000" b="1" dirty="0">
              <a:solidFill>
                <a:schemeClr val="accent6"/>
              </a:solidFill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4240120" y="1816549"/>
            <a:ext cx="582634" cy="1014367"/>
            <a:chOff x="699777" y="319219"/>
            <a:chExt cx="298983" cy="520531"/>
          </a:xfrm>
          <a:noFill/>
        </p:grpSpPr>
        <p:sp>
          <p:nvSpPr>
            <p:cNvPr id="4" name="Flowchart: Connector 3"/>
            <p:cNvSpPr/>
            <p:nvPr/>
          </p:nvSpPr>
          <p:spPr>
            <a:xfrm>
              <a:off x="738937" y="319219"/>
              <a:ext cx="220662" cy="220662"/>
            </a:xfrm>
            <a:prstGeom prst="flowChartConnector">
              <a:avLst/>
            </a:prstGeom>
            <a:grp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Flowchart: Delay 4"/>
            <p:cNvSpPr/>
            <p:nvPr/>
          </p:nvSpPr>
          <p:spPr>
            <a:xfrm rot="16200000">
              <a:off x="709092" y="550082"/>
              <a:ext cx="280353" cy="298983"/>
            </a:xfrm>
            <a:prstGeom prst="flowChartDelay">
              <a:avLst/>
            </a:prstGeom>
            <a:grp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Freeform 5"/>
            <p:cNvSpPr/>
            <p:nvPr/>
          </p:nvSpPr>
          <p:spPr>
            <a:xfrm>
              <a:off x="943388" y="479408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grp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Flowchart: Connector 6"/>
            <p:cNvSpPr/>
            <p:nvPr/>
          </p:nvSpPr>
          <p:spPr>
            <a:xfrm flipH="1">
              <a:off x="851649" y="373837"/>
              <a:ext cx="45719" cy="45719"/>
            </a:xfrm>
            <a:prstGeom prst="flowChartConnector">
              <a:avLst/>
            </a:prstGeom>
            <a:grp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38886725"/>
      </p:ext>
    </p:extLst>
  </p:cSld>
  <p:clrMapOvr>
    <a:masterClrMapping/>
  </p:clrMapOvr>
  <p:transition spd="slow" advTm="1000"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r="5468"/>
          <a:stretch/>
        </p:blipFill>
        <p:spPr bwMode="auto">
          <a:xfrm>
            <a:off x="0" y="-27317"/>
            <a:ext cx="9144000" cy="6909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4687"/>
          <a:stretch/>
        </p:blipFill>
        <p:spPr bwMode="auto">
          <a:xfrm>
            <a:off x="566079" y="762001"/>
            <a:ext cx="8044521" cy="2395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82"/>
          <a:stretch/>
        </p:blipFill>
        <p:spPr bwMode="auto">
          <a:xfrm>
            <a:off x="718479" y="4987557"/>
            <a:ext cx="8044521" cy="879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51182" y="1931926"/>
            <a:ext cx="6019800" cy="28007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600" dirty="0"/>
              <a:t>Hello </a:t>
            </a:r>
            <a:r>
              <a:rPr lang="en-SG" sz="1600" dirty="0" smtClean="0"/>
              <a:t>Emily Fowler,</a:t>
            </a:r>
          </a:p>
          <a:p>
            <a:r>
              <a:rPr lang="en-SG" sz="1600" dirty="0" smtClean="0"/>
              <a:t>The </a:t>
            </a:r>
            <a:r>
              <a:rPr lang="en-SG" sz="1600" dirty="0"/>
              <a:t>following peer evaluation </a:t>
            </a:r>
            <a:r>
              <a:rPr lang="en-SG" sz="1600" dirty="0" smtClean="0"/>
              <a:t>results are now published.</a:t>
            </a:r>
            <a:r>
              <a:rPr lang="en-SG" sz="1600" dirty="0"/>
              <a:t> </a:t>
            </a:r>
            <a:br>
              <a:rPr lang="en-SG" sz="1600" dirty="0"/>
            </a:br>
            <a:r>
              <a:rPr lang="en-SG" sz="1600" dirty="0"/>
              <a:t>   Course: [ECON101-2013Fall]Introduction to Economics</a:t>
            </a:r>
            <a:br>
              <a:rPr lang="en-SG" sz="1600" dirty="0"/>
            </a:br>
            <a:r>
              <a:rPr lang="en-SG" sz="1600" dirty="0"/>
              <a:t>   Evaluation Name: </a:t>
            </a:r>
            <a:r>
              <a:rPr lang="en-SG" sz="1600" dirty="0" smtClean="0"/>
              <a:t>Group project peer evaluation</a:t>
            </a:r>
            <a:r>
              <a:rPr lang="en-SG" sz="1600" dirty="0"/>
              <a:t> </a:t>
            </a:r>
            <a:br>
              <a:rPr lang="en-SG" sz="1600" dirty="0"/>
            </a:br>
            <a:r>
              <a:rPr lang="en-SG" sz="1600" dirty="0"/>
              <a:t>   Deadline: 30 Apr 2014, 23:59 </a:t>
            </a:r>
            <a:br>
              <a:rPr lang="en-SG" sz="1600" dirty="0"/>
            </a:br>
            <a:endParaRPr lang="en-SG" sz="1600" dirty="0" smtClean="0"/>
          </a:p>
          <a:p>
            <a:r>
              <a:rPr lang="en-SG" sz="1600" b="1" dirty="0" smtClean="0">
                <a:solidFill>
                  <a:srgbClr val="00B050"/>
                </a:solidFill>
              </a:rPr>
              <a:t>To view results, click </a:t>
            </a:r>
            <a:r>
              <a:rPr lang="en-SG" sz="1600" b="1" dirty="0">
                <a:hlinkClick r:id="rId7"/>
              </a:rPr>
              <a:t>here</a:t>
            </a:r>
            <a:endParaRPr lang="en-SG" sz="1600" b="1" dirty="0"/>
          </a:p>
          <a:p>
            <a:endParaRPr lang="en-SG" sz="1600" dirty="0" smtClean="0"/>
          </a:p>
          <a:p>
            <a:r>
              <a:rPr lang="en-SG" sz="1600" dirty="0" smtClean="0"/>
              <a:t>Regards</a:t>
            </a:r>
            <a:r>
              <a:rPr lang="en-SG" sz="1600" dirty="0"/>
              <a:t>, </a:t>
            </a:r>
            <a:br>
              <a:rPr lang="en-SG" sz="1600" dirty="0"/>
            </a:br>
            <a:r>
              <a:rPr lang="en-SG" sz="1600" dirty="0"/>
              <a:t>TEAMMATES Team.</a:t>
            </a:r>
          </a:p>
          <a:p>
            <a:endParaRPr lang="en-SG" sz="1600" dirty="0"/>
          </a:p>
        </p:txBody>
      </p:sp>
      <p:sp>
        <p:nvSpPr>
          <p:cNvPr id="5" name="Rectangle 4"/>
          <p:cNvSpPr/>
          <p:nvPr/>
        </p:nvSpPr>
        <p:spPr>
          <a:xfrm>
            <a:off x="1951182" y="1261646"/>
            <a:ext cx="574501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600" b="1" dirty="0" smtClean="0"/>
              <a:t>TEAMMATES</a:t>
            </a:r>
            <a:r>
              <a:rPr lang="en-SG" sz="1600" b="1" dirty="0"/>
              <a:t>: [ECON101-2013Fall] </a:t>
            </a:r>
            <a:r>
              <a:rPr lang="en-SG" sz="1600" b="1" dirty="0" smtClean="0"/>
              <a:t>Group project peer evaluation</a:t>
            </a:r>
            <a:endParaRPr lang="en-SG" sz="1600" b="1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740739" y="3427356"/>
            <a:ext cx="2570018" cy="761475"/>
          </a:xfrm>
          <a:prstGeom prst="wedgeRoundRectCallout">
            <a:avLst>
              <a:gd name="adj1" fmla="val -63664"/>
              <a:gd name="adj2" fmla="val -2556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 students receive 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link to results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Flowchart: Extract 4"/>
          <p:cNvSpPr>
            <a:spLocks noChangeAspect="1"/>
          </p:cNvSpPr>
          <p:nvPr/>
        </p:nvSpPr>
        <p:spPr>
          <a:xfrm rot="20042488">
            <a:off x="4418461" y="3810602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Donut 11"/>
          <p:cNvSpPr/>
          <p:nvPr/>
        </p:nvSpPr>
        <p:spPr>
          <a:xfrm>
            <a:off x="3352800" y="3033713"/>
            <a:ext cx="1219200" cy="1219200"/>
          </a:xfrm>
          <a:prstGeom prst="donut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13" name="Picture 7" descr="C:\Users\dcsdcr\Downloads\ajax-loader (2).gif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438" y="3635109"/>
            <a:ext cx="158134" cy="15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247745"/>
      </p:ext>
    </p:extLst>
  </p:cSld>
  <p:clrMapOvr>
    <a:masterClrMapping/>
  </p:clrMapOvr>
  <p:transition spd="slow" advTm="2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-0.04809 -0.04004 " pathEditMode="relative" rAng="0" ptsTypes="AA">
                                      <p:cBhvr>
                                        <p:cTn id="1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00"/>
                            </p:stCondLst>
                            <p:childTnLst>
                              <p:par>
                                <p:cTn id="15" presetID="53" presetClass="entr" presetSubtype="16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9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6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animBg="1"/>
      <p:bldP spid="1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Extract 4"/>
          <p:cNvSpPr>
            <a:spLocks noChangeAspect="1"/>
          </p:cNvSpPr>
          <p:nvPr/>
        </p:nvSpPr>
        <p:spPr>
          <a:xfrm rot="20042488">
            <a:off x="4224034" y="5275158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1441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1" y="914400"/>
            <a:ext cx="8915399" cy="338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Isosceles Triangle 13"/>
          <p:cNvSpPr/>
          <p:nvPr/>
        </p:nvSpPr>
        <p:spPr>
          <a:xfrm>
            <a:off x="3009088" y="429640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 1"/>
          <p:cNvSpPr/>
          <p:nvPr/>
        </p:nvSpPr>
        <p:spPr>
          <a:xfrm>
            <a:off x="-1143000" y="-1295400"/>
            <a:ext cx="11353800" cy="9144000"/>
          </a:xfrm>
          <a:custGeom>
            <a:avLst/>
            <a:gdLst/>
            <a:ahLst/>
            <a:cxnLst/>
            <a:rect l="l" t="t" r="r" b="b"/>
            <a:pathLst>
              <a:path w="11353800" h="9144000">
                <a:moveTo>
                  <a:pt x="1385689" y="3657600"/>
                </a:moveTo>
                <a:cubicBezTo>
                  <a:pt x="1310320" y="3657600"/>
                  <a:pt x="1249221" y="3718699"/>
                  <a:pt x="1249221" y="3794068"/>
                </a:cubicBezTo>
                <a:lnTo>
                  <a:pt x="1249221" y="5459597"/>
                </a:lnTo>
                <a:cubicBezTo>
                  <a:pt x="1249221" y="5534966"/>
                  <a:pt x="1310320" y="5596065"/>
                  <a:pt x="1385689" y="5596065"/>
                </a:cubicBezTo>
                <a:lnTo>
                  <a:pt x="10028152" y="5596065"/>
                </a:lnTo>
                <a:cubicBezTo>
                  <a:pt x="10103521" y="5596065"/>
                  <a:pt x="10164620" y="5534966"/>
                  <a:pt x="10164620" y="5459597"/>
                </a:cubicBezTo>
                <a:lnTo>
                  <a:pt x="10164620" y="3794068"/>
                </a:lnTo>
                <a:cubicBezTo>
                  <a:pt x="10164620" y="3718699"/>
                  <a:pt x="10103521" y="3657600"/>
                  <a:pt x="10028152" y="3657600"/>
                </a:cubicBezTo>
                <a:close/>
                <a:moveTo>
                  <a:pt x="0" y="0"/>
                </a:moveTo>
                <a:lnTo>
                  <a:pt x="11353800" y="0"/>
                </a:lnTo>
                <a:lnTo>
                  <a:pt x="11353800" y="914400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alpha val="46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ounded Rectangular Callout 3"/>
          <p:cNvSpPr/>
          <p:nvPr/>
        </p:nvSpPr>
        <p:spPr>
          <a:xfrm>
            <a:off x="1981200" y="5067562"/>
            <a:ext cx="3426008" cy="761475"/>
          </a:xfrm>
          <a:prstGeom prst="wedgeRoundRectCallout">
            <a:avLst>
              <a:gd name="adj1" fmla="val -29003"/>
              <a:gd name="adj2" fmla="val -173697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Sample data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that come with new accounts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63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r="5468"/>
          <a:stretch/>
        </p:blipFill>
        <p:spPr bwMode="auto">
          <a:xfrm>
            <a:off x="0" y="-27317"/>
            <a:ext cx="9144000" cy="690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561108" y="722744"/>
            <a:ext cx="8125692" cy="5297056"/>
            <a:chOff x="0" y="0"/>
            <a:chExt cx="9173336" cy="6172200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73336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Isosceles Triangle 4"/>
            <p:cNvSpPr/>
            <p:nvPr/>
          </p:nvSpPr>
          <p:spPr>
            <a:xfrm>
              <a:off x="3505200" y="475935"/>
              <a:ext cx="152400" cy="10448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200" y="1077136"/>
              <a:ext cx="8892946" cy="50950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762000"/>
              <a:ext cx="2390775" cy="35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Rounded Rectangular Callout 7"/>
          <p:cNvSpPr/>
          <p:nvPr/>
        </p:nvSpPr>
        <p:spPr>
          <a:xfrm>
            <a:off x="5867400" y="2906630"/>
            <a:ext cx="2570018" cy="1101994"/>
          </a:xfrm>
          <a:prstGeom prst="wedgeRoundRectCallout">
            <a:avLst>
              <a:gd name="adj1" fmla="val -63664"/>
              <a:gd name="adj2" fmla="val -2556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Can 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compare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own perception to team perception.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867400" y="4267200"/>
            <a:ext cx="2570018" cy="761475"/>
          </a:xfrm>
          <a:prstGeom prst="wedgeRoundRectCallout">
            <a:avLst>
              <a:gd name="adj1" fmla="val -87045"/>
              <a:gd name="adj2" fmla="val -41000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Comments from peers.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867400" y="4267200"/>
            <a:ext cx="2570018" cy="761475"/>
          </a:xfrm>
          <a:prstGeom prst="wedgeRoundRectCallout">
            <a:avLst>
              <a:gd name="adj1" fmla="val -82471"/>
              <a:gd name="adj2" fmla="val 58497"/>
              <a:gd name="adj3" fmla="val 16667"/>
            </a:avLst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Comments </a:t>
            </a:r>
            <a:b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from peers.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0472" y="3048001"/>
            <a:ext cx="4755928" cy="609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679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9729" y="3124200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4F81BD"/>
                </a:solidFill>
                <a:sym typeface="Wingdings" pitchFamily="2" charset="2"/>
              </a:rPr>
              <a:t> I</a:t>
            </a:r>
            <a:r>
              <a:rPr lang="en-US" sz="4000" b="1" dirty="0" smtClean="0">
                <a:solidFill>
                  <a:srgbClr val="4F81BD"/>
                </a:solidFill>
              </a:rPr>
              <a:t>nstructor View</a:t>
            </a:r>
            <a:endParaRPr lang="en-SG" sz="4000" b="1" dirty="0">
              <a:solidFill>
                <a:srgbClr val="4F81BD"/>
              </a:solidFill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 flipH="1">
            <a:off x="4224260" y="1929093"/>
            <a:ext cx="582634" cy="1014367"/>
            <a:chOff x="638861" y="309422"/>
            <a:chExt cx="298983" cy="520531"/>
          </a:xfrm>
          <a:noFill/>
        </p:grpSpPr>
        <p:sp>
          <p:nvSpPr>
            <p:cNvPr id="4" name="Flowchart: Connector 3"/>
            <p:cNvSpPr/>
            <p:nvPr/>
          </p:nvSpPr>
          <p:spPr>
            <a:xfrm>
              <a:off x="678021" y="309422"/>
              <a:ext cx="220662" cy="220662"/>
            </a:xfrm>
            <a:prstGeom prst="flowChartConnector">
              <a:avLst/>
            </a:prstGeom>
            <a:grp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38861" y="549600"/>
              <a:ext cx="298983" cy="280353"/>
              <a:chOff x="638861" y="549600"/>
              <a:chExt cx="298983" cy="280353"/>
            </a:xfrm>
            <a:grpFill/>
          </p:grpSpPr>
          <p:sp>
            <p:nvSpPr>
              <p:cNvPr id="8" name="Flowchart: Delay 7"/>
              <p:cNvSpPr/>
              <p:nvPr/>
            </p:nvSpPr>
            <p:spPr>
              <a:xfrm rot="16200000">
                <a:off x="648176" y="540285"/>
                <a:ext cx="280353" cy="298983"/>
              </a:xfrm>
              <a:prstGeom prst="flowChartDelay">
                <a:avLst/>
              </a:prstGeom>
              <a:grp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37215" y="552954"/>
                <a:ext cx="102393" cy="235744"/>
              </a:xfrm>
              <a:custGeom>
                <a:avLst/>
                <a:gdLst>
                  <a:gd name="connsiteX0" fmla="*/ 47625 w 102393"/>
                  <a:gd name="connsiteY0" fmla="*/ 0 h 235744"/>
                  <a:gd name="connsiteX1" fmla="*/ 0 w 102393"/>
                  <a:gd name="connsiteY1" fmla="*/ 185738 h 235744"/>
                  <a:gd name="connsiteX2" fmla="*/ 57150 w 102393"/>
                  <a:gd name="connsiteY2" fmla="*/ 235744 h 235744"/>
                  <a:gd name="connsiteX3" fmla="*/ 102393 w 102393"/>
                  <a:gd name="connsiteY3" fmla="*/ 171450 h 235744"/>
                  <a:gd name="connsiteX4" fmla="*/ 47625 w 102393"/>
                  <a:gd name="connsiteY4" fmla="*/ 0 h 235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93" h="235744">
                    <a:moveTo>
                      <a:pt x="47625" y="0"/>
                    </a:moveTo>
                    <a:lnTo>
                      <a:pt x="0" y="185738"/>
                    </a:lnTo>
                    <a:lnTo>
                      <a:pt x="57150" y="235744"/>
                    </a:lnTo>
                    <a:lnTo>
                      <a:pt x="102393" y="171450"/>
                    </a:lnTo>
                    <a:lnTo>
                      <a:pt x="47625" y="0"/>
                    </a:lnTo>
                    <a:close/>
                  </a:path>
                </a:pathLst>
              </a:custGeom>
              <a:grp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" name="Freeform 5"/>
            <p:cNvSpPr/>
            <p:nvPr/>
          </p:nvSpPr>
          <p:spPr>
            <a:xfrm>
              <a:off x="882472" y="469611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grp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800257" y="354516"/>
              <a:ext cx="45719" cy="45719"/>
            </a:xfrm>
            <a:prstGeom prst="flowChartConnector">
              <a:avLst/>
            </a:prstGeom>
            <a:grp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8372641"/>
      </p:ext>
    </p:extLst>
  </p:cSld>
  <p:clrMapOvr>
    <a:masterClrMapping/>
  </p:clrMapOvr>
  <p:transition spd="slow" advTm="1000">
    <p:push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1441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Isosceles Triangle 4"/>
          <p:cNvSpPr/>
          <p:nvPr/>
        </p:nvSpPr>
        <p:spPr>
          <a:xfrm>
            <a:off x="5029200" y="428919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86"/>
          <a:stretch/>
        </p:blipFill>
        <p:spPr bwMode="auto">
          <a:xfrm>
            <a:off x="0" y="1912131"/>
            <a:ext cx="9144000" cy="4336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609600" y="709367"/>
            <a:ext cx="1219200" cy="1101994"/>
          </a:xfrm>
          <a:prstGeom prst="wedgeRoundRectCallout">
            <a:avLst>
              <a:gd name="adj1" fmla="val -13000"/>
              <a:gd name="adj2" fmla="val 12381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Choose session type: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752600" y="2619984"/>
            <a:ext cx="2419350" cy="228600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ounded Rectangular Callout 8"/>
          <p:cNvSpPr/>
          <p:nvPr/>
        </p:nvSpPr>
        <p:spPr>
          <a:xfrm>
            <a:off x="1981200" y="709367"/>
            <a:ext cx="4267200" cy="1101994"/>
          </a:xfrm>
          <a:prstGeom prst="wedgeRoundRectCallout">
            <a:avLst>
              <a:gd name="adj1" fmla="val -22216"/>
              <a:gd name="adj2" fmla="val 12495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Option 1.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Preset questions. Optimized for peer evaluations in team projects.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81200" y="709367"/>
            <a:ext cx="4267200" cy="110199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Option 2</a:t>
            </a: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Set your own questions, feedback paths, and visibility levels.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376915"/>
      </p:ext>
    </p:extLst>
  </p:cSld>
  <p:clrMapOvr>
    <a:masterClrMapping/>
  </p:clrMapOvr>
  <p:transition spd="slow" advTm="2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1441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Isosceles Triangle 4"/>
          <p:cNvSpPr/>
          <p:nvPr/>
        </p:nvSpPr>
        <p:spPr>
          <a:xfrm>
            <a:off x="5029200" y="428919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86"/>
          <a:stretch/>
        </p:blipFill>
        <p:spPr bwMode="auto">
          <a:xfrm>
            <a:off x="0" y="1912131"/>
            <a:ext cx="9144000" cy="4336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609600" y="709367"/>
            <a:ext cx="1219200" cy="1101994"/>
          </a:xfrm>
          <a:prstGeom prst="wedgeRoundRectCallout">
            <a:avLst>
              <a:gd name="adj1" fmla="val -13000"/>
              <a:gd name="adj2" fmla="val 12381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Choose session type: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1981200" y="709367"/>
            <a:ext cx="4267200" cy="1101994"/>
          </a:xfrm>
          <a:prstGeom prst="wedgeRoundRectCallout">
            <a:avLst>
              <a:gd name="adj1" fmla="val -22216"/>
              <a:gd name="adj2" fmla="val 12495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Option 2</a:t>
            </a:r>
            <a:r>
              <a:rPr lang="en-US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Set your own questions, feedback paths, and visibility levels.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90" t="34128" r="8510" b="26984"/>
          <a:stretch/>
        </p:blipFill>
        <p:spPr bwMode="auto">
          <a:xfrm>
            <a:off x="1797050" y="2647950"/>
            <a:ext cx="6413500" cy="15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457200" y="2971800"/>
            <a:ext cx="8305800" cy="3276600"/>
            <a:chOff x="292241" y="254000"/>
            <a:chExt cx="7175023" cy="2633709"/>
          </a:xfrm>
        </p:grpSpPr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37"/>
            <a:stretch/>
          </p:blipFill>
          <p:spPr bwMode="auto">
            <a:xfrm>
              <a:off x="292241" y="254000"/>
              <a:ext cx="7175023" cy="2633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" name="Straight Connector 11"/>
            <p:cNvCxnSpPr/>
            <p:nvPr/>
          </p:nvCxnSpPr>
          <p:spPr>
            <a:xfrm>
              <a:off x="368442" y="1825586"/>
              <a:ext cx="7029450" cy="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073542" y="994742"/>
              <a:ext cx="0" cy="409406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702442" y="994742"/>
              <a:ext cx="0" cy="409406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5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astelsSmoot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05" t="17045" r="57802" b="77884"/>
            <a:stretch/>
          </p:blipFill>
          <p:spPr bwMode="auto">
            <a:xfrm>
              <a:off x="2144065" y="423500"/>
              <a:ext cx="1169043" cy="150471"/>
            </a:xfrm>
            <a:prstGeom prst="rect">
              <a:avLst/>
            </a:prstGeom>
            <a:noFill/>
            <a:ln>
              <a:noFill/>
            </a:ln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53485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1441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Isosceles Triangle 4"/>
          <p:cNvSpPr/>
          <p:nvPr/>
        </p:nvSpPr>
        <p:spPr>
          <a:xfrm>
            <a:off x="5029200" y="428919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80374"/>
          <a:stretch/>
        </p:blipFill>
        <p:spPr bwMode="auto">
          <a:xfrm>
            <a:off x="0" y="1912131"/>
            <a:ext cx="9144000" cy="1059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90" t="34128" r="8510" b="26984"/>
          <a:stretch/>
        </p:blipFill>
        <p:spPr bwMode="auto">
          <a:xfrm>
            <a:off x="1797050" y="2647950"/>
            <a:ext cx="6413500" cy="15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457200" y="2971800"/>
            <a:ext cx="8305800" cy="3276600"/>
            <a:chOff x="292241" y="254000"/>
            <a:chExt cx="7175023" cy="2633709"/>
          </a:xfrm>
        </p:grpSpPr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37"/>
            <a:stretch/>
          </p:blipFill>
          <p:spPr bwMode="auto">
            <a:xfrm>
              <a:off x="292241" y="254000"/>
              <a:ext cx="7175023" cy="2633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" name="Straight Connector 11"/>
            <p:cNvCxnSpPr/>
            <p:nvPr/>
          </p:nvCxnSpPr>
          <p:spPr>
            <a:xfrm>
              <a:off x="368442" y="1825586"/>
              <a:ext cx="7029450" cy="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073542" y="994742"/>
              <a:ext cx="0" cy="409406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702442" y="994742"/>
              <a:ext cx="0" cy="409406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5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astelsSmoot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05" t="17045" r="57802" b="77884"/>
            <a:stretch/>
          </p:blipFill>
          <p:spPr bwMode="auto">
            <a:xfrm>
              <a:off x="2144065" y="423500"/>
              <a:ext cx="1169043" cy="150471"/>
            </a:xfrm>
            <a:prstGeom prst="rect">
              <a:avLst/>
            </a:prstGeom>
            <a:noFill/>
            <a:ln>
              <a:noFill/>
            </a:ln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Rounded Rectangular Callout 17"/>
          <p:cNvSpPr/>
          <p:nvPr/>
        </p:nvSpPr>
        <p:spPr>
          <a:xfrm>
            <a:off x="1981200" y="709367"/>
            <a:ext cx="4267200" cy="1101994"/>
          </a:xfrm>
          <a:prstGeom prst="wedgeRoundRectCallout">
            <a:avLst>
              <a:gd name="adj1" fmla="val -22216"/>
              <a:gd name="adj2" fmla="val 12495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Option 2</a:t>
            </a:r>
            <a:r>
              <a:rPr lang="en-US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Set your own questions, feedback paths, and visibility levels.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59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1441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Isosceles Triangle 4"/>
          <p:cNvSpPr/>
          <p:nvPr/>
        </p:nvSpPr>
        <p:spPr>
          <a:xfrm>
            <a:off x="5029200" y="428919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80374"/>
          <a:stretch/>
        </p:blipFill>
        <p:spPr bwMode="auto">
          <a:xfrm>
            <a:off x="0" y="1912131"/>
            <a:ext cx="9144000" cy="1059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90" t="34128" r="8510" b="26984"/>
          <a:stretch/>
        </p:blipFill>
        <p:spPr bwMode="auto">
          <a:xfrm>
            <a:off x="1797050" y="2647950"/>
            <a:ext cx="6413500" cy="15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457200" y="2971800"/>
            <a:ext cx="8305800" cy="3276600"/>
            <a:chOff x="292241" y="254000"/>
            <a:chExt cx="7175023" cy="2633709"/>
          </a:xfrm>
        </p:grpSpPr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37"/>
            <a:stretch/>
          </p:blipFill>
          <p:spPr bwMode="auto">
            <a:xfrm>
              <a:off x="292241" y="254000"/>
              <a:ext cx="7175023" cy="2633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" name="Straight Connector 11"/>
            <p:cNvCxnSpPr/>
            <p:nvPr/>
          </p:nvCxnSpPr>
          <p:spPr>
            <a:xfrm>
              <a:off x="368442" y="1825586"/>
              <a:ext cx="7029450" cy="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073542" y="994742"/>
              <a:ext cx="0" cy="409406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702442" y="994742"/>
              <a:ext cx="0" cy="409406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5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astelsSmoot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05" t="17045" r="57802" b="77884"/>
            <a:stretch/>
          </p:blipFill>
          <p:spPr bwMode="auto">
            <a:xfrm>
              <a:off x="2144065" y="423500"/>
              <a:ext cx="1169043" cy="150471"/>
            </a:xfrm>
            <a:prstGeom prst="rect">
              <a:avLst/>
            </a:prstGeom>
            <a:noFill/>
            <a:ln>
              <a:noFill/>
            </a:ln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-533400" y="-685800"/>
            <a:ext cx="10515600" cy="8382000"/>
          </a:xfrm>
          <a:custGeom>
            <a:avLst/>
            <a:gdLst>
              <a:gd name="connsiteX0" fmla="*/ 8075148 w 10515600"/>
              <a:gd name="connsiteY0" fmla="*/ 5088500 h 8382000"/>
              <a:gd name="connsiteX1" fmla="*/ 6934200 w 10515600"/>
              <a:gd name="connsiteY1" fmla="*/ 5439850 h 8382000"/>
              <a:gd name="connsiteX2" fmla="*/ 8049748 w 10515600"/>
              <a:gd name="connsiteY2" fmla="*/ 5702300 h 8382000"/>
              <a:gd name="connsiteX3" fmla="*/ 9216096 w 10515600"/>
              <a:gd name="connsiteY3" fmla="*/ 5439850 h 8382000"/>
              <a:gd name="connsiteX4" fmla="*/ 8075148 w 10515600"/>
              <a:gd name="connsiteY4" fmla="*/ 5088500 h 8382000"/>
              <a:gd name="connsiteX5" fmla="*/ 0 w 10515600"/>
              <a:gd name="connsiteY5" fmla="*/ 0 h 8382000"/>
              <a:gd name="connsiteX6" fmla="*/ 10515600 w 10515600"/>
              <a:gd name="connsiteY6" fmla="*/ 0 h 8382000"/>
              <a:gd name="connsiteX7" fmla="*/ 10515600 w 10515600"/>
              <a:gd name="connsiteY7" fmla="*/ 8382000 h 8382000"/>
              <a:gd name="connsiteX8" fmla="*/ 0 w 10515600"/>
              <a:gd name="connsiteY8" fmla="*/ 8382000 h 8382000"/>
              <a:gd name="connsiteX9" fmla="*/ 0 w 10515600"/>
              <a:gd name="connsiteY9" fmla="*/ 0 h 8382000"/>
              <a:gd name="connsiteX0" fmla="*/ 8075148 w 10515600"/>
              <a:gd name="connsiteY0" fmla="*/ 5190100 h 8382000"/>
              <a:gd name="connsiteX1" fmla="*/ 6934200 w 10515600"/>
              <a:gd name="connsiteY1" fmla="*/ 5439850 h 8382000"/>
              <a:gd name="connsiteX2" fmla="*/ 8049748 w 10515600"/>
              <a:gd name="connsiteY2" fmla="*/ 5702300 h 8382000"/>
              <a:gd name="connsiteX3" fmla="*/ 9216096 w 10515600"/>
              <a:gd name="connsiteY3" fmla="*/ 5439850 h 8382000"/>
              <a:gd name="connsiteX4" fmla="*/ 8075148 w 10515600"/>
              <a:gd name="connsiteY4" fmla="*/ 5190100 h 8382000"/>
              <a:gd name="connsiteX5" fmla="*/ 0 w 10515600"/>
              <a:gd name="connsiteY5" fmla="*/ 0 h 8382000"/>
              <a:gd name="connsiteX6" fmla="*/ 10515600 w 10515600"/>
              <a:gd name="connsiteY6" fmla="*/ 0 h 8382000"/>
              <a:gd name="connsiteX7" fmla="*/ 10515600 w 10515600"/>
              <a:gd name="connsiteY7" fmla="*/ 8382000 h 8382000"/>
              <a:gd name="connsiteX8" fmla="*/ 0 w 10515600"/>
              <a:gd name="connsiteY8" fmla="*/ 8382000 h 8382000"/>
              <a:gd name="connsiteX9" fmla="*/ 0 w 10515600"/>
              <a:gd name="connsiteY9" fmla="*/ 0 h 838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15600" h="8382000">
                <a:moveTo>
                  <a:pt x="8075148" y="5190100"/>
                </a:moveTo>
                <a:cubicBezTo>
                  <a:pt x="7445020" y="5190100"/>
                  <a:pt x="6938433" y="5354483"/>
                  <a:pt x="6934200" y="5439850"/>
                </a:cubicBezTo>
                <a:cubicBezTo>
                  <a:pt x="6929967" y="5525217"/>
                  <a:pt x="7419620" y="5702300"/>
                  <a:pt x="8049748" y="5702300"/>
                </a:cubicBezTo>
                <a:cubicBezTo>
                  <a:pt x="8679876" y="5702300"/>
                  <a:pt x="9211863" y="5525217"/>
                  <a:pt x="9216096" y="5439850"/>
                </a:cubicBezTo>
                <a:cubicBezTo>
                  <a:pt x="9220329" y="5354483"/>
                  <a:pt x="8705276" y="5190100"/>
                  <a:pt x="8075148" y="5190100"/>
                </a:cubicBezTo>
                <a:close/>
                <a:moveTo>
                  <a:pt x="0" y="0"/>
                </a:moveTo>
                <a:lnTo>
                  <a:pt x="10515600" y="0"/>
                </a:lnTo>
                <a:lnTo>
                  <a:pt x="10515600" y="8382000"/>
                </a:lnTo>
                <a:lnTo>
                  <a:pt x="0" y="8382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ounded Rectangular Callout 16"/>
          <p:cNvSpPr/>
          <p:nvPr/>
        </p:nvSpPr>
        <p:spPr>
          <a:xfrm>
            <a:off x="4267200" y="2461418"/>
            <a:ext cx="4267200" cy="1442513"/>
          </a:xfrm>
          <a:prstGeom prst="wedgeRoundRectCallout">
            <a:avLst>
              <a:gd name="adj1" fmla="val 23320"/>
              <a:gd name="adj2" fmla="val 72132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More flexibility:</a:t>
            </a:r>
            <a:b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e.g. Create 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private sessions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record your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observations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about students.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1981200" y="709367"/>
            <a:ext cx="4267200" cy="1101994"/>
          </a:xfrm>
          <a:prstGeom prst="wedgeRoundRectCallout">
            <a:avLst>
              <a:gd name="adj1" fmla="val -22216"/>
              <a:gd name="adj2" fmla="val 12495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Option 2</a:t>
            </a:r>
            <a:r>
              <a:rPr lang="en-US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Set your own questions, feedback paths, and visibility levels.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069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000">
        <p:fade/>
      </p:transition>
    </mc:Choice>
    <mc:Fallback>
      <p:transition spd="med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1441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Isosceles Triangle 4"/>
          <p:cNvSpPr/>
          <p:nvPr/>
        </p:nvSpPr>
        <p:spPr>
          <a:xfrm>
            <a:off x="5029200" y="428919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80374"/>
          <a:stretch/>
        </p:blipFill>
        <p:spPr bwMode="auto">
          <a:xfrm>
            <a:off x="0" y="1912131"/>
            <a:ext cx="9144000" cy="1059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90" t="34128" r="8510" b="26984"/>
          <a:stretch/>
        </p:blipFill>
        <p:spPr bwMode="auto">
          <a:xfrm>
            <a:off x="1797050" y="2647950"/>
            <a:ext cx="6413500" cy="15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457200" y="2971800"/>
            <a:ext cx="8305800" cy="3276600"/>
            <a:chOff x="292241" y="254000"/>
            <a:chExt cx="7175023" cy="2633709"/>
          </a:xfrm>
        </p:grpSpPr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37"/>
            <a:stretch/>
          </p:blipFill>
          <p:spPr bwMode="auto">
            <a:xfrm>
              <a:off x="292241" y="254000"/>
              <a:ext cx="7175023" cy="2633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" name="Straight Connector 11"/>
            <p:cNvCxnSpPr/>
            <p:nvPr/>
          </p:nvCxnSpPr>
          <p:spPr>
            <a:xfrm>
              <a:off x="368442" y="1825586"/>
              <a:ext cx="7029450" cy="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073542" y="994742"/>
              <a:ext cx="0" cy="409406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702442" y="994742"/>
              <a:ext cx="0" cy="409406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5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astelsSmoot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05" t="17045" r="57802" b="77884"/>
            <a:stretch/>
          </p:blipFill>
          <p:spPr bwMode="auto">
            <a:xfrm>
              <a:off x="2144065" y="423500"/>
              <a:ext cx="1169043" cy="150471"/>
            </a:xfrm>
            <a:prstGeom prst="rect">
              <a:avLst/>
            </a:prstGeom>
            <a:noFill/>
            <a:ln>
              <a:noFill/>
            </a:ln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Rectangle 5"/>
          <p:cNvSpPr/>
          <p:nvPr/>
        </p:nvSpPr>
        <p:spPr>
          <a:xfrm>
            <a:off x="-457200" y="-457200"/>
            <a:ext cx="10287000" cy="7924800"/>
          </a:xfrm>
          <a:custGeom>
            <a:avLst/>
            <a:gdLst/>
            <a:ahLst/>
            <a:cxnLst/>
            <a:rect l="l" t="t" r="r" b="b"/>
            <a:pathLst>
              <a:path w="10287000" h="7924800">
                <a:moveTo>
                  <a:pt x="1092200" y="5422900"/>
                </a:moveTo>
                <a:lnTo>
                  <a:pt x="1104900" y="5829300"/>
                </a:lnTo>
                <a:lnTo>
                  <a:pt x="6337300" y="5829300"/>
                </a:lnTo>
                <a:lnTo>
                  <a:pt x="6337300" y="5435600"/>
                </a:lnTo>
                <a:lnTo>
                  <a:pt x="5118100" y="5435600"/>
                </a:lnTo>
                <a:lnTo>
                  <a:pt x="5054600" y="5740400"/>
                </a:lnTo>
                <a:lnTo>
                  <a:pt x="2921000" y="5727700"/>
                </a:lnTo>
                <a:lnTo>
                  <a:pt x="2870200" y="5422900"/>
                </a:lnTo>
                <a:close/>
                <a:moveTo>
                  <a:pt x="7998948" y="4961500"/>
                </a:moveTo>
                <a:cubicBezTo>
                  <a:pt x="7368820" y="4961500"/>
                  <a:pt x="6862233" y="5125883"/>
                  <a:pt x="6858000" y="5211250"/>
                </a:cubicBezTo>
                <a:cubicBezTo>
                  <a:pt x="6853767" y="5296617"/>
                  <a:pt x="7343420" y="5473700"/>
                  <a:pt x="7973548" y="5473700"/>
                </a:cubicBezTo>
                <a:cubicBezTo>
                  <a:pt x="8603676" y="5473700"/>
                  <a:pt x="9135663" y="5296617"/>
                  <a:pt x="9139896" y="5211250"/>
                </a:cubicBezTo>
                <a:cubicBezTo>
                  <a:pt x="9144129" y="5125883"/>
                  <a:pt x="8629076" y="4961500"/>
                  <a:pt x="7998948" y="4961500"/>
                </a:cubicBezTo>
                <a:close/>
                <a:moveTo>
                  <a:pt x="0" y="0"/>
                </a:moveTo>
                <a:lnTo>
                  <a:pt x="10287000" y="0"/>
                </a:lnTo>
                <a:lnTo>
                  <a:pt x="10287000" y="7924800"/>
                </a:lnTo>
                <a:lnTo>
                  <a:pt x="0" y="7924800"/>
                </a:lnTo>
                <a:close/>
              </a:path>
            </a:pathLst>
          </a:custGeom>
          <a:solidFill>
            <a:schemeClr val="tx1">
              <a:alpha val="6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ounded Rectangular Callout 16"/>
          <p:cNvSpPr/>
          <p:nvPr/>
        </p:nvSpPr>
        <p:spPr>
          <a:xfrm>
            <a:off x="1981200" y="5732859"/>
            <a:ext cx="4267200" cy="761475"/>
          </a:xfrm>
          <a:prstGeom prst="wedgeRoundRectCallout">
            <a:avLst>
              <a:gd name="adj1" fmla="val 23022"/>
              <a:gd name="adj2" fmla="val -115654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e.g. Make responses </a:t>
            </a:r>
            <a:b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visibl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 as they are collected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4267200" y="2461418"/>
            <a:ext cx="4267200" cy="1442513"/>
          </a:xfrm>
          <a:prstGeom prst="wedgeRoundRectCallout">
            <a:avLst>
              <a:gd name="adj1" fmla="val 23320"/>
              <a:gd name="adj2" fmla="val 72132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More flexibility:</a:t>
            </a:r>
            <a:b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e.g. Create 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private sessions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record your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observations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about students.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342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1441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Isosceles Triangle 4"/>
          <p:cNvSpPr/>
          <p:nvPr/>
        </p:nvSpPr>
        <p:spPr>
          <a:xfrm>
            <a:off x="5029200" y="428919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80374"/>
          <a:stretch/>
        </p:blipFill>
        <p:spPr bwMode="auto">
          <a:xfrm>
            <a:off x="0" y="1912131"/>
            <a:ext cx="9144000" cy="1059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90" t="34128" r="8510" b="26984"/>
          <a:stretch/>
        </p:blipFill>
        <p:spPr bwMode="auto">
          <a:xfrm>
            <a:off x="1797050" y="2647950"/>
            <a:ext cx="6413500" cy="15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457200" y="2971800"/>
            <a:ext cx="8305800" cy="3276600"/>
            <a:chOff x="292241" y="254000"/>
            <a:chExt cx="7175023" cy="2633709"/>
          </a:xfrm>
        </p:grpSpPr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37"/>
            <a:stretch/>
          </p:blipFill>
          <p:spPr bwMode="auto">
            <a:xfrm>
              <a:off x="292241" y="254000"/>
              <a:ext cx="7175023" cy="2633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" name="Straight Connector 11"/>
            <p:cNvCxnSpPr/>
            <p:nvPr/>
          </p:nvCxnSpPr>
          <p:spPr>
            <a:xfrm>
              <a:off x="368442" y="1825586"/>
              <a:ext cx="7029450" cy="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073542" y="994742"/>
              <a:ext cx="0" cy="409406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702442" y="994742"/>
              <a:ext cx="0" cy="409406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5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astelsSmoot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05" t="17045" r="57802" b="77884"/>
            <a:stretch/>
          </p:blipFill>
          <p:spPr bwMode="auto">
            <a:xfrm>
              <a:off x="2144065" y="423500"/>
              <a:ext cx="1169043" cy="150471"/>
            </a:xfrm>
            <a:prstGeom prst="rect">
              <a:avLst/>
            </a:prstGeom>
            <a:noFill/>
            <a:ln>
              <a:noFill/>
            </a:ln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66719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23"/>
          <a:stretch/>
        </p:blipFill>
        <p:spPr bwMode="auto">
          <a:xfrm>
            <a:off x="152400" y="228600"/>
            <a:ext cx="8685213" cy="194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reeform 6"/>
          <p:cNvSpPr/>
          <p:nvPr/>
        </p:nvSpPr>
        <p:spPr>
          <a:xfrm>
            <a:off x="1098167" y="1924050"/>
            <a:ext cx="2562225" cy="561975"/>
          </a:xfrm>
          <a:custGeom>
            <a:avLst/>
            <a:gdLst>
              <a:gd name="connsiteX0" fmla="*/ 676275 w 2533650"/>
              <a:gd name="connsiteY0" fmla="*/ 0 h 561975"/>
              <a:gd name="connsiteX1" fmla="*/ 2419350 w 2533650"/>
              <a:gd name="connsiteY1" fmla="*/ 0 h 561975"/>
              <a:gd name="connsiteX2" fmla="*/ 2533650 w 2533650"/>
              <a:gd name="connsiteY2" fmla="*/ 561975 h 561975"/>
              <a:gd name="connsiteX3" fmla="*/ 0 w 2533650"/>
              <a:gd name="connsiteY3" fmla="*/ 561975 h 561975"/>
              <a:gd name="connsiteX4" fmla="*/ 676275 w 2533650"/>
              <a:gd name="connsiteY4" fmla="*/ 0 h 561975"/>
              <a:gd name="connsiteX0" fmla="*/ 676275 w 2590800"/>
              <a:gd name="connsiteY0" fmla="*/ 0 h 561975"/>
              <a:gd name="connsiteX1" fmla="*/ 2590800 w 2590800"/>
              <a:gd name="connsiteY1" fmla="*/ 0 h 561975"/>
              <a:gd name="connsiteX2" fmla="*/ 2533650 w 2590800"/>
              <a:gd name="connsiteY2" fmla="*/ 561975 h 561975"/>
              <a:gd name="connsiteX3" fmla="*/ 0 w 2590800"/>
              <a:gd name="connsiteY3" fmla="*/ 561975 h 561975"/>
              <a:gd name="connsiteX4" fmla="*/ 676275 w 2590800"/>
              <a:gd name="connsiteY4" fmla="*/ 0 h 561975"/>
              <a:gd name="connsiteX0" fmla="*/ 676275 w 2562225"/>
              <a:gd name="connsiteY0" fmla="*/ 0 h 561975"/>
              <a:gd name="connsiteX1" fmla="*/ 2562225 w 2562225"/>
              <a:gd name="connsiteY1" fmla="*/ 0 h 561975"/>
              <a:gd name="connsiteX2" fmla="*/ 2533650 w 2562225"/>
              <a:gd name="connsiteY2" fmla="*/ 561975 h 561975"/>
              <a:gd name="connsiteX3" fmla="*/ 0 w 2562225"/>
              <a:gd name="connsiteY3" fmla="*/ 561975 h 561975"/>
              <a:gd name="connsiteX4" fmla="*/ 676275 w 2562225"/>
              <a:gd name="connsiteY4" fmla="*/ 0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2225" h="561975">
                <a:moveTo>
                  <a:pt x="676275" y="0"/>
                </a:moveTo>
                <a:lnTo>
                  <a:pt x="2562225" y="0"/>
                </a:lnTo>
                <a:lnTo>
                  <a:pt x="2533650" y="561975"/>
                </a:lnTo>
                <a:lnTo>
                  <a:pt x="0" y="561975"/>
                </a:lnTo>
                <a:lnTo>
                  <a:pt x="676275" y="0"/>
                </a:lnTo>
                <a:close/>
              </a:path>
            </a:pathLst>
          </a:cu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5538"/>
            <a:endParaRPr lang="en-SG" sz="1700"/>
          </a:p>
        </p:txBody>
      </p:sp>
      <p:sp>
        <p:nvSpPr>
          <p:cNvPr id="8" name="Freeform 7"/>
          <p:cNvSpPr/>
          <p:nvPr/>
        </p:nvSpPr>
        <p:spPr>
          <a:xfrm>
            <a:off x="4562476" y="1924050"/>
            <a:ext cx="3524250" cy="552450"/>
          </a:xfrm>
          <a:custGeom>
            <a:avLst/>
            <a:gdLst>
              <a:gd name="connsiteX0" fmla="*/ 1647825 w 3514725"/>
              <a:gd name="connsiteY0" fmla="*/ 0 h 542925"/>
              <a:gd name="connsiteX1" fmla="*/ 3381375 w 3514725"/>
              <a:gd name="connsiteY1" fmla="*/ 0 h 542925"/>
              <a:gd name="connsiteX2" fmla="*/ 3514725 w 3514725"/>
              <a:gd name="connsiteY2" fmla="*/ 542925 h 542925"/>
              <a:gd name="connsiteX3" fmla="*/ 0 w 3514725"/>
              <a:gd name="connsiteY3" fmla="*/ 542925 h 542925"/>
              <a:gd name="connsiteX4" fmla="*/ 1647825 w 3514725"/>
              <a:gd name="connsiteY4" fmla="*/ 0 h 542925"/>
              <a:gd name="connsiteX0" fmla="*/ 1647825 w 3524250"/>
              <a:gd name="connsiteY0" fmla="*/ 9525 h 552450"/>
              <a:gd name="connsiteX1" fmla="*/ 3524250 w 3524250"/>
              <a:gd name="connsiteY1" fmla="*/ 0 h 552450"/>
              <a:gd name="connsiteX2" fmla="*/ 3514725 w 3524250"/>
              <a:gd name="connsiteY2" fmla="*/ 552450 h 552450"/>
              <a:gd name="connsiteX3" fmla="*/ 0 w 3524250"/>
              <a:gd name="connsiteY3" fmla="*/ 552450 h 552450"/>
              <a:gd name="connsiteX4" fmla="*/ 1647825 w 3524250"/>
              <a:gd name="connsiteY4" fmla="*/ 9525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0" h="552450">
                <a:moveTo>
                  <a:pt x="1647825" y="9525"/>
                </a:moveTo>
                <a:lnTo>
                  <a:pt x="3524250" y="0"/>
                </a:lnTo>
                <a:lnTo>
                  <a:pt x="3514725" y="552450"/>
                </a:lnTo>
                <a:lnTo>
                  <a:pt x="0" y="552450"/>
                </a:lnTo>
                <a:lnTo>
                  <a:pt x="1647825" y="9525"/>
                </a:lnTo>
                <a:close/>
              </a:path>
            </a:pathLst>
          </a:cu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5538"/>
            <a:endParaRPr lang="en-SG" sz="1700"/>
          </a:p>
        </p:txBody>
      </p:sp>
      <p:sp>
        <p:nvSpPr>
          <p:cNvPr id="13" name="Rectangle 12"/>
          <p:cNvSpPr/>
          <p:nvPr/>
        </p:nvSpPr>
        <p:spPr>
          <a:xfrm>
            <a:off x="434782" y="762000"/>
            <a:ext cx="5356417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Tutor comments about individual presentations</a:t>
            </a:r>
            <a:endParaRPr lang="en-SG" dirty="0">
              <a:solidFill>
                <a:srgbClr val="0070C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98167" y="2504911"/>
            <a:ext cx="2520765" cy="831600"/>
            <a:chOff x="1130301" y="3598633"/>
            <a:chExt cx="2520765" cy="8316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0301" y="3598633"/>
              <a:ext cx="2520000" cy="83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1066" y="4004465"/>
              <a:ext cx="2520000" cy="226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4535606" y="2486025"/>
            <a:ext cx="3582000" cy="1541747"/>
            <a:chOff x="4474952" y="3598632"/>
            <a:chExt cx="3582000" cy="1541747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8" b="1"/>
            <a:stretch/>
          </p:blipFill>
          <p:spPr bwMode="auto">
            <a:xfrm>
              <a:off x="4474952" y="3598632"/>
              <a:ext cx="3582000" cy="15417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7292" y="3829189"/>
              <a:ext cx="3564000" cy="22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Rectangle 3"/>
          <p:cNvSpPr/>
          <p:nvPr/>
        </p:nvSpPr>
        <p:spPr>
          <a:xfrm>
            <a:off x="1098166" y="2925744"/>
            <a:ext cx="2520765" cy="194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4535230" y="2723104"/>
            <a:ext cx="3559493" cy="194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1510505"/>
      </p:ext>
    </p:extLst>
  </p:cSld>
  <p:clrMapOvr>
    <a:masterClrMapping/>
  </p:clrMapOvr>
  <p:transition spd="slow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4" grpId="0" animBg="1"/>
      <p:bldP spid="1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23"/>
          <a:stretch/>
        </p:blipFill>
        <p:spPr bwMode="auto">
          <a:xfrm>
            <a:off x="152400" y="228600"/>
            <a:ext cx="8685213" cy="194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reeform 6"/>
          <p:cNvSpPr/>
          <p:nvPr/>
        </p:nvSpPr>
        <p:spPr>
          <a:xfrm>
            <a:off x="1098167" y="1924050"/>
            <a:ext cx="2562225" cy="561975"/>
          </a:xfrm>
          <a:custGeom>
            <a:avLst/>
            <a:gdLst>
              <a:gd name="connsiteX0" fmla="*/ 676275 w 2533650"/>
              <a:gd name="connsiteY0" fmla="*/ 0 h 561975"/>
              <a:gd name="connsiteX1" fmla="*/ 2419350 w 2533650"/>
              <a:gd name="connsiteY1" fmla="*/ 0 h 561975"/>
              <a:gd name="connsiteX2" fmla="*/ 2533650 w 2533650"/>
              <a:gd name="connsiteY2" fmla="*/ 561975 h 561975"/>
              <a:gd name="connsiteX3" fmla="*/ 0 w 2533650"/>
              <a:gd name="connsiteY3" fmla="*/ 561975 h 561975"/>
              <a:gd name="connsiteX4" fmla="*/ 676275 w 2533650"/>
              <a:gd name="connsiteY4" fmla="*/ 0 h 561975"/>
              <a:gd name="connsiteX0" fmla="*/ 676275 w 2590800"/>
              <a:gd name="connsiteY0" fmla="*/ 0 h 561975"/>
              <a:gd name="connsiteX1" fmla="*/ 2590800 w 2590800"/>
              <a:gd name="connsiteY1" fmla="*/ 0 h 561975"/>
              <a:gd name="connsiteX2" fmla="*/ 2533650 w 2590800"/>
              <a:gd name="connsiteY2" fmla="*/ 561975 h 561975"/>
              <a:gd name="connsiteX3" fmla="*/ 0 w 2590800"/>
              <a:gd name="connsiteY3" fmla="*/ 561975 h 561975"/>
              <a:gd name="connsiteX4" fmla="*/ 676275 w 2590800"/>
              <a:gd name="connsiteY4" fmla="*/ 0 h 561975"/>
              <a:gd name="connsiteX0" fmla="*/ 676275 w 2562225"/>
              <a:gd name="connsiteY0" fmla="*/ 0 h 561975"/>
              <a:gd name="connsiteX1" fmla="*/ 2562225 w 2562225"/>
              <a:gd name="connsiteY1" fmla="*/ 0 h 561975"/>
              <a:gd name="connsiteX2" fmla="*/ 2533650 w 2562225"/>
              <a:gd name="connsiteY2" fmla="*/ 561975 h 561975"/>
              <a:gd name="connsiteX3" fmla="*/ 0 w 2562225"/>
              <a:gd name="connsiteY3" fmla="*/ 561975 h 561975"/>
              <a:gd name="connsiteX4" fmla="*/ 676275 w 2562225"/>
              <a:gd name="connsiteY4" fmla="*/ 0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2225" h="561975">
                <a:moveTo>
                  <a:pt x="676275" y="0"/>
                </a:moveTo>
                <a:lnTo>
                  <a:pt x="2562225" y="0"/>
                </a:lnTo>
                <a:lnTo>
                  <a:pt x="2533650" y="561975"/>
                </a:lnTo>
                <a:lnTo>
                  <a:pt x="0" y="561975"/>
                </a:lnTo>
                <a:lnTo>
                  <a:pt x="676275" y="0"/>
                </a:lnTo>
                <a:close/>
              </a:path>
            </a:pathLst>
          </a:cu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5538"/>
            <a:endParaRPr lang="en-SG" sz="1700"/>
          </a:p>
        </p:txBody>
      </p:sp>
      <p:sp>
        <p:nvSpPr>
          <p:cNvPr id="8" name="Freeform 7"/>
          <p:cNvSpPr/>
          <p:nvPr/>
        </p:nvSpPr>
        <p:spPr>
          <a:xfrm>
            <a:off x="4562476" y="1924050"/>
            <a:ext cx="3524250" cy="552450"/>
          </a:xfrm>
          <a:custGeom>
            <a:avLst/>
            <a:gdLst>
              <a:gd name="connsiteX0" fmla="*/ 1647825 w 3514725"/>
              <a:gd name="connsiteY0" fmla="*/ 0 h 542925"/>
              <a:gd name="connsiteX1" fmla="*/ 3381375 w 3514725"/>
              <a:gd name="connsiteY1" fmla="*/ 0 h 542925"/>
              <a:gd name="connsiteX2" fmla="*/ 3514725 w 3514725"/>
              <a:gd name="connsiteY2" fmla="*/ 542925 h 542925"/>
              <a:gd name="connsiteX3" fmla="*/ 0 w 3514725"/>
              <a:gd name="connsiteY3" fmla="*/ 542925 h 542925"/>
              <a:gd name="connsiteX4" fmla="*/ 1647825 w 3514725"/>
              <a:gd name="connsiteY4" fmla="*/ 0 h 542925"/>
              <a:gd name="connsiteX0" fmla="*/ 1647825 w 3524250"/>
              <a:gd name="connsiteY0" fmla="*/ 9525 h 552450"/>
              <a:gd name="connsiteX1" fmla="*/ 3524250 w 3524250"/>
              <a:gd name="connsiteY1" fmla="*/ 0 h 552450"/>
              <a:gd name="connsiteX2" fmla="*/ 3514725 w 3524250"/>
              <a:gd name="connsiteY2" fmla="*/ 552450 h 552450"/>
              <a:gd name="connsiteX3" fmla="*/ 0 w 3524250"/>
              <a:gd name="connsiteY3" fmla="*/ 552450 h 552450"/>
              <a:gd name="connsiteX4" fmla="*/ 1647825 w 3524250"/>
              <a:gd name="connsiteY4" fmla="*/ 9525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0" h="552450">
                <a:moveTo>
                  <a:pt x="1647825" y="9525"/>
                </a:moveTo>
                <a:lnTo>
                  <a:pt x="3524250" y="0"/>
                </a:lnTo>
                <a:lnTo>
                  <a:pt x="3514725" y="552450"/>
                </a:lnTo>
                <a:lnTo>
                  <a:pt x="0" y="552450"/>
                </a:lnTo>
                <a:lnTo>
                  <a:pt x="1647825" y="9525"/>
                </a:lnTo>
                <a:close/>
              </a:path>
            </a:pathLst>
          </a:cu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5538"/>
            <a:endParaRPr lang="en-SG" sz="1700"/>
          </a:p>
        </p:txBody>
      </p:sp>
      <p:grpSp>
        <p:nvGrpSpPr>
          <p:cNvPr id="2" name="Group 1"/>
          <p:cNvGrpSpPr/>
          <p:nvPr/>
        </p:nvGrpSpPr>
        <p:grpSpPr>
          <a:xfrm>
            <a:off x="1098167" y="2504911"/>
            <a:ext cx="2520765" cy="831600"/>
            <a:chOff x="1130301" y="3598633"/>
            <a:chExt cx="2520765" cy="8316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0301" y="3598633"/>
              <a:ext cx="2520000" cy="83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1066" y="4004465"/>
              <a:ext cx="2520000" cy="226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4535606" y="2486025"/>
            <a:ext cx="3582000" cy="1541747"/>
            <a:chOff x="4474952" y="3598632"/>
            <a:chExt cx="3582000" cy="1541747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8" b="1"/>
            <a:stretch/>
          </p:blipFill>
          <p:spPr bwMode="auto">
            <a:xfrm>
              <a:off x="4474952" y="3598632"/>
              <a:ext cx="3582000" cy="15417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7292" y="3829189"/>
              <a:ext cx="3564000" cy="22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Rectangle 3"/>
          <p:cNvSpPr/>
          <p:nvPr/>
        </p:nvSpPr>
        <p:spPr>
          <a:xfrm>
            <a:off x="1098166" y="2925744"/>
            <a:ext cx="2520765" cy="194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4535230" y="2723104"/>
            <a:ext cx="3559493" cy="194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434782" y="762000"/>
            <a:ext cx="5356417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Comment on other team presentations</a:t>
            </a:r>
            <a:endParaRPr lang="en-S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903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1441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597"/>
          <a:stretch/>
        </p:blipFill>
        <p:spPr bwMode="auto">
          <a:xfrm>
            <a:off x="106221" y="914401"/>
            <a:ext cx="8915399" cy="143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Isosceles Triangle 13"/>
          <p:cNvSpPr/>
          <p:nvPr/>
        </p:nvSpPr>
        <p:spPr>
          <a:xfrm>
            <a:off x="3009088" y="429640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ounded Rectangular Callout 14"/>
          <p:cNvSpPr/>
          <p:nvPr/>
        </p:nvSpPr>
        <p:spPr>
          <a:xfrm>
            <a:off x="6386704" y="612301"/>
            <a:ext cx="2435408" cy="761475"/>
          </a:xfrm>
          <a:prstGeom prst="wedgeRoundRectCallout">
            <a:avLst>
              <a:gd name="adj1" fmla="val 25142"/>
              <a:gd name="adj2" fmla="val 91908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</a:t>
            </a:r>
            <a:b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new course</a:t>
            </a:r>
            <a:endParaRPr lang="en-SG" sz="2000" dirty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44"/>
          <a:stretch/>
        </p:blipFill>
        <p:spPr bwMode="auto">
          <a:xfrm>
            <a:off x="106221" y="2297468"/>
            <a:ext cx="8915399" cy="2003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lowchart: Extract 4"/>
          <p:cNvSpPr>
            <a:spLocks noChangeAspect="1"/>
          </p:cNvSpPr>
          <p:nvPr/>
        </p:nvSpPr>
        <p:spPr>
          <a:xfrm rot="20042488">
            <a:off x="4224034" y="5275158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Donut 6"/>
          <p:cNvSpPr/>
          <p:nvPr/>
        </p:nvSpPr>
        <p:spPr>
          <a:xfrm>
            <a:off x="7696199" y="1377334"/>
            <a:ext cx="1219200" cy="1219200"/>
          </a:xfrm>
          <a:prstGeom prst="donut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1031" name="Picture 7" descr="C:\Users\dcsdcr\Downloads\ajax-loader (2)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122" y="2139334"/>
            <a:ext cx="158134" cy="15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36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12514E-6 L 0.43142 -0.49294 " pathEditMode="relative" rAng="0" ptsTypes="AA">
                                      <p:cBhvr>
                                        <p:cTn id="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63" y="-246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00"/>
                            </p:stCondLst>
                            <p:childTnLst>
                              <p:par>
                                <p:cTn id="12" presetID="53" presetClass="entr" presetSubtype="16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 animBg="1"/>
      <p:bldP spid="7" grpId="0" animBg="1"/>
      <p:bldP spid="7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092719275949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23"/>
          <a:stretch/>
        </p:blipFill>
        <p:spPr bwMode="auto">
          <a:xfrm>
            <a:off x="152400" y="228600"/>
            <a:ext cx="8685213" cy="194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reeform 6"/>
          <p:cNvSpPr/>
          <p:nvPr/>
        </p:nvSpPr>
        <p:spPr>
          <a:xfrm>
            <a:off x="1098167" y="1924050"/>
            <a:ext cx="2562225" cy="561975"/>
          </a:xfrm>
          <a:custGeom>
            <a:avLst/>
            <a:gdLst>
              <a:gd name="connsiteX0" fmla="*/ 676275 w 2533650"/>
              <a:gd name="connsiteY0" fmla="*/ 0 h 561975"/>
              <a:gd name="connsiteX1" fmla="*/ 2419350 w 2533650"/>
              <a:gd name="connsiteY1" fmla="*/ 0 h 561975"/>
              <a:gd name="connsiteX2" fmla="*/ 2533650 w 2533650"/>
              <a:gd name="connsiteY2" fmla="*/ 561975 h 561975"/>
              <a:gd name="connsiteX3" fmla="*/ 0 w 2533650"/>
              <a:gd name="connsiteY3" fmla="*/ 561975 h 561975"/>
              <a:gd name="connsiteX4" fmla="*/ 676275 w 2533650"/>
              <a:gd name="connsiteY4" fmla="*/ 0 h 561975"/>
              <a:gd name="connsiteX0" fmla="*/ 676275 w 2590800"/>
              <a:gd name="connsiteY0" fmla="*/ 0 h 561975"/>
              <a:gd name="connsiteX1" fmla="*/ 2590800 w 2590800"/>
              <a:gd name="connsiteY1" fmla="*/ 0 h 561975"/>
              <a:gd name="connsiteX2" fmla="*/ 2533650 w 2590800"/>
              <a:gd name="connsiteY2" fmla="*/ 561975 h 561975"/>
              <a:gd name="connsiteX3" fmla="*/ 0 w 2590800"/>
              <a:gd name="connsiteY3" fmla="*/ 561975 h 561975"/>
              <a:gd name="connsiteX4" fmla="*/ 676275 w 2590800"/>
              <a:gd name="connsiteY4" fmla="*/ 0 h 561975"/>
              <a:gd name="connsiteX0" fmla="*/ 676275 w 2562225"/>
              <a:gd name="connsiteY0" fmla="*/ 0 h 561975"/>
              <a:gd name="connsiteX1" fmla="*/ 2562225 w 2562225"/>
              <a:gd name="connsiteY1" fmla="*/ 0 h 561975"/>
              <a:gd name="connsiteX2" fmla="*/ 2533650 w 2562225"/>
              <a:gd name="connsiteY2" fmla="*/ 561975 h 561975"/>
              <a:gd name="connsiteX3" fmla="*/ 0 w 2562225"/>
              <a:gd name="connsiteY3" fmla="*/ 561975 h 561975"/>
              <a:gd name="connsiteX4" fmla="*/ 676275 w 2562225"/>
              <a:gd name="connsiteY4" fmla="*/ 0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2225" h="561975">
                <a:moveTo>
                  <a:pt x="676275" y="0"/>
                </a:moveTo>
                <a:lnTo>
                  <a:pt x="2562225" y="0"/>
                </a:lnTo>
                <a:lnTo>
                  <a:pt x="2533650" y="561975"/>
                </a:lnTo>
                <a:lnTo>
                  <a:pt x="0" y="561975"/>
                </a:lnTo>
                <a:lnTo>
                  <a:pt x="676275" y="0"/>
                </a:lnTo>
                <a:close/>
              </a:path>
            </a:pathLst>
          </a:cu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5538"/>
            <a:endParaRPr lang="en-SG" sz="1700"/>
          </a:p>
        </p:txBody>
      </p:sp>
      <p:sp>
        <p:nvSpPr>
          <p:cNvPr id="8" name="Freeform 7"/>
          <p:cNvSpPr/>
          <p:nvPr/>
        </p:nvSpPr>
        <p:spPr>
          <a:xfrm>
            <a:off x="4562476" y="1924050"/>
            <a:ext cx="3524250" cy="552450"/>
          </a:xfrm>
          <a:custGeom>
            <a:avLst/>
            <a:gdLst>
              <a:gd name="connsiteX0" fmla="*/ 1647825 w 3514725"/>
              <a:gd name="connsiteY0" fmla="*/ 0 h 542925"/>
              <a:gd name="connsiteX1" fmla="*/ 3381375 w 3514725"/>
              <a:gd name="connsiteY1" fmla="*/ 0 h 542925"/>
              <a:gd name="connsiteX2" fmla="*/ 3514725 w 3514725"/>
              <a:gd name="connsiteY2" fmla="*/ 542925 h 542925"/>
              <a:gd name="connsiteX3" fmla="*/ 0 w 3514725"/>
              <a:gd name="connsiteY3" fmla="*/ 542925 h 542925"/>
              <a:gd name="connsiteX4" fmla="*/ 1647825 w 3514725"/>
              <a:gd name="connsiteY4" fmla="*/ 0 h 542925"/>
              <a:gd name="connsiteX0" fmla="*/ 1647825 w 3524250"/>
              <a:gd name="connsiteY0" fmla="*/ 9525 h 552450"/>
              <a:gd name="connsiteX1" fmla="*/ 3524250 w 3524250"/>
              <a:gd name="connsiteY1" fmla="*/ 0 h 552450"/>
              <a:gd name="connsiteX2" fmla="*/ 3514725 w 3524250"/>
              <a:gd name="connsiteY2" fmla="*/ 552450 h 552450"/>
              <a:gd name="connsiteX3" fmla="*/ 0 w 3524250"/>
              <a:gd name="connsiteY3" fmla="*/ 552450 h 552450"/>
              <a:gd name="connsiteX4" fmla="*/ 1647825 w 3524250"/>
              <a:gd name="connsiteY4" fmla="*/ 9525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0" h="552450">
                <a:moveTo>
                  <a:pt x="1647825" y="9525"/>
                </a:moveTo>
                <a:lnTo>
                  <a:pt x="3524250" y="0"/>
                </a:lnTo>
                <a:lnTo>
                  <a:pt x="3514725" y="552450"/>
                </a:lnTo>
                <a:lnTo>
                  <a:pt x="0" y="552450"/>
                </a:lnTo>
                <a:lnTo>
                  <a:pt x="1647825" y="9525"/>
                </a:lnTo>
                <a:close/>
              </a:path>
            </a:pathLst>
          </a:cu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5538"/>
            <a:endParaRPr lang="en-SG" sz="1700"/>
          </a:p>
        </p:txBody>
      </p:sp>
      <p:grpSp>
        <p:nvGrpSpPr>
          <p:cNvPr id="2" name="Group 1"/>
          <p:cNvGrpSpPr/>
          <p:nvPr/>
        </p:nvGrpSpPr>
        <p:grpSpPr>
          <a:xfrm>
            <a:off x="1098167" y="2504911"/>
            <a:ext cx="2520765" cy="831600"/>
            <a:chOff x="1130301" y="3598633"/>
            <a:chExt cx="2520765" cy="8316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0301" y="3598633"/>
              <a:ext cx="2520000" cy="83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1066" y="4004465"/>
              <a:ext cx="2520000" cy="226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4535606" y="2486025"/>
            <a:ext cx="3582000" cy="1541747"/>
            <a:chOff x="4474952" y="3598632"/>
            <a:chExt cx="3582000" cy="1541747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8" b="1"/>
            <a:stretch/>
          </p:blipFill>
          <p:spPr bwMode="auto">
            <a:xfrm>
              <a:off x="4474952" y="3598632"/>
              <a:ext cx="3582000" cy="15417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7292" y="3829189"/>
              <a:ext cx="3564000" cy="22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Rectangle 3"/>
          <p:cNvSpPr/>
          <p:nvPr/>
        </p:nvSpPr>
        <p:spPr>
          <a:xfrm>
            <a:off x="1098166" y="2925744"/>
            <a:ext cx="2520765" cy="194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4535230" y="2723104"/>
            <a:ext cx="3559493" cy="194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434782" y="762000"/>
            <a:ext cx="5356417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Comment on other team presentations</a:t>
            </a:r>
            <a:endParaRPr lang="en-S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794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EditMode="relative">
                                      <p:cBhvr from="" to=""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to x="0" y="-2802"/>
                                    </p:animMotion>
                                  </p:childTnLst>
                                </p:cTn>
                              </p:par>
                              <p:par>
                                <p:cTn id="8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EditMode="relative">
                                      <p:cBhvr from="" to=""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to x="0" y="63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23"/>
          <a:stretch/>
        </p:blipFill>
        <p:spPr bwMode="auto">
          <a:xfrm>
            <a:off x="152400" y="228600"/>
            <a:ext cx="8685213" cy="194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reeform 6"/>
          <p:cNvSpPr/>
          <p:nvPr/>
        </p:nvSpPr>
        <p:spPr>
          <a:xfrm>
            <a:off x="1098167" y="1924050"/>
            <a:ext cx="2562225" cy="561975"/>
          </a:xfrm>
          <a:custGeom>
            <a:avLst/>
            <a:gdLst>
              <a:gd name="connsiteX0" fmla="*/ 676275 w 2533650"/>
              <a:gd name="connsiteY0" fmla="*/ 0 h 561975"/>
              <a:gd name="connsiteX1" fmla="*/ 2419350 w 2533650"/>
              <a:gd name="connsiteY1" fmla="*/ 0 h 561975"/>
              <a:gd name="connsiteX2" fmla="*/ 2533650 w 2533650"/>
              <a:gd name="connsiteY2" fmla="*/ 561975 h 561975"/>
              <a:gd name="connsiteX3" fmla="*/ 0 w 2533650"/>
              <a:gd name="connsiteY3" fmla="*/ 561975 h 561975"/>
              <a:gd name="connsiteX4" fmla="*/ 676275 w 2533650"/>
              <a:gd name="connsiteY4" fmla="*/ 0 h 561975"/>
              <a:gd name="connsiteX0" fmla="*/ 676275 w 2590800"/>
              <a:gd name="connsiteY0" fmla="*/ 0 h 561975"/>
              <a:gd name="connsiteX1" fmla="*/ 2590800 w 2590800"/>
              <a:gd name="connsiteY1" fmla="*/ 0 h 561975"/>
              <a:gd name="connsiteX2" fmla="*/ 2533650 w 2590800"/>
              <a:gd name="connsiteY2" fmla="*/ 561975 h 561975"/>
              <a:gd name="connsiteX3" fmla="*/ 0 w 2590800"/>
              <a:gd name="connsiteY3" fmla="*/ 561975 h 561975"/>
              <a:gd name="connsiteX4" fmla="*/ 676275 w 2590800"/>
              <a:gd name="connsiteY4" fmla="*/ 0 h 561975"/>
              <a:gd name="connsiteX0" fmla="*/ 676275 w 2562225"/>
              <a:gd name="connsiteY0" fmla="*/ 0 h 561975"/>
              <a:gd name="connsiteX1" fmla="*/ 2562225 w 2562225"/>
              <a:gd name="connsiteY1" fmla="*/ 0 h 561975"/>
              <a:gd name="connsiteX2" fmla="*/ 2533650 w 2562225"/>
              <a:gd name="connsiteY2" fmla="*/ 561975 h 561975"/>
              <a:gd name="connsiteX3" fmla="*/ 0 w 2562225"/>
              <a:gd name="connsiteY3" fmla="*/ 561975 h 561975"/>
              <a:gd name="connsiteX4" fmla="*/ 676275 w 2562225"/>
              <a:gd name="connsiteY4" fmla="*/ 0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2225" h="561975">
                <a:moveTo>
                  <a:pt x="676275" y="0"/>
                </a:moveTo>
                <a:lnTo>
                  <a:pt x="2562225" y="0"/>
                </a:lnTo>
                <a:lnTo>
                  <a:pt x="2533650" y="561975"/>
                </a:lnTo>
                <a:lnTo>
                  <a:pt x="0" y="561975"/>
                </a:lnTo>
                <a:lnTo>
                  <a:pt x="676275" y="0"/>
                </a:lnTo>
                <a:close/>
              </a:path>
            </a:pathLst>
          </a:cu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5538"/>
            <a:endParaRPr lang="en-SG" sz="1700"/>
          </a:p>
        </p:txBody>
      </p:sp>
      <p:sp>
        <p:nvSpPr>
          <p:cNvPr id="8" name="Freeform 7"/>
          <p:cNvSpPr/>
          <p:nvPr/>
        </p:nvSpPr>
        <p:spPr>
          <a:xfrm>
            <a:off x="4562476" y="1924050"/>
            <a:ext cx="3524250" cy="552450"/>
          </a:xfrm>
          <a:custGeom>
            <a:avLst/>
            <a:gdLst>
              <a:gd name="connsiteX0" fmla="*/ 1647825 w 3514725"/>
              <a:gd name="connsiteY0" fmla="*/ 0 h 542925"/>
              <a:gd name="connsiteX1" fmla="*/ 3381375 w 3514725"/>
              <a:gd name="connsiteY1" fmla="*/ 0 h 542925"/>
              <a:gd name="connsiteX2" fmla="*/ 3514725 w 3514725"/>
              <a:gd name="connsiteY2" fmla="*/ 542925 h 542925"/>
              <a:gd name="connsiteX3" fmla="*/ 0 w 3514725"/>
              <a:gd name="connsiteY3" fmla="*/ 542925 h 542925"/>
              <a:gd name="connsiteX4" fmla="*/ 1647825 w 3514725"/>
              <a:gd name="connsiteY4" fmla="*/ 0 h 542925"/>
              <a:gd name="connsiteX0" fmla="*/ 1647825 w 3524250"/>
              <a:gd name="connsiteY0" fmla="*/ 9525 h 552450"/>
              <a:gd name="connsiteX1" fmla="*/ 3524250 w 3524250"/>
              <a:gd name="connsiteY1" fmla="*/ 0 h 552450"/>
              <a:gd name="connsiteX2" fmla="*/ 3514725 w 3524250"/>
              <a:gd name="connsiteY2" fmla="*/ 552450 h 552450"/>
              <a:gd name="connsiteX3" fmla="*/ 0 w 3524250"/>
              <a:gd name="connsiteY3" fmla="*/ 552450 h 552450"/>
              <a:gd name="connsiteX4" fmla="*/ 1647825 w 3524250"/>
              <a:gd name="connsiteY4" fmla="*/ 9525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0" h="552450">
                <a:moveTo>
                  <a:pt x="1647825" y="9525"/>
                </a:moveTo>
                <a:lnTo>
                  <a:pt x="3524250" y="0"/>
                </a:lnTo>
                <a:lnTo>
                  <a:pt x="3514725" y="552450"/>
                </a:lnTo>
                <a:lnTo>
                  <a:pt x="0" y="552450"/>
                </a:lnTo>
                <a:lnTo>
                  <a:pt x="1647825" y="9525"/>
                </a:lnTo>
                <a:close/>
              </a:path>
            </a:pathLst>
          </a:cu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5538"/>
            <a:endParaRPr lang="en-SG" sz="1700"/>
          </a:p>
        </p:txBody>
      </p:sp>
      <p:sp>
        <p:nvSpPr>
          <p:cNvPr id="13" name="Rectangle 12"/>
          <p:cNvSpPr/>
          <p:nvPr/>
        </p:nvSpPr>
        <p:spPr>
          <a:xfrm>
            <a:off x="434782" y="762000"/>
            <a:ext cx="5356417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Comment on other team presentations</a:t>
            </a:r>
            <a:endParaRPr lang="en-SG" dirty="0">
              <a:solidFill>
                <a:srgbClr val="0070C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98167" y="2504911"/>
            <a:ext cx="2520765" cy="831600"/>
            <a:chOff x="1130301" y="3598633"/>
            <a:chExt cx="2520765" cy="8316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0301" y="3598633"/>
              <a:ext cx="2520000" cy="83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1066" y="4004465"/>
              <a:ext cx="2520000" cy="226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4535606" y="2486025"/>
            <a:ext cx="3582000" cy="1541747"/>
            <a:chOff x="4474952" y="3598632"/>
            <a:chExt cx="3582000" cy="1541747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8" b="1"/>
            <a:stretch/>
          </p:blipFill>
          <p:spPr bwMode="auto">
            <a:xfrm>
              <a:off x="4474952" y="3598632"/>
              <a:ext cx="3582000" cy="15417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7292" y="3829189"/>
              <a:ext cx="3564000" cy="22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Rectangle 3"/>
          <p:cNvSpPr/>
          <p:nvPr/>
        </p:nvSpPr>
        <p:spPr>
          <a:xfrm>
            <a:off x="1098166" y="2733575"/>
            <a:ext cx="2520765" cy="194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4535230" y="3159455"/>
            <a:ext cx="3559493" cy="194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083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000"/>
    </mc:Choice>
    <mc:Fallback>
      <p:transition advTm="4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23"/>
          <a:stretch/>
        </p:blipFill>
        <p:spPr bwMode="auto">
          <a:xfrm>
            <a:off x="152400" y="228600"/>
            <a:ext cx="8685213" cy="194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reeform 6"/>
          <p:cNvSpPr/>
          <p:nvPr/>
        </p:nvSpPr>
        <p:spPr>
          <a:xfrm>
            <a:off x="1098167" y="1924050"/>
            <a:ext cx="2562225" cy="561975"/>
          </a:xfrm>
          <a:custGeom>
            <a:avLst/>
            <a:gdLst>
              <a:gd name="connsiteX0" fmla="*/ 676275 w 2533650"/>
              <a:gd name="connsiteY0" fmla="*/ 0 h 561975"/>
              <a:gd name="connsiteX1" fmla="*/ 2419350 w 2533650"/>
              <a:gd name="connsiteY1" fmla="*/ 0 h 561975"/>
              <a:gd name="connsiteX2" fmla="*/ 2533650 w 2533650"/>
              <a:gd name="connsiteY2" fmla="*/ 561975 h 561975"/>
              <a:gd name="connsiteX3" fmla="*/ 0 w 2533650"/>
              <a:gd name="connsiteY3" fmla="*/ 561975 h 561975"/>
              <a:gd name="connsiteX4" fmla="*/ 676275 w 2533650"/>
              <a:gd name="connsiteY4" fmla="*/ 0 h 561975"/>
              <a:gd name="connsiteX0" fmla="*/ 676275 w 2590800"/>
              <a:gd name="connsiteY0" fmla="*/ 0 h 561975"/>
              <a:gd name="connsiteX1" fmla="*/ 2590800 w 2590800"/>
              <a:gd name="connsiteY1" fmla="*/ 0 h 561975"/>
              <a:gd name="connsiteX2" fmla="*/ 2533650 w 2590800"/>
              <a:gd name="connsiteY2" fmla="*/ 561975 h 561975"/>
              <a:gd name="connsiteX3" fmla="*/ 0 w 2590800"/>
              <a:gd name="connsiteY3" fmla="*/ 561975 h 561975"/>
              <a:gd name="connsiteX4" fmla="*/ 676275 w 2590800"/>
              <a:gd name="connsiteY4" fmla="*/ 0 h 561975"/>
              <a:gd name="connsiteX0" fmla="*/ 676275 w 2562225"/>
              <a:gd name="connsiteY0" fmla="*/ 0 h 561975"/>
              <a:gd name="connsiteX1" fmla="*/ 2562225 w 2562225"/>
              <a:gd name="connsiteY1" fmla="*/ 0 h 561975"/>
              <a:gd name="connsiteX2" fmla="*/ 2533650 w 2562225"/>
              <a:gd name="connsiteY2" fmla="*/ 561975 h 561975"/>
              <a:gd name="connsiteX3" fmla="*/ 0 w 2562225"/>
              <a:gd name="connsiteY3" fmla="*/ 561975 h 561975"/>
              <a:gd name="connsiteX4" fmla="*/ 676275 w 2562225"/>
              <a:gd name="connsiteY4" fmla="*/ 0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2225" h="561975">
                <a:moveTo>
                  <a:pt x="676275" y="0"/>
                </a:moveTo>
                <a:lnTo>
                  <a:pt x="2562225" y="0"/>
                </a:lnTo>
                <a:lnTo>
                  <a:pt x="2533650" y="561975"/>
                </a:lnTo>
                <a:lnTo>
                  <a:pt x="0" y="561975"/>
                </a:lnTo>
                <a:lnTo>
                  <a:pt x="676275" y="0"/>
                </a:lnTo>
                <a:close/>
              </a:path>
            </a:pathLst>
          </a:cu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5538"/>
            <a:endParaRPr lang="en-SG" sz="1700"/>
          </a:p>
        </p:txBody>
      </p:sp>
      <p:sp>
        <p:nvSpPr>
          <p:cNvPr id="8" name="Freeform 7"/>
          <p:cNvSpPr/>
          <p:nvPr/>
        </p:nvSpPr>
        <p:spPr>
          <a:xfrm>
            <a:off x="4562476" y="1924050"/>
            <a:ext cx="3524250" cy="552450"/>
          </a:xfrm>
          <a:custGeom>
            <a:avLst/>
            <a:gdLst>
              <a:gd name="connsiteX0" fmla="*/ 1647825 w 3514725"/>
              <a:gd name="connsiteY0" fmla="*/ 0 h 542925"/>
              <a:gd name="connsiteX1" fmla="*/ 3381375 w 3514725"/>
              <a:gd name="connsiteY1" fmla="*/ 0 h 542925"/>
              <a:gd name="connsiteX2" fmla="*/ 3514725 w 3514725"/>
              <a:gd name="connsiteY2" fmla="*/ 542925 h 542925"/>
              <a:gd name="connsiteX3" fmla="*/ 0 w 3514725"/>
              <a:gd name="connsiteY3" fmla="*/ 542925 h 542925"/>
              <a:gd name="connsiteX4" fmla="*/ 1647825 w 3514725"/>
              <a:gd name="connsiteY4" fmla="*/ 0 h 542925"/>
              <a:gd name="connsiteX0" fmla="*/ 1647825 w 3524250"/>
              <a:gd name="connsiteY0" fmla="*/ 9525 h 552450"/>
              <a:gd name="connsiteX1" fmla="*/ 3524250 w 3524250"/>
              <a:gd name="connsiteY1" fmla="*/ 0 h 552450"/>
              <a:gd name="connsiteX2" fmla="*/ 3514725 w 3524250"/>
              <a:gd name="connsiteY2" fmla="*/ 552450 h 552450"/>
              <a:gd name="connsiteX3" fmla="*/ 0 w 3524250"/>
              <a:gd name="connsiteY3" fmla="*/ 552450 h 552450"/>
              <a:gd name="connsiteX4" fmla="*/ 1647825 w 3524250"/>
              <a:gd name="connsiteY4" fmla="*/ 9525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0" h="552450">
                <a:moveTo>
                  <a:pt x="1647825" y="9525"/>
                </a:moveTo>
                <a:lnTo>
                  <a:pt x="3524250" y="0"/>
                </a:lnTo>
                <a:lnTo>
                  <a:pt x="3514725" y="552450"/>
                </a:lnTo>
                <a:lnTo>
                  <a:pt x="0" y="552450"/>
                </a:lnTo>
                <a:lnTo>
                  <a:pt x="1647825" y="9525"/>
                </a:lnTo>
                <a:close/>
              </a:path>
            </a:pathLst>
          </a:cu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5538"/>
            <a:endParaRPr lang="en-SG" sz="1700"/>
          </a:p>
        </p:txBody>
      </p:sp>
      <p:sp>
        <p:nvSpPr>
          <p:cNvPr id="13" name="Rectangle 12"/>
          <p:cNvSpPr/>
          <p:nvPr/>
        </p:nvSpPr>
        <p:spPr>
          <a:xfrm>
            <a:off x="434782" y="762000"/>
            <a:ext cx="5356417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Comment on other team presentations</a:t>
            </a:r>
            <a:endParaRPr lang="en-SG" dirty="0">
              <a:solidFill>
                <a:srgbClr val="0070C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98167" y="2504911"/>
            <a:ext cx="2520765" cy="831600"/>
            <a:chOff x="1130301" y="3598633"/>
            <a:chExt cx="2520765" cy="8316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0301" y="3598633"/>
              <a:ext cx="2520000" cy="83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1066" y="4004465"/>
              <a:ext cx="2520000" cy="226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4535606" y="2486025"/>
            <a:ext cx="3582000" cy="1541747"/>
            <a:chOff x="4474952" y="3598632"/>
            <a:chExt cx="3582000" cy="1541747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8" b="1"/>
            <a:stretch/>
          </p:blipFill>
          <p:spPr bwMode="auto">
            <a:xfrm>
              <a:off x="4474952" y="3598632"/>
              <a:ext cx="3582000" cy="15417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7292" y="3829189"/>
              <a:ext cx="3564000" cy="22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" name="Rounded Rectangular Callout 13"/>
          <p:cNvSpPr/>
          <p:nvPr/>
        </p:nvSpPr>
        <p:spPr>
          <a:xfrm>
            <a:off x="2133600" y="4114800"/>
            <a:ext cx="2581276" cy="761475"/>
          </a:xfrm>
          <a:prstGeom prst="wedgeRoundRectCallout">
            <a:avLst>
              <a:gd name="adj1" fmla="val 23022"/>
              <a:gd name="adj2" fmla="val -115654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 and 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many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other 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feedback paths</a:t>
            </a:r>
            <a:endParaRPr lang="en-SG" sz="2000" dirty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660392" y="2590800"/>
            <a:ext cx="834614" cy="11430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660392" y="2590800"/>
            <a:ext cx="834614" cy="35185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660392" y="2590800"/>
            <a:ext cx="834614" cy="35185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660392" y="3256898"/>
            <a:ext cx="834614" cy="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660392" y="3137543"/>
            <a:ext cx="834614" cy="78545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60392" y="2766728"/>
            <a:ext cx="834614" cy="6289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60392" y="3024143"/>
            <a:ext cx="83461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660392" y="2829619"/>
            <a:ext cx="834614" cy="42728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660392" y="2590800"/>
            <a:ext cx="834614" cy="66609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660392" y="3043259"/>
            <a:ext cx="834614" cy="38574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146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000">
        <p:fade/>
      </p:transition>
    </mc:Choice>
    <mc:Fallback>
      <p:transition spd="med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23"/>
          <a:stretch/>
        </p:blipFill>
        <p:spPr bwMode="auto">
          <a:xfrm>
            <a:off x="152400" y="228600"/>
            <a:ext cx="8685213" cy="194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7443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959"/>
          <a:stretch/>
        </p:blipFill>
        <p:spPr bwMode="auto">
          <a:xfrm>
            <a:off x="152400" y="228600"/>
            <a:ext cx="8685213" cy="441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38" b="10412"/>
          <a:stretch/>
        </p:blipFill>
        <p:spPr bwMode="auto">
          <a:xfrm>
            <a:off x="152400" y="2150346"/>
            <a:ext cx="8685213" cy="242165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ounded Rectangular Callout 25"/>
          <p:cNvSpPr/>
          <p:nvPr/>
        </p:nvSpPr>
        <p:spPr>
          <a:xfrm>
            <a:off x="2971800" y="5257800"/>
            <a:ext cx="2743200" cy="761475"/>
          </a:xfrm>
          <a:prstGeom prst="wedgeRoundRectCallout">
            <a:avLst>
              <a:gd name="adj1" fmla="val 23022"/>
              <a:gd name="adj2" fmla="val -115654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 and per question </a:t>
            </a:r>
            <a:endParaRPr lang="en-US" sz="2000" dirty="0" smtClean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visibility settings</a:t>
            </a:r>
            <a:endParaRPr lang="en-SG" sz="2000" dirty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035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9" r="4510"/>
          <a:stretch/>
        </p:blipFill>
        <p:spPr bwMode="auto">
          <a:xfrm>
            <a:off x="169816" y="1371600"/>
            <a:ext cx="8848583" cy="420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56"/>
          <a:stretch/>
        </p:blipFill>
        <p:spPr bwMode="auto">
          <a:xfrm>
            <a:off x="0" y="-76199"/>
            <a:ext cx="9143999" cy="42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ular Callout 8"/>
          <p:cNvSpPr/>
          <p:nvPr/>
        </p:nvSpPr>
        <p:spPr>
          <a:xfrm>
            <a:off x="2170721" y="679269"/>
            <a:ext cx="2096480" cy="761475"/>
          </a:xfrm>
          <a:prstGeom prst="wedgeRoundRectCallout">
            <a:avLst>
              <a:gd name="adj1" fmla="val -25713"/>
              <a:gd name="adj2" fmla="val -103615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See here for more details.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76200" y="6451381"/>
            <a:ext cx="9372599" cy="42095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l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http://</a:t>
            </a:r>
            <a:r>
              <a:rPr lang="en-US" b="1" dirty="0">
                <a:solidFill>
                  <a:schemeClr val="bg1"/>
                </a:solidFill>
              </a:rPr>
              <a:t>Teammates</a:t>
            </a:r>
            <a:r>
              <a:rPr lang="en-US" dirty="0"/>
              <a:t>Online.info </a:t>
            </a:r>
          </a:p>
        </p:txBody>
      </p:sp>
    </p:spTree>
    <p:extLst>
      <p:ext uri="{BB962C8B-B14F-4D97-AF65-F5344CB8AC3E}">
        <p14:creationId xmlns:p14="http://schemas.microsoft.com/office/powerpoint/2010/main" val="338344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Tm="4000">
        <p14:shred/>
      </p:transition>
    </mc:Choice>
    <mc:Fallback xmlns="">
      <p:transition spd="med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1441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Isosceles Triangle 9"/>
          <p:cNvSpPr/>
          <p:nvPr/>
        </p:nvSpPr>
        <p:spPr>
          <a:xfrm>
            <a:off x="3952973" y="428919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74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8" t="-659" r="2020" b="19637"/>
          <a:stretch/>
        </p:blipFill>
        <p:spPr bwMode="auto">
          <a:xfrm>
            <a:off x="130103" y="1008910"/>
            <a:ext cx="9013898" cy="3972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1441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5" t="17064" r="7036" b="19739"/>
          <a:stretch/>
        </p:blipFill>
        <p:spPr bwMode="auto">
          <a:xfrm>
            <a:off x="-2484" y="1524000"/>
            <a:ext cx="9298884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77038" y="1692697"/>
            <a:ext cx="2819400" cy="178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400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77038" y="2111840"/>
            <a:ext cx="3104562" cy="184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400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3952973" y="428919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Flowchart: Extract 4"/>
          <p:cNvSpPr>
            <a:spLocks noChangeAspect="1"/>
          </p:cNvSpPr>
          <p:nvPr/>
        </p:nvSpPr>
        <p:spPr>
          <a:xfrm rot="20042488">
            <a:off x="7237860" y="2013729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ounded Rectangular Callout 15"/>
          <p:cNvSpPr/>
          <p:nvPr/>
        </p:nvSpPr>
        <p:spPr>
          <a:xfrm>
            <a:off x="6248400" y="628172"/>
            <a:ext cx="2435408" cy="761475"/>
          </a:xfrm>
          <a:prstGeom prst="wedgeRoundRectCallout">
            <a:avLst>
              <a:gd name="adj1" fmla="val -61007"/>
              <a:gd name="adj2" fmla="val 5521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Hover over items to see 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helpful tips</a:t>
            </a:r>
            <a:endParaRPr lang="en-SG" sz="2000" dirty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895600" y="1495093"/>
            <a:ext cx="3788155" cy="304800"/>
          </a:xfrm>
          <a:prstGeom prst="round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Enter a unique ID for the course. E.g., CS101-2013-Sem1</a:t>
            </a:r>
            <a:endParaRPr lang="en-SG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913398"/>
      </p:ext>
    </p:extLst>
  </p:cSld>
  <p:clrMapOvr>
    <a:masterClrMapping/>
  </p:clrMapOvr>
  <p:transition spd="slow" advTm="700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250"/>
                            </p:stCondLst>
                            <p:childTnLst>
                              <p:par>
                                <p:cTn id="5" presetID="1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50"/>
                            </p:stCondLst>
                            <p:childTnLst>
                              <p:par>
                                <p:cTn id="8" presetID="1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-0.04809 -0.04004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4809 -0.04004 L -0.01476 0.02685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250"/>
                            </p:stCondLst>
                            <p:childTnLst>
                              <p:par>
                                <p:cTn id="26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7 0.02199 L -0.04809 -0.04005 " pathEditMode="relative" rAng="0" ptsTypes="AA">
                                      <p:cBhvr>
                                        <p:cTn id="2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0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  <p:bldP spid="16" grpId="0" animBg="1"/>
      <p:bldP spid="3" grpId="0" animBg="1"/>
      <p:bldP spid="3" grpId="1" animBg="1"/>
      <p:bldP spid="3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8" t="-659" r="2020" b="19637"/>
          <a:stretch/>
        </p:blipFill>
        <p:spPr bwMode="auto">
          <a:xfrm>
            <a:off x="130103" y="1008910"/>
            <a:ext cx="9013898" cy="3972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1441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5" t="17064" r="7036" b="19739"/>
          <a:stretch/>
        </p:blipFill>
        <p:spPr bwMode="auto">
          <a:xfrm>
            <a:off x="-2484" y="1524000"/>
            <a:ext cx="9298884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77038" y="1692697"/>
            <a:ext cx="2819400" cy="178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ECON101-2013Fall</a:t>
            </a:r>
            <a:endParaRPr lang="en-SG" sz="1400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77038" y="2111840"/>
            <a:ext cx="3104562" cy="184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Introduction to Economics</a:t>
            </a:r>
            <a:endParaRPr lang="en-SG" sz="1400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3952973" y="428919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Flowchart: Extract 4"/>
          <p:cNvSpPr>
            <a:spLocks noChangeAspect="1"/>
          </p:cNvSpPr>
          <p:nvPr/>
        </p:nvSpPr>
        <p:spPr>
          <a:xfrm rot="20042488">
            <a:off x="5028061" y="4891689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Donut 11"/>
          <p:cNvSpPr/>
          <p:nvPr/>
        </p:nvSpPr>
        <p:spPr>
          <a:xfrm>
            <a:off x="3962400" y="4114800"/>
            <a:ext cx="1219200" cy="1219200"/>
          </a:xfrm>
          <a:prstGeom prst="donut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13" name="Picture 7" descr="C:\Users\dcsdcr\Downloads\ajax-loader (2)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144" y="4744274"/>
            <a:ext cx="158134" cy="15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ular Callout 15"/>
          <p:cNvSpPr/>
          <p:nvPr/>
        </p:nvSpPr>
        <p:spPr>
          <a:xfrm>
            <a:off x="457200" y="628172"/>
            <a:ext cx="2079244" cy="761475"/>
          </a:xfrm>
          <a:prstGeom prst="wedgeRoundRectCallout">
            <a:avLst>
              <a:gd name="adj1" fmla="val 33657"/>
              <a:gd name="adj2" fmla="val 8076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Fill in the </a:t>
            </a:r>
            <a:b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course details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84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51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451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-0.04809 -0.04004 " pathEditMode="relative" rAng="0" ptsTypes="AA">
                                      <p:cBhvr>
                                        <p:cTn id="19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151"/>
                            </p:stCondLst>
                            <p:childTnLst>
                              <p:par>
                                <p:cTn id="21" presetID="53" presetClass="entr" presetSubtype="16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351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51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8" t="-659" r="2020" b="19637"/>
          <a:stretch/>
        </p:blipFill>
        <p:spPr bwMode="auto">
          <a:xfrm>
            <a:off x="130103" y="1008910"/>
            <a:ext cx="9013898" cy="3972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1441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5" t="17064" r="7036" b="19739"/>
          <a:stretch/>
        </p:blipFill>
        <p:spPr bwMode="auto">
          <a:xfrm>
            <a:off x="-2484" y="1524000"/>
            <a:ext cx="9298884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77038" y="1692697"/>
            <a:ext cx="2819400" cy="178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400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77038" y="2111840"/>
            <a:ext cx="3104562" cy="184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400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3952973" y="428919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03" y="5087760"/>
            <a:ext cx="9013897" cy="1011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65550" y="5410200"/>
            <a:ext cx="8927592" cy="3275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Donut 16"/>
          <p:cNvSpPr/>
          <p:nvPr/>
        </p:nvSpPr>
        <p:spPr>
          <a:xfrm>
            <a:off x="6629400" y="5029200"/>
            <a:ext cx="1219200" cy="1219200"/>
          </a:xfrm>
          <a:prstGeom prst="donut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8" name="Flowchart: Extract 4"/>
          <p:cNvSpPr>
            <a:spLocks noChangeAspect="1"/>
          </p:cNvSpPr>
          <p:nvPr/>
        </p:nvSpPr>
        <p:spPr>
          <a:xfrm rot="20042488">
            <a:off x="7666780" y="5852794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" name="Picture 7" descr="C:\Users\dcsdcr\Downloads\ajax-loader (2)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144" y="5658674"/>
            <a:ext cx="158134" cy="15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-381000" y="-304800"/>
            <a:ext cx="9906000" cy="5334000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ounded Rectangular Callout 20"/>
          <p:cNvSpPr/>
          <p:nvPr/>
        </p:nvSpPr>
        <p:spPr>
          <a:xfrm>
            <a:off x="4665026" y="6031487"/>
            <a:ext cx="2435408" cy="761475"/>
          </a:xfrm>
          <a:prstGeom prst="wedgeRoundRectCallout">
            <a:avLst>
              <a:gd name="adj1" fmla="val 46430"/>
              <a:gd name="adj2" fmla="val -102453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Enroll students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 the new course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304800" y="3886200"/>
            <a:ext cx="1717884" cy="761475"/>
          </a:xfrm>
          <a:prstGeom prst="wedgeRoundRectCallout">
            <a:avLst>
              <a:gd name="adj1" fmla="val 23593"/>
              <a:gd name="adj2" fmla="val 151330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New course created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32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-0.04809 -0.04004 " pathEditMode="relative" rAng="0" ptsTypes="AA">
                                      <p:cBhvr>
                                        <p:cTn id="30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450"/>
                            </p:stCondLst>
                            <p:childTnLst>
                              <p:par>
                                <p:cTn id="32" presetID="53" presetClass="entr" presetSubtype="16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65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35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7" grpId="1" animBg="1"/>
      <p:bldP spid="18" grpId="0" animBg="1"/>
      <p:bldP spid="18" grpId="1" animBg="1"/>
      <p:bldP spid="20" grpId="0" animBg="1"/>
      <p:bldP spid="21" grpId="0" animBg="1"/>
      <p:bldP spid="2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669</Words>
  <Application>Microsoft Office PowerPoint</Application>
  <PresentationFormat>On-screen Show (4:3)</PresentationFormat>
  <Paragraphs>118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C. Rajapakse</cp:lastModifiedBy>
  <cp:revision>96</cp:revision>
  <dcterms:created xsi:type="dcterms:W3CDTF">2006-08-16T00:00:00Z</dcterms:created>
  <dcterms:modified xsi:type="dcterms:W3CDTF">2013-09-27T12:07:58Z</dcterms:modified>
</cp:coreProperties>
</file>