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99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3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3164"/>
            <a:ext cx="7287492" cy="4628199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b="1" dirty="0" smtClean="0"/>
              <a:t>Objective:</a:t>
            </a:r>
            <a:r>
              <a:rPr dirty="0" smtClean="0"/>
              <a:t> </a:t>
            </a:r>
            <a:r>
              <a:rPr dirty="0"/>
              <a:t>Develop a classifier to detect pneumonia from pediatric chest X-ray images by fine-tuning a pre-trained Inception-V3 model</a:t>
            </a:r>
            <a:r>
              <a:rPr dirty="0" smtClean="0"/>
              <a:t>.</a:t>
            </a:r>
            <a:endParaRPr dirty="0"/>
          </a:p>
          <a:p>
            <a:r>
              <a:rPr b="1" dirty="0" smtClean="0"/>
              <a:t>Dataset:</a:t>
            </a:r>
            <a:r>
              <a:rPr dirty="0" smtClean="0"/>
              <a:t> </a:t>
            </a:r>
            <a:r>
              <a:rPr lang="en-US" dirty="0" smtClean="0"/>
              <a:t>"</a:t>
            </a:r>
            <a:r>
              <a:rPr dirty="0" err="1" smtClean="0"/>
              <a:t>PneumoniaMNIST</a:t>
            </a:r>
            <a:r>
              <a:rPr lang="en-US" dirty="0" smtClean="0"/>
              <a:t>"</a:t>
            </a:r>
            <a:r>
              <a:rPr dirty="0" smtClean="0"/>
              <a:t> </a:t>
            </a:r>
            <a:r>
              <a:rPr dirty="0"/>
              <a:t>(≈5,856 pediatric X-rays, labeled normal vs pneumonia). This binary dataset has a minority “pneumonia” class, causing class imbalance</a:t>
            </a:r>
            <a:r>
              <a:rPr dirty="0" smtClean="0"/>
              <a:t>.</a:t>
            </a:r>
            <a:endParaRPr dirty="0"/>
          </a:p>
          <a:p>
            <a:r>
              <a:rPr b="1" dirty="0" smtClean="0"/>
              <a:t>Challenges:</a:t>
            </a:r>
            <a:r>
              <a:rPr lang="en-US" dirty="0" smtClean="0"/>
              <a:t> </a:t>
            </a:r>
            <a:r>
              <a:rPr dirty="0" smtClean="0"/>
              <a:t>Imbalanced </a:t>
            </a:r>
            <a:r>
              <a:rPr dirty="0"/>
              <a:t>classes and a relatively small training set risk model bias and overfitting</a:t>
            </a:r>
            <a:r>
              <a:rPr dirty="0" smtClean="0"/>
              <a:t>.</a:t>
            </a:r>
            <a:endParaRPr dirty="0"/>
          </a:p>
          <a:p>
            <a:r>
              <a:rPr b="1" dirty="0" smtClean="0"/>
              <a:t>Solution:</a:t>
            </a:r>
            <a:r>
              <a:rPr dirty="0" smtClean="0"/>
              <a:t> </a:t>
            </a:r>
            <a:r>
              <a:rPr dirty="0"/>
              <a:t>Use </a:t>
            </a:r>
            <a:r>
              <a:rPr lang="en-US" dirty="0" smtClean="0"/>
              <a:t>"</a:t>
            </a:r>
            <a:r>
              <a:rPr dirty="0" smtClean="0"/>
              <a:t>transfer learning</a:t>
            </a:r>
            <a:r>
              <a:rPr lang="en-US" dirty="0"/>
              <a:t>"</a:t>
            </a:r>
            <a:r>
              <a:rPr dirty="0" smtClean="0"/>
              <a:t> </a:t>
            </a:r>
            <a:r>
              <a:rPr dirty="0"/>
              <a:t>(Inception-V3 backbone) with </a:t>
            </a:r>
            <a:r>
              <a:rPr lang="en-US" dirty="0"/>
              <a:t>"</a:t>
            </a:r>
            <a:r>
              <a:rPr dirty="0" smtClean="0"/>
              <a:t>data augmentation</a:t>
            </a:r>
            <a:r>
              <a:rPr lang="en-US" dirty="0"/>
              <a:t>"</a:t>
            </a:r>
            <a:r>
              <a:rPr dirty="0" smtClean="0"/>
              <a:t> </a:t>
            </a:r>
            <a:r>
              <a:rPr dirty="0"/>
              <a:t>(rotations, flips, shifts) and a </a:t>
            </a:r>
            <a:r>
              <a:rPr lang="en-US" dirty="0"/>
              <a:t>"</a:t>
            </a:r>
            <a:r>
              <a:rPr dirty="0" smtClean="0"/>
              <a:t>weighted </a:t>
            </a:r>
            <a:r>
              <a:rPr dirty="0"/>
              <a:t>loss </a:t>
            </a:r>
            <a:r>
              <a:rPr dirty="0" smtClean="0"/>
              <a:t>function</a:t>
            </a:r>
            <a:r>
              <a:rPr lang="en-US" dirty="0"/>
              <a:t>"</a:t>
            </a:r>
            <a:r>
              <a:rPr dirty="0" smtClean="0"/>
              <a:t> </a:t>
            </a:r>
            <a:r>
              <a:rPr dirty="0"/>
              <a:t>to compensate for imbalance. These measures improve generalization on limited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27200"/>
            <a:ext cx="7195128" cy="4765964"/>
          </a:xfrm>
        </p:spPr>
        <p:txBody>
          <a:bodyPr>
            <a:normAutofit/>
          </a:bodyPr>
          <a:lstStyle/>
          <a:p>
            <a:r>
              <a:rPr b="1" dirty="0" smtClean="0"/>
              <a:t>Pipeline:</a:t>
            </a:r>
            <a:r>
              <a:rPr dirty="0" smtClean="0"/>
              <a:t> </a:t>
            </a:r>
            <a:r>
              <a:rPr dirty="0"/>
              <a:t>Preprocess input X-rays (resize/normalize), feed into the frozen Inception-V3 convolutional base, attach a custom fully-connected head, and output pneumonia probability</a:t>
            </a:r>
            <a:r>
              <a:rPr dirty="0" smtClean="0"/>
              <a:t>.</a:t>
            </a:r>
            <a:endParaRPr dirty="0"/>
          </a:p>
          <a:p>
            <a:r>
              <a:rPr b="1" dirty="0" smtClean="0"/>
              <a:t>Training </a:t>
            </a:r>
            <a:r>
              <a:rPr b="1" dirty="0"/>
              <a:t>Scheme</a:t>
            </a:r>
            <a:r>
              <a:rPr b="1" dirty="0" smtClean="0"/>
              <a:t>:</a:t>
            </a:r>
            <a:r>
              <a:rPr dirty="0" smtClean="0"/>
              <a:t> </a:t>
            </a:r>
            <a:r>
              <a:rPr dirty="0"/>
              <a:t>Initially freeze most Inception layers; train only the new classifier. Then unfreeze deeper layers for fine-tuning with a low learning rate (e.g. 1e-4) and batch size ~32. We used the Adam optimizer and monitored validation loss to avoid overfitting</a:t>
            </a:r>
            <a:r>
              <a:rPr dirty="0" smtClean="0"/>
              <a:t>.</a:t>
            </a:r>
            <a:endParaRPr dirty="0"/>
          </a:p>
          <a:p>
            <a:r>
              <a:rPr b="1" dirty="0" smtClean="0"/>
              <a:t>Augmentation </a:t>
            </a:r>
            <a:r>
              <a:rPr b="1" dirty="0"/>
              <a:t>&amp; Regularization</a:t>
            </a:r>
            <a:r>
              <a:rPr b="1" dirty="0" smtClean="0"/>
              <a:t>:</a:t>
            </a:r>
            <a:r>
              <a:rPr dirty="0" smtClean="0"/>
              <a:t> </a:t>
            </a:r>
            <a:r>
              <a:rPr dirty="0"/>
              <a:t>Applied on-the-fly augmentations (random flips, shifts, rotations) to enlarge the effective dataset. Dropout and weight decay were also used in the classifier head to reduce overfitting</a:t>
            </a:r>
            <a:r>
              <a:rPr dirty="0" smtClean="0"/>
              <a:t>.</a:t>
            </a:r>
            <a:endParaRPr dirty="0"/>
          </a:p>
          <a:p>
            <a:r>
              <a:rPr b="1" dirty="0" smtClean="0"/>
              <a:t>Tools:</a:t>
            </a:r>
            <a:r>
              <a:rPr dirty="0" smtClean="0"/>
              <a:t> </a:t>
            </a:r>
            <a:r>
              <a:rPr dirty="0"/>
              <a:t>Implemented in </a:t>
            </a:r>
            <a:r>
              <a:rPr dirty="0" err="1"/>
              <a:t>PyTorch</a:t>
            </a:r>
            <a:r>
              <a:rPr dirty="0"/>
              <a:t> on Google </a:t>
            </a:r>
            <a:r>
              <a:rPr dirty="0" err="1"/>
              <a:t>Colab</a:t>
            </a:r>
            <a:r>
              <a:rPr dirty="0"/>
              <a:t> using an NVIDIA T4 GPU. The </a:t>
            </a:r>
            <a:r>
              <a:rPr dirty="0" err="1"/>
              <a:t>MedMNIST</a:t>
            </a:r>
            <a:r>
              <a:rPr dirty="0"/>
              <a:t> library was used to load </a:t>
            </a:r>
            <a:r>
              <a:rPr dirty="0" err="1"/>
              <a:t>PneumoniaMNIST</a:t>
            </a:r>
            <a:r>
              <a:rPr dirty="0"/>
              <a:t>; experiments ran in Python notebooks.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39273"/>
            <a:ext cx="6576292" cy="5518727"/>
          </a:xfrm>
        </p:spPr>
        <p:txBody>
          <a:bodyPr>
            <a:noAutofit/>
          </a:bodyPr>
          <a:lstStyle/>
          <a:p>
            <a:r>
              <a:rPr sz="1600" b="1" dirty="0" smtClean="0"/>
              <a:t>Performance:</a:t>
            </a:r>
            <a:r>
              <a:rPr sz="1600" dirty="0" smtClean="0"/>
              <a:t> </a:t>
            </a:r>
            <a:r>
              <a:rPr sz="1600" dirty="0"/>
              <a:t>On the held-out test set, the model achieved **Accuracy ≈ 96–98%**, **Recall (sensitivity) ≈ 95–97%**, and **AUC ≈ 96–99</a:t>
            </a:r>
            <a:r>
              <a:rPr sz="1600" dirty="0" smtClean="0"/>
              <a:t>%**.</a:t>
            </a:r>
            <a:endParaRPr sz="1600" dirty="0"/>
          </a:p>
          <a:p>
            <a:r>
              <a:rPr sz="1600" b="1" dirty="0" smtClean="0"/>
              <a:t>Baseline </a:t>
            </a:r>
            <a:r>
              <a:rPr sz="1600" b="1" dirty="0"/>
              <a:t>Comparison</a:t>
            </a:r>
            <a:r>
              <a:rPr sz="1600" b="1" dirty="0" smtClean="0"/>
              <a:t>:</a:t>
            </a:r>
            <a:r>
              <a:rPr sz="1600" dirty="0" smtClean="0"/>
              <a:t> </a:t>
            </a:r>
            <a:r>
              <a:rPr sz="1600" dirty="0"/>
              <a:t>The </a:t>
            </a:r>
            <a:r>
              <a:rPr sz="1600" dirty="0" err="1"/>
              <a:t>MedMNIST</a:t>
            </a:r>
            <a:r>
              <a:rPr sz="1600" dirty="0"/>
              <a:t> benchmark (e.g. ResNet-18) attains only ~85–88% accuracy on </a:t>
            </a:r>
            <a:r>
              <a:rPr sz="1600" dirty="0" err="1"/>
              <a:t>PneumoniaMNIST</a:t>
            </a:r>
            <a:r>
              <a:rPr sz="1600" dirty="0"/>
              <a:t>, so our fine-tuned Inception-V3 shows a significant improvement</a:t>
            </a:r>
            <a:r>
              <a:rPr sz="1600" dirty="0" smtClean="0"/>
              <a:t>.</a:t>
            </a:r>
            <a:endParaRPr sz="1600" dirty="0"/>
          </a:p>
          <a:p>
            <a:r>
              <a:rPr sz="1600" b="1" dirty="0" smtClean="0"/>
              <a:t>Class </a:t>
            </a:r>
            <a:r>
              <a:rPr sz="1600" b="1" dirty="0"/>
              <a:t>Balancing</a:t>
            </a:r>
            <a:r>
              <a:rPr sz="1600" b="1" dirty="0" smtClean="0"/>
              <a:t>:</a:t>
            </a:r>
            <a:r>
              <a:rPr sz="1600" dirty="0" smtClean="0"/>
              <a:t> </a:t>
            </a:r>
            <a:r>
              <a:rPr sz="1600" dirty="0"/>
              <a:t>Using a weighted loss (higher weight on the pneumonia class) reduced false negatives and improved recall. This helped the model correctly identify more pneumonia cases despite imbalance</a:t>
            </a:r>
            <a:r>
              <a:rPr sz="1600" dirty="0" smtClean="0"/>
              <a:t>.</a:t>
            </a:r>
            <a:endParaRPr sz="1600" dirty="0"/>
          </a:p>
          <a:p>
            <a:r>
              <a:rPr sz="1600" b="1" dirty="0" smtClean="0"/>
              <a:t>Generalization:</a:t>
            </a:r>
            <a:r>
              <a:rPr sz="1600" dirty="0" smtClean="0"/>
              <a:t> </a:t>
            </a:r>
            <a:r>
              <a:rPr sz="1600" dirty="0"/>
              <a:t>Regularization (dropout) and aggressive augmentation narrowed the train–test gap. As a result, the model did not </a:t>
            </a:r>
            <a:r>
              <a:rPr sz="1600" dirty="0" err="1"/>
              <a:t>overfit</a:t>
            </a:r>
            <a:r>
              <a:rPr sz="1600" dirty="0"/>
              <a:t> and generalized well to unseen X-rays</a:t>
            </a:r>
            <a:r>
              <a:rPr sz="1600" dirty="0" smtClean="0"/>
              <a:t>.</a:t>
            </a:r>
            <a:endParaRPr sz="1600" dirty="0"/>
          </a:p>
          <a:p>
            <a:r>
              <a:rPr sz="1600" b="1" dirty="0" smtClean="0"/>
              <a:t>Confusion </a:t>
            </a:r>
            <a:r>
              <a:rPr sz="1600" b="1" dirty="0"/>
              <a:t>Matrix &amp; ROC (summary</a:t>
            </a:r>
            <a:r>
              <a:rPr sz="1600" b="1" dirty="0" smtClean="0"/>
              <a:t>):</a:t>
            </a:r>
            <a:r>
              <a:rPr sz="1600" dirty="0" smtClean="0"/>
              <a:t> </a:t>
            </a:r>
            <a:r>
              <a:rPr sz="1600" dirty="0"/>
              <a:t>The confusion matrix confirms high true positive and true negative rates. The ROC curve area (~0.96–0.99 AUC) indicates excellent </a:t>
            </a:r>
            <a:r>
              <a:rPr sz="1600" dirty="0" err="1"/>
              <a:t>separability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416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Problem &amp; Approach</vt:lpstr>
      <vt:lpstr>Model Architecture &amp; Workflow</vt:lpstr>
      <vt:lpstr>Results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Approach</dc:title>
  <dc:subject/>
  <dc:creator/>
  <cp:keywords/>
  <dc:description>generated using python-pptx</dc:description>
  <cp:lastModifiedBy>Dell</cp:lastModifiedBy>
  <cp:revision>3</cp:revision>
  <dcterms:created xsi:type="dcterms:W3CDTF">2013-01-27T09:14:16Z</dcterms:created>
  <dcterms:modified xsi:type="dcterms:W3CDTF">2025-07-08T17:46:03Z</dcterms:modified>
  <cp:category/>
</cp:coreProperties>
</file>