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Final.xlsx]YEAR SALES (HIGH &amp; LOW)!PivotTable1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LOW)'!$A$7:$A$16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LOW)'!$B$7:$B$16</c:f>
              <c:numCache>
                <c:formatCode>General</c:formatCode>
                <c:ptCount val="9"/>
                <c:pt idx="0">
                  <c:v>461927</c:v>
                </c:pt>
                <c:pt idx="1">
                  <c:v>263903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243257</c:v>
                </c:pt>
                <c:pt idx="6">
                  <c:v>239919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E1-449F-980D-23F0774A61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793248"/>
        <c:axId val="21787760"/>
      </c:barChart>
      <c:catAx>
        <c:axId val="21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760"/>
        <c:crosses val="autoZero"/>
        <c:auto val="1"/>
        <c:lblAlgn val="ctr"/>
        <c:lblOffset val="100"/>
        <c:noMultiLvlLbl val="0"/>
      </c:catAx>
      <c:valAx>
        <c:axId val="217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E034-49FC-B749-86FD0DDE8B9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E034-49FC-B749-86FD0DDE8B9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E034-49FC-B749-86FD0DDE8B9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E034-49FC-B749-86FD0DDE8B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34-49FC-B749-86FD0DDE8B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1-4050-B788-18E07461DD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2608"/>
        <c:axId val="235114568"/>
      </c:barChart>
      <c:catAx>
        <c:axId val="2351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4568"/>
        <c:crosses val="autoZero"/>
        <c:auto val="1"/>
        <c:lblAlgn val="ctr"/>
        <c:lblOffset val="100"/>
        <c:noMultiLvlLbl val="0"/>
      </c:catAx>
      <c:valAx>
        <c:axId val="23511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(H &amp; L)!PivotTable1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ITEM TYPE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TYPE SALES (H &amp; L)'!$B$5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(H &amp; L)'!$A$6:$A$22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 &amp; L)'!$B$6:$B$22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B-4549-BD11-3B64D1A54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790112"/>
        <c:axId val="21786976"/>
      </c:barChart>
      <c:catAx>
        <c:axId val="2179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976"/>
        <c:crosses val="autoZero"/>
        <c:auto val="1"/>
        <c:lblAlgn val="ctr"/>
        <c:lblOffset val="100"/>
        <c:noMultiLvlLbl val="0"/>
      </c:catAx>
      <c:valAx>
        <c:axId val="217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WEIGHT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US"/>
              <a:t>WEIGHT OF ITEM 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'ITEM TYPE WEIGHT (MAX &amp; MIN)'!$B$4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MIN)'!$A$5:$A$21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MIN)'!$B$5:$B$21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3-4EEA-9083-B84DF8E7F8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21792072"/>
        <c:axId val="21785800"/>
      </c:areaChart>
      <c:catAx>
        <c:axId val="2179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5800"/>
        <c:crosses val="autoZero"/>
        <c:auto val="1"/>
        <c:lblAlgn val="ctr"/>
        <c:lblOffset val="100"/>
        <c:noMultiLvlLbl val="0"/>
      </c:catAx>
      <c:valAx>
        <c:axId val="21785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2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Final.xlsx]OUTLET TYPE SALES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OUTLET TYPE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'OUTLET TYPE SALES (MAX &amp; MIN)'!$B$6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7467-4177-AE88-ABAAAFFECA0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7467-4177-AE88-ABAAAFFECA0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7467-4177-AE88-ABAAAFFECA0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7467-4177-AE88-ABAAAFFEC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'OUTLET TYPE SALES (MAX &amp; MIN)'!$A$7:$A$11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(MAX &amp; MIN)'!$B$7:$B$11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67-4177-AE88-ABAAAFFECA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5-4208-BDD5-074272BFA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6192"/>
        <c:axId val="21788152"/>
      </c:lineChart>
      <c:catAx>
        <c:axId val="217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8152"/>
        <c:crosses val="autoZero"/>
        <c:auto val="1"/>
        <c:lblAlgn val="ctr"/>
        <c:lblOffset val="100"/>
        <c:noMultiLvlLbl val="0"/>
      </c:catAx>
      <c:valAx>
        <c:axId val="21788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Final.xlsx]COUNT OF FAT CONTENT!PivotTable1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FAT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CONTENT'!$A$6:$A$10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CONTENT'!$B$6:$B$10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9-486D-A185-41EE562078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21790896"/>
        <c:axId val="21786584"/>
      </c:barChart>
      <c:catAx>
        <c:axId val="2179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584"/>
        <c:crosses val="autoZero"/>
        <c:auto val="1"/>
        <c:lblAlgn val="ctr"/>
        <c:lblOffset val="100"/>
        <c:noMultiLvlLbl val="0"/>
      </c:catAx>
      <c:valAx>
        <c:axId val="217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0">
      <a:solidFill>
        <a:schemeClr val="accent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A-402F-A703-C167E72DF0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791680"/>
        <c:axId val="21787368"/>
      </c:barChart>
      <c:catAx>
        <c:axId val="2179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368"/>
        <c:crosses val="autoZero"/>
        <c:auto val="1"/>
        <c:lblAlgn val="ctr"/>
        <c:lblOffset val="100"/>
        <c:noMultiLvlLbl val="0"/>
      </c:catAx>
      <c:valAx>
        <c:axId val="2178736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IN YEAR!PivotTable1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 TYPE SALES IN YEAR'!$B$4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IN YEAR'!$A$5:$A$14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'ITEM TYPE SALES IN YEAR'!$B$5:$B$14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116</c:v>
                </c:pt>
                <c:pt idx="3">
                  <c:v>115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95</c:v>
                </c:pt>
                <c:pt idx="8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7-4F61-BF52-ADC019AC6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113000"/>
        <c:axId val="235118488"/>
      </c:barChart>
      <c:catAx>
        <c:axId val="23511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8488"/>
        <c:crosses val="autoZero"/>
        <c:auto val="1"/>
        <c:lblAlgn val="ctr"/>
        <c:lblOffset val="100"/>
        <c:noMultiLvlLbl val="0"/>
      </c:catAx>
      <c:valAx>
        <c:axId val="23511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3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Final.xlsx]OUTLET TYPE&amp;OUTLET SIZE(SALES)!PivotTable1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OUTLET TYPE &amp; SIZE</a:t>
            </a:r>
          </a:p>
        </c:rich>
      </c:tx>
      <c:layout>
        <c:manualLayout>
          <c:xMode val="edge"/>
          <c:yMode val="edge"/>
          <c:x val="0.20276083467094699"/>
          <c:y val="8.065805234184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SIZE(SALES)'!$A$6:$A$17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SIZE(SALES)'!$B$6:$B$17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7-4CA4-BF37-CF68377ED6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7312"/>
        <c:axId val="235117704"/>
      </c:barChart>
      <c:catAx>
        <c:axId val="2351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704"/>
        <c:crosses val="autoZero"/>
        <c:auto val="1"/>
        <c:lblAlgn val="ctr"/>
        <c:lblOffset val="100"/>
        <c:noMultiLvlLbl val="0"/>
      </c:catAx>
      <c:valAx>
        <c:axId val="235117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Project Title: Big Mart Sales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Objective: Derive valuable insights from Big Mart's sales data to enhance decision-making.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Slide 2: Dataset Overview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Dataset Name: Big Mart Sales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Dimensions: 11 columns, 1001 rows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Slide 3: Dataset Fields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Fields: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Identifier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Weight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Fat Content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MRP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Outlet Identifier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Outlet Establishment Year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Outlet Size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Outlet Location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Outlet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Item Outlet Sales</a:t>
            </a: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154546"/>
            <a:ext cx="101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89726"/>
              </p:ext>
            </p:extLst>
          </p:nvPr>
        </p:nvGraphicFramePr>
        <p:xfrm>
          <a:off x="2589191" y="2240925"/>
          <a:ext cx="7546483" cy="421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60" y="1032696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- 186 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206062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5341"/>
              </p:ext>
            </p:extLst>
          </p:nvPr>
        </p:nvGraphicFramePr>
        <p:xfrm>
          <a:off x="2961873" y="2587432"/>
          <a:ext cx="7199826" cy="415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980" y="710726"/>
            <a:ext cx="56023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1 - 1512239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3 - 442796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2 - 195710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- 39896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31820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85105"/>
              </p:ext>
            </p:extLst>
          </p:nvPr>
        </p:nvGraphicFramePr>
        <p:xfrm>
          <a:off x="2732802" y="2517554"/>
          <a:ext cx="7415750" cy="393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922" y="656822"/>
            <a:ext cx="526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1 - 655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3 - 125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- 124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68973"/>
              </p:ext>
            </p:extLst>
          </p:nvPr>
        </p:nvGraphicFramePr>
        <p:xfrm>
          <a:off x="2983136" y="236971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90" y="787999"/>
            <a:ext cx="63750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3 - 899190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2 - 765160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1 - 526291</a:t>
            </a:r>
          </a:p>
        </p:txBody>
      </p:sp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341" y="636169"/>
            <a:ext cx="10341737" cy="854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Analysis by Year: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Sales: 1985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Sales: 1998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Item Type: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Sales: Fruits and Vegetables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Sales: Seafood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 Statistics: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Weight: 1742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Weight: 34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Outlet Type: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Sales: Supermarket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Sales: Grocery Store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Item MRP: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138,088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 Type Counts: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Fat: 635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Regular: 328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LF: 26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Reg: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Sales Overview: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Sales in 1985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Sales in 1998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Item Sales: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186 in 1985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Supermarket Type: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Supermarket Type 1: Highest Sales (1,512,239)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Supermarket Type 2: Lowest Sales (96)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Supermarket Type Counts: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Supermarket Type 1: 655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Supermarket Type 2: 96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Outlet Tier: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Sales: Tier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Sales: Tier 1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8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https://www.kaggle.com/uniabhi/bigmart-sales-data?select=Test.csv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53226"/>
              </p:ext>
            </p:extLst>
          </p:nvPr>
        </p:nvGraphicFramePr>
        <p:xfrm>
          <a:off x="2794177" y="2395471"/>
          <a:ext cx="7071039" cy="41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978" y="839512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88908"/>
              </p:ext>
            </p:extLst>
          </p:nvPr>
        </p:nvGraphicFramePr>
        <p:xfrm>
          <a:off x="2915923" y="2176530"/>
          <a:ext cx="6884899" cy="388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FRUITS AND VEGETABLES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SEAFOOD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0400"/>
              </p:ext>
            </p:extLst>
          </p:nvPr>
        </p:nvGraphicFramePr>
        <p:xfrm>
          <a:off x="2887685" y="2550017"/>
          <a:ext cx="6681318" cy="386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032698"/>
            <a:ext cx="28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- 34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98603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490369"/>
              </p:ext>
            </p:extLst>
          </p:nvPr>
        </p:nvGraphicFramePr>
        <p:xfrm>
          <a:off x="2392653" y="2086378"/>
          <a:ext cx="7446805" cy="40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2890" y="916788"/>
            <a:ext cx="481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SUPER MARKET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GROCERY STORE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3383"/>
              </p:ext>
            </p:extLst>
          </p:nvPr>
        </p:nvGraphicFramePr>
        <p:xfrm>
          <a:off x="2171229" y="2137893"/>
          <a:ext cx="7011407" cy="387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5" y="1019818"/>
            <a:ext cx="3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MRP - 138088</a:t>
            </a:r>
          </a:p>
        </p:txBody>
      </p:sp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31028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11185"/>
              </p:ext>
            </p:extLst>
          </p:nvPr>
        </p:nvGraphicFramePr>
        <p:xfrm>
          <a:off x="2928804" y="2343955"/>
          <a:ext cx="6781867" cy="404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527" y="956619"/>
            <a:ext cx="619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66396"/>
              </p:ext>
            </p:extLst>
          </p:nvPr>
        </p:nvGraphicFramePr>
        <p:xfrm>
          <a:off x="2399261" y="2080869"/>
          <a:ext cx="7384894" cy="440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648" y="880540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–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- 1998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276</TotalTime>
  <Words>653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Corbel</vt:lpstr>
      <vt:lpstr>Söhne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Nalini Dn</cp:lastModifiedBy>
  <cp:revision>20</cp:revision>
  <dcterms:created xsi:type="dcterms:W3CDTF">2021-09-17T16:56:11Z</dcterms:created>
  <dcterms:modified xsi:type="dcterms:W3CDTF">2023-11-29T06:05:36Z</dcterms:modified>
</cp:coreProperties>
</file>