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28"/>
  </p:notesMasterIdLst>
  <p:sldIdLst>
    <p:sldId id="256" r:id="rId2"/>
    <p:sldId id="290" r:id="rId3"/>
    <p:sldId id="272" r:id="rId4"/>
    <p:sldId id="257" r:id="rId5"/>
    <p:sldId id="311" r:id="rId6"/>
    <p:sldId id="273" r:id="rId7"/>
    <p:sldId id="275" r:id="rId8"/>
    <p:sldId id="276" r:id="rId9"/>
    <p:sldId id="277" r:id="rId10"/>
    <p:sldId id="278" r:id="rId11"/>
    <p:sldId id="279" r:id="rId12"/>
    <p:sldId id="268" r:id="rId13"/>
    <p:sldId id="269" r:id="rId14"/>
    <p:sldId id="270" r:id="rId15"/>
    <p:sldId id="267" r:id="rId16"/>
    <p:sldId id="280" r:id="rId17"/>
    <p:sldId id="281" r:id="rId18"/>
    <p:sldId id="282" r:id="rId19"/>
    <p:sldId id="286" r:id="rId20"/>
    <p:sldId id="284" r:id="rId21"/>
    <p:sldId id="285" r:id="rId22"/>
    <p:sldId id="313" r:id="rId23"/>
    <p:sldId id="332" r:id="rId24"/>
    <p:sldId id="333" r:id="rId25"/>
    <p:sldId id="271"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115" d="100"/>
          <a:sy n="115"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EEBEE-8616-4D05-A422-7BF1AE20509B}" type="datetimeFigureOut">
              <a:rPr lang="en-IN" smtClean="0"/>
              <a:t>20-12-2022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5142C-1454-4A2E-90C9-9BCC144F230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t>10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t>11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C8E2-BDEC-93A6-F097-7A5CFE266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ED8FA9-6651-2E99-39E2-446892FAD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7F4BCC-DADC-9FB5-7E5B-406028FD46EB}"/>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6F5980CF-D047-E99C-8218-0AFEDCF02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990A4-A151-2194-8F3C-40F5EEE736E9}"/>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3810845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B9E7-7C98-0695-7261-CAC35F0FC6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716BC9-763D-437F-3021-827AEA6F1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92ECA-64DE-C41D-39BD-CC7C8E756226}"/>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A171E402-27A8-241F-B261-3DF3A97F3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0FBBF-4A77-8EF3-0CD3-46E9095566D1}"/>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42915531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E0D2E-A123-2F4B-D570-2F0234BFDA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45FAF-AEDC-3836-5B7B-1A40BD613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AD93E-B241-5D7A-0F82-042D66104DBE}"/>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5F0431C8-2D17-81EE-8F4A-E35E8CE86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4F241-963B-EC16-B08D-A20C5746BE39}"/>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13770166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694-4B4C-5A2B-2245-6AD8A0A3A1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97C79-A447-1BF6-0A31-96A549C8B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2CACF-8F75-AB49-BAF6-028727DA1BBD}"/>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E0104BBC-5285-963C-C8F4-50E9981A7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8F453-123F-084D-1C6E-EC7696BBC3A8}"/>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1310572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D652-5245-6295-BE00-3CC75B4EF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D6B6E8-C98B-3305-A489-4E5C8B75C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AA9CA-0D6F-E2A4-097E-02D398A53105}"/>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78C64F27-A356-B936-7A18-02887001C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728C-A6A0-58C4-A44C-D9B0E42BB1DE}"/>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32190985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18DC-B2DB-29CE-9926-4DBDD3536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133ED-63CD-E933-2160-FE11C1F1B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4F3334-A3B8-0104-CC4D-EEAA4665C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48F9AF-ED70-0472-E8F5-6FA308BC8602}"/>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6" name="Footer Placeholder 5">
            <a:extLst>
              <a:ext uri="{FF2B5EF4-FFF2-40B4-BE49-F238E27FC236}">
                <a16:creationId xmlns:a16="http://schemas.microsoft.com/office/drawing/2014/main" id="{B304FD22-3D7D-2069-6418-655F8EBDA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055D-55F6-0BDE-A70D-186E6143755C}"/>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31821478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7335-C30F-9CBE-3137-4E8FD2B7D0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98CEC8-39B3-17B4-CFC8-5CCAA1767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6CFC3-DB7E-A53F-6769-7D9389B21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59B9E-A053-538D-D68A-B6E65254A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356FD-FA56-EC58-E48C-BC016F7C1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932F81-41E7-A7B4-EF73-BC816398440E}"/>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8" name="Footer Placeholder 7">
            <a:extLst>
              <a:ext uri="{FF2B5EF4-FFF2-40B4-BE49-F238E27FC236}">
                <a16:creationId xmlns:a16="http://schemas.microsoft.com/office/drawing/2014/main" id="{FAE885DA-E5C4-DFB1-B9A8-761526DEE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2F1286-3122-6CC2-36F4-9091CF42107F}"/>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33961859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8E19-CFD9-8851-D6A9-6B6922F2DE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E817E-6166-8A7F-E85C-68521A3CB803}"/>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4" name="Footer Placeholder 3">
            <a:extLst>
              <a:ext uri="{FF2B5EF4-FFF2-40B4-BE49-F238E27FC236}">
                <a16:creationId xmlns:a16="http://schemas.microsoft.com/office/drawing/2014/main" id="{5F73DE75-E64A-02CD-BBA2-6992704BB2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4FFADD-BAAA-A2F3-C14F-3B0B281701F0}"/>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10264154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8B3CA-8880-0902-3225-1FF94350AC03}"/>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3" name="Footer Placeholder 2">
            <a:extLst>
              <a:ext uri="{FF2B5EF4-FFF2-40B4-BE49-F238E27FC236}">
                <a16:creationId xmlns:a16="http://schemas.microsoft.com/office/drawing/2014/main" id="{B04C46DC-1711-7CA1-5BA4-0F5E36769E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2DFCC3-791F-344F-0D11-1F21E3BEF0D2}"/>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39393861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61BF-C82A-18DB-AFC5-56E4A3892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519E5E-DCF5-F9B5-B66E-8C9330314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827D7D-64DA-4DAE-5750-C18BF5109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58260-C16F-ED15-4719-8F0AB614F900}"/>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6" name="Footer Placeholder 5">
            <a:extLst>
              <a:ext uri="{FF2B5EF4-FFF2-40B4-BE49-F238E27FC236}">
                <a16:creationId xmlns:a16="http://schemas.microsoft.com/office/drawing/2014/main" id="{BB724BD4-C940-A9FC-1980-E2D91407C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9A99A-4C0D-7529-EDDF-908ABAD68272}"/>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1834949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B34-43B5-9608-B88F-699BDC85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FB7350-FA8B-40A9-A5D8-A18A3C5D8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FD9ECF-EE91-B5E4-13A8-2807352A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ED959-F23F-46AA-7196-3D8A87C8715C}"/>
              </a:ext>
            </a:extLst>
          </p:cNvPr>
          <p:cNvSpPr>
            <a:spLocks noGrp="1"/>
          </p:cNvSpPr>
          <p:nvPr>
            <p:ph type="dt" sz="half" idx="10"/>
          </p:nvPr>
        </p:nvSpPr>
        <p:spPr/>
        <p:txBody>
          <a:bodyPr/>
          <a:lstStyle/>
          <a:p>
            <a:fld id="{122D7184-2A49-43EA-96C0-A5BDFA5DAB08}" type="datetimeFigureOut">
              <a:rPr lang="en-US" smtClean="0"/>
              <a:t>12/20/2022</a:t>
            </a:fld>
            <a:endParaRPr lang="en-US"/>
          </a:p>
        </p:txBody>
      </p:sp>
      <p:sp>
        <p:nvSpPr>
          <p:cNvPr id="6" name="Footer Placeholder 5">
            <a:extLst>
              <a:ext uri="{FF2B5EF4-FFF2-40B4-BE49-F238E27FC236}">
                <a16:creationId xmlns:a16="http://schemas.microsoft.com/office/drawing/2014/main" id="{52B845D0-8999-A221-7B90-047DFAC67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FEAAC-5C68-175A-F10B-66B3178C505B}"/>
              </a:ext>
            </a:extLst>
          </p:cNvPr>
          <p:cNvSpPr>
            <a:spLocks noGrp="1"/>
          </p:cNvSpPr>
          <p:nvPr>
            <p:ph type="sldNum" sz="quarter" idx="12"/>
          </p:nvPr>
        </p:nvSpPr>
        <p:spPr/>
        <p:txBody>
          <a:bodyPr/>
          <a:lstStyle/>
          <a:p>
            <a:fld id="{2A4A83EC-3583-48AA-B4ED-1A128C58C6BE}" type="slidenum">
              <a:rPr lang="en-US" smtClean="0"/>
              <a:t>‹#›</a:t>
            </a:fld>
            <a:endParaRPr lang="en-US"/>
          </a:p>
        </p:txBody>
      </p:sp>
    </p:spTree>
    <p:extLst>
      <p:ext uri="{BB962C8B-B14F-4D97-AF65-F5344CB8AC3E}">
        <p14:creationId xmlns:p14="http://schemas.microsoft.com/office/powerpoint/2010/main" val="2847499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73AC9-0C38-34BD-BD62-E2A308923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6597A-43CF-9262-1AF6-FA2C2723E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84EC7-4080-7C6D-48EB-DE0B276D9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D7184-2A49-43EA-96C0-A5BDFA5DAB08}" type="datetimeFigureOut">
              <a:rPr lang="en-US" smtClean="0"/>
              <a:t>12/20/2022</a:t>
            </a:fld>
            <a:endParaRPr lang="en-US"/>
          </a:p>
        </p:txBody>
      </p:sp>
      <p:sp>
        <p:nvSpPr>
          <p:cNvPr id="5" name="Footer Placeholder 4">
            <a:extLst>
              <a:ext uri="{FF2B5EF4-FFF2-40B4-BE49-F238E27FC236}">
                <a16:creationId xmlns:a16="http://schemas.microsoft.com/office/drawing/2014/main" id="{0A05CDFD-90A3-46E8-B756-D5D3DB944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A3B95C-3A44-14AE-9ECA-A0EE2E9D1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A83EC-3583-48AA-B4ED-1A128C58C6BE}" type="slidenum">
              <a:rPr lang="en-US" smtClean="0"/>
              <a:t>‹#›</a:t>
            </a:fld>
            <a:endParaRPr lang="en-US"/>
          </a:p>
        </p:txBody>
      </p:sp>
    </p:spTree>
    <p:extLst>
      <p:ext uri="{BB962C8B-B14F-4D97-AF65-F5344CB8AC3E}">
        <p14:creationId xmlns:p14="http://schemas.microsoft.com/office/powerpoint/2010/main" val="352462273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462" y="2615565"/>
            <a:ext cx="10943167" cy="1082675"/>
          </a:xfrm>
        </p:spPr>
        <p:txBody>
          <a:bodyPr>
            <a:noAutofit/>
          </a:bodyPr>
          <a:lstStyle/>
          <a:p>
            <a:r>
              <a:rPr lang="en-US" sz="2800" b="1" dirty="0">
                <a:latin typeface="Calibri" panose="020F0502020204030204" charset="0"/>
                <a:cs typeface="Calibri" panose="020F0502020204030204" charset="0"/>
              </a:rPr>
              <a:t>Phishing Attacks Detection using Machine Learning and</a:t>
            </a:r>
            <a:br>
              <a:rPr lang="en-US" sz="2800" b="1" dirty="0">
                <a:latin typeface="Calibri" panose="020F0502020204030204" charset="0"/>
                <a:cs typeface="Calibri" panose="020F0502020204030204" charset="0"/>
              </a:rPr>
            </a:br>
            <a:r>
              <a:rPr lang="en-US" sz="2800" b="1" dirty="0">
                <a:latin typeface="Calibri" panose="020F0502020204030204" charset="0"/>
                <a:cs typeface="Calibri" panose="020F0502020204030204" charset="0"/>
              </a:rPr>
              <a:t> Deep Learning Models</a:t>
            </a:r>
            <a:r>
              <a:rPr lang="en-US" sz="4400" b="1" dirty="0"/>
              <a:t> </a:t>
            </a:r>
            <a:endParaRPr lang="en-US" sz="4400" dirty="0"/>
          </a:p>
        </p:txBody>
      </p:sp>
      <p:pic>
        <p:nvPicPr>
          <p:cNvPr id="4" name="image4.jpg"/>
          <p:cNvPicPr/>
          <p:nvPr/>
        </p:nvPicPr>
        <p:blipFill>
          <a:blip r:embed="rId2"/>
          <a:srcRect/>
          <a:stretch>
            <a:fillRect/>
          </a:stretch>
        </p:blipFill>
        <p:spPr>
          <a:xfrm>
            <a:off x="787400" y="259080"/>
            <a:ext cx="10922000" cy="1493520"/>
          </a:xfrm>
          <a:prstGeom prst="rect">
            <a:avLst/>
          </a:prstGeom>
        </p:spPr>
      </p:pic>
      <p:sp>
        <p:nvSpPr>
          <p:cNvPr id="8" name="TextBox 7"/>
          <p:cNvSpPr txBox="1"/>
          <p:nvPr/>
        </p:nvSpPr>
        <p:spPr>
          <a:xfrm>
            <a:off x="0" y="2082800"/>
            <a:ext cx="12192000" cy="369332"/>
          </a:xfrm>
          <a:prstGeom prst="rect">
            <a:avLst/>
          </a:prstGeom>
          <a:noFill/>
        </p:spPr>
        <p:txBody>
          <a:bodyPr wrap="square" rtlCol="0">
            <a:spAutoFit/>
          </a:bodyPr>
          <a:lstStyle/>
          <a:p>
            <a:pPr algn="ctr"/>
            <a:r>
              <a:rPr lang="en-IN" b="1" dirty="0">
                <a:solidFill>
                  <a:srgbClr val="FF0000"/>
                </a:solidFill>
                <a:latin typeface="Arial Black" panose="020B0A04020102020204" pitchFamily="34" charset="0"/>
              </a:rPr>
              <a:t>DEPARTMENT OF INFORMATION TECHNOLOGY</a:t>
            </a:r>
            <a:endParaRPr lang="en-US" b="1" dirty="0">
              <a:solidFill>
                <a:srgbClr val="FF0000"/>
              </a:solidFill>
              <a:latin typeface="Arial Black" panose="020B0A04020102020204" pitchFamily="34" charset="0"/>
            </a:endParaRPr>
          </a:p>
        </p:txBody>
      </p:sp>
      <p:sp>
        <p:nvSpPr>
          <p:cNvPr id="12" name="Text Box 11"/>
          <p:cNvSpPr txBox="1"/>
          <p:nvPr/>
        </p:nvSpPr>
        <p:spPr>
          <a:xfrm>
            <a:off x="8101965" y="4304030"/>
            <a:ext cx="3309880" cy="2031325"/>
          </a:xfrm>
          <a:prstGeom prst="rect">
            <a:avLst/>
          </a:prstGeom>
          <a:noFill/>
        </p:spPr>
        <p:txBody>
          <a:bodyPr wrap="none" rtlCol="0">
            <a:spAutoFit/>
          </a:bodyPr>
          <a:lstStyle/>
          <a:p>
            <a:pPr algn="l"/>
            <a:r>
              <a:rPr lang="en-US" b="1" dirty="0">
                <a:solidFill>
                  <a:srgbClr val="002060"/>
                </a:solidFill>
                <a:latin typeface="Times New Roman" panose="02020603050405020304" pitchFamily="18" charset="0"/>
                <a:cs typeface="Times New Roman" panose="02020603050405020304" pitchFamily="18" charset="0"/>
                <a:sym typeface="+mn-ea"/>
              </a:rPr>
              <a:t>GUIDED BY:</a:t>
            </a:r>
            <a:endParaRPr lang="en-US" b="1" dirty="0">
              <a:solidFill>
                <a:srgbClr val="002060"/>
              </a:solidFill>
              <a:latin typeface="Times New Roman" panose="02020603050405020304" pitchFamily="18" charset="0"/>
              <a:cs typeface="Times New Roman" panose="02020603050405020304" pitchFamily="18" charset="0"/>
            </a:endParaRPr>
          </a:p>
          <a:p>
            <a:pPr algn="l"/>
            <a:endParaRPr lang="en-US" b="1" dirty="0">
              <a:solidFill>
                <a:srgbClr val="002060"/>
              </a:solidFill>
              <a:latin typeface="Times New Roman" panose="02020603050405020304" pitchFamily="18" charset="0"/>
              <a:cs typeface="Times New Roman" panose="02020603050405020304" pitchFamily="18" charset="0"/>
            </a:endParaRPr>
          </a:p>
          <a:p>
            <a:pPr algn="l"/>
            <a:r>
              <a:rPr lang="en-US" b="1" dirty="0">
                <a:solidFill>
                  <a:srgbClr val="002060"/>
                </a:solidFill>
                <a:latin typeface="Times New Roman" panose="02020603050405020304" pitchFamily="18" charset="0"/>
                <a:cs typeface="Times New Roman" panose="02020603050405020304" pitchFamily="18" charset="0"/>
                <a:sym typeface="+mn-ea"/>
              </a:rPr>
              <a:t>	</a:t>
            </a:r>
            <a:r>
              <a:rPr lang="en-IN" altLang="en-US" b="1" dirty="0">
                <a:solidFill>
                  <a:srgbClr val="002060"/>
                </a:solidFill>
                <a:latin typeface="Times New Roman" panose="02020603050405020304" pitchFamily="18" charset="0"/>
                <a:cs typeface="Times New Roman" panose="02020603050405020304" pitchFamily="18" charset="0"/>
                <a:sym typeface="+mn-ea"/>
              </a:rPr>
              <a:t>Dr</a:t>
            </a:r>
            <a:r>
              <a:rPr lang="en-US" b="1" dirty="0">
                <a:solidFill>
                  <a:srgbClr val="002060"/>
                </a:solidFill>
                <a:latin typeface="Times New Roman" panose="02020603050405020304" pitchFamily="18" charset="0"/>
                <a:cs typeface="Times New Roman" panose="02020603050405020304" pitchFamily="18" charset="0"/>
                <a:sym typeface="+mn-ea"/>
              </a:rPr>
              <a:t>. G </a:t>
            </a:r>
            <a:r>
              <a:rPr lang="en-IN" altLang="en-US" b="1" dirty="0">
                <a:solidFill>
                  <a:srgbClr val="002060"/>
                </a:solidFill>
                <a:latin typeface="Times New Roman" panose="02020603050405020304" pitchFamily="18" charset="0"/>
                <a:cs typeface="Times New Roman" panose="02020603050405020304" pitchFamily="18" charset="0"/>
                <a:sym typeface="+mn-ea"/>
              </a:rPr>
              <a:t>NALINI PRIYA</a:t>
            </a:r>
            <a:endParaRPr lang="en-IN" altLang="en-US" b="1" dirty="0">
              <a:solidFill>
                <a:srgbClr val="002060"/>
              </a:solidFill>
              <a:latin typeface="Times New Roman" panose="02020603050405020304" pitchFamily="18" charset="0"/>
              <a:cs typeface="Times New Roman" panose="02020603050405020304" pitchFamily="18" charset="0"/>
            </a:endParaRPr>
          </a:p>
          <a:p>
            <a:pPr algn="l"/>
            <a:r>
              <a:rPr lang="en-IN" altLang="en-US" b="1" dirty="0">
                <a:solidFill>
                  <a:srgbClr val="002060"/>
                </a:solidFill>
                <a:latin typeface="Times New Roman" panose="02020603050405020304" pitchFamily="18" charset="0"/>
                <a:cs typeface="Times New Roman" panose="02020603050405020304" pitchFamily="18" charset="0"/>
                <a:sym typeface="+mn-ea"/>
              </a:rPr>
              <a:t>	Prof.</a:t>
            </a:r>
            <a:endParaRPr lang="en-US" b="1" dirty="0">
              <a:solidFill>
                <a:srgbClr val="002060"/>
              </a:solidFill>
              <a:latin typeface="Times New Roman" panose="02020603050405020304" pitchFamily="18" charset="0"/>
              <a:cs typeface="Times New Roman" panose="02020603050405020304" pitchFamily="18" charset="0"/>
            </a:endParaRPr>
          </a:p>
          <a:p>
            <a:pPr algn="l"/>
            <a:r>
              <a:rPr lang="en-US" b="1" dirty="0">
                <a:solidFill>
                  <a:srgbClr val="002060"/>
                </a:solidFill>
                <a:latin typeface="Times New Roman" panose="02020603050405020304" pitchFamily="18" charset="0"/>
                <a:cs typeface="Times New Roman" panose="02020603050405020304" pitchFamily="18" charset="0"/>
                <a:sym typeface="+mn-ea"/>
              </a:rPr>
              <a:t>	DEPT OF IT</a:t>
            </a:r>
            <a:endParaRPr lang="en-US" b="1" dirty="0">
              <a:solidFill>
                <a:srgbClr val="002060"/>
              </a:solidFill>
              <a:latin typeface="Times New Roman" panose="02020603050405020304" pitchFamily="18" charset="0"/>
              <a:cs typeface="Times New Roman" panose="02020603050405020304" pitchFamily="18" charset="0"/>
            </a:endParaRPr>
          </a:p>
          <a:p>
            <a:pPr algn="l"/>
            <a:endParaRPr lang="en-US" b="1"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13" name="Text Box 12"/>
          <p:cNvSpPr txBox="1"/>
          <p:nvPr/>
        </p:nvSpPr>
        <p:spPr>
          <a:xfrm>
            <a:off x="1013460" y="4304030"/>
            <a:ext cx="4801235" cy="2168525"/>
          </a:xfrm>
          <a:prstGeom prst="rect">
            <a:avLst/>
          </a:prstGeom>
          <a:noFill/>
        </p:spPr>
        <p:txBody>
          <a:bodyPr wrap="square" rtlCol="0">
            <a:spAutoFit/>
          </a:bodyPr>
          <a:lstStyle/>
          <a:p>
            <a:pPr algn="l"/>
            <a:r>
              <a:rPr lang="en-IN" b="1" dirty="0">
                <a:solidFill>
                  <a:srgbClr val="002060"/>
                </a:solidFill>
                <a:latin typeface="Times New Roman" panose="02020603050405020304" pitchFamily="18" charset="0"/>
                <a:cs typeface="Times New Roman" panose="02020603050405020304" pitchFamily="18" charset="0"/>
                <a:sym typeface="+mn-ea"/>
              </a:rPr>
              <a:t>Batch No – 11</a:t>
            </a:r>
            <a:endParaRPr lang="en-IN" b="1" dirty="0">
              <a:solidFill>
                <a:srgbClr val="002060"/>
              </a:solidFill>
              <a:latin typeface="Times New Roman" panose="02020603050405020304" pitchFamily="18" charset="0"/>
              <a:cs typeface="Times New Roman" panose="02020603050405020304" pitchFamily="18" charset="0"/>
            </a:endParaRPr>
          </a:p>
          <a:p>
            <a:pPr algn="l"/>
            <a:endParaRPr lang="en-IN" b="1" dirty="0">
              <a:solidFill>
                <a:srgbClr val="002060"/>
              </a:solidFill>
              <a:latin typeface="Times New Roman" panose="02020603050405020304" pitchFamily="18" charset="0"/>
              <a:cs typeface="Times New Roman" panose="02020603050405020304" pitchFamily="18" charset="0"/>
            </a:endParaRPr>
          </a:p>
          <a:p>
            <a:pPr algn="l">
              <a:lnSpc>
                <a:spcPct val="150000"/>
              </a:lnSpc>
            </a:pPr>
            <a:r>
              <a:rPr lang="en-IN" b="1" dirty="0">
                <a:solidFill>
                  <a:srgbClr val="002060"/>
                </a:solidFill>
                <a:latin typeface="Times New Roman" panose="02020603050405020304" pitchFamily="18" charset="0"/>
                <a:cs typeface="Times New Roman" panose="02020603050405020304" pitchFamily="18" charset="0"/>
                <a:sym typeface="+mn-ea"/>
              </a:rPr>
              <a:t>DAMODARRAM K  212219220005</a:t>
            </a:r>
            <a:endParaRPr lang="en-IN" b="1" dirty="0">
              <a:solidFill>
                <a:srgbClr val="002060"/>
              </a:solidFill>
              <a:latin typeface="Times New Roman" panose="02020603050405020304" pitchFamily="18" charset="0"/>
              <a:cs typeface="Times New Roman" panose="02020603050405020304" pitchFamily="18" charset="0"/>
            </a:endParaRPr>
          </a:p>
          <a:p>
            <a:pPr algn="l">
              <a:lnSpc>
                <a:spcPct val="150000"/>
              </a:lnSpc>
            </a:pPr>
            <a:r>
              <a:rPr lang="en-IN" b="1" dirty="0">
                <a:solidFill>
                  <a:srgbClr val="002060"/>
                </a:solidFill>
                <a:latin typeface="Times New Roman" panose="02020603050405020304" pitchFamily="18" charset="0"/>
                <a:cs typeface="Times New Roman" panose="02020603050405020304" pitchFamily="18" charset="0"/>
                <a:sym typeface="+mn-ea"/>
              </a:rPr>
              <a:t>NITISH KUMAR R 212219220036</a:t>
            </a:r>
            <a:endParaRPr lang="en-IN" b="1" dirty="0">
              <a:solidFill>
                <a:srgbClr val="002060"/>
              </a:solidFill>
              <a:latin typeface="Times New Roman" panose="02020603050405020304" pitchFamily="18" charset="0"/>
              <a:cs typeface="Times New Roman" panose="02020603050405020304" pitchFamily="18" charset="0"/>
            </a:endParaRPr>
          </a:p>
          <a:p>
            <a:pPr algn="l">
              <a:lnSpc>
                <a:spcPct val="150000"/>
              </a:lnSpc>
            </a:pPr>
            <a:r>
              <a:rPr lang="en-IN" b="1" dirty="0">
                <a:solidFill>
                  <a:srgbClr val="002060"/>
                </a:solidFill>
                <a:latin typeface="Times New Roman" panose="02020603050405020304" pitchFamily="18" charset="0"/>
                <a:cs typeface="Times New Roman" panose="02020603050405020304" pitchFamily="18" charset="0"/>
                <a:sym typeface="+mn-ea"/>
              </a:rPr>
              <a:t>GOPI G 212219220009</a:t>
            </a:r>
            <a:endParaRPr lang="en-IN" b="1" dirty="0">
              <a:solidFill>
                <a:srgbClr val="00206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450376"/>
            <a:ext cx="4794250" cy="768350"/>
          </a:xfrm>
          <a:prstGeom prst="rect">
            <a:avLst/>
          </a:prstGeom>
          <a:noFill/>
        </p:spPr>
        <p:txBody>
          <a:bodyPr wrap="none" rtlCol="0">
            <a:spAutoFit/>
          </a:bodyPr>
          <a:lstStyle/>
          <a:p>
            <a:r>
              <a:rPr lang="en-IN" sz="4400" dirty="0">
                <a:latin typeface="Calibri" panose="020F0502020204030204" charset="0"/>
                <a:cs typeface="Calibri" panose="020F0502020204030204" charset="0"/>
              </a:rPr>
              <a:t>LITERATURE SURVEY</a:t>
            </a:r>
          </a:p>
        </p:txBody>
      </p:sp>
      <p:graphicFrame>
        <p:nvGraphicFramePr>
          <p:cNvPr id="9" name="Content Placeholder 3"/>
          <p:cNvGraphicFramePr/>
          <p:nvPr/>
        </p:nvGraphicFramePr>
        <p:xfrm>
          <a:off x="294410" y="1825625"/>
          <a:ext cx="11800607" cy="359283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738284">
                  <a:extLst>
                    <a:ext uri="{9D8B030D-6E8A-4147-A177-3AD203B41FA5}">
                      <a16:colId xmlns:a16="http://schemas.microsoft.com/office/drawing/2014/main" val="20002"/>
                    </a:ext>
                  </a:extLst>
                </a:gridCol>
                <a:gridCol w="5763485">
                  <a:extLst>
                    <a:ext uri="{9D8B030D-6E8A-4147-A177-3AD203B41FA5}">
                      <a16:colId xmlns:a16="http://schemas.microsoft.com/office/drawing/2014/main" val="20003"/>
                    </a:ext>
                  </a:extLst>
                </a:gridCol>
                <a:gridCol w="2360121">
                  <a:extLst>
                    <a:ext uri="{9D8B030D-6E8A-4147-A177-3AD203B41FA5}">
                      <a16:colId xmlns:a16="http://schemas.microsoft.com/office/drawing/2014/main" val="20004"/>
                    </a:ext>
                  </a:extLst>
                </a:gridCol>
              </a:tblGrid>
              <a:tr h="370840">
                <a:tc>
                  <a:txBody>
                    <a:bodyPr/>
                    <a:lstStyle/>
                    <a:p>
                      <a:r>
                        <a:rPr lang="en-IN" dirty="0">
                          <a:latin typeface="Calibri" panose="020F0502020204030204" charset="0"/>
                          <a:cs typeface="Calibri" panose="020F0502020204030204" charset="0"/>
                        </a:rPr>
                        <a:t>S.NO</a:t>
                      </a:r>
                    </a:p>
                  </a:txBody>
                  <a:tcPr/>
                </a:tc>
                <a:tc>
                  <a:txBody>
                    <a:bodyPr/>
                    <a:lstStyle/>
                    <a:p>
                      <a:r>
                        <a:rPr lang="en-IN" dirty="0">
                          <a:latin typeface="Calibri" panose="020F0502020204030204" charset="0"/>
                          <a:cs typeface="Calibri" panose="020F0502020204030204" charset="0"/>
                        </a:rPr>
                        <a:t>TITLE</a:t>
                      </a:r>
                    </a:p>
                  </a:txBody>
                  <a:tcPr/>
                </a:tc>
                <a:tc>
                  <a:txBody>
                    <a:bodyPr/>
                    <a:lstStyle/>
                    <a:p>
                      <a:r>
                        <a:rPr lang="en-IN" dirty="0">
                          <a:latin typeface="Calibri" panose="020F0502020204030204" charset="0"/>
                          <a:cs typeface="Calibri" panose="020F0502020204030204" charset="0"/>
                        </a:rPr>
                        <a:t>AUHTOR/YEAR</a:t>
                      </a:r>
                    </a:p>
                  </a:txBody>
                  <a:tcPr/>
                </a:tc>
                <a:tc>
                  <a:txBody>
                    <a:bodyPr/>
                    <a:lstStyle/>
                    <a:p>
                      <a:r>
                        <a:rPr lang="en-IN" dirty="0">
                          <a:latin typeface="Calibri" panose="020F0502020204030204" charset="0"/>
                          <a:cs typeface="Calibri" panose="020F0502020204030204" charset="0"/>
                        </a:rPr>
                        <a:t>DESCRIPTION</a:t>
                      </a:r>
                    </a:p>
                  </a:txBody>
                  <a:tcPr/>
                </a:tc>
                <a:tc>
                  <a:txBody>
                    <a:bodyPr/>
                    <a:lstStyle/>
                    <a:p>
                      <a:r>
                        <a:rPr lang="en-IN" dirty="0">
                          <a:latin typeface="Calibri" panose="020F0502020204030204" charset="0"/>
                          <a:cs typeface="Calibri" panose="020F0502020204030204" charset="0"/>
                        </a:rPr>
                        <a:t>TECHNIQUE</a:t>
                      </a:r>
                    </a:p>
                  </a:txBody>
                  <a:tcPr/>
                </a:tc>
                <a:extLst>
                  <a:ext uri="{0D108BD9-81ED-4DB2-BD59-A6C34878D82A}">
                    <a16:rowId xmlns:a16="http://schemas.microsoft.com/office/drawing/2014/main" val="10000"/>
                  </a:ext>
                </a:extLst>
              </a:tr>
              <a:tr h="3221990">
                <a:tc>
                  <a:txBody>
                    <a:bodyPr/>
                    <a:lstStyle/>
                    <a:p>
                      <a:r>
                        <a:rPr lang="en-IN" dirty="0">
                          <a:latin typeface="Calibri" panose="020F0502020204030204" charset="0"/>
                          <a:cs typeface="Calibri" panose="020F0502020204030204" charset="0"/>
                        </a:rPr>
                        <a:t>4</a:t>
                      </a:r>
                    </a:p>
                  </a:txBody>
                  <a:tcPr/>
                </a:tc>
                <a:tc>
                  <a:txBody>
                    <a:bodyPr/>
                    <a:lstStyle/>
                    <a:p>
                      <a:r>
                        <a:rPr lang="en-US" dirty="0">
                          <a:latin typeface="Calibri" panose="020F0502020204030204" charset="0"/>
                          <a:cs typeface="Calibri" panose="020F0502020204030204" charset="0"/>
                        </a:rPr>
                        <a:t>Phishing Detection Using Machine Learning Techniques</a:t>
                      </a:r>
                    </a:p>
                  </a:txBody>
                  <a:tcPr/>
                </a:tc>
                <a:tc>
                  <a:txBody>
                    <a:bodyPr/>
                    <a:lstStyle/>
                    <a:p>
                      <a:r>
                        <a:rPr lang="en-IN" dirty="0" err="1">
                          <a:latin typeface="Calibri" panose="020F0502020204030204" charset="0"/>
                          <a:cs typeface="Calibri" panose="020F0502020204030204" charset="0"/>
                        </a:rPr>
                        <a:t>Vahid</a:t>
                      </a:r>
                      <a:r>
                        <a:rPr lang="en-IN" dirty="0">
                          <a:latin typeface="Calibri" panose="020F0502020204030204" charset="0"/>
                          <a:cs typeface="Calibri" panose="020F0502020204030204" charset="0"/>
                        </a:rPr>
                        <a:t> </a:t>
                      </a:r>
                      <a:r>
                        <a:rPr lang="en-IN" dirty="0" err="1">
                          <a:latin typeface="Calibri" panose="020F0502020204030204" charset="0"/>
                          <a:cs typeface="Calibri" panose="020F0502020204030204" charset="0"/>
                        </a:rPr>
                        <a:t>Shahrivari</a:t>
                      </a:r>
                      <a:r>
                        <a:rPr lang="en-IN" dirty="0">
                          <a:latin typeface="Calibri" panose="020F0502020204030204" charset="0"/>
                          <a:cs typeface="Calibri" panose="020F0502020204030204" charset="0"/>
                        </a:rPr>
                        <a:t>, Mohammad Mahdi </a:t>
                      </a:r>
                      <a:r>
                        <a:rPr lang="en-IN" dirty="0" err="1">
                          <a:latin typeface="Calibri" panose="020F0502020204030204" charset="0"/>
                          <a:cs typeface="Calibri" panose="020F0502020204030204" charset="0"/>
                        </a:rPr>
                        <a:t>Darabi</a:t>
                      </a:r>
                      <a:r>
                        <a:rPr lang="en-IN" dirty="0">
                          <a:latin typeface="Calibri" panose="020F0502020204030204" charset="0"/>
                          <a:cs typeface="Calibri" panose="020F0502020204030204" charset="0"/>
                        </a:rPr>
                        <a:t>, Mohammad </a:t>
                      </a:r>
                      <a:r>
                        <a:rPr lang="en-IN" dirty="0" err="1">
                          <a:latin typeface="Calibri" panose="020F0502020204030204" charset="0"/>
                          <a:cs typeface="Calibri" panose="020F0502020204030204" charset="0"/>
                        </a:rPr>
                        <a:t>Izadi</a:t>
                      </a:r>
                      <a:r>
                        <a:rPr lang="en-IN" dirty="0">
                          <a:latin typeface="Calibri" panose="020F0502020204030204" charset="0"/>
                          <a:cs typeface="Calibri" panose="020F0502020204030204" charset="0"/>
                        </a:rPr>
                        <a:t>/ 2020</a:t>
                      </a:r>
                    </a:p>
                  </a:txBody>
                  <a:tcPr/>
                </a:tc>
                <a:tc>
                  <a:txBody>
                    <a:bodyPr/>
                    <a:lstStyle/>
                    <a:p>
                      <a:r>
                        <a:rPr lang="en-US" dirty="0">
                          <a:latin typeface="Calibri" panose="020F0502020204030204" charset="0"/>
                          <a:cs typeface="Calibri" panose="020F0502020204030204" charset="0"/>
                        </a:rPr>
                        <a:t>One of the most successful methods for detecting these malicious activities is Machine Learning. This is because most Phishing attacks have some common characteristics which can be identified by machine learning methods. In this paper, we compared the results of multiple machine learning methods for predicting phishing websites.</a:t>
                      </a:r>
                    </a:p>
                  </a:txBody>
                  <a:tcPr/>
                </a:tc>
                <a:tc>
                  <a:txBody>
                    <a:bodyPr/>
                    <a:lstStyle/>
                    <a:p>
                      <a:r>
                        <a:rPr lang="en-IN" dirty="0">
                          <a:latin typeface="Calibri" panose="020F0502020204030204" charset="0"/>
                          <a:cs typeface="Calibri" panose="020F0502020204030204" charset="0"/>
                        </a:rPr>
                        <a:t>Logistic Regression, Decision Tree, Random Forest, Ada-Boost, Support Vector Machine, KNN, Artificial Neural Networks, Gradient Boosting, and </a:t>
                      </a:r>
                      <a:r>
                        <a:rPr lang="en-IN" dirty="0" err="1">
                          <a:latin typeface="Calibri" panose="020F0502020204030204" charset="0"/>
                          <a:cs typeface="Calibri" panose="020F0502020204030204" charset="0"/>
                        </a:rPr>
                        <a:t>XGBoost</a:t>
                      </a:r>
                      <a:r>
                        <a:rPr lang="en-IN" dirty="0">
                          <a:latin typeface="Calibri" panose="020F0502020204030204" charset="0"/>
                          <a:cs typeface="Calibri" panose="020F0502020204030204" charset="0"/>
                        </a:rPr>
                        <a: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450376"/>
            <a:ext cx="4794250" cy="768350"/>
          </a:xfrm>
          <a:prstGeom prst="rect">
            <a:avLst/>
          </a:prstGeom>
          <a:noFill/>
        </p:spPr>
        <p:txBody>
          <a:bodyPr wrap="none" rtlCol="0">
            <a:spAutoFit/>
          </a:bodyPr>
          <a:lstStyle/>
          <a:p>
            <a:r>
              <a:rPr lang="en-IN" sz="4400" dirty="0">
                <a:latin typeface="Calibri" panose="020F0502020204030204" charset="0"/>
                <a:cs typeface="Calibri" panose="020F0502020204030204" charset="0"/>
              </a:rPr>
              <a:t>LITERATURE SURVEY</a:t>
            </a:r>
          </a:p>
        </p:txBody>
      </p:sp>
      <p:graphicFrame>
        <p:nvGraphicFramePr>
          <p:cNvPr id="10" name="Content Placeholder 3"/>
          <p:cNvGraphicFramePr/>
          <p:nvPr>
            <p:extLst>
              <p:ext uri="{D42A27DB-BD31-4B8C-83A1-F6EECF244321}">
                <p14:modId xmlns:p14="http://schemas.microsoft.com/office/powerpoint/2010/main" val="4289619256"/>
              </p:ext>
            </p:extLst>
          </p:nvPr>
        </p:nvGraphicFramePr>
        <p:xfrm>
          <a:off x="294410" y="1825625"/>
          <a:ext cx="11800607" cy="347980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val="20000"/>
                    </a:ext>
                  </a:extLst>
                </a:gridCol>
                <a:gridCol w="1311616">
                  <a:extLst>
                    <a:ext uri="{9D8B030D-6E8A-4147-A177-3AD203B41FA5}">
                      <a16:colId xmlns:a16="http://schemas.microsoft.com/office/drawing/2014/main" val="20001"/>
                    </a:ext>
                  </a:extLst>
                </a:gridCol>
                <a:gridCol w="2036618">
                  <a:extLst>
                    <a:ext uri="{9D8B030D-6E8A-4147-A177-3AD203B41FA5}">
                      <a16:colId xmlns:a16="http://schemas.microsoft.com/office/drawing/2014/main" val="20002"/>
                    </a:ext>
                  </a:extLst>
                </a:gridCol>
                <a:gridCol w="5318760">
                  <a:extLst>
                    <a:ext uri="{9D8B030D-6E8A-4147-A177-3AD203B41FA5}">
                      <a16:colId xmlns:a16="http://schemas.microsoft.com/office/drawing/2014/main" val="20003"/>
                    </a:ext>
                  </a:extLst>
                </a:gridCol>
                <a:gridCol w="2360121">
                  <a:extLst>
                    <a:ext uri="{9D8B030D-6E8A-4147-A177-3AD203B41FA5}">
                      <a16:colId xmlns:a16="http://schemas.microsoft.com/office/drawing/2014/main" val="20004"/>
                    </a:ext>
                  </a:extLst>
                </a:gridCol>
              </a:tblGrid>
              <a:tr h="370840">
                <a:tc>
                  <a:txBody>
                    <a:bodyPr/>
                    <a:lstStyle/>
                    <a:p>
                      <a:r>
                        <a:rPr lang="en-IN" dirty="0">
                          <a:latin typeface="Calibri" panose="020F0502020204030204" charset="0"/>
                          <a:cs typeface="Calibri" panose="020F0502020204030204" charset="0"/>
                        </a:rPr>
                        <a:t>S.NO</a:t>
                      </a:r>
                    </a:p>
                  </a:txBody>
                  <a:tcPr/>
                </a:tc>
                <a:tc>
                  <a:txBody>
                    <a:bodyPr/>
                    <a:lstStyle/>
                    <a:p>
                      <a:r>
                        <a:rPr lang="en-IN" dirty="0">
                          <a:latin typeface="Calibri" panose="020F0502020204030204" charset="0"/>
                          <a:cs typeface="Calibri" panose="020F0502020204030204" charset="0"/>
                        </a:rPr>
                        <a:t>TITLE</a:t>
                      </a:r>
                    </a:p>
                  </a:txBody>
                  <a:tcPr/>
                </a:tc>
                <a:tc>
                  <a:txBody>
                    <a:bodyPr/>
                    <a:lstStyle/>
                    <a:p>
                      <a:r>
                        <a:rPr lang="en-IN" dirty="0">
                          <a:latin typeface="Calibri" panose="020F0502020204030204" charset="0"/>
                          <a:cs typeface="Calibri" panose="020F0502020204030204" charset="0"/>
                        </a:rPr>
                        <a:t>AUHTOR/YEAR</a:t>
                      </a:r>
                    </a:p>
                  </a:txBody>
                  <a:tcPr/>
                </a:tc>
                <a:tc>
                  <a:txBody>
                    <a:bodyPr/>
                    <a:lstStyle/>
                    <a:p>
                      <a:r>
                        <a:rPr lang="en-IN" dirty="0">
                          <a:latin typeface="Calibri" panose="020F0502020204030204" charset="0"/>
                          <a:cs typeface="Calibri" panose="020F0502020204030204" charset="0"/>
                        </a:rPr>
                        <a:t>DESCRIPTION</a:t>
                      </a:r>
                    </a:p>
                  </a:txBody>
                  <a:tcPr/>
                </a:tc>
                <a:tc>
                  <a:txBody>
                    <a:bodyPr/>
                    <a:lstStyle/>
                    <a:p>
                      <a:r>
                        <a:rPr lang="en-IN" dirty="0">
                          <a:latin typeface="Calibri" panose="020F0502020204030204" charset="0"/>
                          <a:cs typeface="Calibri" panose="020F0502020204030204" charset="0"/>
                        </a:rPr>
                        <a:t>TECHNIQUE</a:t>
                      </a:r>
                    </a:p>
                  </a:txBody>
                  <a:tcPr/>
                </a:tc>
                <a:extLst>
                  <a:ext uri="{0D108BD9-81ED-4DB2-BD59-A6C34878D82A}">
                    <a16:rowId xmlns:a16="http://schemas.microsoft.com/office/drawing/2014/main" val="10000"/>
                  </a:ext>
                </a:extLst>
              </a:tr>
              <a:tr h="370840">
                <a:tc>
                  <a:txBody>
                    <a:bodyPr/>
                    <a:lstStyle/>
                    <a:p>
                      <a:r>
                        <a:rPr lang="en-IN" dirty="0">
                          <a:latin typeface="Calibri" panose="020F0502020204030204" charset="0"/>
                          <a:cs typeface="Calibri" panose="020F0502020204030204"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Calibri" panose="020F0502020204030204" charset="0"/>
                          <a:ea typeface="+mn-ea"/>
                          <a:cs typeface="Calibri" panose="020F0502020204030204" charset="0"/>
                        </a:rPr>
                        <a:t>Development of anti-phishing browser based on random forest and rule of extraction framework</a:t>
                      </a:r>
                    </a:p>
                    <a:p>
                      <a:endParaRPr lang="en-IN" b="0" dirty="0">
                        <a:latin typeface="Calibri" panose="020F0502020204030204" charset="0"/>
                        <a:cs typeface="Calibri" panose="020F0502020204030204" charset="0"/>
                      </a:endParaRPr>
                    </a:p>
                  </a:txBody>
                  <a:tcPr/>
                </a:tc>
                <a:tc>
                  <a:txBody>
                    <a:bodyPr/>
                    <a:lstStyle/>
                    <a:p>
                      <a:r>
                        <a:rPr lang="en-IN" sz="1800" kern="1200" dirty="0" err="1">
                          <a:solidFill>
                            <a:schemeClr val="dk1"/>
                          </a:solidFill>
                          <a:effectLst/>
                          <a:latin typeface="Calibri" panose="020F0502020204030204" charset="0"/>
                          <a:ea typeface="+mn-ea"/>
                          <a:cs typeface="Calibri" panose="020F0502020204030204" charset="0"/>
                        </a:rPr>
                        <a:t>Mohith</a:t>
                      </a:r>
                      <a:r>
                        <a:rPr lang="en-IN" sz="1800" kern="1200" dirty="0">
                          <a:solidFill>
                            <a:schemeClr val="dk1"/>
                          </a:solidFill>
                          <a:effectLst/>
                          <a:latin typeface="Calibri" panose="020F0502020204030204" charset="0"/>
                          <a:ea typeface="+mn-ea"/>
                          <a:cs typeface="Calibri" panose="020F0502020204030204" charset="0"/>
                        </a:rPr>
                        <a:t> </a:t>
                      </a:r>
                      <a:r>
                        <a:rPr lang="en-IN" sz="1800" kern="1200" dirty="0" err="1">
                          <a:solidFill>
                            <a:schemeClr val="dk1"/>
                          </a:solidFill>
                          <a:effectLst/>
                          <a:latin typeface="Calibri" panose="020F0502020204030204" charset="0"/>
                          <a:ea typeface="+mn-ea"/>
                          <a:cs typeface="Calibri" panose="020F0502020204030204" charset="0"/>
                        </a:rPr>
                        <a:t>Gowda</a:t>
                      </a:r>
                      <a:r>
                        <a:rPr lang="en-IN" sz="1800" kern="1200" dirty="0">
                          <a:solidFill>
                            <a:schemeClr val="dk1"/>
                          </a:solidFill>
                          <a:effectLst/>
                          <a:latin typeface="Calibri" panose="020F0502020204030204" charset="0"/>
                          <a:ea typeface="+mn-ea"/>
                          <a:cs typeface="Calibri" panose="020F0502020204030204" charset="0"/>
                        </a:rPr>
                        <a:t> HR</a:t>
                      </a:r>
                      <a:r>
                        <a:rPr lang="en-IN" dirty="0">
                          <a:latin typeface="Calibri" panose="020F0502020204030204" charset="0"/>
                          <a:cs typeface="Calibri" panose="020F0502020204030204" charset="0"/>
                        </a:rPr>
                        <a:t>, </a:t>
                      </a:r>
                      <a:r>
                        <a:rPr lang="en-IN" sz="1800" kern="1200" dirty="0" err="1">
                          <a:solidFill>
                            <a:schemeClr val="dk1"/>
                          </a:solidFill>
                          <a:effectLst/>
                          <a:latin typeface="Calibri" panose="020F0502020204030204" charset="0"/>
                          <a:ea typeface="+mn-ea"/>
                          <a:cs typeface="Calibri" panose="020F0502020204030204" charset="0"/>
                        </a:rPr>
                        <a:t>Adithya</a:t>
                      </a:r>
                      <a:r>
                        <a:rPr lang="en-IN" sz="1800" kern="1200" dirty="0">
                          <a:solidFill>
                            <a:schemeClr val="dk1"/>
                          </a:solidFill>
                          <a:effectLst/>
                          <a:latin typeface="Calibri" panose="020F0502020204030204" charset="0"/>
                          <a:ea typeface="+mn-ea"/>
                          <a:cs typeface="Calibri" panose="020F0502020204030204" charset="0"/>
                        </a:rPr>
                        <a:t> MV</a:t>
                      </a:r>
                      <a:r>
                        <a:rPr lang="en-IN" dirty="0">
                          <a:latin typeface="Calibri" panose="020F0502020204030204" charset="0"/>
                          <a:cs typeface="Calibri" panose="020F0502020204030204" charset="0"/>
                        </a:rPr>
                        <a:t>, </a:t>
                      </a:r>
                      <a:r>
                        <a:rPr lang="en-IN" sz="1800" kern="1200" dirty="0" err="1">
                          <a:solidFill>
                            <a:schemeClr val="dk1"/>
                          </a:solidFill>
                          <a:effectLst/>
                          <a:latin typeface="Calibri" panose="020F0502020204030204" charset="0"/>
                          <a:ea typeface="+mn-ea"/>
                          <a:cs typeface="Calibri" panose="020F0502020204030204" charset="0"/>
                        </a:rPr>
                        <a:t>Gunesh</a:t>
                      </a:r>
                      <a:r>
                        <a:rPr lang="en-IN" sz="1800" kern="1200" dirty="0">
                          <a:solidFill>
                            <a:schemeClr val="dk1"/>
                          </a:solidFill>
                          <a:effectLst/>
                          <a:latin typeface="Calibri" panose="020F0502020204030204" charset="0"/>
                          <a:ea typeface="+mn-ea"/>
                          <a:cs typeface="Calibri" panose="020F0502020204030204" charset="0"/>
                        </a:rPr>
                        <a:t> Prasad S</a:t>
                      </a:r>
                      <a:r>
                        <a:rPr lang="en-IN" dirty="0">
                          <a:latin typeface="Calibri" panose="020F0502020204030204" charset="0"/>
                          <a:cs typeface="Calibri" panose="020F0502020204030204" charset="0"/>
                        </a:rPr>
                        <a:t> &amp; </a:t>
                      </a:r>
                      <a:r>
                        <a:rPr lang="en-IN" sz="1800" kern="1200" dirty="0" err="1">
                          <a:solidFill>
                            <a:schemeClr val="dk1"/>
                          </a:solidFill>
                          <a:effectLst/>
                          <a:latin typeface="Calibri" panose="020F0502020204030204" charset="0"/>
                          <a:ea typeface="+mn-ea"/>
                          <a:cs typeface="Calibri" panose="020F0502020204030204" charset="0"/>
                        </a:rPr>
                        <a:t>Vinay</a:t>
                      </a:r>
                      <a:r>
                        <a:rPr lang="en-IN" sz="1800" kern="1200" dirty="0">
                          <a:solidFill>
                            <a:schemeClr val="dk1"/>
                          </a:solidFill>
                          <a:effectLst/>
                          <a:latin typeface="Calibri" panose="020F0502020204030204" charset="0"/>
                          <a:ea typeface="+mn-ea"/>
                          <a:cs typeface="Calibri" panose="020F0502020204030204" charset="0"/>
                        </a:rPr>
                        <a:t> S/ 2020</a:t>
                      </a:r>
                      <a:endParaRPr lang="en-IN" dirty="0">
                        <a:latin typeface="Calibri" panose="020F0502020204030204" charset="0"/>
                        <a:cs typeface="Calibri" panose="020F0502020204030204" charset="0"/>
                      </a:endParaRPr>
                    </a:p>
                  </a:txBody>
                  <a:tcPr/>
                </a:tc>
                <a:tc>
                  <a:txBody>
                    <a:bodyPr/>
                    <a:lstStyle/>
                    <a:p>
                      <a:r>
                        <a:rPr lang="en-US" sz="1800" b="0" i="0" kern="1200" dirty="0">
                          <a:solidFill>
                            <a:schemeClr val="dk1"/>
                          </a:solidFill>
                          <a:effectLst/>
                          <a:latin typeface="Calibri" panose="020F0502020204030204" charset="0"/>
                          <a:ea typeface="+mn-ea"/>
                          <a:cs typeface="Calibri" panose="020F0502020204030204" charset="0"/>
                        </a:rPr>
                        <a:t>In this paper, we propose a novel technique to identify phishing websites effortlessly on the client side by proposing a novel browser architecture. In this system, we use the rule of extraction framework to extract the properties or features of a website using the URL only. This list consists of 30 different properties of a URL, which will later be used by the Ada boost Classification machine learning model to detect the authenticity of the website. </a:t>
                      </a:r>
                    </a:p>
                  </a:txBody>
                  <a:tcPr/>
                </a:tc>
                <a:tc>
                  <a:txBody>
                    <a:bodyPr/>
                    <a:lstStyle/>
                    <a:p>
                      <a:r>
                        <a:rPr lang="en-US" sz="1800" b="0" i="0" kern="1200" dirty="0">
                          <a:solidFill>
                            <a:schemeClr val="dk1"/>
                          </a:solidFill>
                          <a:effectLst/>
                          <a:latin typeface="Calibri" panose="020F0502020204030204" charset="0"/>
                          <a:ea typeface="+mn-ea"/>
                          <a:cs typeface="Calibri" panose="020F0502020204030204" charset="0"/>
                        </a:rPr>
                        <a:t>Random Forest Classification machine learning model</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libri Light" panose="020F0302020204030204" charset="0"/>
                <a:cs typeface="Calibri Light" panose="020F0302020204030204" charset="0"/>
              </a:rPr>
              <a:t>EXISTING SYSTEM</a:t>
            </a:r>
          </a:p>
        </p:txBody>
      </p:sp>
      <p:sp>
        <p:nvSpPr>
          <p:cNvPr id="3" name="Content Placeholder 2"/>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There are countless domains where phishing attack can occur like online payment sector, webmail, and financial institution, file hosting or cloud storage and many others. The webmail and online payment sector was embattled by phishing more than in any other industry sector. Phishing can be done through email phishing scams and spear phishing hence user should be aware of the consequences and should not give their 100 percent trust on common security application. Machine Learning is one of the efficient techniques to detect phishing as it removes drawback of existing approach.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libri Light" panose="020F0302020204030204" charset="0"/>
                <a:cs typeface="Calibri Light" panose="020F0302020204030204" charset="0"/>
              </a:rPr>
              <a:t>PROPOSED SYSTEM</a:t>
            </a:r>
          </a:p>
        </p:txBody>
      </p:sp>
      <p:sp>
        <p:nvSpPr>
          <p:cNvPr id="3" name="Content Placeholder 2"/>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Trying to gather personal information through deceptive ways is becoming more common nowadays. In order to assist the user to be aware of the access to such websites, the implemented system notifies the user through email and also pop-up, when trying to access a phishing site. This paper proposes an approach of phishing detection system to detect blacklisted URL also known as phishing websites, so that individual can be alerted while browsing or accessing a particular website. Therefore, it can be utilized for identification and authentication and become a legitimate tool to prevent an individual from getting tricked.</a:t>
            </a:r>
          </a:p>
          <a:p>
            <a:pPr algn="just"/>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400" b="1" dirty="0">
                <a:latin typeface="Calibri Light" panose="020F0302020204030204" charset="0"/>
                <a:cs typeface="Calibri Light" panose="020F0302020204030204" charset="0"/>
              </a:rPr>
              <a:t>SYSTEM </a:t>
            </a:r>
            <a:r>
              <a:rPr lang="en-US" sz="4400" b="1" dirty="0">
                <a:latin typeface="Calibri Light" panose="020F0302020204030204" charset="0"/>
                <a:cs typeface="Calibri Light" panose="020F0302020204030204" charset="0"/>
              </a:rPr>
              <a:t>ARCHITECTURE </a:t>
            </a:r>
          </a:p>
        </p:txBody>
      </p:sp>
      <p:pic>
        <p:nvPicPr>
          <p:cNvPr id="1026" name="Picture 2" descr="Detecting_Phishing_Websites_using_Machine_Learning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460" y="1469101"/>
            <a:ext cx="8624453" cy="3919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255"/>
            <a:ext cx="10972800" cy="582613"/>
          </a:xfrm>
        </p:spPr>
        <p:txBody>
          <a:bodyPr>
            <a:normAutofit fontScale="90000"/>
          </a:bodyPr>
          <a:lstStyle/>
          <a:p>
            <a:r>
              <a:rPr lang="en-US" sz="4400" b="1" dirty="0">
                <a:latin typeface="Calibri Light" panose="020F0302020204030204" charset="0"/>
                <a:cs typeface="Calibri Light" panose="020F0302020204030204" charset="0"/>
              </a:rPr>
              <a:t>ALGORITHM</a:t>
            </a:r>
          </a:p>
        </p:txBody>
      </p:sp>
      <p:sp>
        <p:nvSpPr>
          <p:cNvPr id="3" name="Content Placeholder 2"/>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Logistic Regression</a:t>
            </a:r>
          </a:p>
          <a:p>
            <a:r>
              <a:rPr lang="en-US" sz="2200" dirty="0">
                <a:latin typeface="Times New Roman" panose="02020603050405020304" pitchFamily="18" charset="0"/>
                <a:cs typeface="Times New Roman" panose="02020603050405020304" pitchFamily="18" charset="0"/>
              </a:rPr>
              <a:t>Support Vector Machine</a:t>
            </a:r>
          </a:p>
          <a:p>
            <a:r>
              <a:rPr lang="en-US" sz="2200" dirty="0">
                <a:latin typeface="Times New Roman" panose="02020603050405020304" pitchFamily="18" charset="0"/>
                <a:cs typeface="Times New Roman" panose="02020603050405020304" pitchFamily="18" charset="0"/>
              </a:rPr>
              <a:t>Random Forest Classification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sz="4400" b="1" dirty="0">
                <a:latin typeface="Calibri Light" panose="020F0302020204030204" charset="0"/>
                <a:cs typeface="Calibri Light" panose="020F0302020204030204" charset="0"/>
              </a:rPr>
              <a:t>MODULES</a:t>
            </a:r>
            <a:br>
              <a:rPr lang="en-IN" sz="4400" dirty="0">
                <a:latin typeface="Calibri Light" panose="020F0302020204030204" charset="0"/>
                <a:cs typeface="Calibri Light" panose="020F0302020204030204" charset="0"/>
              </a:rPr>
            </a:br>
            <a:endParaRPr lang="en-IN" sz="4400" dirty="0">
              <a:latin typeface="Calibri Light" panose="020F0302020204030204" charset="0"/>
              <a:cs typeface="Calibri Light" panose="020F0302020204030204" charset="0"/>
            </a:endParaRPr>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Detection Technique</a:t>
            </a:r>
          </a:p>
          <a:p>
            <a:pPr>
              <a:lnSpc>
                <a:spcPct val="10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Phishing Websites Features</a:t>
            </a:r>
          </a:p>
          <a:p>
            <a:pPr>
              <a:lnSpc>
                <a:spcPct val="10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Data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400" b="1" dirty="0">
                <a:latin typeface="Calibri Light" panose="020F0302020204030204" charset="0"/>
                <a:cs typeface="Calibri Light" panose="020F0302020204030204" charset="0"/>
              </a:rPr>
              <a:t>D</a:t>
            </a:r>
            <a:r>
              <a:rPr lang="en-IN" altLang="en-US" sz="4400" b="1" dirty="0">
                <a:latin typeface="Calibri Light" panose="020F0302020204030204" charset="0"/>
                <a:cs typeface="Calibri Light" panose="020F0302020204030204" charset="0"/>
              </a:rPr>
              <a:t>ETECTION </a:t>
            </a:r>
            <a:r>
              <a:rPr lang="en-US" sz="4400" b="1" dirty="0">
                <a:latin typeface="Calibri Light" panose="020F0302020204030204" charset="0"/>
                <a:cs typeface="Calibri Light" panose="020F0302020204030204" charset="0"/>
              </a:rPr>
              <a:t>T</a:t>
            </a:r>
            <a:r>
              <a:rPr lang="en-IN" altLang="en-US" sz="4400" b="1" dirty="0">
                <a:latin typeface="Calibri Light" panose="020F0302020204030204" charset="0"/>
                <a:cs typeface="Calibri Light" panose="020F0302020204030204" charset="0"/>
              </a:rPr>
              <a:t>ECHNIQUE</a:t>
            </a:r>
            <a:br>
              <a:rPr lang="en-US" dirty="0"/>
            </a:br>
            <a:endParaRPr lang="en-IN" dirty="0"/>
          </a:p>
        </p:txBody>
      </p:sp>
      <p:sp>
        <p:nvSpPr>
          <p:cNvPr id="3" name="Content Placeholder 2"/>
          <p:cNvSpPr>
            <a:spLocks noGrp="1"/>
          </p:cNvSpPr>
          <p:nvPr>
            <p:ph idx="1"/>
          </p:nvPr>
        </p:nvSpPr>
        <p:spPr>
          <a:xfrm>
            <a:off x="466725" y="773430"/>
            <a:ext cx="10972800" cy="4953000"/>
          </a:xfrm>
        </p:spPr>
        <p:txBody>
          <a:bodyPr>
            <a:normAutofit/>
          </a:bodyPr>
          <a:lstStyle/>
          <a:p>
            <a:pPr marL="0" indent="0" algn="just">
              <a:buNone/>
            </a:pPr>
            <a:endParaRPr lang="en-US" dirty="0"/>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Detection of phishing websites has received a lot of attention recently due to their impact on users’ security. Therefore, many techniques have been developed to detect phishing websites varying from communication-oriented techniques, such as authentication protocols, blacklisting, and white-listing, to content-based filtering techniques. The blacklisting and white-listing techniques have not proven though to be sufficiently efficient when used in different domains, and thus they are not commonly used. Meanwhile, the content-based phishing filters have been widely used and have proven to be of high efficiency. In light of this, researches have focused on content-based mechanism and on developing machine learning and data mining techniques based on the header and body of emails.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400" b="1" dirty="0">
                <a:latin typeface="Calibri Light" panose="020F0302020204030204" charset="0"/>
                <a:cs typeface="Calibri Light" panose="020F0302020204030204" charset="0"/>
              </a:rPr>
              <a:t>P</a:t>
            </a:r>
            <a:r>
              <a:rPr lang="en-IN" altLang="en-US" sz="4400" b="1" dirty="0">
                <a:latin typeface="Calibri Light" panose="020F0302020204030204" charset="0"/>
                <a:cs typeface="Calibri Light" panose="020F0302020204030204" charset="0"/>
              </a:rPr>
              <a:t>HISHING</a:t>
            </a:r>
            <a:r>
              <a:rPr lang="en-US" sz="4400" b="1" dirty="0">
                <a:latin typeface="Calibri Light" panose="020F0302020204030204" charset="0"/>
                <a:cs typeface="Calibri Light" panose="020F0302020204030204" charset="0"/>
              </a:rPr>
              <a:t> W</a:t>
            </a:r>
            <a:r>
              <a:rPr lang="en-IN" altLang="en-US" sz="4400" b="1" dirty="0">
                <a:latin typeface="Calibri Light" panose="020F0302020204030204" charset="0"/>
                <a:cs typeface="Calibri Light" panose="020F0302020204030204" charset="0"/>
              </a:rPr>
              <a:t>EBSITES</a:t>
            </a:r>
            <a:r>
              <a:rPr lang="en-US" sz="4400" b="1" dirty="0">
                <a:latin typeface="Calibri Light" panose="020F0302020204030204" charset="0"/>
                <a:cs typeface="Calibri Light" panose="020F0302020204030204" charset="0"/>
              </a:rPr>
              <a:t> F</a:t>
            </a:r>
            <a:r>
              <a:rPr lang="en-IN" altLang="en-US" sz="4400" b="1" dirty="0">
                <a:latin typeface="Calibri Light" panose="020F0302020204030204" charset="0"/>
                <a:cs typeface="Calibri Light" panose="020F0302020204030204" charset="0"/>
              </a:rPr>
              <a:t>EATURES</a:t>
            </a:r>
            <a:br>
              <a:rPr lang="en-US" sz="4400" b="1" dirty="0">
                <a:latin typeface="Calibri Light" panose="020F0302020204030204" charset="0"/>
                <a:cs typeface="Calibri Light" panose="020F0302020204030204" charset="0"/>
              </a:rPr>
            </a:br>
            <a:endParaRPr lang="en-US" sz="4400" b="1" dirty="0">
              <a:latin typeface="Calibri Light" panose="020F0302020204030204" charset="0"/>
              <a:cs typeface="Calibri Light" panose="020F0302020204030204" charset="0"/>
            </a:endParaRPr>
          </a:p>
        </p:txBody>
      </p:sp>
      <p:sp>
        <p:nvSpPr>
          <p:cNvPr id="3" name="Content Placeholder 2"/>
          <p:cNvSpPr>
            <a:spLocks noGrp="1"/>
          </p:cNvSpPr>
          <p:nvPr>
            <p:ph idx="1"/>
          </p:nvPr>
        </p:nvSpPr>
        <p:spPr>
          <a:xfrm>
            <a:off x="609600" y="773430"/>
            <a:ext cx="10972800" cy="4953000"/>
          </a:xfrm>
        </p:spPr>
        <p:txBody>
          <a:bodyPr>
            <a:normAutofit/>
          </a:bodyPr>
          <a:lstStyle/>
          <a:p>
            <a:pPr marL="0" indent="0" algn="just">
              <a:buNone/>
            </a:pPr>
            <a:endParaRPr lang="en-US" dirty="0"/>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One of the challenges faced by us is the unavailability of reliable training datasets. In fact, this challenge faces any researcher in the field. However, although plenty of articles about predicting phishing websites using data mining techniques have been disseminated these days, no reliable training dataset has been published publically, maybe because there is no agreement in literature on the definitive features that characterize phishing websites, hence it is difficult to shape a dataset that covers all possible features.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this article, we shed light on the important features that have proved to be sound and effective in predicting phishing websites. In addition, we proposed some new features, experimentally assign new rules to some well-known features and update some other features.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Calibri Light" panose="020F0302020204030204" charset="0"/>
                <a:cs typeface="Calibri Light" panose="020F0302020204030204" charset="0"/>
              </a:rPr>
              <a:t>DATASET</a:t>
            </a:r>
          </a:p>
        </p:txBody>
      </p:sp>
      <p:sp>
        <p:nvSpPr>
          <p:cNvPr id="3" name="Content Placeholder 2"/>
          <p:cNvSpPr>
            <a:spLocks noGrp="1"/>
          </p:cNvSpPr>
          <p:nvPr>
            <p:ph idx="1"/>
          </p:nvPr>
        </p:nvSpPr>
        <p:spPr/>
        <p:txBody>
          <a:bodyPr/>
          <a:lstStyle/>
          <a:p>
            <a:r>
              <a:rPr lang="en-IN" sz="2200" dirty="0">
                <a:latin typeface="Times New Roman" panose="02020603050405020304" pitchFamily="18" charset="0"/>
                <a:cs typeface="Times New Roman" panose="02020603050405020304" pitchFamily="18" charset="0"/>
              </a:rPr>
              <a:t>The dataset is collected from the </a:t>
            </a:r>
            <a:r>
              <a:rPr lang="en-IN" sz="2200" dirty="0" err="1">
                <a:latin typeface="Times New Roman" panose="02020603050405020304" pitchFamily="18" charset="0"/>
                <a:cs typeface="Times New Roman" panose="02020603050405020304" pitchFamily="18" charset="0"/>
              </a:rPr>
              <a:t>kaggle</a:t>
            </a:r>
            <a:r>
              <a:rPr lang="en-IN" sz="2200" dirty="0">
                <a:latin typeface="Times New Roman" panose="02020603050405020304" pitchFamily="18" charset="0"/>
                <a:cs typeface="Times New Roman" panose="02020603050405020304" pitchFamily="18" charset="0"/>
              </a:rPr>
              <a:t> website which is an open source. It consists of 16  features and more than 1000 records.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6">
                    <a:lumMod val="75000"/>
                  </a:schemeClr>
                </a:solidFill>
                <a:latin typeface="Times New Roman" panose="02020603050405020304" pitchFamily="18" charset="0"/>
                <a:cs typeface="Times New Roman" panose="02020603050405020304" pitchFamily="18" charset="0"/>
                <a:sym typeface="+mn-ea"/>
              </a:rPr>
              <a:t>              </a:t>
            </a:r>
            <a:br>
              <a:rPr lang="en-IN" b="1" dirty="0">
                <a:solidFill>
                  <a:schemeClr val="accent6">
                    <a:lumMod val="75000"/>
                  </a:schemeClr>
                </a:solidFill>
                <a:latin typeface="Times New Roman" panose="02020603050405020304" pitchFamily="18" charset="0"/>
                <a:cs typeface="Times New Roman" panose="02020603050405020304" pitchFamily="18" charset="0"/>
                <a:sym typeface="+mn-ea"/>
              </a:rPr>
            </a:br>
            <a:r>
              <a:rPr lang="en-IN" b="1" dirty="0">
                <a:solidFill>
                  <a:schemeClr val="accent6">
                    <a:lumMod val="75000"/>
                  </a:schemeClr>
                </a:solidFill>
                <a:latin typeface="Times New Roman" panose="02020603050405020304" pitchFamily="18" charset="0"/>
                <a:cs typeface="Times New Roman" panose="02020603050405020304" pitchFamily="18" charset="0"/>
                <a:sym typeface="+mn-ea"/>
              </a:rPr>
              <a:t>                                   AGENDA</a:t>
            </a:r>
            <a:br>
              <a:rPr lang="en-US" b="1" dirty="0">
                <a:solidFill>
                  <a:schemeClr val="accent6">
                    <a:lumMod val="75000"/>
                  </a:schemeClr>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sz="2000" b="1" dirty="0">
                <a:solidFill>
                  <a:srgbClr val="0000FF"/>
                </a:solidFill>
                <a:effectLst/>
                <a:latin typeface="Arial" panose="020B0604020202020204" pitchFamily="34" charset="0"/>
                <a:sym typeface="+mn-ea"/>
              </a:rPr>
              <a:t>INTRODUCTION</a:t>
            </a:r>
            <a:endParaRPr lang="en-US" b="1" i="0" u="none" strike="noStrike" dirty="0">
              <a:solidFill>
                <a:srgbClr val="0000FF"/>
              </a:solidFill>
              <a:effectLst/>
              <a:latin typeface="Arial" panose="020B0604020202020204" pitchFamily="34" charset="0"/>
            </a:endParaRPr>
          </a:p>
          <a:p>
            <a:pPr>
              <a:buFont typeface="Wingdings" panose="05000000000000000000" pitchFamily="2" charset="2"/>
              <a:buChar char="§"/>
            </a:pPr>
            <a:r>
              <a:rPr lang="en-US" sz="2000" b="1" dirty="0">
                <a:solidFill>
                  <a:srgbClr val="0000FF"/>
                </a:solidFill>
                <a:effectLst/>
                <a:latin typeface="Arial" panose="020B0604020202020204" pitchFamily="34" charset="0"/>
                <a:sym typeface="+mn-ea"/>
              </a:rPr>
              <a:t>OBJECTIVE</a:t>
            </a:r>
            <a:endParaRPr lang="en-US" b="1" i="0" u="none" strike="noStrike" dirty="0">
              <a:solidFill>
                <a:srgbClr val="0000FF"/>
              </a:solidFill>
              <a:effectLst/>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SCOPE</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LITERATURE SURVEY (</a:t>
            </a:r>
            <a:r>
              <a:rPr lang="en-US" sz="2000" b="1" dirty="0">
                <a:solidFill>
                  <a:srgbClr val="FF0000"/>
                </a:solidFill>
                <a:latin typeface="Arial" panose="020B0604020202020204" pitchFamily="34" charset="0"/>
                <a:sym typeface="+mn-ea"/>
              </a:rPr>
              <a:t>in Tabular column</a:t>
            </a:r>
            <a:r>
              <a:rPr lang="en-US" sz="2000" b="1" dirty="0">
                <a:solidFill>
                  <a:srgbClr val="0000FF"/>
                </a:solidFill>
                <a:latin typeface="Arial" panose="020B0604020202020204" pitchFamily="34" charset="0"/>
                <a:sym typeface="+mn-ea"/>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EXISTING SYSTEM &amp; DRAW BACKS</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PROBLEM DEFINITION</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PROPOSED SYSTEM</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SYSTEM ARCHITECTURE</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MODULES (</a:t>
            </a:r>
            <a:r>
              <a:rPr lang="en-US" sz="2000" b="1" dirty="0">
                <a:solidFill>
                  <a:srgbClr val="FF0000"/>
                </a:solidFill>
                <a:latin typeface="Arial" panose="020B0604020202020204" pitchFamily="34" charset="0"/>
                <a:sym typeface="+mn-ea"/>
              </a:rPr>
              <a:t>with Description and Flowchart</a:t>
            </a:r>
            <a:r>
              <a:rPr lang="en-IN" altLang="en-US" sz="2000" b="1" dirty="0">
                <a:solidFill>
                  <a:srgbClr val="FF0000"/>
                </a:solidFill>
                <a:latin typeface="Arial" panose="020B0604020202020204" pitchFamily="34" charset="0"/>
                <a:sym typeface="+mn-ea"/>
              </a:rPr>
              <a:t>/Module Mapping</a:t>
            </a:r>
            <a:r>
              <a:rPr lang="en-US" sz="2000" b="1" dirty="0">
                <a:solidFill>
                  <a:srgbClr val="0000FF"/>
                </a:solidFill>
                <a:latin typeface="Arial" panose="020B0604020202020204" pitchFamily="34" charset="0"/>
                <a:sym typeface="+mn-ea"/>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OUTPUTS (</a:t>
            </a:r>
            <a:r>
              <a:rPr lang="en-US" sz="2000" b="1" dirty="0">
                <a:solidFill>
                  <a:srgbClr val="FF0000"/>
                </a:solidFill>
                <a:latin typeface="Arial" panose="020B0604020202020204" pitchFamily="34" charset="0"/>
                <a:sym typeface="+mn-ea"/>
              </a:rPr>
              <a:t>Screenshots and Results</a:t>
            </a:r>
            <a:r>
              <a:rPr lang="en-US" sz="2000" b="1" dirty="0">
                <a:solidFill>
                  <a:srgbClr val="0000FF"/>
                </a:solidFill>
                <a:latin typeface="Arial" panose="020B0604020202020204" pitchFamily="34" charset="0"/>
                <a:sym typeface="+mn-ea"/>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SWOT Analysis</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CONCLUSION</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FUTURE ENHANCEMENT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sym typeface="+mn-ea"/>
              </a:rPr>
              <a:t>REFERENCES</a:t>
            </a:r>
            <a:endParaRPr lang="en-US" sz="2000" b="1" dirty="0">
              <a:solidFill>
                <a:srgbClr val="0000FF"/>
              </a:solidFill>
              <a:latin typeface="Arial" panose="020B0604020202020204" pitchFamily="34" charset="0"/>
            </a:endParaRPr>
          </a:p>
          <a:p>
            <a:pPr>
              <a:buFont typeface="Arial" panose="020B0604020202020204" pitchFamily="34" charset="0"/>
              <a:buChar char="•"/>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libri Light" panose="020F0302020204030204" charset="0"/>
                <a:cs typeface="Calibri Light" panose="020F0302020204030204" charset="0"/>
              </a:rPr>
              <a:t>DATAFLOW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2504" y="1825625"/>
            <a:ext cx="3966992" cy="43513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090" y="937895"/>
            <a:ext cx="9736282" cy="43513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400" b="1" dirty="0">
                <a:latin typeface="Calibri Light" panose="020F0302020204030204" charset="0"/>
                <a:cs typeface="Calibri Light" panose="020F0302020204030204" charset="0"/>
              </a:rPr>
              <a:t>OUTPUT</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Calibri Light" panose="020F0302020204030204" charset="0"/>
                <a:cs typeface="Calibri Light" panose="020F0302020204030204" charset="0"/>
                <a:sym typeface="+mn-ea"/>
              </a:rPr>
              <a:t>CONCLUSION</a:t>
            </a:r>
            <a:endParaRPr lang="en-US" sz="4400">
              <a:latin typeface="Calibri Light" panose="020F0302020204030204" charset="0"/>
              <a:cs typeface="Calibri Light" panose="020F0302020204030204" charset="0"/>
            </a:endParaRPr>
          </a:p>
        </p:txBody>
      </p:sp>
      <p:sp>
        <p:nvSpPr>
          <p:cNvPr id="3" name="Content Placeholder 2"/>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Phishing is a cyber crime procedure utilizing both social building and specialized deception to take individual sensitive data. Besides, Phishing is considered as another extensive type of fraud. Experimentations against recent dependable phishing data sets utilizing different classification algorithm have been performed which received different learning methods. The base of the experiments is accuracy measure.</a:t>
            </a:r>
          </a:p>
          <a:p>
            <a:r>
              <a:rPr lang="en-US" sz="2200" dirty="0">
                <a:latin typeface="Times New Roman" panose="02020603050405020304" pitchFamily="18" charset="0"/>
                <a:cs typeface="Times New Roman" panose="02020603050405020304" pitchFamily="18" charset="0"/>
              </a:rPr>
              <a:t>The aim of this research work is to predict whether a given URL is phishing website or not. It turns out in the given experiment that Random forest based classifiers are the best classifier with great classification accuracy of 95.47% for the given dataset of phishing site. As a future work we might use this model to other Phishing dataset with larger size then now and then testing the performance of those classification algorithm’s in terms of classification accuracy.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Calibri Light" panose="020F0302020204030204" charset="0"/>
                <a:cs typeface="Calibri Light" panose="020F0302020204030204" charset="0"/>
                <a:sym typeface="+mn-ea"/>
              </a:rPr>
              <a:t>FUTURE ENHANCEMENT</a:t>
            </a:r>
            <a:endParaRPr lang="en-US" sz="4400">
              <a:latin typeface="Calibri Light" panose="020F0302020204030204" charset="0"/>
              <a:cs typeface="Calibri Light" panose="020F0302020204030204" charset="0"/>
            </a:endParaRPr>
          </a:p>
        </p:txBody>
      </p:sp>
      <p:sp>
        <p:nvSpPr>
          <p:cNvPr id="3" name="Content Placeholder 2"/>
          <p:cNvSpPr>
            <a:spLocks noGrp="1"/>
          </p:cNvSpPr>
          <p:nvPr>
            <p:ph idx="1"/>
          </p:nvPr>
        </p:nvSpPr>
        <p:spPr/>
        <p:txBody>
          <a:bodyPr/>
          <a:lstStyle/>
          <a:p>
            <a:r>
              <a:rPr lang="en-US" sz="2200">
                <a:latin typeface="Times New Roman" panose="02020603050405020304" pitchFamily="18" charset="0"/>
                <a:cs typeface="Times New Roman" panose="02020603050405020304" pitchFamily="18" charset="0"/>
              </a:rPr>
              <a:t>Future work will aim to develop a system that can learn by itself about new types of phishing attacks by adding a more enhanced feature to the detection process. The scope of this approach not only helps in adding more enhanced features but also updating the existing features to improve its importance level to make detection more efficient and reduce the false positive rate to a large extent.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libri Light" panose="020F0302020204030204" charset="0"/>
                <a:cs typeface="Calibri Light" panose="020F0302020204030204" charset="0"/>
              </a:rPr>
              <a:t>REFERENCES</a:t>
            </a:r>
          </a:p>
        </p:txBody>
      </p:sp>
      <p:sp>
        <p:nvSpPr>
          <p:cNvPr id="3" name="Content Placeholder 2"/>
          <p:cNvSpPr>
            <a:spLocks noGrp="1"/>
          </p:cNvSpPr>
          <p:nvPr>
            <p:ph idx="1"/>
          </p:nvPr>
        </p:nvSpPr>
        <p:spPr/>
        <p:txBody>
          <a:bodyPr>
            <a:noAutofit/>
          </a:bodyPr>
          <a:lstStyle/>
          <a:p>
            <a:pPr algn="l"/>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Erzhou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Zhu,Yuyang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Chen,Chengcheng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Ye,Xuejun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Li,Feng</a:t>
            </a:r>
            <a:r>
              <a:rPr lang="en-US" sz="2200" dirty="0">
                <a:latin typeface="Times New Roman" panose="02020603050405020304" pitchFamily="18" charset="0"/>
                <a:cs typeface="Times New Roman" panose="02020603050405020304" pitchFamily="18" charset="0"/>
              </a:rPr>
              <a:t> Liu, “</a:t>
            </a:r>
            <a:r>
              <a:rPr lang="en-US" sz="2200" dirty="0" err="1">
                <a:latin typeface="Times New Roman" panose="02020603050405020304" pitchFamily="18" charset="0"/>
                <a:cs typeface="Times New Roman" panose="02020603050405020304" pitchFamily="18" charset="0"/>
              </a:rPr>
              <a:t>OFSNN:An</a:t>
            </a:r>
            <a:r>
              <a:rPr lang="en-US" sz="2200" dirty="0">
                <a:latin typeface="Times New Roman" panose="02020603050405020304" pitchFamily="18" charset="0"/>
                <a:cs typeface="Times New Roman" panose="02020603050405020304" pitchFamily="18" charset="0"/>
              </a:rPr>
              <a:t> Effective Phishing Websites Detection Model Based on Optimal Feature Selection and Neural Network,” IEEE Access(Volume:7), pp. 73271-73284, June 2019.</a:t>
            </a:r>
          </a:p>
          <a:p>
            <a:pPr algn="l"/>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Youness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Mourtaji,Mohammed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Bouhorma,Alghazzawi</a:t>
            </a:r>
            <a:r>
              <a:rPr lang="en-US" sz="2200" dirty="0">
                <a:latin typeface="Times New Roman" panose="02020603050405020304" pitchFamily="18" charset="0"/>
                <a:cs typeface="Times New Roman" panose="02020603050405020304" pitchFamily="18" charset="0"/>
              </a:rPr>
              <a:t>, “Perception of a new framework for detecting phishing web pages,” Mediterranean Symposium on Smart City Application Article No. 11, Tangier, Morocco, October 2017.</a:t>
            </a:r>
          </a:p>
          <a:p>
            <a:pPr algn="l"/>
            <a:r>
              <a:rPr lang="en-US" sz="2200" dirty="0">
                <a:latin typeface="Times New Roman" panose="02020603050405020304" pitchFamily="18" charset="0"/>
                <a:cs typeface="Times New Roman" panose="02020603050405020304" pitchFamily="18" charset="0"/>
              </a:rPr>
              <a:t>[3] Akihito </a:t>
            </a:r>
            <a:r>
              <a:rPr lang="en-US" sz="2200" dirty="0" err="1">
                <a:latin typeface="Times New Roman" panose="02020603050405020304" pitchFamily="18" charset="0"/>
                <a:cs typeface="Times New Roman" panose="02020603050405020304" pitchFamily="18" charset="0"/>
              </a:rPr>
              <a:t>Nakamura,Fuma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Dobashi</a:t>
            </a:r>
            <a:r>
              <a:rPr lang="en-US" sz="2200" dirty="0">
                <a:latin typeface="Times New Roman" panose="02020603050405020304" pitchFamily="18" charset="0"/>
                <a:cs typeface="Times New Roman" panose="02020603050405020304" pitchFamily="18" charset="0"/>
              </a:rPr>
              <a:t>, “Proactive Phishing Sites Detection,” WI '19 IEEE/WIC/ACM International Conference on Web Intelligence), pp. 443-448, October 2019.</a:t>
            </a:r>
          </a:p>
          <a:p>
            <a:pPr algn="l"/>
            <a:r>
              <a:rPr lang="en-US" sz="2200" dirty="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Ebubekir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Büber</a:t>
            </a:r>
            <a:r>
              <a:rPr lang="en-US" sz="2200" dirty="0">
                <a:latin typeface="Times New Roman" panose="02020603050405020304" pitchFamily="18" charset="0"/>
                <a:cs typeface="Times New Roman" panose="02020603050405020304" pitchFamily="18" charset="0"/>
              </a:rPr>
              <a:t>, ' Phishing URL Detection with M', [Online]. Available: https://towardsdatascience.com/phishing-domaindetection-with-ml-5be9c99293e5 [Accessed: 10- November- 2019].</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libri Light" panose="020F0302020204030204" charset="0"/>
                <a:cs typeface="Calibri Light" panose="020F0302020204030204" charset="0"/>
                <a:sym typeface="+mn-ea"/>
              </a:rPr>
              <a:t>REFERENCES</a:t>
            </a:r>
            <a:endParaRPr lang="en-US" sz="4400"/>
          </a:p>
        </p:txBody>
      </p:sp>
      <p:sp>
        <p:nvSpPr>
          <p:cNvPr id="3" name="Content Placeholder 2"/>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sym typeface="+mn-ea"/>
              </a:rPr>
              <a:t>[5] </a:t>
            </a:r>
            <a:r>
              <a:rPr lang="en-US" sz="2200" dirty="0" err="1">
                <a:latin typeface="Times New Roman" panose="02020603050405020304" pitchFamily="18" charset="0"/>
                <a:cs typeface="Times New Roman" panose="02020603050405020304" pitchFamily="18" charset="0"/>
                <a:sym typeface="+mn-ea"/>
              </a:rPr>
              <a:t>scikit</a:t>
            </a:r>
            <a:r>
              <a:rPr lang="en-US" sz="2200" dirty="0">
                <a:latin typeface="Times New Roman" panose="02020603050405020304" pitchFamily="18" charset="0"/>
                <a:cs typeface="Times New Roman" panose="02020603050405020304" pitchFamily="18" charset="0"/>
                <a:sym typeface="+mn-ea"/>
              </a:rPr>
              <a:t>-learn, , Machine Learning in Python, [Online]. Available: https://scikit-learn.org/stable/ [Accessed: 10- November- 2019].</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sym typeface="+mn-ea"/>
              </a:rPr>
              <a:t>[6] Mohammed </a:t>
            </a:r>
            <a:r>
              <a:rPr lang="en-US" sz="2200" dirty="0" err="1">
                <a:latin typeface="Times New Roman" panose="02020603050405020304" pitchFamily="18" charset="0"/>
                <a:cs typeface="Times New Roman" panose="02020603050405020304" pitchFamily="18" charset="0"/>
                <a:sym typeface="+mn-ea"/>
              </a:rPr>
              <a:t>Nazim</a:t>
            </a:r>
            <a:r>
              <a:rPr lang="en-US" sz="2200" dirty="0">
                <a:latin typeface="Times New Roman" panose="02020603050405020304" pitchFamily="18" charset="0"/>
                <a:cs typeface="Times New Roman" panose="02020603050405020304" pitchFamily="18" charset="0"/>
                <a:sym typeface="+mn-ea"/>
              </a:rPr>
              <a:t> </a:t>
            </a:r>
            <a:r>
              <a:rPr lang="en-US" sz="2200" dirty="0" err="1">
                <a:latin typeface="Times New Roman" panose="02020603050405020304" pitchFamily="18" charset="0"/>
                <a:cs typeface="Times New Roman" panose="02020603050405020304" pitchFamily="18" charset="0"/>
                <a:sym typeface="+mn-ea"/>
              </a:rPr>
              <a:t>Feroz,Susan</a:t>
            </a:r>
            <a:r>
              <a:rPr lang="en-US" sz="2200" dirty="0">
                <a:latin typeface="Times New Roman" panose="02020603050405020304" pitchFamily="18" charset="0"/>
                <a:cs typeface="Times New Roman" panose="02020603050405020304" pitchFamily="18" charset="0"/>
                <a:sym typeface="+mn-ea"/>
              </a:rPr>
              <a:t> </a:t>
            </a:r>
            <a:r>
              <a:rPr lang="en-US" sz="2200" dirty="0" err="1">
                <a:latin typeface="Times New Roman" panose="02020603050405020304" pitchFamily="18" charset="0"/>
                <a:cs typeface="Times New Roman" panose="02020603050405020304" pitchFamily="18" charset="0"/>
                <a:sym typeface="+mn-ea"/>
              </a:rPr>
              <a:t>Mengel</a:t>
            </a:r>
            <a:r>
              <a:rPr lang="en-US" sz="2200" dirty="0">
                <a:latin typeface="Times New Roman" panose="02020603050405020304" pitchFamily="18" charset="0"/>
                <a:cs typeface="Times New Roman" panose="02020603050405020304" pitchFamily="18" charset="0"/>
                <a:sym typeface="+mn-ea"/>
              </a:rPr>
              <a:t>, “Phishing URL Detection Using URL Ranking,” IEEE International Congress on Big Data, July 2015.</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sym typeface="+mn-ea"/>
              </a:rPr>
              <a:t>[7] </a:t>
            </a:r>
            <a:r>
              <a:rPr lang="en-US" sz="2200" dirty="0" err="1">
                <a:latin typeface="Times New Roman" panose="02020603050405020304" pitchFamily="18" charset="0"/>
                <a:cs typeface="Times New Roman" panose="02020603050405020304" pitchFamily="18" charset="0"/>
                <a:sym typeface="+mn-ea"/>
              </a:rPr>
              <a:t>Mahdieh</a:t>
            </a:r>
            <a:r>
              <a:rPr lang="en-US" sz="2200" dirty="0">
                <a:latin typeface="Times New Roman" panose="02020603050405020304" pitchFamily="18" charset="0"/>
                <a:cs typeface="Times New Roman" panose="02020603050405020304" pitchFamily="18" charset="0"/>
                <a:sym typeface="+mn-ea"/>
              </a:rPr>
              <a:t> </a:t>
            </a:r>
            <a:r>
              <a:rPr lang="en-US" sz="2200" dirty="0" err="1">
                <a:latin typeface="Times New Roman" panose="02020603050405020304" pitchFamily="18" charset="0"/>
                <a:cs typeface="Times New Roman" panose="02020603050405020304" pitchFamily="18" charset="0"/>
                <a:sym typeface="+mn-ea"/>
              </a:rPr>
              <a:t>Zabihimayvan</a:t>
            </a:r>
            <a:r>
              <a:rPr lang="en-US" sz="2200" dirty="0">
                <a:latin typeface="Times New Roman" panose="02020603050405020304" pitchFamily="18" charset="0"/>
                <a:cs typeface="Times New Roman" panose="02020603050405020304" pitchFamily="18" charset="0"/>
                <a:sym typeface="+mn-ea"/>
              </a:rPr>
              <a:t>, Derek Doran, “Fuzzy Rough Set Feature Selection to Enhance Phishing Attack Detection,” International Conference on Fuzzy Systems (FUZZ-IEEE), New Orleans, LA, USA, June 2019.</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endParaRPr lang="en-US"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Calibri Light" panose="020F0302020204030204" charset="0"/>
                <a:cs typeface="Calibri Light" panose="020F0302020204030204" charset="0"/>
                <a:sym typeface="+mn-ea"/>
              </a:rPr>
              <a:t>INTRODUCTION</a:t>
            </a:r>
            <a:endParaRPr lang="en-US" sz="4400" b="1" dirty="0">
              <a:latin typeface="Calibri Light" panose="020F0302020204030204" charset="0"/>
              <a:cs typeface="Calibri Light" panose="020F0302020204030204" charset="0"/>
              <a:sym typeface="+mn-ea"/>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sz="3145" dirty="0">
                <a:latin typeface="Times New Roman" panose="02020603050405020304" pitchFamily="18" charset="0"/>
                <a:cs typeface="Times New Roman" panose="02020603050405020304" pitchFamily="18" charset="0"/>
              </a:rPr>
              <a:t>There are a lot of algorithms and a wide variety of data types for phishing detection in the academic literature and commercial products. A phishing URL and the corresponding page have several features which can be differentiated from a malicious URL. For example; an attacker can register long and confusing domain to hide the actual domain name (Cyber squatting, Typo squatted) Features collected from academic studies for the phishing domain detection with machine learning techniques are grouped as given below.</a:t>
            </a:r>
          </a:p>
          <a:p>
            <a:pPr algn="just"/>
            <a:r>
              <a:rPr lang="en-US" sz="3145" dirty="0">
                <a:latin typeface="Times New Roman" panose="02020603050405020304" pitchFamily="18" charset="0"/>
                <a:cs typeface="Times New Roman" panose="02020603050405020304" pitchFamily="18" charset="0"/>
              </a:rPr>
              <a:t>URL-Based Features</a:t>
            </a:r>
          </a:p>
          <a:p>
            <a:pPr algn="just"/>
            <a:r>
              <a:rPr lang="en-US" sz="3145" dirty="0">
                <a:latin typeface="Times New Roman" panose="02020603050405020304" pitchFamily="18" charset="0"/>
                <a:cs typeface="Times New Roman" panose="02020603050405020304" pitchFamily="18" charset="0"/>
              </a:rPr>
              <a:t>Domain-Based Features</a:t>
            </a:r>
          </a:p>
          <a:p>
            <a:pPr algn="just"/>
            <a:r>
              <a:rPr lang="en-US" sz="3145" dirty="0">
                <a:latin typeface="Times New Roman" panose="02020603050405020304" pitchFamily="18" charset="0"/>
                <a:cs typeface="Times New Roman" panose="02020603050405020304" pitchFamily="18" charset="0"/>
              </a:rPr>
              <a:t>Page-Based Features</a:t>
            </a:r>
          </a:p>
          <a:p>
            <a:pPr algn="just"/>
            <a:r>
              <a:rPr lang="en-US" sz="3145" dirty="0">
                <a:latin typeface="Times New Roman" panose="02020603050405020304" pitchFamily="18" charset="0"/>
                <a:cs typeface="Times New Roman" panose="02020603050405020304" pitchFamily="18" charset="0"/>
              </a:rPr>
              <a:t>Content-Based Features</a:t>
            </a:r>
          </a:p>
          <a:p>
            <a:pPr marL="0" indent="0" algn="just">
              <a:buNone/>
            </a:pPr>
            <a:r>
              <a:rPr lang="en-US" sz="3145" dirty="0">
                <a:latin typeface="Times New Roman" panose="02020603050405020304" pitchFamily="18" charset="0"/>
                <a:cs typeface="Times New Roman" panose="02020603050405020304" pitchFamily="18" charset="0"/>
              </a:rPr>
              <a:t>Mainly there is use of Natural Language Processing (NLP) and other machine learning techniques. Moreover much use more technical features and process them using machine learning algorithms has been imposed.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400" b="1" dirty="0">
                <a:latin typeface="Calibri Light" panose="020F0302020204030204" charset="0"/>
                <a:cs typeface="Calibri Light" panose="020F0302020204030204" charset="0"/>
              </a:rPr>
            </a:br>
            <a:r>
              <a:rPr lang="en-US" sz="4400" b="1" dirty="0">
                <a:latin typeface="Calibri Light" panose="020F0302020204030204" charset="0"/>
                <a:cs typeface="Calibri Light" panose="020F0302020204030204" charset="0"/>
              </a:rPr>
              <a:t>OBJECTIVE</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Phishing sites which expects to take the victims confidential data by diverting them to surf a fake website page that resembles a honest to goodness one is another type of criminal acts through the internet and its one of the especially concerns toward numerous areas including e-managing an account and retailing. Phishing site detection is truly an unpredictable and element issue including numerous components and criteria that are not stable. On account of the last and in addition ambiguities in arranging sites because of the intelligent procedures programmers are utilizing, some keen proactive strategies can be helpful and powerful tools can be utilized, for example, fuzzy, neural system and data mining methods can be a successful mechanism in distinguishing phishing sites. We applied Random Forest (RF), one of the different types of machine learning based algorithms used for detection of Phishing websites. Finally we measured and compared the performance of the classifier in terms of accuracy.</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Calibri Light" panose="020F0302020204030204" charset="0"/>
                <a:cs typeface="Calibri Light" panose="020F0302020204030204" charset="0"/>
                <a:sym typeface="+mn-ea"/>
              </a:rPr>
              <a:t>SCOPE</a:t>
            </a:r>
          </a:p>
        </p:txBody>
      </p:sp>
      <p:sp>
        <p:nvSpPr>
          <p:cNvPr id="3" name="Content Placeholder 2"/>
          <p:cNvSpPr>
            <a:spLocks noGrp="1"/>
          </p:cNvSpPr>
          <p:nvPr>
            <p:ph idx="1"/>
          </p:nvPr>
        </p:nvSpPr>
        <p:spPr/>
        <p:txBody>
          <a:bodyPr/>
          <a:lstStyle/>
          <a:p>
            <a:r>
              <a:rPr lang="en-US" sz="2200">
                <a:latin typeface="Times New Roman" panose="02020603050405020304" pitchFamily="18" charset="0"/>
                <a:cs typeface="Times New Roman" panose="02020603050405020304" pitchFamily="18" charset="0"/>
              </a:rPr>
              <a:t>The system should be useful in many e-commercial websites for maintaining the security and reliability of customers and people online</a:t>
            </a:r>
          </a:p>
          <a:p>
            <a:r>
              <a:rPr lang="en-US" sz="2200">
                <a:latin typeface="Times New Roman" panose="02020603050405020304" pitchFamily="18" charset="0"/>
                <a:cs typeface="Times New Roman" panose="02020603050405020304" pitchFamily="18" charset="0"/>
              </a:rPr>
              <a:t>The system should be useful in preventing online frauds leading to leakage of important and private user data</a:t>
            </a:r>
          </a:p>
          <a:p>
            <a:r>
              <a:rPr lang="en-US" sz="2200">
                <a:latin typeface="Times New Roman" panose="02020603050405020304" pitchFamily="18" charset="0"/>
                <a:cs typeface="Times New Roman" panose="02020603050405020304" pitchFamily="18" charset="0"/>
              </a:rPr>
              <a:t>The scope of using Machine Language over other Traditional Detecting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
            <a:ext cx="10972800" cy="582613"/>
          </a:xfrm>
        </p:spPr>
        <p:txBody>
          <a:bodyPr>
            <a:normAutofit fontScale="90000"/>
          </a:bodyPr>
          <a:lstStyle/>
          <a:p>
            <a:r>
              <a:rPr lang="en-IN" sz="4400" b="1" dirty="0">
                <a:latin typeface="Calibri Light" panose="020F0302020204030204" charset="0"/>
                <a:cs typeface="Calibri Light" panose="020F0302020204030204" charset="0"/>
              </a:rPr>
              <a:t>APPLICATION</a:t>
            </a:r>
          </a:p>
        </p:txBody>
      </p:sp>
      <p:sp>
        <p:nvSpPr>
          <p:cNvPr id="3" name="Content Placeholder 2"/>
          <p:cNvSpPr>
            <a:spLocks noGrp="1"/>
          </p:cNvSpPr>
          <p:nvPr>
            <p:ph idx="1"/>
          </p:nvPr>
        </p:nvSpPr>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Hardware Requirements</a:t>
            </a:r>
          </a:p>
          <a:p>
            <a:r>
              <a:rPr lang="en-IN" sz="2200" dirty="0">
                <a:latin typeface="Times New Roman" panose="02020603050405020304" pitchFamily="18" charset="0"/>
                <a:cs typeface="Times New Roman" panose="02020603050405020304" pitchFamily="18" charset="0"/>
              </a:rPr>
              <a:t>System : Intel Pentium IV 2.80 GHz.</a:t>
            </a:r>
          </a:p>
          <a:p>
            <a:r>
              <a:rPr lang="en-IN" sz="2200" dirty="0">
                <a:latin typeface="Times New Roman" panose="02020603050405020304" pitchFamily="18" charset="0"/>
                <a:cs typeface="Times New Roman" panose="02020603050405020304" pitchFamily="18" charset="0"/>
              </a:rPr>
              <a:t>Monitor : LED.</a:t>
            </a:r>
          </a:p>
          <a:p>
            <a:r>
              <a:rPr lang="en-IN" sz="2200" dirty="0">
                <a:latin typeface="Times New Roman" panose="02020603050405020304" pitchFamily="18" charset="0"/>
                <a:cs typeface="Times New Roman" panose="02020603050405020304" pitchFamily="18" charset="0"/>
              </a:rPr>
              <a:t>Mouse : Logitech.</a:t>
            </a:r>
          </a:p>
          <a:p>
            <a:r>
              <a:rPr lang="en-IN" sz="2200" dirty="0">
                <a:latin typeface="Times New Roman" panose="02020603050405020304" pitchFamily="18" charset="0"/>
                <a:cs typeface="Times New Roman" panose="02020603050405020304" pitchFamily="18" charset="0"/>
              </a:rPr>
              <a:t>Ram : 4.00 GB or above 4.00 GB</a:t>
            </a:r>
          </a:p>
          <a:p>
            <a:r>
              <a:rPr lang="en-IN" sz="2200" dirty="0">
                <a:latin typeface="Times New Roman" panose="02020603050405020304" pitchFamily="18" charset="0"/>
                <a:cs typeface="Times New Roman" panose="02020603050405020304" pitchFamily="18" charset="0"/>
              </a:rPr>
              <a:t>Hard Disk : 250 GB</a:t>
            </a:r>
          </a:p>
          <a:p>
            <a:pPr marL="0" indent="0">
              <a:buNone/>
            </a:pPr>
            <a:r>
              <a:rPr lang="en-IN" sz="2200" b="1" dirty="0">
                <a:latin typeface="Times New Roman" panose="02020603050405020304" pitchFamily="18" charset="0"/>
                <a:cs typeface="Times New Roman" panose="02020603050405020304" pitchFamily="18" charset="0"/>
              </a:rPr>
              <a:t>Software Requirements</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Operating system : Windows 7, Ubuntu</a:t>
            </a:r>
          </a:p>
          <a:p>
            <a:r>
              <a:rPr lang="en-IN" sz="2200" dirty="0">
                <a:latin typeface="Times New Roman" panose="02020603050405020304" pitchFamily="18" charset="0"/>
                <a:cs typeface="Times New Roman" panose="02020603050405020304" pitchFamily="18" charset="0"/>
              </a:rPr>
              <a:t>Language : Python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450376"/>
            <a:ext cx="5128895" cy="829945"/>
          </a:xfrm>
          <a:prstGeom prst="rect">
            <a:avLst/>
          </a:prstGeom>
          <a:noFill/>
        </p:spPr>
        <p:txBody>
          <a:bodyPr wrap="none" rtlCol="0">
            <a:spAutoFit/>
          </a:bodyPr>
          <a:lstStyle/>
          <a:p>
            <a:r>
              <a:rPr lang="en-IN" sz="4800" b="1" dirty="0">
                <a:latin typeface="Calibri Light" panose="020F0302020204030204" charset="0"/>
                <a:cs typeface="Calibri Light" panose="020F0302020204030204" charset="0"/>
              </a:rPr>
              <a:t>LITERATURE SURVE</a:t>
            </a:r>
            <a:r>
              <a:rPr lang="en-IN" sz="4400" b="1" dirty="0">
                <a:latin typeface="Calibri Light" panose="020F0302020204030204" charset="0"/>
                <a:cs typeface="Calibri Light" panose="020F0302020204030204" charset="0"/>
              </a:rPr>
              <a:t>Y</a:t>
            </a:r>
          </a:p>
        </p:txBody>
      </p:sp>
      <p:graphicFrame>
        <p:nvGraphicFramePr>
          <p:cNvPr id="9" name="Content Placeholder 3"/>
          <p:cNvGraphicFramePr/>
          <p:nvPr/>
        </p:nvGraphicFramePr>
        <p:xfrm>
          <a:off x="294410" y="1825625"/>
          <a:ext cx="11800607" cy="3594735"/>
        </p:xfrm>
        <a:graphic>
          <a:graphicData uri="http://schemas.openxmlformats.org/drawingml/2006/table">
            <a:tbl>
              <a:tblPr firstRow="1" bandRow="1">
                <a:tableStyleId>{5C22544A-7EE6-4342-B048-85BDC9FD1C3A}</a:tableStyleId>
              </a:tblPr>
              <a:tblGrid>
                <a:gridCol w="773430">
                  <a:extLst>
                    <a:ext uri="{9D8B030D-6E8A-4147-A177-3AD203B41FA5}">
                      <a16:colId xmlns:a16="http://schemas.microsoft.com/office/drawing/2014/main" val="20000"/>
                    </a:ext>
                  </a:extLst>
                </a:gridCol>
                <a:gridCol w="1512570">
                  <a:extLst>
                    <a:ext uri="{9D8B030D-6E8A-4147-A177-3AD203B41FA5}">
                      <a16:colId xmlns:a16="http://schemas.microsoft.com/office/drawing/2014/main" val="20001"/>
                    </a:ext>
                  </a:extLst>
                </a:gridCol>
                <a:gridCol w="2794635">
                  <a:extLst>
                    <a:ext uri="{9D8B030D-6E8A-4147-A177-3AD203B41FA5}">
                      <a16:colId xmlns:a16="http://schemas.microsoft.com/office/drawing/2014/main" val="20002"/>
                    </a:ext>
                  </a:extLst>
                </a:gridCol>
                <a:gridCol w="4359851">
                  <a:extLst>
                    <a:ext uri="{9D8B030D-6E8A-4147-A177-3AD203B41FA5}">
                      <a16:colId xmlns:a16="http://schemas.microsoft.com/office/drawing/2014/main" val="20003"/>
                    </a:ext>
                  </a:extLst>
                </a:gridCol>
                <a:gridCol w="2360121">
                  <a:extLst>
                    <a:ext uri="{9D8B030D-6E8A-4147-A177-3AD203B41FA5}">
                      <a16:colId xmlns:a16="http://schemas.microsoft.com/office/drawing/2014/main" val="20004"/>
                    </a:ext>
                  </a:extLst>
                </a:gridCol>
              </a:tblGrid>
              <a:tr h="370840">
                <a:tc>
                  <a:txBody>
                    <a:bodyPr/>
                    <a:lstStyle/>
                    <a:p>
                      <a:r>
                        <a:rPr lang="en-IN" sz="1800" dirty="0">
                          <a:latin typeface="Calibri" panose="020F0502020204030204" charset="0"/>
                          <a:cs typeface="Calibri" panose="020F0502020204030204" charset="0"/>
                        </a:rPr>
                        <a:t>S.NO</a:t>
                      </a:r>
                    </a:p>
                  </a:txBody>
                  <a:tcPr/>
                </a:tc>
                <a:tc>
                  <a:txBody>
                    <a:bodyPr/>
                    <a:lstStyle/>
                    <a:p>
                      <a:r>
                        <a:rPr lang="en-IN" sz="1800" dirty="0">
                          <a:latin typeface="Calibri" panose="020F0502020204030204" charset="0"/>
                          <a:cs typeface="Calibri" panose="020F0502020204030204" charset="0"/>
                        </a:rPr>
                        <a:t>TITLE</a:t>
                      </a:r>
                    </a:p>
                  </a:txBody>
                  <a:tcPr/>
                </a:tc>
                <a:tc>
                  <a:txBody>
                    <a:bodyPr/>
                    <a:lstStyle/>
                    <a:p>
                      <a:r>
                        <a:rPr lang="en-IN" dirty="0">
                          <a:latin typeface="Calibri" panose="020F0502020204030204" charset="0"/>
                          <a:cs typeface="Calibri" panose="020F0502020204030204" charset="0"/>
                        </a:rPr>
                        <a:t>AUHTOR/YEAR</a:t>
                      </a:r>
                    </a:p>
                  </a:txBody>
                  <a:tcPr/>
                </a:tc>
                <a:tc>
                  <a:txBody>
                    <a:bodyPr/>
                    <a:lstStyle/>
                    <a:p>
                      <a:r>
                        <a:rPr lang="en-IN" dirty="0">
                          <a:latin typeface="Calibri" panose="020F0502020204030204" charset="0"/>
                          <a:cs typeface="Calibri" panose="020F0502020204030204" charset="0"/>
                        </a:rPr>
                        <a:t>DESCRIPTION</a:t>
                      </a:r>
                    </a:p>
                  </a:txBody>
                  <a:tcPr/>
                </a:tc>
                <a:tc>
                  <a:txBody>
                    <a:bodyPr/>
                    <a:lstStyle/>
                    <a:p>
                      <a:r>
                        <a:rPr lang="en-IN" dirty="0">
                          <a:latin typeface="Calibri" panose="020F0502020204030204" charset="0"/>
                          <a:cs typeface="Calibri" panose="020F0502020204030204" charset="0"/>
                        </a:rPr>
                        <a:t>TECHNIQUE</a:t>
                      </a:r>
                    </a:p>
                  </a:txBody>
                  <a:tcPr/>
                </a:tc>
                <a:extLst>
                  <a:ext uri="{0D108BD9-81ED-4DB2-BD59-A6C34878D82A}">
                    <a16:rowId xmlns:a16="http://schemas.microsoft.com/office/drawing/2014/main" val="10000"/>
                  </a:ext>
                </a:extLst>
              </a:tr>
              <a:tr h="3223895">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Calibri" panose="020F0502020204030204" charset="0"/>
                          <a:ea typeface="+mn-ea"/>
                          <a:cs typeface="Calibri" panose="020F0502020204030204" charset="0"/>
                        </a:rPr>
                        <a:t>Detecting Phishing Websites via Aggregation Analysis of Page Layouts</a:t>
                      </a:r>
                    </a:p>
                    <a:p>
                      <a:endParaRPr lang="en-IN" dirty="0">
                        <a:latin typeface="Calibri" panose="020F0502020204030204" charset="0"/>
                        <a:cs typeface="Calibri" panose="020F0502020204030204" charset="0"/>
                      </a:endParaRPr>
                    </a:p>
                  </a:txBody>
                  <a:tcPr/>
                </a:tc>
                <a:tc>
                  <a:txBody>
                    <a:bodyPr/>
                    <a:lstStyle/>
                    <a:p>
                      <a:r>
                        <a:rPr lang="en-IN" sz="1800" b="0" i="0" u="none" strike="noStrike" kern="1200" dirty="0" err="1">
                          <a:solidFill>
                            <a:schemeClr val="dk1"/>
                          </a:solidFill>
                          <a:effectLst/>
                          <a:latin typeface="Calibri" panose="020F0502020204030204" charset="0"/>
                          <a:ea typeface="+mn-ea"/>
                          <a:cs typeface="Calibri" panose="020F0502020204030204" charset="0"/>
                        </a:rPr>
                        <a:t>JianMao</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JingdongBian</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WenqianTian</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ShishiZhu</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TaoWei</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AiliLi</a:t>
                      </a:r>
                      <a:r>
                        <a:rPr lang="en-IN" sz="1800" b="0" i="0" u="none" strike="noStrike" kern="1200" baseline="30000" dirty="0">
                          <a:solidFill>
                            <a:schemeClr val="dk1"/>
                          </a:solidFill>
                          <a:effectLst/>
                          <a:latin typeface="Calibri" panose="020F0502020204030204" charset="0"/>
                          <a:ea typeface="+mn-ea"/>
                          <a:cs typeface="Calibri" panose="020F0502020204030204" charset="0"/>
                        </a:rPr>
                        <a:t> </a:t>
                      </a:r>
                      <a:r>
                        <a:rPr lang="en-IN" sz="1800" b="0" i="0" u="none" strike="noStrike" kern="1200" baseline="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ZhenkaiLiang</a:t>
                      </a:r>
                      <a:r>
                        <a:rPr lang="en-IN" sz="1800" b="0" i="0" u="none" strike="noStrike" kern="1200" dirty="0">
                          <a:solidFill>
                            <a:schemeClr val="dk1"/>
                          </a:solidFill>
                          <a:effectLst/>
                          <a:latin typeface="Calibri" panose="020F0502020204030204" charset="0"/>
                          <a:ea typeface="+mn-ea"/>
                          <a:cs typeface="Calibri" panose="020F0502020204030204" charset="0"/>
                        </a:rPr>
                        <a:t>/ 2018</a:t>
                      </a:r>
                      <a:endParaRPr lang="en-IN" dirty="0">
                        <a:latin typeface="Calibri" panose="020F0502020204030204" charset="0"/>
                        <a:cs typeface="Calibri" panose="020F0502020204030204" charset="0"/>
                      </a:endParaRPr>
                    </a:p>
                  </a:txBody>
                  <a:tcPr/>
                </a:tc>
                <a:tc>
                  <a:txBody>
                    <a:bodyPr/>
                    <a:lstStyle/>
                    <a:p>
                      <a:pPr algn="l"/>
                      <a:r>
                        <a:rPr lang="en-US" sz="1800" b="0" i="0" kern="1200" dirty="0">
                          <a:solidFill>
                            <a:schemeClr val="dk1"/>
                          </a:solidFill>
                          <a:effectLst/>
                          <a:latin typeface="Calibri" panose="020F0502020204030204" charset="0"/>
                          <a:ea typeface="+mn-ea"/>
                          <a:cs typeface="Calibri" panose="020F0502020204030204" charset="0"/>
                        </a:rPr>
                        <a:t>In this paper, we aim to improve phishing detection techniques using machine learning techniques. In particular, we propose a learning-based aggregation analysis mechanism to decide page layout similarity, which is used to detect phishing pages. Our experiment results shows that our approach is accurate and effective in detecting phishing pages.</a:t>
                      </a:r>
                      <a:endParaRPr lang="en-IN" dirty="0">
                        <a:latin typeface="Calibri" panose="020F0502020204030204" charset="0"/>
                        <a:cs typeface="Calibri" panose="020F0502020204030204" charset="0"/>
                      </a:endParaRPr>
                    </a:p>
                  </a:txBody>
                  <a:tcPr/>
                </a:tc>
                <a:tc>
                  <a:txBody>
                    <a:bodyPr/>
                    <a:lstStyle/>
                    <a:p>
                      <a:r>
                        <a:rPr lang="en-IN" dirty="0">
                          <a:latin typeface="Calibri" panose="020F0502020204030204" charset="0"/>
                          <a:cs typeface="Calibri" panose="020F0502020204030204" charset="0"/>
                        </a:rPr>
                        <a:t>Support Vector Machine (SVM), </a:t>
                      </a:r>
                      <a:r>
                        <a:rPr lang="en-IN" dirty="0" err="1">
                          <a:latin typeface="Calibri" panose="020F0502020204030204" charset="0"/>
                          <a:cs typeface="Calibri" panose="020F0502020204030204" charset="0"/>
                        </a:rPr>
                        <a:t>DecisionTree</a:t>
                      </a:r>
                      <a:r>
                        <a:rPr lang="en-IN" dirty="0">
                          <a:latin typeface="Calibri" panose="020F0502020204030204" charset="0"/>
                          <a:cs typeface="Calibri" panose="020F0502020204030204" charset="0"/>
                        </a:rPr>
                        <a:t> (DT)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450376"/>
            <a:ext cx="4739005" cy="768350"/>
          </a:xfrm>
          <a:prstGeom prst="rect">
            <a:avLst/>
          </a:prstGeom>
          <a:noFill/>
        </p:spPr>
        <p:txBody>
          <a:bodyPr wrap="none" rtlCol="0">
            <a:spAutoFit/>
          </a:bodyPr>
          <a:lstStyle/>
          <a:p>
            <a:r>
              <a:rPr lang="en-IN" sz="4400" b="1" dirty="0">
                <a:latin typeface="Calibri Light" panose="020F0302020204030204" charset="0"/>
                <a:cs typeface="Calibri Light" panose="020F0302020204030204" charset="0"/>
              </a:rPr>
              <a:t>LITERATURE SURVEY</a:t>
            </a:r>
          </a:p>
        </p:txBody>
      </p:sp>
      <p:graphicFrame>
        <p:nvGraphicFramePr>
          <p:cNvPr id="10" name="Content Placeholder 3"/>
          <p:cNvGraphicFramePr/>
          <p:nvPr/>
        </p:nvGraphicFramePr>
        <p:xfrm>
          <a:off x="294640" y="1825625"/>
          <a:ext cx="11897360" cy="4080510"/>
        </p:xfrm>
        <a:graphic>
          <a:graphicData uri="http://schemas.openxmlformats.org/drawingml/2006/table">
            <a:tbl>
              <a:tblPr firstRow="1" bandRow="1">
                <a:tableStyleId>{5C22544A-7EE6-4342-B048-85BDC9FD1C3A}</a:tableStyleId>
              </a:tblPr>
              <a:tblGrid>
                <a:gridCol w="77978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282190">
                  <a:extLst>
                    <a:ext uri="{9D8B030D-6E8A-4147-A177-3AD203B41FA5}">
                      <a16:colId xmlns:a16="http://schemas.microsoft.com/office/drawing/2014/main" val="20002"/>
                    </a:ext>
                  </a:extLst>
                </a:gridCol>
                <a:gridCol w="5236845">
                  <a:extLst>
                    <a:ext uri="{9D8B030D-6E8A-4147-A177-3AD203B41FA5}">
                      <a16:colId xmlns:a16="http://schemas.microsoft.com/office/drawing/2014/main" val="20003"/>
                    </a:ext>
                  </a:extLst>
                </a:gridCol>
                <a:gridCol w="2379345">
                  <a:extLst>
                    <a:ext uri="{9D8B030D-6E8A-4147-A177-3AD203B41FA5}">
                      <a16:colId xmlns:a16="http://schemas.microsoft.com/office/drawing/2014/main" val="20004"/>
                    </a:ext>
                  </a:extLst>
                </a:gridCol>
              </a:tblGrid>
              <a:tr h="471805">
                <a:tc>
                  <a:txBody>
                    <a:bodyPr/>
                    <a:lstStyle/>
                    <a:p>
                      <a:r>
                        <a:rPr lang="en-IN" dirty="0">
                          <a:latin typeface="Calibri" panose="020F0502020204030204" charset="0"/>
                          <a:cs typeface="Calibri" panose="020F0502020204030204" charset="0"/>
                        </a:rPr>
                        <a:t>S.NO</a:t>
                      </a:r>
                    </a:p>
                  </a:txBody>
                  <a:tcPr/>
                </a:tc>
                <a:tc>
                  <a:txBody>
                    <a:bodyPr/>
                    <a:lstStyle/>
                    <a:p>
                      <a:r>
                        <a:rPr lang="en-IN" dirty="0">
                          <a:latin typeface="Calibri" panose="020F0502020204030204" charset="0"/>
                          <a:cs typeface="Calibri" panose="020F0502020204030204" charset="0"/>
                        </a:rPr>
                        <a:t>TITLE</a:t>
                      </a:r>
                    </a:p>
                  </a:txBody>
                  <a:tcPr/>
                </a:tc>
                <a:tc>
                  <a:txBody>
                    <a:bodyPr/>
                    <a:lstStyle/>
                    <a:p>
                      <a:r>
                        <a:rPr lang="en-IN" dirty="0">
                          <a:latin typeface="Calibri" panose="020F0502020204030204" charset="0"/>
                          <a:cs typeface="Calibri" panose="020F0502020204030204" charset="0"/>
                        </a:rPr>
                        <a:t>AUHTOR/YEAR</a:t>
                      </a:r>
                    </a:p>
                  </a:txBody>
                  <a:tcPr/>
                </a:tc>
                <a:tc>
                  <a:txBody>
                    <a:bodyPr/>
                    <a:lstStyle/>
                    <a:p>
                      <a:r>
                        <a:rPr lang="en-IN" dirty="0">
                          <a:latin typeface="Calibri" panose="020F0502020204030204" charset="0"/>
                          <a:cs typeface="Calibri" panose="020F0502020204030204" charset="0"/>
                        </a:rPr>
                        <a:t>DESCRIPTION</a:t>
                      </a:r>
                    </a:p>
                  </a:txBody>
                  <a:tcPr/>
                </a:tc>
                <a:tc>
                  <a:txBody>
                    <a:bodyPr/>
                    <a:lstStyle/>
                    <a:p>
                      <a:r>
                        <a:rPr lang="en-IN" dirty="0">
                          <a:latin typeface="Calibri" panose="020F0502020204030204" charset="0"/>
                          <a:cs typeface="Calibri" panose="020F0502020204030204" charset="0"/>
                        </a:rPr>
                        <a:t>TECHNIQUE</a:t>
                      </a:r>
                    </a:p>
                  </a:txBody>
                  <a:tcPr/>
                </a:tc>
                <a:extLst>
                  <a:ext uri="{0D108BD9-81ED-4DB2-BD59-A6C34878D82A}">
                    <a16:rowId xmlns:a16="http://schemas.microsoft.com/office/drawing/2014/main" val="10000"/>
                  </a:ext>
                </a:extLst>
              </a:tr>
              <a:tr h="3608705">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Calibri" panose="020F0502020204030204" charset="0"/>
                          <a:ea typeface="+mn-ea"/>
                          <a:cs typeface="Calibri" panose="020F0502020204030204" charset="0"/>
                        </a:rPr>
                        <a:t>Detection of Phishing Websites using Machine Learning</a:t>
                      </a:r>
                    </a:p>
                    <a:p>
                      <a:endParaRPr lang="en-IN" b="0" dirty="0">
                        <a:latin typeface="Calibri" panose="020F0502020204030204" charset="0"/>
                        <a:cs typeface="Calibri" panose="020F0502020204030204" charset="0"/>
                      </a:endParaRPr>
                    </a:p>
                  </a:txBody>
                  <a:tcPr/>
                </a:tc>
                <a:tc>
                  <a:txBody>
                    <a:bodyPr/>
                    <a:lstStyle/>
                    <a:p>
                      <a:r>
                        <a:rPr lang="en-IN" sz="1800" b="0" i="0" kern="1200" dirty="0" err="1">
                          <a:solidFill>
                            <a:schemeClr val="dk1"/>
                          </a:solidFill>
                          <a:effectLst/>
                          <a:latin typeface="Calibri" panose="020F0502020204030204" charset="0"/>
                          <a:ea typeface="+mn-ea"/>
                          <a:cs typeface="Calibri" panose="020F0502020204030204" charset="0"/>
                        </a:rPr>
                        <a:t>Atharva</a:t>
                      </a:r>
                      <a:r>
                        <a:rPr lang="en-IN" sz="1800" b="0" i="0" kern="1200" dirty="0">
                          <a:solidFill>
                            <a:schemeClr val="dk1"/>
                          </a:solidFill>
                          <a:effectLst/>
                          <a:latin typeface="Calibri" panose="020F0502020204030204" charset="0"/>
                          <a:ea typeface="+mn-ea"/>
                          <a:cs typeface="Calibri" panose="020F0502020204030204" charset="0"/>
                        </a:rPr>
                        <a:t> Deshpande , </a:t>
                      </a:r>
                      <a:r>
                        <a:rPr lang="en-IN" sz="1800" b="0" i="0" kern="1200" dirty="0" err="1">
                          <a:solidFill>
                            <a:schemeClr val="dk1"/>
                          </a:solidFill>
                          <a:effectLst/>
                          <a:latin typeface="Calibri" panose="020F0502020204030204" charset="0"/>
                          <a:ea typeface="+mn-ea"/>
                          <a:cs typeface="Calibri" panose="020F0502020204030204" charset="0"/>
                        </a:rPr>
                        <a:t>Omkar</a:t>
                      </a:r>
                      <a:r>
                        <a:rPr lang="en-IN" sz="1800" b="0" i="0" kern="1200" dirty="0">
                          <a:solidFill>
                            <a:schemeClr val="dk1"/>
                          </a:solidFill>
                          <a:effectLst/>
                          <a:latin typeface="Calibri" panose="020F0502020204030204" charset="0"/>
                          <a:ea typeface="+mn-ea"/>
                          <a:cs typeface="Calibri" panose="020F0502020204030204" charset="0"/>
                        </a:rPr>
                        <a:t> </a:t>
                      </a:r>
                      <a:r>
                        <a:rPr lang="en-IN" sz="1800" b="0" i="0" kern="1200" dirty="0" err="1">
                          <a:solidFill>
                            <a:schemeClr val="dk1"/>
                          </a:solidFill>
                          <a:effectLst/>
                          <a:latin typeface="Calibri" panose="020F0502020204030204" charset="0"/>
                          <a:ea typeface="+mn-ea"/>
                          <a:cs typeface="Calibri" panose="020F0502020204030204" charset="0"/>
                        </a:rPr>
                        <a:t>Pedamkar</a:t>
                      </a:r>
                      <a:r>
                        <a:rPr lang="en-IN" sz="1800" b="0" i="0" kern="1200" dirty="0">
                          <a:solidFill>
                            <a:schemeClr val="dk1"/>
                          </a:solidFill>
                          <a:effectLst/>
                          <a:latin typeface="Calibri" panose="020F0502020204030204" charset="0"/>
                          <a:ea typeface="+mn-ea"/>
                          <a:cs typeface="Calibri" panose="020F0502020204030204" charset="0"/>
                        </a:rPr>
                        <a:t> , </a:t>
                      </a:r>
                      <a:r>
                        <a:rPr lang="en-IN" sz="1800" b="0" i="0" kern="1200" dirty="0" err="1">
                          <a:solidFill>
                            <a:schemeClr val="dk1"/>
                          </a:solidFill>
                          <a:effectLst/>
                          <a:latin typeface="Calibri" panose="020F0502020204030204" charset="0"/>
                          <a:ea typeface="+mn-ea"/>
                          <a:cs typeface="Calibri" panose="020F0502020204030204" charset="0"/>
                        </a:rPr>
                        <a:t>Nachiket</a:t>
                      </a:r>
                      <a:r>
                        <a:rPr lang="en-IN" sz="1800" b="0" i="0" kern="1200" dirty="0">
                          <a:solidFill>
                            <a:schemeClr val="dk1"/>
                          </a:solidFill>
                          <a:effectLst/>
                          <a:latin typeface="Calibri" panose="020F0502020204030204" charset="0"/>
                          <a:ea typeface="+mn-ea"/>
                          <a:cs typeface="Calibri" panose="020F0502020204030204" charset="0"/>
                        </a:rPr>
                        <a:t> Chaudhary , </a:t>
                      </a:r>
                      <a:r>
                        <a:rPr lang="en-IN" sz="1800" b="0" i="0" kern="1200" dirty="0" err="1">
                          <a:solidFill>
                            <a:schemeClr val="dk1"/>
                          </a:solidFill>
                          <a:effectLst/>
                          <a:latin typeface="Calibri" panose="020F0502020204030204" charset="0"/>
                          <a:ea typeface="+mn-ea"/>
                          <a:cs typeface="Calibri" panose="020F0502020204030204" charset="0"/>
                        </a:rPr>
                        <a:t>Dr.</a:t>
                      </a:r>
                      <a:r>
                        <a:rPr lang="en-IN" sz="1800" b="0" i="0" kern="1200" dirty="0">
                          <a:solidFill>
                            <a:schemeClr val="dk1"/>
                          </a:solidFill>
                          <a:effectLst/>
                          <a:latin typeface="Calibri" panose="020F0502020204030204" charset="0"/>
                          <a:ea typeface="+mn-ea"/>
                          <a:cs typeface="Calibri" panose="020F0502020204030204" charset="0"/>
                        </a:rPr>
                        <a:t> </a:t>
                      </a:r>
                      <a:r>
                        <a:rPr lang="en-IN" sz="1800" b="0" i="0" kern="1200" dirty="0" err="1">
                          <a:solidFill>
                            <a:schemeClr val="dk1"/>
                          </a:solidFill>
                          <a:effectLst/>
                          <a:latin typeface="Calibri" panose="020F0502020204030204" charset="0"/>
                          <a:ea typeface="+mn-ea"/>
                          <a:cs typeface="Calibri" panose="020F0502020204030204" charset="0"/>
                        </a:rPr>
                        <a:t>Swapna</a:t>
                      </a:r>
                      <a:r>
                        <a:rPr lang="en-IN" sz="1800" b="0" i="0" kern="1200" dirty="0">
                          <a:solidFill>
                            <a:schemeClr val="dk1"/>
                          </a:solidFill>
                          <a:effectLst/>
                          <a:latin typeface="Calibri" panose="020F0502020204030204" charset="0"/>
                          <a:ea typeface="+mn-ea"/>
                          <a:cs typeface="Calibri" panose="020F0502020204030204" charset="0"/>
                        </a:rPr>
                        <a:t> </a:t>
                      </a:r>
                      <a:r>
                        <a:rPr lang="en-IN" sz="1800" b="0" i="0" kern="1200" dirty="0" err="1">
                          <a:solidFill>
                            <a:schemeClr val="dk1"/>
                          </a:solidFill>
                          <a:effectLst/>
                          <a:latin typeface="Calibri" panose="020F0502020204030204" charset="0"/>
                          <a:ea typeface="+mn-ea"/>
                          <a:cs typeface="Calibri" panose="020F0502020204030204" charset="0"/>
                        </a:rPr>
                        <a:t>Borde</a:t>
                      </a:r>
                      <a:r>
                        <a:rPr lang="en-IN" sz="1800" b="0" i="0" kern="1200" dirty="0">
                          <a:solidFill>
                            <a:schemeClr val="dk1"/>
                          </a:solidFill>
                          <a:effectLst/>
                          <a:latin typeface="Calibri" panose="020F0502020204030204" charset="0"/>
                          <a:ea typeface="+mn-ea"/>
                          <a:cs typeface="Calibri" panose="020F0502020204030204" charset="0"/>
                        </a:rPr>
                        <a:t>/ 2021</a:t>
                      </a:r>
                      <a:endParaRPr lang="en-IN" dirty="0">
                        <a:latin typeface="Calibri" panose="020F0502020204030204" charset="0"/>
                        <a:cs typeface="Calibri" panose="020F0502020204030204" charset="0"/>
                      </a:endParaRPr>
                    </a:p>
                  </a:txBody>
                  <a:tcPr/>
                </a:tc>
                <a:tc>
                  <a:txBody>
                    <a:bodyPr/>
                    <a:lstStyle/>
                    <a:p>
                      <a:pPr algn="l"/>
                      <a:r>
                        <a:rPr lang="en-US" sz="1800" b="0" i="0" kern="1200" dirty="0">
                          <a:solidFill>
                            <a:schemeClr val="dk1"/>
                          </a:solidFill>
                          <a:effectLst/>
                          <a:latin typeface="Calibri" panose="020F0502020204030204" charset="0"/>
                          <a:ea typeface="+mn-ea"/>
                          <a:cs typeface="Calibri" panose="020F0502020204030204" charset="0"/>
                        </a:rPr>
                        <a:t>This paper surveys the features used for detection and detection techniques using machine learning.</a:t>
                      </a:r>
                    </a:p>
                    <a:p>
                      <a:pPr algn="l"/>
                      <a:r>
                        <a:rPr lang="en-US" sz="1800" b="0" i="0" kern="1200" dirty="0">
                          <a:solidFill>
                            <a:schemeClr val="dk1"/>
                          </a:solidFill>
                          <a:effectLst/>
                          <a:latin typeface="Calibri" panose="020F0502020204030204" charset="0"/>
                          <a:ea typeface="+mn-ea"/>
                          <a:cs typeface="Calibri" panose="020F0502020204030204" charset="0"/>
                        </a:rPr>
                        <a:t>Phishing is popular among attackers, since it is easier to trick someone into clicking a malicious link which seems legitimate than trying to break through a computers defense systems. The malicious links within the body of the message are designed to make it appear that they go to the spoofed organization using that organizations logos and other legitimate contents.</a:t>
                      </a:r>
                    </a:p>
                    <a:p>
                      <a:pPr algn="l"/>
                      <a:endParaRPr lang="en-IN" dirty="0">
                        <a:latin typeface="Calibri" panose="020F0502020204030204" charset="0"/>
                        <a:cs typeface="Calibri" panose="020F0502020204030204" charset="0"/>
                      </a:endParaRPr>
                    </a:p>
                  </a:txBody>
                  <a:tcPr/>
                </a:tc>
                <a:tc>
                  <a:txBody>
                    <a:bodyPr/>
                    <a:lstStyle/>
                    <a:p>
                      <a:r>
                        <a:rPr lang="en-IN" sz="1800" b="0" i="0" kern="1200" dirty="0">
                          <a:solidFill>
                            <a:schemeClr val="dk1"/>
                          </a:solidFill>
                          <a:effectLst/>
                          <a:latin typeface="Calibri" panose="020F0502020204030204" charset="0"/>
                          <a:ea typeface="+mn-ea"/>
                          <a:cs typeface="Calibri" panose="020F0502020204030204" charset="0"/>
                        </a:rPr>
                        <a:t>Random forest algorithm</a:t>
                      </a:r>
                      <a:r>
                        <a:rPr lang="en-IN" sz="1800" b="0" i="0" kern="1200" baseline="0" dirty="0">
                          <a:solidFill>
                            <a:schemeClr val="dk1"/>
                          </a:solidFill>
                          <a:effectLst/>
                          <a:latin typeface="Calibri" panose="020F0502020204030204" charset="0"/>
                          <a:ea typeface="+mn-ea"/>
                          <a:cs typeface="Calibri" panose="020F0502020204030204" charset="0"/>
                        </a:rPr>
                        <a:t> and </a:t>
                      </a:r>
                      <a:r>
                        <a:rPr lang="en-IN" sz="1800" b="0" i="0" kern="1200" dirty="0">
                          <a:solidFill>
                            <a:schemeClr val="dk1"/>
                          </a:solidFill>
                          <a:effectLst/>
                          <a:latin typeface="Calibri" panose="020F0502020204030204" charset="0"/>
                          <a:ea typeface="+mn-ea"/>
                          <a:cs typeface="Calibri" panose="020F0502020204030204" charset="0"/>
                        </a:rPr>
                        <a:t>Decision tree</a:t>
                      </a:r>
                      <a:endParaRPr lang="en-IN" dirty="0">
                        <a:latin typeface="Calibri" panose="020F0502020204030204" charset="0"/>
                        <a:cs typeface="Calibri" panose="020F050202020403020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8" y="450376"/>
            <a:ext cx="4794250" cy="768350"/>
          </a:xfrm>
          <a:prstGeom prst="rect">
            <a:avLst/>
          </a:prstGeom>
          <a:noFill/>
        </p:spPr>
        <p:txBody>
          <a:bodyPr wrap="none" rtlCol="0">
            <a:spAutoFit/>
          </a:bodyPr>
          <a:lstStyle/>
          <a:p>
            <a:r>
              <a:rPr lang="en-IN" sz="4400" dirty="0">
                <a:latin typeface="Calibri" panose="020F0502020204030204" charset="0"/>
                <a:cs typeface="Calibri" panose="020F0502020204030204" charset="0"/>
              </a:rPr>
              <a:t>LITERATURE SURVEY</a:t>
            </a:r>
          </a:p>
        </p:txBody>
      </p:sp>
      <p:graphicFrame>
        <p:nvGraphicFramePr>
          <p:cNvPr id="12" name="Content Placeholder 3"/>
          <p:cNvGraphicFramePr/>
          <p:nvPr/>
        </p:nvGraphicFramePr>
        <p:xfrm>
          <a:off x="294410" y="1825625"/>
          <a:ext cx="11800607" cy="353187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val="20000"/>
                    </a:ext>
                  </a:extLst>
                </a:gridCol>
                <a:gridCol w="1331595">
                  <a:extLst>
                    <a:ext uri="{9D8B030D-6E8A-4147-A177-3AD203B41FA5}">
                      <a16:colId xmlns:a16="http://schemas.microsoft.com/office/drawing/2014/main" val="20001"/>
                    </a:ext>
                  </a:extLst>
                </a:gridCol>
                <a:gridCol w="2221230">
                  <a:extLst>
                    <a:ext uri="{9D8B030D-6E8A-4147-A177-3AD203B41FA5}">
                      <a16:colId xmlns:a16="http://schemas.microsoft.com/office/drawing/2014/main" val="20002"/>
                    </a:ext>
                  </a:extLst>
                </a:gridCol>
                <a:gridCol w="5114169">
                  <a:extLst>
                    <a:ext uri="{9D8B030D-6E8A-4147-A177-3AD203B41FA5}">
                      <a16:colId xmlns:a16="http://schemas.microsoft.com/office/drawing/2014/main" val="20003"/>
                    </a:ext>
                  </a:extLst>
                </a:gridCol>
                <a:gridCol w="2360121">
                  <a:extLst>
                    <a:ext uri="{9D8B030D-6E8A-4147-A177-3AD203B41FA5}">
                      <a16:colId xmlns:a16="http://schemas.microsoft.com/office/drawing/2014/main" val="20004"/>
                    </a:ext>
                  </a:extLst>
                </a:gridCol>
              </a:tblGrid>
              <a:tr h="370840">
                <a:tc>
                  <a:txBody>
                    <a:bodyPr/>
                    <a:lstStyle/>
                    <a:p>
                      <a:r>
                        <a:rPr lang="en-IN" dirty="0">
                          <a:latin typeface="Calibri" panose="020F0502020204030204" charset="0"/>
                          <a:cs typeface="Calibri" panose="020F0502020204030204" charset="0"/>
                        </a:rPr>
                        <a:t>S.NO</a:t>
                      </a:r>
                    </a:p>
                  </a:txBody>
                  <a:tcPr/>
                </a:tc>
                <a:tc>
                  <a:txBody>
                    <a:bodyPr/>
                    <a:lstStyle/>
                    <a:p>
                      <a:r>
                        <a:rPr lang="en-IN" dirty="0">
                          <a:latin typeface="Calibri" panose="020F0502020204030204" charset="0"/>
                          <a:cs typeface="Calibri" panose="020F0502020204030204" charset="0"/>
                        </a:rPr>
                        <a:t>TITLE</a:t>
                      </a:r>
                    </a:p>
                  </a:txBody>
                  <a:tcPr/>
                </a:tc>
                <a:tc>
                  <a:txBody>
                    <a:bodyPr/>
                    <a:lstStyle/>
                    <a:p>
                      <a:r>
                        <a:rPr lang="en-IN" dirty="0">
                          <a:latin typeface="Calibri" panose="020F0502020204030204" charset="0"/>
                          <a:cs typeface="Calibri" panose="020F0502020204030204" charset="0"/>
                        </a:rPr>
                        <a:t>AUHTOR/YEAR</a:t>
                      </a:r>
                    </a:p>
                  </a:txBody>
                  <a:tcPr/>
                </a:tc>
                <a:tc>
                  <a:txBody>
                    <a:bodyPr/>
                    <a:lstStyle/>
                    <a:p>
                      <a:r>
                        <a:rPr lang="en-IN" dirty="0">
                          <a:latin typeface="Calibri" panose="020F0502020204030204" charset="0"/>
                          <a:cs typeface="Calibri" panose="020F0502020204030204" charset="0"/>
                        </a:rPr>
                        <a:t>DESCRIPTION</a:t>
                      </a:r>
                    </a:p>
                  </a:txBody>
                  <a:tcPr/>
                </a:tc>
                <a:tc>
                  <a:txBody>
                    <a:bodyPr/>
                    <a:lstStyle/>
                    <a:p>
                      <a:r>
                        <a:rPr lang="en-IN" dirty="0">
                          <a:latin typeface="Calibri" panose="020F0502020204030204" charset="0"/>
                          <a:cs typeface="Calibri" panose="020F0502020204030204" charset="0"/>
                        </a:rPr>
                        <a:t>TECHNIQUE</a:t>
                      </a:r>
                    </a:p>
                  </a:txBody>
                  <a:tcPr/>
                </a:tc>
                <a:extLst>
                  <a:ext uri="{0D108BD9-81ED-4DB2-BD59-A6C34878D82A}">
                    <a16:rowId xmlns:a16="http://schemas.microsoft.com/office/drawing/2014/main" val="10000"/>
                  </a:ext>
                </a:extLst>
              </a:tr>
              <a:tr h="3161030">
                <a:tc>
                  <a:txBody>
                    <a:bodyPr/>
                    <a:lstStyle/>
                    <a:p>
                      <a:r>
                        <a:rPr lang="en-IN" dirty="0">
                          <a:latin typeface="Calibri" panose="020F0502020204030204" charset="0"/>
                          <a:cs typeface="Calibri" panose="020F0502020204030204"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Calibri" panose="020F0502020204030204" charset="0"/>
                          <a:ea typeface="+mn-ea"/>
                          <a:cs typeface="Calibri" panose="020F0502020204030204" charset="0"/>
                        </a:rPr>
                        <a:t>A Novel Machine Learning Approach to Detect Phishing Websites</a:t>
                      </a:r>
                    </a:p>
                    <a:p>
                      <a:endParaRPr lang="en-IN" b="0" dirty="0">
                        <a:latin typeface="Calibri" panose="020F0502020204030204" charset="0"/>
                        <a:cs typeface="Calibri" panose="020F0502020204030204" charset="0"/>
                      </a:endParaRPr>
                    </a:p>
                  </a:txBody>
                  <a:tcPr/>
                </a:tc>
                <a:tc>
                  <a:txBody>
                    <a:bodyPr/>
                    <a:lstStyle/>
                    <a:p>
                      <a:r>
                        <a:rPr lang="en-IN" sz="1800" b="0" i="0" u="none" strike="noStrike" kern="1200" dirty="0" err="1">
                          <a:solidFill>
                            <a:schemeClr val="dk1"/>
                          </a:solidFill>
                          <a:effectLst/>
                          <a:latin typeface="Calibri" panose="020F0502020204030204" charset="0"/>
                          <a:ea typeface="+mn-ea"/>
                          <a:cs typeface="Calibri" panose="020F0502020204030204" charset="0"/>
                        </a:rPr>
                        <a:t>Ishant</a:t>
                      </a:r>
                      <a:r>
                        <a:rPr lang="en-IN" sz="1800" b="0" i="0" u="none" strike="noStrike" kern="120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Tyagi</a:t>
                      </a:r>
                      <a:r>
                        <a:rPr lang="en-IN" sz="1800" b="0" i="0" kern="120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Jatin</a:t>
                      </a:r>
                      <a:r>
                        <a:rPr lang="en-IN" sz="1800" b="0" i="0" u="none" strike="noStrike" kern="1200" dirty="0">
                          <a:solidFill>
                            <a:schemeClr val="dk1"/>
                          </a:solidFill>
                          <a:effectLst/>
                          <a:latin typeface="Calibri" panose="020F0502020204030204" charset="0"/>
                          <a:ea typeface="+mn-ea"/>
                          <a:cs typeface="Calibri" panose="020F0502020204030204" charset="0"/>
                        </a:rPr>
                        <a:t> Shad</a:t>
                      </a:r>
                      <a:r>
                        <a:rPr lang="en-IN" sz="1800" b="0" i="0" kern="120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Shubham</a:t>
                      </a:r>
                      <a:r>
                        <a:rPr lang="en-IN" sz="1800" b="0" i="0" u="none" strike="noStrike" kern="1200" dirty="0">
                          <a:solidFill>
                            <a:schemeClr val="dk1"/>
                          </a:solidFill>
                          <a:effectLst/>
                          <a:latin typeface="Calibri" panose="020F0502020204030204" charset="0"/>
                          <a:ea typeface="+mn-ea"/>
                          <a:cs typeface="Calibri" panose="020F0502020204030204" charset="0"/>
                        </a:rPr>
                        <a:t> Sharma</a:t>
                      </a:r>
                      <a:r>
                        <a:rPr lang="en-IN" sz="1800" b="0" i="0" kern="120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Siddharth</a:t>
                      </a:r>
                      <a:r>
                        <a:rPr lang="en-IN" sz="1800" b="0" i="0" u="none" strike="noStrike" kern="1200" dirty="0">
                          <a:solidFill>
                            <a:schemeClr val="dk1"/>
                          </a:solidFill>
                          <a:effectLst/>
                          <a:latin typeface="Calibri" panose="020F0502020204030204" charset="0"/>
                          <a:ea typeface="+mn-ea"/>
                          <a:cs typeface="Calibri" panose="020F0502020204030204" charset="0"/>
                        </a:rPr>
                        <a:t> Gaur</a:t>
                      </a:r>
                      <a:r>
                        <a:rPr lang="en-IN" sz="1800" b="0" i="0" kern="1200" dirty="0">
                          <a:solidFill>
                            <a:schemeClr val="dk1"/>
                          </a:solidFill>
                          <a:effectLst/>
                          <a:latin typeface="Calibri" panose="020F0502020204030204" charset="0"/>
                          <a:ea typeface="+mn-ea"/>
                          <a:cs typeface="Calibri" panose="020F0502020204030204" charset="0"/>
                        </a:rPr>
                        <a:t>; </a:t>
                      </a:r>
                      <a:r>
                        <a:rPr lang="en-IN" sz="1800" b="0" i="0" u="none" strike="noStrike" kern="1200" dirty="0" err="1">
                          <a:solidFill>
                            <a:schemeClr val="dk1"/>
                          </a:solidFill>
                          <a:effectLst/>
                          <a:latin typeface="Calibri" panose="020F0502020204030204" charset="0"/>
                          <a:ea typeface="+mn-ea"/>
                          <a:cs typeface="Calibri" panose="020F0502020204030204" charset="0"/>
                        </a:rPr>
                        <a:t>Gagandeep</a:t>
                      </a:r>
                      <a:r>
                        <a:rPr lang="en-IN" sz="1800" b="0" i="0" u="none" strike="noStrike" kern="1200" dirty="0">
                          <a:solidFill>
                            <a:schemeClr val="dk1"/>
                          </a:solidFill>
                          <a:effectLst/>
                          <a:latin typeface="Calibri" panose="020F0502020204030204" charset="0"/>
                          <a:ea typeface="+mn-ea"/>
                          <a:cs typeface="Calibri" panose="020F0502020204030204" charset="0"/>
                        </a:rPr>
                        <a:t> Kaur/ 2018</a:t>
                      </a:r>
                      <a:endParaRPr lang="en-IN" dirty="0">
                        <a:latin typeface="Calibri" panose="020F0502020204030204" charset="0"/>
                        <a:cs typeface="Calibri" panose="020F0502020204030204" charset="0"/>
                      </a:endParaRPr>
                    </a:p>
                  </a:txBody>
                  <a:tcPr/>
                </a:tc>
                <a:tc>
                  <a:txBody>
                    <a:bodyPr/>
                    <a:lstStyle/>
                    <a:p>
                      <a:pPr algn="l"/>
                      <a:r>
                        <a:rPr lang="en-US" sz="1800" b="0" i="0" kern="1200" dirty="0">
                          <a:solidFill>
                            <a:schemeClr val="dk1"/>
                          </a:solidFill>
                          <a:effectLst/>
                          <a:latin typeface="Calibri" panose="020F0502020204030204" charset="0"/>
                          <a:ea typeface="+mn-ea"/>
                          <a:cs typeface="Calibri" panose="020F0502020204030204" charset="0"/>
                        </a:rPr>
                        <a:t>This paper is focused on various Machine Learning algorithms aimed at predicting whether a website is phishing or legitimate. Machine learning solutions are able to detect zero hour phishing attacks and they are better at handling new types of phishing attacks, so they are preferred. In our implementation, we managed an accuracy of 98.4% in prediction a website to be phishing or legitimate.</a:t>
                      </a:r>
                    </a:p>
                  </a:txBody>
                  <a:tcPr/>
                </a:tc>
                <a:tc>
                  <a:txBody>
                    <a:bodyPr/>
                    <a:lstStyle/>
                    <a:p>
                      <a:r>
                        <a:rPr lang="en-IN" dirty="0">
                          <a:latin typeface="Calibri" panose="020F0502020204030204" charset="0"/>
                          <a:cs typeface="Calibri" panose="020F0502020204030204" charset="0"/>
                        </a:rPr>
                        <a:t>Decision Tree, Random Forest,</a:t>
                      </a:r>
                      <a:r>
                        <a:rPr lang="en-IN" baseline="0" dirty="0">
                          <a:latin typeface="Calibri" panose="020F0502020204030204" charset="0"/>
                          <a:cs typeface="Calibri" panose="020F0502020204030204" charset="0"/>
                        </a:rPr>
                        <a:t> </a:t>
                      </a:r>
                      <a:r>
                        <a:rPr lang="en-IN" dirty="0">
                          <a:latin typeface="Calibri" panose="020F0502020204030204" charset="0"/>
                          <a:cs typeface="Calibri" panose="020F0502020204030204" charset="0"/>
                        </a:rPr>
                        <a:t>Gradient Boosting (GBM),</a:t>
                      </a:r>
                      <a:r>
                        <a:rPr lang="en-IN" baseline="0" dirty="0">
                          <a:latin typeface="Calibri" panose="020F0502020204030204" charset="0"/>
                          <a:cs typeface="Calibri" panose="020F0502020204030204" charset="0"/>
                        </a:rPr>
                        <a:t> </a:t>
                      </a:r>
                      <a:r>
                        <a:rPr lang="en-IN" dirty="0">
                          <a:latin typeface="Calibri" panose="020F0502020204030204" charset="0"/>
                          <a:cs typeface="Calibri" panose="020F0502020204030204" charset="0"/>
                        </a:rPr>
                        <a:t>Generalized Linear Model and K-Nearest-</a:t>
                      </a:r>
                      <a:r>
                        <a:rPr lang="en-IN" dirty="0" err="1">
                          <a:latin typeface="Calibri" panose="020F0502020204030204" charset="0"/>
                          <a:cs typeface="Calibri" panose="020F0502020204030204" charset="0"/>
                        </a:rPr>
                        <a:t>Neighbors</a:t>
                      </a:r>
                      <a:r>
                        <a:rPr lang="en-IN" dirty="0">
                          <a:latin typeface="Calibri" panose="020F0502020204030204" charset="0"/>
                          <a:cs typeface="Calibri" panose="020F0502020204030204" charset="0"/>
                        </a:rPr>
                        <a:t> (KNN).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2079</Words>
  <Application>Microsoft Office PowerPoint</Application>
  <PresentationFormat>Widescreen</PresentationFormat>
  <Paragraphs>149</Paragraphs>
  <Slides>26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Calibri Light</vt:lpstr>
      <vt:lpstr>Times New Roman</vt:lpstr>
      <vt:lpstr>Wingdings</vt:lpstr>
      <vt:lpstr>Office Theme</vt:lpstr>
      <vt:lpstr>Phishing Attacks Detection using Machine Learning and  Deep Learning Models </vt:lpstr>
      <vt:lpstr>                                                  AGENDA </vt:lpstr>
      <vt:lpstr>INTRODUCTION</vt:lpstr>
      <vt:lpstr> OBJECTIVE </vt:lpstr>
      <vt:lpstr>SCOPE</vt:lpstr>
      <vt:lpstr>APPLICATION</vt:lpstr>
      <vt:lpstr>PowerPoint Presentation</vt:lpstr>
      <vt:lpstr>PowerPoint Presentation</vt:lpstr>
      <vt:lpstr>PowerPoint Presentation</vt:lpstr>
      <vt:lpstr>PowerPoint Presentation</vt:lpstr>
      <vt:lpstr>PowerPoint Presentation</vt:lpstr>
      <vt:lpstr>EXISTING SYSTEM</vt:lpstr>
      <vt:lpstr>PROPOSED SYSTEM</vt:lpstr>
      <vt:lpstr>SYSTEM ARCHITECTURE </vt:lpstr>
      <vt:lpstr>ALGORITHM</vt:lpstr>
      <vt:lpstr> MODULES </vt:lpstr>
      <vt:lpstr> DETECTION TECHNIQUE </vt:lpstr>
      <vt:lpstr> PHISHING WEBSITES FEATURES </vt:lpstr>
      <vt:lpstr>DATASET</vt:lpstr>
      <vt:lpstr>DATAFLOW DIAGRAM</vt:lpstr>
      <vt:lpstr>PowerPoint Presentation</vt:lpstr>
      <vt:lpstr>OUTPUT</vt:lpstr>
      <vt:lpstr>CONCLUSION</vt:lpstr>
      <vt:lpstr>FUTURE ENHANCEMENT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PHISHING WEBSITES USING MACHINE LEARNING</dc:title>
  <dc:creator>GTSSCSES</dc:creator>
  <cp:lastModifiedBy>Nitish Kumar</cp:lastModifiedBy>
  <cp:revision>44</cp:revision>
  <dcterms:created xsi:type="dcterms:W3CDTF">2021-01-26T13:03:00Z</dcterms:created>
  <dcterms:modified xsi:type="dcterms:W3CDTF">2022-12-20T06:00:05Z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A9308766812048B1937151AC222CCE40</vt:lpwstr>
  </property>
  <property fmtid="{D5CDD505-2E9C-101B-9397-08002B2CF9AE}" pid="3" name="KSOProductBuildVer">
    <vt:lpwstr>1033-11.2.0.11417</vt:lpwstr>
  </property>
</Properties>
</file>