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56" r:id="rId3"/>
    <p:sldId id="257" r:id="rId4"/>
    <p:sldId id="258" r:id="rId5"/>
    <p:sldId id="259" r:id="rId6"/>
    <p:sldId id="260" r:id="rId7"/>
    <p:sldId id="261" r:id="rId8"/>
    <p:sldId id="262" r:id="rId9"/>
    <p:sldId id="263" r:id="rId10"/>
    <p:sldId id="264" r:id="rId11"/>
    <p:sldId id="266" r:id="rId12"/>
    <p:sldId id="288" r:id="rId13"/>
    <p:sldId id="268" r:id="rId14"/>
    <p:sldId id="269" r:id="rId15"/>
    <p:sldId id="270" r:id="rId16"/>
    <p:sldId id="271" r:id="rId17"/>
    <p:sldId id="272" r:id="rId18"/>
    <p:sldId id="273" r:id="rId19"/>
    <p:sldId id="274" r:id="rId20"/>
    <p:sldId id="275" r:id="rId21"/>
    <p:sldId id="277" r:id="rId22"/>
    <p:sldId id="278" r:id="rId23"/>
    <p:sldId id="280" r:id="rId24"/>
    <p:sldId id="281" r:id="rId25"/>
    <p:sldId id="283" r:id="rId26"/>
    <p:sldId id="282" r:id="rId27"/>
    <p:sldId id="284" r:id="rId28"/>
    <p:sldId id="28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20000" autoAdjust="0"/>
    <p:restoredTop sz="94660"/>
  </p:normalViewPr>
  <p:slideViewPr>
    <p:cSldViewPr snapToGrid="0">
      <p:cViewPr varScale="1">
        <p:scale>
          <a:sx n="73" d="100"/>
          <a:sy n="73" d="100"/>
        </p:scale>
        <p:origin x="-420" y="-102"/>
      </p:cViewPr>
      <p:guideLst>
        <p:guide orient="horz" pos="2170"/>
        <p:guide pos="389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168702-D7B0-457A-BC61-C58C7AF60BF3}"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9F8B8-3C31-43CE-9AEF-5F3ACEE5519B}"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2FAA56EF-3166-40DB-960B-56818E01FDE6}"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B890E3-AA6B-4A70-BA0B-92E764B1EFC1}"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34A82F1-21F6-4158-973E-1817AE19C415}"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B890E3-AA6B-4A70-BA0B-92E764B1EFC1}"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08116B67-3C5B-4D7D-AF42-8C30494CD305}"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B890E3-AA6B-4A70-BA0B-92E764B1EFC1}"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5DC4999-1CA9-4CBB-8A69-9B3ED0743D9D}"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B890E3-AA6B-4A70-BA0B-92E764B1EFC1}"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CB6DC4D-74E2-4BB3-AE4D-15FCFBD07862}"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B890E3-AA6B-4A70-BA0B-92E764B1EFC1}"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F6C4EAB5-7AD2-4EEA-9CEE-214F268E5F28}"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B890E3-AA6B-4A70-BA0B-92E764B1EFC1}"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026F616-DAEB-47CF-B594-BEF3351CB099}" type="datetime1">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B890E3-AA6B-4A70-BA0B-92E764B1EFC1}"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B94DD2E5-1D0D-4403-ADAD-B77C86C4DFEE}" type="datetime1">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B890E3-AA6B-4A70-BA0B-92E764B1EFC1}"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5376F6-9332-42EB-8A3D-8A3F2D13D59B}" type="datetime1">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B890E3-AA6B-4A70-BA0B-92E764B1EFC1}"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0DB71BE-C112-4B78-8006-A3BECBF175D1}"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B890E3-AA6B-4A70-BA0B-92E764B1EFC1}"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219641A-478C-42FE-956B-CE0C1A7F7B3B}"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B890E3-AA6B-4A70-BA0B-92E764B1EFC1}"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63856A-07B6-4513-80E6-31E61CF5A22A}" type="datetime1">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B890E3-AA6B-4A70-BA0B-92E764B1EFC1}"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4.jpg"/>
          <p:cNvPicPr/>
          <p:nvPr/>
        </p:nvPicPr>
        <p:blipFill>
          <a:blip r:embed="rId1"/>
          <a:srcRect/>
          <a:stretch>
            <a:fillRect/>
          </a:stretch>
        </p:blipFill>
        <p:spPr>
          <a:xfrm>
            <a:off x="787400" y="259080"/>
            <a:ext cx="10922000" cy="1493520"/>
          </a:xfrm>
          <a:prstGeom prst="rect">
            <a:avLst/>
          </a:prstGeom>
        </p:spPr>
      </p:pic>
      <p:sp>
        <p:nvSpPr>
          <p:cNvPr id="5" name="TextBox 4"/>
          <p:cNvSpPr txBox="1"/>
          <p:nvPr/>
        </p:nvSpPr>
        <p:spPr>
          <a:xfrm>
            <a:off x="152400" y="2873763"/>
            <a:ext cx="12192000" cy="521970"/>
          </a:xfrm>
          <a:prstGeom prst="rect">
            <a:avLst/>
          </a:prstGeom>
          <a:noFill/>
        </p:spPr>
        <p:txBody>
          <a:bodyPr wrap="square" rtlCol="0">
            <a:spAutoFit/>
          </a:bodyPr>
          <a:lstStyle/>
          <a:p>
            <a:pPr algn="ctr"/>
            <a:r>
              <a:rPr lang="en-IN" altLang="en-US" sz="2800" b="1" dirty="0">
                <a:sym typeface="+mn-ea"/>
              </a:rPr>
              <a:t> FACIAL EXPRESSION BASED SMART MUSIC PLAYER</a:t>
            </a:r>
            <a:endParaRPr lang="en-US" sz="2800" dirty="0"/>
          </a:p>
        </p:txBody>
      </p:sp>
      <p:sp>
        <p:nvSpPr>
          <p:cNvPr id="6" name="TextBox 5"/>
          <p:cNvSpPr txBox="1"/>
          <p:nvPr/>
        </p:nvSpPr>
        <p:spPr>
          <a:xfrm>
            <a:off x="1092200" y="4354830"/>
            <a:ext cx="4624705" cy="1891665"/>
          </a:xfrm>
          <a:prstGeom prst="rect">
            <a:avLst/>
          </a:prstGeom>
          <a:noFill/>
        </p:spPr>
        <p:txBody>
          <a:bodyPr wrap="square" rtlCol="0">
            <a:spAutoFit/>
          </a:bodyPr>
          <a:lstStyle/>
          <a:p>
            <a:r>
              <a:rPr lang="en-IN" b="1" dirty="0">
                <a:solidFill>
                  <a:srgbClr val="002060"/>
                </a:solidFill>
                <a:latin typeface="Times New Roman" panose="02020603050405020304" pitchFamily="18" charset="0"/>
                <a:cs typeface="Times New Roman" panose="02020603050405020304" pitchFamily="18" charset="0"/>
              </a:rPr>
              <a:t>Batch No </a:t>
            </a:r>
            <a:r>
              <a:rPr lang="en-IN" b="1" dirty="0" smtClean="0">
                <a:solidFill>
                  <a:srgbClr val="002060"/>
                </a:solidFill>
                <a:latin typeface="Times New Roman" panose="02020603050405020304" pitchFamily="18" charset="0"/>
                <a:cs typeface="Times New Roman" panose="02020603050405020304" pitchFamily="18" charset="0"/>
              </a:rPr>
              <a:t>– 16</a:t>
            </a:r>
            <a:endParaRPr lang="en-IN" b="1" dirty="0" smtClean="0">
              <a:solidFill>
                <a:srgbClr val="002060"/>
              </a:solidFill>
              <a:latin typeface="Times New Roman" panose="02020603050405020304" pitchFamily="18" charset="0"/>
              <a:cs typeface="Times New Roman" panose="02020603050405020304" pitchFamily="18" charset="0"/>
            </a:endParaRPr>
          </a:p>
          <a:p>
            <a:endParaRPr lang="en-IN" b="1" dirty="0" smtClean="0">
              <a:solidFill>
                <a:srgbClr val="002060"/>
              </a:solidFill>
              <a:latin typeface="Times New Roman" panose="02020603050405020304" pitchFamily="18" charset="0"/>
              <a:cs typeface="Times New Roman" panose="02020603050405020304" pitchFamily="18" charset="0"/>
            </a:endParaRPr>
          </a:p>
          <a:p>
            <a:pPr>
              <a:lnSpc>
                <a:spcPct val="150000"/>
              </a:lnSpc>
            </a:pPr>
            <a:r>
              <a:rPr lang="en-IN" b="1" dirty="0" smtClean="0">
                <a:solidFill>
                  <a:srgbClr val="002060"/>
                </a:solidFill>
                <a:latin typeface="Times New Roman" panose="02020603050405020304" pitchFamily="18" charset="0"/>
                <a:cs typeface="Times New Roman" panose="02020603050405020304" pitchFamily="18" charset="0"/>
              </a:rPr>
              <a:t>FAZIL MOHAMED M 212219220008</a:t>
            </a:r>
            <a:endParaRPr lang="en-IN" b="1" dirty="0" smtClean="0">
              <a:solidFill>
                <a:srgbClr val="002060"/>
              </a:solidFill>
              <a:latin typeface="Times New Roman" panose="02020603050405020304" pitchFamily="18" charset="0"/>
              <a:cs typeface="Times New Roman" panose="02020603050405020304" pitchFamily="18" charset="0"/>
            </a:endParaRPr>
          </a:p>
          <a:p>
            <a:pPr>
              <a:lnSpc>
                <a:spcPct val="150000"/>
              </a:lnSpc>
            </a:pPr>
            <a:r>
              <a:rPr lang="en-IN" b="1" dirty="0" smtClean="0">
                <a:solidFill>
                  <a:srgbClr val="002060"/>
                </a:solidFill>
                <a:latin typeface="Times New Roman" panose="02020603050405020304" pitchFamily="18" charset="0"/>
                <a:cs typeface="Times New Roman" panose="02020603050405020304" pitchFamily="18" charset="0"/>
              </a:rPr>
              <a:t>SHYAM PRAKASH V 212219220046</a:t>
            </a:r>
            <a:endParaRPr lang="en-IN" b="1" dirty="0" smtClean="0">
              <a:solidFill>
                <a:srgbClr val="002060"/>
              </a:solidFill>
              <a:latin typeface="Times New Roman" panose="02020603050405020304" pitchFamily="18" charset="0"/>
              <a:cs typeface="Times New Roman" panose="02020603050405020304" pitchFamily="18" charset="0"/>
            </a:endParaRPr>
          </a:p>
          <a:p>
            <a:pPr>
              <a:lnSpc>
                <a:spcPct val="150000"/>
              </a:lnSpc>
            </a:pPr>
            <a:r>
              <a:rPr lang="en-IN" b="1" dirty="0" smtClean="0">
                <a:solidFill>
                  <a:srgbClr val="002060"/>
                </a:solidFill>
                <a:latin typeface="Times New Roman" panose="02020603050405020304" pitchFamily="18" charset="0"/>
                <a:cs typeface="Times New Roman" panose="02020603050405020304" pitchFamily="18" charset="0"/>
              </a:rPr>
              <a:t>THENNARASU M 212219220055</a:t>
            </a:r>
            <a:endParaRPr lang="en-IN" b="1" dirty="0">
              <a:solidFill>
                <a:srgbClr val="00206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7162800" y="4197977"/>
            <a:ext cx="3365500" cy="2030095"/>
          </a:xfrm>
          <a:prstGeom prst="rect">
            <a:avLst/>
          </a:prstGeom>
          <a:noFill/>
        </p:spPr>
        <p:txBody>
          <a:bodyPr wrap="square" rtlCol="0">
            <a:spAutoFit/>
          </a:bodyPr>
          <a:lstStyle/>
          <a:p>
            <a:r>
              <a:rPr lang="en-US" b="1" dirty="0" smtClean="0">
                <a:solidFill>
                  <a:srgbClr val="002060"/>
                </a:solidFill>
                <a:latin typeface="Times New Roman" panose="02020603050405020304" pitchFamily="18" charset="0"/>
                <a:cs typeface="Times New Roman" panose="02020603050405020304" pitchFamily="18" charset="0"/>
              </a:rPr>
              <a:t>GUIDED BY:</a:t>
            </a:r>
            <a:endParaRPr lang="en-US" b="1" dirty="0" smtClean="0">
              <a:solidFill>
                <a:srgbClr val="002060"/>
              </a:solidFill>
              <a:latin typeface="Times New Roman" panose="02020603050405020304" pitchFamily="18" charset="0"/>
              <a:cs typeface="Times New Roman" panose="02020603050405020304" pitchFamily="18" charset="0"/>
            </a:endParaRPr>
          </a:p>
          <a:p>
            <a:endParaRPr lang="en-US" b="1" dirty="0" smtClean="0">
              <a:solidFill>
                <a:srgbClr val="002060"/>
              </a:solidFill>
              <a:latin typeface="Times New Roman" panose="02020603050405020304" pitchFamily="18" charset="0"/>
              <a:cs typeface="Times New Roman" panose="02020603050405020304" pitchFamily="18" charset="0"/>
            </a:endParaRPr>
          </a:p>
          <a:p>
            <a:r>
              <a:rPr lang="en-US" b="1" dirty="0" smtClean="0">
                <a:solidFill>
                  <a:srgbClr val="002060"/>
                </a:solidFill>
                <a:latin typeface="Times New Roman" panose="02020603050405020304" pitchFamily="18" charset="0"/>
                <a:cs typeface="Times New Roman" panose="02020603050405020304" pitchFamily="18" charset="0"/>
              </a:rPr>
              <a:t>	</a:t>
            </a:r>
            <a:r>
              <a:rPr lang="en-IN" altLang="en-US" b="1" dirty="0" smtClean="0">
                <a:solidFill>
                  <a:srgbClr val="002060"/>
                </a:solidFill>
                <a:latin typeface="Times New Roman" panose="02020603050405020304" pitchFamily="18" charset="0"/>
                <a:cs typeface="Times New Roman" panose="02020603050405020304" pitchFamily="18" charset="0"/>
              </a:rPr>
              <a:t>Dr</a:t>
            </a:r>
            <a:r>
              <a:rPr lang="en-US" b="1" dirty="0" smtClean="0">
                <a:solidFill>
                  <a:srgbClr val="002060"/>
                </a:solidFill>
                <a:latin typeface="Times New Roman" panose="02020603050405020304" pitchFamily="18" charset="0"/>
                <a:cs typeface="Times New Roman" panose="02020603050405020304" pitchFamily="18" charset="0"/>
              </a:rPr>
              <a:t>. </a:t>
            </a:r>
            <a:r>
              <a:rPr lang="en-IN" altLang="en-US" b="1" dirty="0" smtClean="0">
                <a:solidFill>
                  <a:srgbClr val="002060"/>
                </a:solidFill>
                <a:latin typeface="Times New Roman" panose="02020603050405020304" pitchFamily="18" charset="0"/>
                <a:cs typeface="Times New Roman" panose="02020603050405020304" pitchFamily="18" charset="0"/>
              </a:rPr>
              <a:t>NALINI PRIYA</a:t>
            </a:r>
            <a:endParaRPr lang="en-IN" altLang="en-US" b="1" dirty="0" smtClean="0">
              <a:solidFill>
                <a:srgbClr val="002060"/>
              </a:solidFill>
              <a:latin typeface="Times New Roman" panose="02020603050405020304" pitchFamily="18" charset="0"/>
              <a:cs typeface="Times New Roman" panose="02020603050405020304" pitchFamily="18" charset="0"/>
            </a:endParaRPr>
          </a:p>
          <a:p>
            <a:r>
              <a:rPr lang="en-IN" altLang="en-US" b="1" dirty="0" smtClean="0">
                <a:solidFill>
                  <a:srgbClr val="002060"/>
                </a:solidFill>
                <a:latin typeface="Times New Roman" panose="02020603050405020304" pitchFamily="18" charset="0"/>
                <a:cs typeface="Times New Roman" panose="02020603050405020304" pitchFamily="18" charset="0"/>
              </a:rPr>
              <a:t>	Professor</a:t>
            </a:r>
            <a:endParaRPr lang="en-US" b="1" dirty="0" smtClean="0">
              <a:solidFill>
                <a:srgbClr val="002060"/>
              </a:solidFill>
              <a:latin typeface="Times New Roman" panose="02020603050405020304" pitchFamily="18" charset="0"/>
              <a:cs typeface="Times New Roman" panose="02020603050405020304" pitchFamily="18" charset="0"/>
            </a:endParaRPr>
          </a:p>
          <a:p>
            <a:r>
              <a:rPr lang="en-US" b="1" dirty="0" smtClean="0">
                <a:solidFill>
                  <a:srgbClr val="002060"/>
                </a:solidFill>
                <a:latin typeface="Times New Roman" panose="02020603050405020304" pitchFamily="18" charset="0"/>
                <a:cs typeface="Times New Roman" panose="02020603050405020304" pitchFamily="18" charset="0"/>
              </a:rPr>
              <a:t>	DEPT OF IT</a:t>
            </a:r>
            <a:endParaRPr lang="en-US" b="1" dirty="0" smtClean="0">
              <a:solidFill>
                <a:srgbClr val="002060"/>
              </a:solidFill>
              <a:latin typeface="Times New Roman" panose="02020603050405020304" pitchFamily="18" charset="0"/>
              <a:cs typeface="Times New Roman" panose="02020603050405020304" pitchFamily="18" charset="0"/>
            </a:endParaRPr>
          </a:p>
          <a:p>
            <a:endParaRPr lang="en-US" b="1" dirty="0" smtClean="0">
              <a:solidFill>
                <a:srgbClr val="002060"/>
              </a:solidFill>
              <a:latin typeface="Times New Roman" panose="02020603050405020304" pitchFamily="18" charset="0"/>
              <a:cs typeface="Times New Roman" panose="02020603050405020304" pitchFamily="18" charset="0"/>
            </a:endParaRPr>
          </a:p>
          <a:p>
            <a:endParaRPr lang="en-IN" b="1" dirty="0">
              <a:solidFill>
                <a:srgbClr val="002060"/>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0" y="2082800"/>
            <a:ext cx="12192000" cy="369332"/>
          </a:xfrm>
          <a:prstGeom prst="rect">
            <a:avLst/>
          </a:prstGeom>
          <a:noFill/>
        </p:spPr>
        <p:txBody>
          <a:bodyPr wrap="square" rtlCol="0">
            <a:spAutoFit/>
          </a:bodyPr>
          <a:lstStyle/>
          <a:p>
            <a:pPr algn="ctr"/>
            <a:r>
              <a:rPr lang="en-IN" b="1" dirty="0">
                <a:solidFill>
                  <a:srgbClr val="FF0000"/>
                </a:solidFill>
                <a:latin typeface="Arial Black" panose="020B0A04020102020204" pitchFamily="34" charset="0"/>
              </a:rPr>
              <a:t>DEPARTMENT OF INFORMATION TECHNOLOGY</a:t>
            </a:r>
            <a:endParaRPr lang="en-US" b="1" dirty="0">
              <a:solidFill>
                <a:srgbClr val="FF0000"/>
              </a:solidFill>
              <a:latin typeface="Arial Black" panose="020B0A04020102020204" pitchFamily="34" charset="0"/>
            </a:endParaRPr>
          </a:p>
        </p:txBody>
      </p:sp>
      <p:sp>
        <p:nvSpPr>
          <p:cNvPr id="2" name="Slide Number Placeholder 1"/>
          <p:cNvSpPr>
            <a:spLocks noGrp="1"/>
          </p:cNvSpPr>
          <p:nvPr>
            <p:ph type="sldNum" sz="quarter" idx="12"/>
          </p:nvPr>
        </p:nvSpPr>
        <p:spPr/>
        <p:txBody>
          <a:bodyPr/>
          <a:lstStyle/>
          <a:p>
            <a:fld id="{51B890E3-AA6B-4A70-BA0B-92E764B1EFC1}" type="slidenum">
              <a:rPr lang="en-US" smtClean="0"/>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EXISTING SYSTEM</a:t>
            </a:r>
            <a:endParaRPr lang="en-IN" b="1" dirty="0"/>
          </a:p>
        </p:txBody>
      </p:sp>
      <p:sp>
        <p:nvSpPr>
          <p:cNvPr id="3" name="Content Placeholder 2"/>
          <p:cNvSpPr>
            <a:spLocks noGrp="1"/>
          </p:cNvSpPr>
          <p:nvPr>
            <p:ph idx="1"/>
          </p:nvPr>
        </p:nvSpPr>
        <p:spPr/>
        <p:txBody>
          <a:bodyPr>
            <a:normAutofit fontScale="80000"/>
          </a:bodyPr>
          <a:lstStyle/>
          <a:p>
            <a:pPr algn="just"/>
            <a:r>
              <a:rPr lang="en-US" sz="2400" b="1" dirty="0" smtClean="0">
                <a:latin typeface="Times New Roman" panose="02020603050405020304" pitchFamily="18" charset="0"/>
                <a:cs typeface="Times New Roman" panose="02020603050405020304" pitchFamily="18" charset="0"/>
              </a:rPr>
              <a:t>EMO Player:</a:t>
            </a:r>
            <a:endParaRPr lang="en-US" sz="2400" dirty="0" smtClean="0">
              <a:latin typeface="Times New Roman" panose="02020603050405020304" pitchFamily="18" charset="0"/>
              <a:cs typeface="Times New Roman" panose="02020603050405020304" pitchFamily="18" charset="0"/>
            </a:endParaRPr>
          </a:p>
          <a:p>
            <a:pPr marL="0" algn="just">
              <a:buClrTx/>
              <a:buSzTx/>
              <a:buNone/>
            </a:pPr>
            <a:r>
              <a:rPr lang="en-IN" altLang="en-US" sz="2055"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Emo player (an emotion-based music player) is a novel approach that helps the user to automatically play songs based on the emotions of the user. </a:t>
            </a:r>
            <a:endParaRPr lang="en-US" sz="2400" dirty="0" smtClean="0">
              <a:latin typeface="Times New Roman" panose="02020603050405020304" pitchFamily="18" charset="0"/>
              <a:cs typeface="Times New Roman" panose="02020603050405020304" pitchFamily="18" charset="0"/>
            </a:endParaRPr>
          </a:p>
          <a:p>
            <a:pPr marL="0" algn="just">
              <a:buClrTx/>
              <a:buSzTx/>
              <a:buNone/>
            </a:pPr>
            <a:endParaRPr lang="en-US" sz="2400" dirty="0" smtClean="0">
              <a:latin typeface="Times New Roman" panose="02020603050405020304" pitchFamily="18" charset="0"/>
              <a:cs typeface="Times New Roman" panose="02020603050405020304" pitchFamily="18" charset="0"/>
            </a:endParaRPr>
          </a:p>
          <a:p>
            <a:pPr algn="just"/>
            <a:r>
              <a:rPr lang="en-US" sz="2400" b="1" dirty="0" smtClean="0">
                <a:latin typeface="Times New Roman" panose="02020603050405020304" pitchFamily="18" charset="0"/>
                <a:cs typeface="Times New Roman" panose="02020603050405020304" pitchFamily="18" charset="0"/>
              </a:rPr>
              <a:t> SoundTree:</a:t>
            </a:r>
            <a:endParaRPr lang="en-US" sz="2400" b="1" dirty="0" smtClean="0">
              <a:latin typeface="Times New Roman" panose="02020603050405020304" pitchFamily="18" charset="0"/>
              <a:cs typeface="Times New Roman" panose="02020603050405020304" pitchFamily="18" charset="0"/>
            </a:endParaRPr>
          </a:p>
          <a:p>
            <a:pPr marL="0" algn="just">
              <a:buClrTx/>
              <a:buSzTx/>
              <a:buNone/>
            </a:pPr>
            <a:r>
              <a:rPr lang="en-IN" altLang="en-US"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Sound Tree is a music recommendation system which can be integrated to an external web application and deployed as a web service. It uses people-to-people correlation based on the user's past behaviour such as previously listened, downloaded songs</a:t>
            </a:r>
            <a:endParaRPr lang="en-US" sz="2400" dirty="0" smtClean="0">
              <a:latin typeface="Times New Roman" panose="02020603050405020304" pitchFamily="18" charset="0"/>
              <a:cs typeface="Times New Roman" panose="02020603050405020304" pitchFamily="18" charset="0"/>
            </a:endParaRPr>
          </a:p>
          <a:p>
            <a:pPr marL="0" algn="just">
              <a:buClrTx/>
              <a:buSzTx/>
              <a:buNone/>
            </a:pPr>
            <a:endParaRPr lang="en-US" sz="2055" dirty="0" smtClean="0">
              <a:latin typeface="Times New Roman" panose="02020603050405020304" pitchFamily="18" charset="0"/>
              <a:cs typeface="Times New Roman" panose="02020603050405020304" pitchFamily="18" charset="0"/>
            </a:endParaRPr>
          </a:p>
          <a:p>
            <a:pPr algn="just"/>
            <a:r>
              <a:rPr lang="en-US" sz="2400" b="1" dirty="0" smtClean="0">
                <a:latin typeface="Times New Roman" panose="02020603050405020304" pitchFamily="18" charset="0"/>
                <a:cs typeface="Times New Roman" panose="02020603050405020304" pitchFamily="18" charset="0"/>
              </a:rPr>
              <a:t>Music.AI:</a:t>
            </a:r>
            <a:r>
              <a:rPr lang="en-US" sz="2400" dirty="0" smtClean="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marL="0" algn="just">
              <a:buClrTx/>
              <a:buSzTx/>
              <a:buNone/>
            </a:pPr>
            <a:r>
              <a:rPr lang="en-IN" altLang="en-US"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It uses the list of moods as input for mood of the user and suggests songs based on the selected mood. It is a combination of Collaborative filtering based and Content based filtering models. Emotion, time, ambience and learning history are the features taken into account for music recommendation.</a:t>
            </a:r>
            <a:endParaRPr lang="en-US" sz="24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1B890E3-AA6B-4A70-BA0B-92E764B1EFC1}" type="slidenum">
              <a:rPr lang="en-US" smtClean="0"/>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b="1" dirty="0" smtClean="0"/>
              <a:t>DRAWBACKS</a:t>
            </a:r>
            <a:endParaRPr lang="en-IN" altLang="en-US"/>
          </a:p>
        </p:txBody>
      </p:sp>
      <p:sp>
        <p:nvSpPr>
          <p:cNvPr id="3" name="Content Placeholder 2"/>
          <p:cNvSpPr>
            <a:spLocks noGrp="1"/>
          </p:cNvSpPr>
          <p:nvPr>
            <p:ph idx="1"/>
          </p:nvPr>
        </p:nvSpPr>
        <p:spPr/>
        <p:txBody>
          <a:bodyPr/>
          <a:p>
            <a:r>
              <a:rPr lang="en-IN" sz="2200" dirty="0" smtClean="0">
                <a:latin typeface="Times New Roman" panose="02020603050405020304" pitchFamily="18" charset="0"/>
                <a:cs typeface="Times New Roman" panose="02020603050405020304" pitchFamily="18" charset="0"/>
              </a:rPr>
              <a:t>Chances of obtaining incorrect playlist due to poor recognition of user input (image).</a:t>
            </a:r>
            <a:endParaRPr lang="en-IN" sz="2200" dirty="0" smtClean="0">
              <a:latin typeface="Times New Roman" panose="02020603050405020304" pitchFamily="18" charset="0"/>
              <a:cs typeface="Times New Roman" panose="02020603050405020304" pitchFamily="18" charset="0"/>
            </a:endParaRPr>
          </a:p>
          <a:p>
            <a:r>
              <a:rPr lang="en-IN" sz="2200" dirty="0" smtClean="0">
                <a:latin typeface="Times New Roman" panose="02020603050405020304" pitchFamily="18" charset="0"/>
                <a:cs typeface="Times New Roman" panose="02020603050405020304" pitchFamily="18" charset="0"/>
              </a:rPr>
              <a:t>Does not provide much accuracy.</a:t>
            </a:r>
            <a:endParaRPr lang="en-IN" sz="2200" dirty="0" smtClean="0">
              <a:latin typeface="Times New Roman" panose="02020603050405020304" pitchFamily="18" charset="0"/>
              <a:cs typeface="Times New Roman" panose="02020603050405020304" pitchFamily="18" charset="0"/>
            </a:endParaRPr>
          </a:p>
          <a:p>
            <a:r>
              <a:rPr lang="en-IN" sz="2200" dirty="0" smtClean="0">
                <a:latin typeface="Times New Roman" panose="02020603050405020304" pitchFamily="18" charset="0"/>
                <a:cs typeface="Times New Roman" panose="02020603050405020304" pitchFamily="18" charset="0"/>
              </a:rPr>
              <a:t>Existing systems are very complex in terms of memory requirements.</a:t>
            </a:r>
            <a:endParaRPr lang="en-IN" sz="22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p>
            <a:fld id="{51B890E3-AA6B-4A70-BA0B-92E764B1EFC1}" type="slidenum">
              <a:rPr lang="en-US" smtClean="0"/>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PROBLEM DEFINITION</a:t>
            </a:r>
            <a:endParaRPr lang="en-IN" b="1" dirty="0"/>
          </a:p>
        </p:txBody>
      </p:sp>
      <p:sp>
        <p:nvSpPr>
          <p:cNvPr id="3" name="Content Placeholder 2"/>
          <p:cNvSpPr>
            <a:spLocks noGrp="1"/>
          </p:cNvSpPr>
          <p:nvPr>
            <p:ph idx="1"/>
          </p:nvPr>
        </p:nvSpPr>
        <p:spPr/>
        <p:txBody>
          <a:bodyPr>
            <a:normAutofit/>
          </a:bodyPr>
          <a:lstStyle/>
          <a:p>
            <a:pPr algn="just"/>
            <a:r>
              <a:rPr lang="en-IN" sz="2200" dirty="0" smtClean="0">
                <a:latin typeface="Times New Roman" panose="02020603050405020304" pitchFamily="18" charset="0"/>
                <a:cs typeface="Times New Roman" panose="02020603050405020304" pitchFamily="18" charset="0"/>
              </a:rPr>
              <a:t>Develop a system that presents a cross-platform music player, which recommends music based on the real-time mood of the user through a web camera using Machine Learning Algorithms. </a:t>
            </a:r>
            <a:endParaRPr lang="en-IN" sz="22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1B890E3-AA6B-4A70-BA0B-92E764B1EFC1}" type="slidenum">
              <a:rPr lang="en-US" smtClean="0"/>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PROPOSED SYSTEM</a:t>
            </a:r>
            <a:endParaRPr lang="en-IN" b="1" dirty="0"/>
          </a:p>
        </p:txBody>
      </p:sp>
      <p:sp>
        <p:nvSpPr>
          <p:cNvPr id="3" name="Content Placeholder 2"/>
          <p:cNvSpPr>
            <a:spLocks noGrp="1"/>
          </p:cNvSpPr>
          <p:nvPr>
            <p:ph idx="1"/>
          </p:nvPr>
        </p:nvSpPr>
        <p:spPr/>
        <p:txBody>
          <a:bodyPr>
            <a:normAutofit/>
          </a:bodyPr>
          <a:lstStyle/>
          <a:p>
            <a:pPr algn="just"/>
            <a:r>
              <a:rPr lang="en-IN" sz="2400" dirty="0" smtClean="0">
                <a:latin typeface="Times New Roman" panose="02020603050405020304" pitchFamily="18" charset="0"/>
                <a:cs typeface="Times New Roman" panose="02020603050405020304" pitchFamily="18" charset="0"/>
              </a:rPr>
              <a:t>The proposed system benefits us to present interaction between the user and the music player. The purpose of the system  is to  capture  the face properly  with the  camera.  Captured images are fed  into the Convolutional  Neural  Network which predicts the emotion. Then emotion derived from the captured image is used to get a playlist of songs.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The main aim of our proposed system is to provide a music playlist automatically to change the user's moods, which can be happy, sad,  natural, or surprised.  The proposed system  detects  the emotions, then  a selected playlist is going to be presented that contains the foremost suitable sorts of music that will enhance the mood of the person positively.</a:t>
            </a:r>
            <a:endParaRPr lang="en-IN" sz="2600" dirty="0" smtClean="0">
              <a:latin typeface="Times New Roman" panose="02020603050405020304" pitchFamily="18" charset="0"/>
              <a:cs typeface="Times New Roman" panose="02020603050405020304" pitchFamily="18" charset="0"/>
            </a:endParaRPr>
          </a:p>
          <a:p>
            <a:endParaRPr lang="en-IN" dirty="0"/>
          </a:p>
        </p:txBody>
      </p:sp>
      <p:sp>
        <p:nvSpPr>
          <p:cNvPr id="4" name="Slide Number Placeholder 3"/>
          <p:cNvSpPr>
            <a:spLocks noGrp="1"/>
          </p:cNvSpPr>
          <p:nvPr>
            <p:ph type="sldNum" sz="quarter" idx="12"/>
          </p:nvPr>
        </p:nvSpPr>
        <p:spPr/>
        <p:txBody>
          <a:bodyPr/>
          <a:lstStyle/>
          <a:p>
            <a:fld id="{51B890E3-AA6B-4A70-BA0B-92E764B1EFC1}" type="slidenum">
              <a:rPr lang="en-US" smtClean="0"/>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515" y="76200"/>
            <a:ext cx="10515600" cy="1325563"/>
          </a:xfrm>
        </p:spPr>
        <p:txBody>
          <a:bodyPr/>
          <a:lstStyle/>
          <a:p>
            <a:r>
              <a:rPr lang="en-IN" b="1" dirty="0" smtClean="0"/>
              <a:t>SYSTEM ARCHITECTURE</a:t>
            </a:r>
            <a:endParaRPr lang="en-IN" b="1" dirty="0"/>
          </a:p>
        </p:txBody>
      </p:sp>
      <p:sp>
        <p:nvSpPr>
          <p:cNvPr id="4" name="Slide Number Placeholder 3"/>
          <p:cNvSpPr>
            <a:spLocks noGrp="1"/>
          </p:cNvSpPr>
          <p:nvPr>
            <p:ph type="sldNum" sz="quarter" idx="12"/>
          </p:nvPr>
        </p:nvSpPr>
        <p:spPr/>
        <p:txBody>
          <a:bodyPr/>
          <a:lstStyle/>
          <a:p>
            <a:fld id="{51B890E3-AA6B-4A70-BA0B-92E764B1EFC1}" type="slidenum">
              <a:rPr lang="en-US" smtClean="0"/>
            </a:fld>
            <a:endParaRPr lang="en-US"/>
          </a:p>
        </p:txBody>
      </p:sp>
      <p:sp>
        <p:nvSpPr>
          <p:cNvPr id="8" name="Rectangles 7"/>
          <p:cNvSpPr/>
          <p:nvPr/>
        </p:nvSpPr>
        <p:spPr>
          <a:xfrm>
            <a:off x="3712845" y="1433195"/>
            <a:ext cx="682625" cy="6927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5" name="Picture 4" descr="image2"/>
          <p:cNvPicPr>
            <a:picLocks noChangeAspect="1"/>
          </p:cNvPicPr>
          <p:nvPr/>
        </p:nvPicPr>
        <p:blipFill>
          <a:blip r:embed="rId1"/>
          <a:srcRect l="24917" t="24875" r="24333" b="18125"/>
          <a:stretch>
            <a:fillRect/>
          </a:stretch>
        </p:blipFill>
        <p:spPr>
          <a:xfrm>
            <a:off x="7147560" y="1432560"/>
            <a:ext cx="671195" cy="753745"/>
          </a:xfrm>
          <a:prstGeom prst="rect">
            <a:avLst/>
          </a:prstGeom>
        </p:spPr>
      </p:pic>
      <p:pic>
        <p:nvPicPr>
          <p:cNvPr id="6" name="Picture 5" descr="image1"/>
          <p:cNvPicPr>
            <a:picLocks noChangeAspect="1"/>
          </p:cNvPicPr>
          <p:nvPr/>
        </p:nvPicPr>
        <p:blipFill>
          <a:blip r:embed="rId2"/>
          <a:srcRect l="16623" t="12096" r="15139" b="13098"/>
          <a:stretch>
            <a:fillRect/>
          </a:stretch>
        </p:blipFill>
        <p:spPr>
          <a:xfrm>
            <a:off x="3800475" y="1483360"/>
            <a:ext cx="507365" cy="556895"/>
          </a:xfrm>
          <a:prstGeom prst="rect">
            <a:avLst/>
          </a:prstGeom>
        </p:spPr>
      </p:pic>
      <p:pic>
        <p:nvPicPr>
          <p:cNvPr id="7" name="Picture 6" descr="image3"/>
          <p:cNvPicPr>
            <a:picLocks noChangeAspect="1"/>
          </p:cNvPicPr>
          <p:nvPr/>
        </p:nvPicPr>
        <p:blipFill>
          <a:blip r:embed="rId3"/>
          <a:srcRect l="22544" t="12079" r="37925" b="18446"/>
          <a:stretch>
            <a:fillRect/>
          </a:stretch>
        </p:blipFill>
        <p:spPr>
          <a:xfrm>
            <a:off x="5704840" y="5533390"/>
            <a:ext cx="953135" cy="942340"/>
          </a:xfrm>
          <a:prstGeom prst="rect">
            <a:avLst/>
          </a:prstGeom>
        </p:spPr>
      </p:pic>
      <p:sp>
        <p:nvSpPr>
          <p:cNvPr id="10" name="Text Box 9"/>
          <p:cNvSpPr txBox="1"/>
          <p:nvPr/>
        </p:nvSpPr>
        <p:spPr>
          <a:xfrm>
            <a:off x="3270885" y="1064895"/>
            <a:ext cx="1566545" cy="368300"/>
          </a:xfrm>
          <a:prstGeom prst="rect">
            <a:avLst/>
          </a:prstGeom>
          <a:noFill/>
        </p:spPr>
        <p:txBody>
          <a:bodyPr wrap="square" rtlCol="0">
            <a:spAutoFit/>
          </a:bodyPr>
          <a:p>
            <a:pPr algn="ctr"/>
            <a:r>
              <a:rPr lang="en-IN" altLang="en-US"/>
              <a:t>User</a:t>
            </a:r>
            <a:endParaRPr lang="en-IN" altLang="en-US"/>
          </a:p>
        </p:txBody>
      </p:sp>
      <p:cxnSp>
        <p:nvCxnSpPr>
          <p:cNvPr id="11" name="Straight Arrow Connector 10"/>
          <p:cNvCxnSpPr>
            <a:stCxn id="8" idx="3"/>
            <a:endCxn id="30" idx="1"/>
          </p:cNvCxnSpPr>
          <p:nvPr/>
        </p:nvCxnSpPr>
        <p:spPr>
          <a:xfrm flipV="1">
            <a:off x="4395470" y="1762125"/>
            <a:ext cx="1054100" cy="177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 Box 11"/>
          <p:cNvSpPr txBox="1"/>
          <p:nvPr/>
        </p:nvSpPr>
        <p:spPr>
          <a:xfrm>
            <a:off x="6594475" y="1064260"/>
            <a:ext cx="1778000" cy="368300"/>
          </a:xfrm>
          <a:prstGeom prst="rect">
            <a:avLst/>
          </a:prstGeom>
          <a:noFill/>
        </p:spPr>
        <p:txBody>
          <a:bodyPr wrap="square" rtlCol="0">
            <a:spAutoFit/>
          </a:bodyPr>
          <a:p>
            <a:pPr algn="ctr"/>
            <a:r>
              <a:rPr lang="en-IN" altLang="en-US"/>
              <a:t>Face Detection</a:t>
            </a:r>
            <a:endParaRPr lang="en-IN" altLang="en-US"/>
          </a:p>
        </p:txBody>
      </p:sp>
      <p:cxnSp>
        <p:nvCxnSpPr>
          <p:cNvPr id="13" name="Straight Arrow Connector 12"/>
          <p:cNvCxnSpPr/>
          <p:nvPr/>
        </p:nvCxnSpPr>
        <p:spPr>
          <a:xfrm>
            <a:off x="9053830" y="1809750"/>
            <a:ext cx="1905" cy="10795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3"/>
          </p:cNvCxnSpPr>
          <p:nvPr/>
        </p:nvCxnSpPr>
        <p:spPr>
          <a:xfrm>
            <a:off x="7818755" y="1809750"/>
            <a:ext cx="1236980" cy="5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Diamond 14"/>
          <p:cNvSpPr/>
          <p:nvPr/>
        </p:nvSpPr>
        <p:spPr>
          <a:xfrm>
            <a:off x="8462010" y="2889250"/>
            <a:ext cx="1185545" cy="874395"/>
          </a:xfrm>
          <a:prstGeom prst="diamond">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 name="Text Box 15"/>
          <p:cNvSpPr txBox="1"/>
          <p:nvPr/>
        </p:nvSpPr>
        <p:spPr>
          <a:xfrm>
            <a:off x="8462010" y="3169285"/>
            <a:ext cx="1186180" cy="275590"/>
          </a:xfrm>
          <a:prstGeom prst="rect">
            <a:avLst/>
          </a:prstGeom>
          <a:noFill/>
        </p:spPr>
        <p:txBody>
          <a:bodyPr wrap="square" rtlCol="0">
            <a:spAutoFit/>
          </a:bodyPr>
          <a:p>
            <a:r>
              <a:rPr lang="en-IN" altLang="en-US" sz="1200"/>
              <a:t>Is face count &gt; 0 </a:t>
            </a:r>
            <a:endParaRPr lang="en-IN" altLang="en-US" sz="1200"/>
          </a:p>
        </p:txBody>
      </p:sp>
      <p:cxnSp>
        <p:nvCxnSpPr>
          <p:cNvPr id="17" name="Straight Arrow Connector 16"/>
          <p:cNvCxnSpPr>
            <a:stCxn id="16" idx="1"/>
          </p:cNvCxnSpPr>
          <p:nvPr/>
        </p:nvCxnSpPr>
        <p:spPr>
          <a:xfrm flipH="1">
            <a:off x="7358380" y="3307080"/>
            <a:ext cx="1103630" cy="381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6132830" y="2834640"/>
            <a:ext cx="1225550" cy="983615"/>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9" name="Text Box 18"/>
          <p:cNvSpPr txBox="1"/>
          <p:nvPr/>
        </p:nvSpPr>
        <p:spPr>
          <a:xfrm>
            <a:off x="6132830" y="3048000"/>
            <a:ext cx="1165860" cy="521970"/>
          </a:xfrm>
          <a:prstGeom prst="rect">
            <a:avLst/>
          </a:prstGeom>
          <a:noFill/>
        </p:spPr>
        <p:txBody>
          <a:bodyPr wrap="square" rtlCol="0">
            <a:spAutoFit/>
          </a:bodyPr>
          <a:p>
            <a:pPr algn="ctr"/>
            <a:r>
              <a:rPr lang="en-IN" altLang="en-US" sz="1400"/>
              <a:t>Display error message</a:t>
            </a:r>
            <a:endParaRPr lang="en-IN" altLang="en-US" sz="1400"/>
          </a:p>
        </p:txBody>
      </p:sp>
      <p:cxnSp>
        <p:nvCxnSpPr>
          <p:cNvPr id="20" name="Straight Arrow Connector 19"/>
          <p:cNvCxnSpPr/>
          <p:nvPr/>
        </p:nvCxnSpPr>
        <p:spPr>
          <a:xfrm flipV="1">
            <a:off x="4054475" y="2125980"/>
            <a:ext cx="5080" cy="119507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19" idx="1"/>
          </p:cNvCxnSpPr>
          <p:nvPr/>
        </p:nvCxnSpPr>
        <p:spPr>
          <a:xfrm flipV="1">
            <a:off x="4044315" y="3308985"/>
            <a:ext cx="2088515"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8242935" y="4817745"/>
            <a:ext cx="832485" cy="12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23" name="Content Placeholder 22" descr="Untitled"/>
          <p:cNvPicPr>
            <a:picLocks noChangeAspect="1"/>
          </p:cNvPicPr>
          <p:nvPr>
            <p:ph idx="1"/>
          </p:nvPr>
        </p:nvPicPr>
        <p:blipFill>
          <a:blip r:embed="rId4"/>
          <a:srcRect l="71693" t="46022" r="21702" b="42294"/>
          <a:stretch>
            <a:fillRect/>
          </a:stretch>
        </p:blipFill>
        <p:spPr>
          <a:xfrm>
            <a:off x="7576820" y="4431665"/>
            <a:ext cx="666115" cy="662940"/>
          </a:xfrm>
          <a:prstGeom prst="rect">
            <a:avLst/>
          </a:prstGeom>
        </p:spPr>
      </p:pic>
      <p:cxnSp>
        <p:nvCxnSpPr>
          <p:cNvPr id="24" name="Straight Connector 23"/>
          <p:cNvCxnSpPr>
            <a:stCxn id="15" idx="2"/>
          </p:cNvCxnSpPr>
          <p:nvPr/>
        </p:nvCxnSpPr>
        <p:spPr>
          <a:xfrm>
            <a:off x="9055100" y="3763645"/>
            <a:ext cx="10795" cy="10636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6170295" y="4757420"/>
            <a:ext cx="22860" cy="77597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3" idx="1"/>
          </p:cNvCxnSpPr>
          <p:nvPr/>
        </p:nvCxnSpPr>
        <p:spPr>
          <a:xfrm flipH="1">
            <a:off x="6183630" y="4763135"/>
            <a:ext cx="1393190" cy="13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8" idx="1"/>
          </p:cNvCxnSpPr>
          <p:nvPr/>
        </p:nvCxnSpPr>
        <p:spPr>
          <a:xfrm>
            <a:off x="2698750" y="1774825"/>
            <a:ext cx="1014095" cy="50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2658110" y="6003290"/>
            <a:ext cx="3046730" cy="9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2668270" y="1764665"/>
            <a:ext cx="20320" cy="42583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0" name="Picture 29" descr="download"/>
          <p:cNvPicPr>
            <a:picLocks noChangeAspect="1"/>
          </p:cNvPicPr>
          <p:nvPr/>
        </p:nvPicPr>
        <p:blipFill>
          <a:blip r:embed="rId5"/>
          <a:stretch>
            <a:fillRect/>
          </a:stretch>
        </p:blipFill>
        <p:spPr>
          <a:xfrm>
            <a:off x="5449570" y="1493520"/>
            <a:ext cx="643890" cy="536575"/>
          </a:xfrm>
          <a:prstGeom prst="rect">
            <a:avLst/>
          </a:prstGeom>
        </p:spPr>
      </p:pic>
      <p:cxnSp>
        <p:nvCxnSpPr>
          <p:cNvPr id="31" name="Straight Arrow Connector 30"/>
          <p:cNvCxnSpPr/>
          <p:nvPr/>
        </p:nvCxnSpPr>
        <p:spPr>
          <a:xfrm flipV="1">
            <a:off x="6093460" y="1746885"/>
            <a:ext cx="1054100" cy="177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 Box 31"/>
          <p:cNvSpPr txBox="1"/>
          <p:nvPr/>
        </p:nvSpPr>
        <p:spPr>
          <a:xfrm>
            <a:off x="5139055" y="6472555"/>
            <a:ext cx="2008505" cy="368300"/>
          </a:xfrm>
          <a:prstGeom prst="rect">
            <a:avLst/>
          </a:prstGeom>
          <a:noFill/>
        </p:spPr>
        <p:txBody>
          <a:bodyPr wrap="square" rtlCol="0">
            <a:spAutoFit/>
          </a:bodyPr>
          <a:p>
            <a:pPr algn="ctr"/>
            <a:r>
              <a:rPr lang="en-IN" altLang="en-US"/>
              <a:t>Firebase Storage</a:t>
            </a:r>
            <a:endParaRPr lang="en-IN" altLang="en-US"/>
          </a:p>
        </p:txBody>
      </p:sp>
      <p:sp>
        <p:nvSpPr>
          <p:cNvPr id="33" name="Text Box 32"/>
          <p:cNvSpPr txBox="1"/>
          <p:nvPr/>
        </p:nvSpPr>
        <p:spPr>
          <a:xfrm>
            <a:off x="5207635" y="4239895"/>
            <a:ext cx="1948815" cy="1168400"/>
          </a:xfrm>
          <a:prstGeom prst="rect">
            <a:avLst/>
          </a:prstGeom>
          <a:noFill/>
        </p:spPr>
        <p:txBody>
          <a:bodyPr wrap="square" rtlCol="0">
            <a:spAutoFit/>
          </a:bodyPr>
          <a:p>
            <a:pPr algn="ctr"/>
            <a:r>
              <a:rPr lang="en-IN" altLang="en-US" sz="1400"/>
              <a:t>Detected Mood passed to Firebase</a:t>
            </a:r>
            <a:endParaRPr lang="en-IN" altLang="en-US" sz="1400"/>
          </a:p>
          <a:p>
            <a:endParaRPr lang="en-IN" altLang="en-US" sz="1400"/>
          </a:p>
          <a:p>
            <a:endParaRPr lang="en-IN" altLang="en-US" sz="1400"/>
          </a:p>
          <a:p>
            <a:pPr algn="r"/>
            <a:r>
              <a:rPr lang="en-IN" altLang="en-US" sz="1400"/>
              <a:t>Fetch Songs</a:t>
            </a:r>
            <a:endParaRPr lang="en-IN" altLang="en-US" sz="1400"/>
          </a:p>
        </p:txBody>
      </p:sp>
      <p:sp>
        <p:nvSpPr>
          <p:cNvPr id="34" name="Text Box 33"/>
          <p:cNvSpPr txBox="1"/>
          <p:nvPr/>
        </p:nvSpPr>
        <p:spPr>
          <a:xfrm>
            <a:off x="7559040" y="2929255"/>
            <a:ext cx="823595" cy="306705"/>
          </a:xfrm>
          <a:prstGeom prst="rect">
            <a:avLst/>
          </a:prstGeom>
          <a:noFill/>
        </p:spPr>
        <p:txBody>
          <a:bodyPr wrap="square" rtlCol="0">
            <a:spAutoFit/>
          </a:bodyPr>
          <a:p>
            <a:r>
              <a:rPr lang="en-IN" altLang="en-US" sz="1400"/>
              <a:t>NO</a:t>
            </a:r>
            <a:endParaRPr lang="en-IN" altLang="en-US" sz="1400"/>
          </a:p>
        </p:txBody>
      </p:sp>
      <p:sp>
        <p:nvSpPr>
          <p:cNvPr id="35" name="Text Box 34"/>
          <p:cNvSpPr txBox="1"/>
          <p:nvPr/>
        </p:nvSpPr>
        <p:spPr>
          <a:xfrm>
            <a:off x="9055735" y="3813175"/>
            <a:ext cx="934085" cy="306705"/>
          </a:xfrm>
          <a:prstGeom prst="rect">
            <a:avLst/>
          </a:prstGeom>
          <a:noFill/>
        </p:spPr>
        <p:txBody>
          <a:bodyPr wrap="square" rtlCol="0">
            <a:spAutoFit/>
          </a:bodyPr>
          <a:p>
            <a:r>
              <a:rPr lang="en-IN" altLang="en-US" sz="1400"/>
              <a:t>YES</a:t>
            </a:r>
            <a:endParaRPr lang="en-IN" altLang="en-US" sz="1400"/>
          </a:p>
        </p:txBody>
      </p:sp>
      <p:sp>
        <p:nvSpPr>
          <p:cNvPr id="36" name="Text Box 35"/>
          <p:cNvSpPr txBox="1"/>
          <p:nvPr/>
        </p:nvSpPr>
        <p:spPr>
          <a:xfrm>
            <a:off x="7162165" y="5073015"/>
            <a:ext cx="1496060" cy="460375"/>
          </a:xfrm>
          <a:prstGeom prst="rect">
            <a:avLst/>
          </a:prstGeom>
          <a:noFill/>
        </p:spPr>
        <p:txBody>
          <a:bodyPr wrap="square" rtlCol="0">
            <a:spAutoFit/>
          </a:bodyPr>
          <a:p>
            <a:pPr algn="ctr"/>
            <a:r>
              <a:rPr lang="en-IN" altLang="en-US" sz="1200"/>
              <a:t>Mood Detection Algorithm(CNN)</a:t>
            </a:r>
            <a:endParaRPr lang="en-IN" altLang="en-US" sz="1200"/>
          </a:p>
        </p:txBody>
      </p:sp>
      <p:sp>
        <p:nvSpPr>
          <p:cNvPr id="37" name="Text Box 36"/>
          <p:cNvSpPr txBox="1"/>
          <p:nvPr/>
        </p:nvSpPr>
        <p:spPr>
          <a:xfrm>
            <a:off x="4364990" y="3020060"/>
            <a:ext cx="1567180" cy="275590"/>
          </a:xfrm>
          <a:prstGeom prst="rect">
            <a:avLst/>
          </a:prstGeom>
          <a:noFill/>
        </p:spPr>
        <p:txBody>
          <a:bodyPr wrap="square" rtlCol="0">
            <a:spAutoFit/>
          </a:bodyPr>
          <a:p>
            <a:r>
              <a:rPr lang="en-IN" altLang="en-US" sz="1200"/>
              <a:t>Return to main screen</a:t>
            </a:r>
            <a:endParaRPr lang="en-IN" altLang="en-US" sz="1200"/>
          </a:p>
        </p:txBody>
      </p:sp>
      <p:sp>
        <p:nvSpPr>
          <p:cNvPr id="38" name="Text Box 37"/>
          <p:cNvSpPr txBox="1"/>
          <p:nvPr/>
        </p:nvSpPr>
        <p:spPr>
          <a:xfrm>
            <a:off x="5229860" y="2030095"/>
            <a:ext cx="1083945" cy="275590"/>
          </a:xfrm>
          <a:prstGeom prst="rect">
            <a:avLst/>
          </a:prstGeom>
          <a:noFill/>
        </p:spPr>
        <p:txBody>
          <a:bodyPr wrap="square" rtlCol="0">
            <a:spAutoFit/>
          </a:bodyPr>
          <a:p>
            <a:r>
              <a:rPr lang="en-IN" altLang="en-US" sz="1200"/>
              <a:t>Open Camera</a:t>
            </a:r>
            <a:endParaRPr lang="en-IN" altLang="en-US" sz="1200"/>
          </a:p>
        </p:txBody>
      </p:sp>
      <p:sp>
        <p:nvSpPr>
          <p:cNvPr id="39" name="Text Box 38"/>
          <p:cNvSpPr txBox="1"/>
          <p:nvPr/>
        </p:nvSpPr>
        <p:spPr>
          <a:xfrm>
            <a:off x="2588260" y="5953760"/>
            <a:ext cx="2661285" cy="521970"/>
          </a:xfrm>
          <a:prstGeom prst="rect">
            <a:avLst/>
          </a:prstGeom>
          <a:noFill/>
        </p:spPr>
        <p:txBody>
          <a:bodyPr wrap="square" rtlCol="0">
            <a:spAutoFit/>
          </a:bodyPr>
          <a:p>
            <a:r>
              <a:rPr lang="en-IN" altLang="en-US" sz="1400"/>
              <a:t>Song displayed to user as per mood detected</a:t>
            </a:r>
            <a:endParaRPr lang="en-IN" altLang="en-US" sz="1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MODULES</a:t>
            </a:r>
            <a:endParaRPr lang="en-IN" b="1" dirty="0"/>
          </a:p>
        </p:txBody>
      </p:sp>
      <p:sp>
        <p:nvSpPr>
          <p:cNvPr id="3" name="Content Placeholder 2"/>
          <p:cNvSpPr>
            <a:spLocks noGrp="1"/>
          </p:cNvSpPr>
          <p:nvPr>
            <p:ph idx="1"/>
          </p:nvPr>
        </p:nvSpPr>
        <p:spPr>
          <a:xfrm>
            <a:off x="838200" y="1597660"/>
            <a:ext cx="10815955" cy="4645025"/>
          </a:xfrm>
        </p:spPr>
        <p:txBody>
          <a:bodyPr>
            <a:normAutofit lnSpcReduction="10000"/>
          </a:bodyPr>
          <a:lstStyle/>
          <a:p>
            <a:pPr marL="0" lvl="0" indent="0">
              <a:buFont typeface="Wingdings" panose="05000000000000000000" pitchFamily="2" charset="2"/>
              <a:buNone/>
            </a:pPr>
            <a:endParaRPr lang="en-IN" sz="2400" dirty="0" smtClean="0">
              <a:latin typeface="Times New Roman" panose="02020603050405020304" pitchFamily="18" charset="0"/>
              <a:cs typeface="Times New Roman" panose="02020603050405020304" pitchFamily="18" charset="0"/>
            </a:endParaRPr>
          </a:p>
          <a:p>
            <a:pPr marL="0" lvl="0" indent="0">
              <a:buFont typeface="Wingdings" panose="05000000000000000000" pitchFamily="2" charset="2"/>
              <a:buNone/>
            </a:pPr>
            <a:r>
              <a:rPr lang="en-IN" sz="2400" dirty="0" smtClean="0">
                <a:latin typeface="Times New Roman" panose="02020603050405020304" pitchFamily="18" charset="0"/>
                <a:cs typeface="Times New Roman" panose="02020603050405020304" pitchFamily="18" charset="0"/>
              </a:rPr>
              <a:t>Music recommendation based on facial emotion recognition contains three modules. </a:t>
            </a:r>
            <a:endParaRPr lang="en-IN" sz="2400" dirty="0" smtClean="0">
              <a:latin typeface="Times New Roman" panose="02020603050405020304" pitchFamily="18" charset="0"/>
              <a:cs typeface="Times New Roman" panose="02020603050405020304" pitchFamily="18" charset="0"/>
            </a:endParaRPr>
          </a:p>
          <a:p>
            <a:pPr marL="0" lvl="0" indent="0">
              <a:buFont typeface="Wingdings" panose="05000000000000000000" pitchFamily="2" charset="2"/>
              <a:buNone/>
            </a:pPr>
            <a:r>
              <a:rPr lang="en-IN" sz="2400" dirty="0" smtClean="0">
                <a:latin typeface="Times New Roman" panose="02020603050405020304" pitchFamily="18" charset="0"/>
                <a:cs typeface="Times New Roman" panose="02020603050405020304" pitchFamily="18" charset="0"/>
              </a:rPr>
              <a:t>	• Face  Recognition:    Here  it will take the  user's  face as input. The  convolutional neural network is programmed  to evaluate the features of the user image. </a:t>
            </a:r>
            <a:endParaRPr lang="en-IN" sz="2400" dirty="0" smtClean="0">
              <a:latin typeface="Times New Roman" panose="02020603050405020304" pitchFamily="18" charset="0"/>
              <a:cs typeface="Times New Roman" panose="02020603050405020304" pitchFamily="18" charset="0"/>
            </a:endParaRPr>
          </a:p>
          <a:p>
            <a:pPr marL="0" lvl="0" indent="0">
              <a:buFont typeface="Wingdings" panose="05000000000000000000" pitchFamily="2" charset="2"/>
              <a:buNone/>
            </a:pPr>
            <a:r>
              <a:rPr lang="en-IN" sz="2400" dirty="0" smtClean="0">
                <a:latin typeface="Times New Roman" panose="02020603050405020304" pitchFamily="18" charset="0"/>
                <a:cs typeface="Times New Roman" panose="02020603050405020304" pitchFamily="18" charset="0"/>
              </a:rPr>
              <a:t>	• Emotion Detection: In this section  extraction  of the features of the user image is done to  detect the  emotion and depending on the user's emotions, the system will generate captions. </a:t>
            </a:r>
            <a:endParaRPr lang="en-IN" sz="2400" dirty="0" smtClean="0">
              <a:latin typeface="Times New Roman" panose="02020603050405020304" pitchFamily="18" charset="0"/>
              <a:cs typeface="Times New Roman" panose="02020603050405020304" pitchFamily="18" charset="0"/>
            </a:endParaRPr>
          </a:p>
          <a:p>
            <a:pPr marL="0" lvl="0" indent="0">
              <a:buFont typeface="Wingdings" panose="05000000000000000000" pitchFamily="2" charset="2"/>
              <a:buNone/>
            </a:pPr>
            <a:r>
              <a:rPr lang="en-IN" sz="2400" dirty="0" smtClean="0">
                <a:latin typeface="Times New Roman" panose="02020603050405020304" pitchFamily="18" charset="0"/>
                <a:cs typeface="Times New Roman" panose="02020603050405020304" pitchFamily="18" charset="0"/>
              </a:rPr>
              <a:t>	• Music Recommendation: Song is suggested by the recommendation module to the user by mapping their emotions to the mood type of the song.</a:t>
            </a:r>
            <a:endParaRPr lang="en-IN" sz="2400" dirty="0" smtClean="0">
              <a:latin typeface="Times New Roman" panose="02020603050405020304" pitchFamily="18" charset="0"/>
              <a:cs typeface="Times New Roman" panose="02020603050405020304" pitchFamily="18" charset="0"/>
            </a:endParaRPr>
          </a:p>
          <a:p>
            <a:endParaRPr lang="en-IN" dirty="0"/>
          </a:p>
        </p:txBody>
      </p:sp>
      <p:sp>
        <p:nvSpPr>
          <p:cNvPr id="4" name="Slide Number Placeholder 3"/>
          <p:cNvSpPr>
            <a:spLocks noGrp="1"/>
          </p:cNvSpPr>
          <p:nvPr>
            <p:ph type="sldNum" sz="quarter" idx="12"/>
          </p:nvPr>
        </p:nvSpPr>
        <p:spPr/>
        <p:txBody>
          <a:bodyPr/>
          <a:lstStyle/>
          <a:p>
            <a:fld id="{51B890E3-AA6B-4A70-BA0B-92E764B1EFC1}" type="slidenum">
              <a:rPr lang="en-US" smtClean="0"/>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sym typeface="+mn-ea"/>
              </a:rPr>
              <a:t>Database Description</a:t>
            </a:r>
            <a:endParaRPr lang="en-IN" b="1" dirty="0"/>
          </a:p>
        </p:txBody>
      </p:sp>
      <p:sp>
        <p:nvSpPr>
          <p:cNvPr id="3" name="Content Placeholder 2"/>
          <p:cNvSpPr>
            <a:spLocks noGrp="1"/>
          </p:cNvSpPr>
          <p:nvPr>
            <p:ph idx="1"/>
          </p:nvPr>
        </p:nvSpPr>
        <p:spPr>
          <a:xfrm>
            <a:off x="942703" y="1917064"/>
            <a:ext cx="10515600" cy="4351338"/>
          </a:xfrm>
        </p:spPr>
        <p:txBody>
          <a:bodyPr/>
          <a:lstStyle/>
          <a:p>
            <a:pPr algn="just"/>
            <a:r>
              <a:rPr lang="en-IN" sz="2400" dirty="0" smtClean="0">
                <a:latin typeface="Times New Roman" panose="02020603050405020304" pitchFamily="18" charset="0"/>
                <a:cs typeface="Times New Roman" panose="02020603050405020304" pitchFamily="18" charset="0"/>
              </a:rPr>
              <a:t> We built the Convolutional Neural Network model using the Kaggle dataset. The database is FER2013 which is split into two parts training and testing dataset. The training dataset consists of 24176 and the testing dataset contains 6043  images.  There  are  48x48 pixel  grayscale images  of faces in the dataset.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Each  image  in FER-2013  is labeled  as one  of five emotions: happy, sad, angry, surprise, and neutral.  The faces are automatically registered so that they are more or less centered in  each image and take up about the same amount  of space. TThe FER-2013 dataset was created by gathering the results of a Google image search of every emotion and synonyms of the emotions.</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FER systems being trained on an imbalanced dataset may perform well on dominant emotions such as happy, sad, angry, neutral,  and surprised but they  perform poorly on the under -represented ones like disgust and fear</a:t>
            </a:r>
            <a:endParaRPr lang="en-IN" sz="24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1B890E3-AA6B-4A70-BA0B-92E764B1EFC1}" type="slidenum">
              <a:rPr lang="en-US" smtClean="0"/>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sym typeface="+mn-ea"/>
              </a:rPr>
              <a:t>Face Recognition Module  </a:t>
            </a:r>
            <a:endParaRPr lang="en-IN" b="1" dirty="0"/>
          </a:p>
        </p:txBody>
      </p:sp>
      <p:sp>
        <p:nvSpPr>
          <p:cNvPr id="3" name="Content Placeholder 2"/>
          <p:cNvSpPr>
            <a:spLocks noGrp="1"/>
          </p:cNvSpPr>
          <p:nvPr>
            <p:ph idx="1"/>
          </p:nvPr>
        </p:nvSpPr>
        <p:spPr>
          <a:xfrm>
            <a:off x="838200" y="1691640"/>
            <a:ext cx="10515600" cy="4485640"/>
          </a:xfrm>
        </p:spPr>
        <p:txBody>
          <a:bodyPr>
            <a:normAutofit lnSpcReduction="20000"/>
          </a:bodyPr>
          <a:lstStyle/>
          <a:p>
            <a:pPr algn="just"/>
            <a:r>
              <a:rPr lang="en-IN" sz="2400" dirty="0" smtClean="0">
                <a:latin typeface="Times New Roman" panose="02020603050405020304" pitchFamily="18" charset="0"/>
                <a:cs typeface="Times New Roman" panose="02020603050405020304" pitchFamily="18" charset="0"/>
              </a:rPr>
              <a:t>This  is the process in which algorithms are developed and trained to properly locate faces or objects in object detection or related system in  images.  This detection  can be  real-time  from a video  frame or  images.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Face detection  uses such  classifiers,  which are algorithms that detect what's either a face (1) or not a face (0) in an image. Classifiers are trained to detect faces using numbers of images to get more  accuracy.</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 The main aim of face detection is to spot the face within the frame by re-ducing external noises and other factors.</a:t>
            </a:r>
            <a:endParaRPr lang="en-IN" sz="2400" dirty="0" smtClean="0">
              <a:latin typeface="Times New Roman" panose="02020603050405020304" pitchFamily="18" charset="0"/>
              <a:cs typeface="Times New Roman" panose="02020603050405020304" pitchFamily="18" charset="0"/>
            </a:endParaRPr>
          </a:p>
          <a:p>
            <a:pPr algn="just"/>
            <a:endParaRPr lang="en-IN" sz="24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1B890E3-AA6B-4A70-BA0B-92E764B1EFC1}" type="slidenum">
              <a:rPr lang="en-US" smtClean="0"/>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Emotion Detection</a:t>
            </a:r>
            <a:r>
              <a:rPr lang="en-IN" b="1" dirty="0" smtClean="0"/>
              <a:t> </a:t>
            </a:r>
            <a:r>
              <a:rPr lang="en-IN" dirty="0" smtClean="0">
                <a:latin typeface="Times New Roman" panose="02020603050405020304" pitchFamily="18" charset="0"/>
                <a:cs typeface="Times New Roman" panose="02020603050405020304" pitchFamily="18" charset="0"/>
                <a:sym typeface="+mn-ea"/>
              </a:rPr>
              <a:t>Module</a:t>
            </a:r>
            <a:endParaRPr lang="en-IN" b="1" dirty="0" smtClean="0"/>
          </a:p>
        </p:txBody>
      </p:sp>
      <p:sp>
        <p:nvSpPr>
          <p:cNvPr id="3" name="Content Placeholder 2"/>
          <p:cNvSpPr>
            <a:spLocks noGrp="1"/>
          </p:cNvSpPr>
          <p:nvPr>
            <p:ph idx="1"/>
          </p:nvPr>
        </p:nvSpPr>
        <p:spPr/>
        <p:txBody>
          <a:bodyPr>
            <a:normAutofit/>
          </a:bodyPr>
          <a:lstStyle/>
          <a:p>
            <a:pPr algn="just"/>
            <a:r>
              <a:rPr lang="en-IN" sz="2600" dirty="0" smtClean="0">
                <a:latin typeface="Times New Roman" panose="02020603050405020304" pitchFamily="18" charset="0"/>
                <a:cs typeface="Times New Roman" panose="02020603050405020304" pitchFamily="18" charset="0"/>
              </a:rPr>
              <a:t>Convolution neural network  architecture applies filters  or feature detectors  to the input  image to get  the  feature maps or activation maps . Feature detectors  or  filters help in identifying various features pre-sent in the image such as edges, vertical lines, horizontal lines, bends, etc.</a:t>
            </a:r>
            <a:endParaRPr lang="en-IN" sz="2600" dirty="0" smtClean="0">
              <a:latin typeface="Times New Roman" panose="02020603050405020304" pitchFamily="18" charset="0"/>
              <a:cs typeface="Times New Roman" panose="02020603050405020304" pitchFamily="18" charset="0"/>
            </a:endParaRPr>
          </a:p>
          <a:p>
            <a:pPr algn="just"/>
            <a:r>
              <a:rPr lang="en-IN" sz="2600" dirty="0" smtClean="0">
                <a:latin typeface="Times New Roman" panose="02020603050405020304" pitchFamily="18" charset="0"/>
                <a:cs typeface="Times New Roman" panose="02020603050405020304" pitchFamily="18" charset="0"/>
              </a:rPr>
              <a:t>We give an input image then the CNN model returns the results. Emotion detection is performed by loading the model which  is  trained  by  weights  using CNN.  When  we  take the  real-time  image  by  a  user  then  that  image  was  sent  to the pre-trained CNN model, then predict the emotion and adds the label to the image.</a:t>
            </a:r>
            <a:endParaRPr lang="en-IN" sz="26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1B890E3-AA6B-4A70-BA0B-92E764B1EFC1}" type="slidenum">
              <a:rPr lang="en-US" smtClean="0"/>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sym typeface="+mn-ea"/>
              </a:rPr>
              <a:t>Music Recommendation Module </a:t>
            </a:r>
            <a:endParaRPr lang="en-IN" b="1" dirty="0"/>
          </a:p>
        </p:txBody>
      </p:sp>
      <p:sp>
        <p:nvSpPr>
          <p:cNvPr id="3" name="Content Placeholder 2"/>
          <p:cNvSpPr>
            <a:spLocks noGrp="1"/>
          </p:cNvSpPr>
          <p:nvPr>
            <p:ph idx="1"/>
          </p:nvPr>
        </p:nvSpPr>
        <p:spPr/>
        <p:txBody>
          <a:bodyPr/>
          <a:lstStyle/>
          <a:p>
            <a:pPr algn="just"/>
            <a:r>
              <a:rPr lang="en-IN" sz="2400" b="1" dirty="0" smtClean="0">
                <a:latin typeface="Times New Roman" panose="02020603050405020304" pitchFamily="18" charset="0"/>
                <a:cs typeface="Times New Roman" panose="02020603050405020304" pitchFamily="18" charset="0"/>
              </a:rPr>
              <a:t>Songs Database</a:t>
            </a:r>
            <a:r>
              <a:rPr lang="en-IN" sz="2400" dirty="0" smtClean="0">
                <a:latin typeface="Times New Roman" panose="02020603050405020304" pitchFamily="18" charset="0"/>
                <a:cs typeface="Times New Roman" panose="02020603050405020304" pitchFamily="18" charset="0"/>
              </a:rPr>
              <a:t>:</a:t>
            </a:r>
            <a:endParaRPr lang="en-IN" sz="2400" dirty="0" smtClean="0">
              <a:latin typeface="Times New Roman" panose="02020603050405020304" pitchFamily="18" charset="0"/>
              <a:cs typeface="Times New Roman" panose="02020603050405020304" pitchFamily="18" charset="0"/>
            </a:endParaRPr>
          </a:p>
          <a:p>
            <a:pPr marL="0" indent="0" algn="just">
              <a:buNone/>
            </a:pPr>
            <a:r>
              <a:rPr lang="en-IN" sz="2400" dirty="0" smtClean="0">
                <a:latin typeface="Times New Roman" panose="02020603050405020304" pitchFamily="18" charset="0"/>
                <a:cs typeface="Times New Roman" panose="02020603050405020304" pitchFamily="18" charset="0"/>
              </a:rPr>
              <a:t>	We created a database for songs. It consists of 10 to 15 songs per emotion. As we all know music is un-doubtedly involved in enhancing our mood. So, suppose a user is sad then the system will recommend such a music playlist which motivates him or her and by this automatic mood will be delighted.   </a:t>
            </a:r>
            <a:endParaRPr lang="en-IN" sz="2400" dirty="0" smtClean="0">
              <a:latin typeface="Times New Roman" panose="02020603050405020304" pitchFamily="18" charset="0"/>
              <a:cs typeface="Times New Roman" panose="02020603050405020304" pitchFamily="18" charset="0"/>
            </a:endParaRPr>
          </a:p>
          <a:p>
            <a:pPr algn="just"/>
            <a:r>
              <a:rPr lang="en-IN" sz="2400" b="1" dirty="0" smtClean="0">
                <a:latin typeface="Times New Roman" panose="02020603050405020304" pitchFamily="18" charset="0"/>
                <a:cs typeface="Times New Roman" panose="02020603050405020304" pitchFamily="18" charset="0"/>
              </a:rPr>
              <a:t>Music Playlist Recommendation:</a:t>
            </a:r>
            <a:r>
              <a:rPr lang="en-IN" sz="2400" dirty="0" smtClean="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a:p>
            <a:pPr marL="0" indent="0" algn="just">
              <a:buNone/>
            </a:pPr>
            <a:r>
              <a:rPr lang="en-IN" sz="2400" dirty="0" smtClean="0">
                <a:latin typeface="Times New Roman" panose="02020603050405020304" pitchFamily="18" charset="0"/>
                <a:cs typeface="Times New Roman" panose="02020603050405020304" pitchFamily="18" charset="0"/>
              </a:rPr>
              <a:t>	By using the emotion module real-time emotion of the user is detected. This will give the labels like Happy, Sad, Angry, Sur-prise, and Neutral. Using the os.listdir() method in python we connected these labels with the folders of the songs database which we have created.  This method of os.listdir() is used to get the list of any file in the specified directories. </a:t>
            </a:r>
            <a:endParaRPr lang="en-IN" sz="24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1B890E3-AA6B-4A70-BA0B-92E764B1EFC1}" type="slidenum">
              <a:rPr lang="en-US"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92175"/>
          </a:xfrm>
        </p:spPr>
        <p:txBody>
          <a:bodyPr/>
          <a:lstStyle/>
          <a:p>
            <a:pPr algn="ctr"/>
            <a:r>
              <a:rPr lang="en-IN" b="1" dirty="0">
                <a:solidFill>
                  <a:schemeClr val="accent6">
                    <a:lumMod val="75000"/>
                  </a:schemeClr>
                </a:solidFill>
                <a:latin typeface="Times New Roman" panose="02020603050405020304" pitchFamily="18" charset="0"/>
                <a:cs typeface="Times New Roman" panose="02020603050405020304" pitchFamily="18" charset="0"/>
              </a:rPr>
              <a:t>AGENDA</a:t>
            </a:r>
            <a:endParaRPr lang="en-US" b="1"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74700" y="892175"/>
            <a:ext cx="10985500" cy="4919663"/>
          </a:xfrm>
        </p:spPr>
        <p:txBody>
          <a:bodyPr>
            <a:noAutofit/>
          </a:bodyPr>
          <a:lstStyle/>
          <a:p>
            <a:pPr>
              <a:buFont typeface="Wingdings" panose="05000000000000000000" pitchFamily="2" charset="2"/>
              <a:buChar char="§"/>
            </a:pPr>
            <a:r>
              <a:rPr lang="en-US" sz="2000" b="1" i="0" u="none" strike="noStrike" dirty="0">
                <a:solidFill>
                  <a:srgbClr val="0000FF"/>
                </a:solidFill>
                <a:effectLst/>
                <a:latin typeface="Arial" panose="020B0604020202020204" pitchFamily="34" charset="0"/>
              </a:rPr>
              <a:t>INTRODUCTION</a:t>
            </a:r>
            <a:endParaRPr lang="en-US" sz="2000" b="1" i="0" u="none" strike="noStrike" dirty="0">
              <a:solidFill>
                <a:srgbClr val="0000FF"/>
              </a:solidFill>
              <a:effectLst/>
              <a:latin typeface="Arial" panose="020B0604020202020204" pitchFamily="34" charset="0"/>
            </a:endParaRPr>
          </a:p>
          <a:p>
            <a:pPr>
              <a:buFont typeface="Wingdings" panose="05000000000000000000" pitchFamily="2" charset="2"/>
              <a:buChar char="§"/>
            </a:pPr>
            <a:r>
              <a:rPr lang="en-US" sz="2000" b="1" i="0" u="none" strike="noStrike" dirty="0">
                <a:solidFill>
                  <a:srgbClr val="0000FF"/>
                </a:solidFill>
                <a:effectLst/>
                <a:latin typeface="Arial" panose="020B0604020202020204" pitchFamily="34" charset="0"/>
              </a:rPr>
              <a:t>OBJECTIVE</a:t>
            </a:r>
            <a:endParaRPr lang="en-US" sz="2000" b="1" i="0" u="none" strike="noStrike" dirty="0">
              <a:solidFill>
                <a:srgbClr val="0000FF"/>
              </a:solidFill>
              <a:effectLst/>
              <a:latin typeface="Arial" panose="020B0604020202020204" pitchFamily="34" charset="0"/>
            </a:endParaRPr>
          </a:p>
          <a:p>
            <a:pPr>
              <a:buFont typeface="Wingdings" panose="05000000000000000000" pitchFamily="2" charset="2"/>
              <a:buChar char="§"/>
            </a:pPr>
            <a:r>
              <a:rPr lang="en-US" sz="2000" b="1" dirty="0">
                <a:solidFill>
                  <a:srgbClr val="0000FF"/>
                </a:solidFill>
                <a:latin typeface="Arial" panose="020B0604020202020204" pitchFamily="34" charset="0"/>
              </a:rPr>
              <a:t>SCOPE</a:t>
            </a:r>
            <a:endParaRPr lang="en-US" sz="2000" b="1" dirty="0">
              <a:solidFill>
                <a:srgbClr val="0000FF"/>
              </a:solidFill>
              <a:latin typeface="Arial" panose="020B0604020202020204" pitchFamily="34" charset="0"/>
            </a:endParaRPr>
          </a:p>
          <a:p>
            <a:pPr>
              <a:buFont typeface="Wingdings" panose="05000000000000000000" pitchFamily="2" charset="2"/>
              <a:buChar char="§"/>
            </a:pPr>
            <a:r>
              <a:rPr lang="en-US" sz="2000" b="1" dirty="0">
                <a:solidFill>
                  <a:srgbClr val="0000FF"/>
                </a:solidFill>
                <a:latin typeface="Arial" panose="020B0604020202020204" pitchFamily="34" charset="0"/>
              </a:rPr>
              <a:t>LITERATURE SURVEY (</a:t>
            </a:r>
            <a:r>
              <a:rPr lang="en-US" sz="2000" b="1" dirty="0">
                <a:solidFill>
                  <a:srgbClr val="FF0000"/>
                </a:solidFill>
                <a:latin typeface="Arial" panose="020B0604020202020204" pitchFamily="34" charset="0"/>
              </a:rPr>
              <a:t>in Tabular column</a:t>
            </a:r>
            <a:r>
              <a:rPr lang="en-US" sz="2000" b="1" dirty="0">
                <a:solidFill>
                  <a:srgbClr val="0000FF"/>
                </a:solidFill>
                <a:latin typeface="Arial" panose="020B0604020202020204" pitchFamily="34" charset="0"/>
              </a:rPr>
              <a:t>)</a:t>
            </a:r>
            <a:endParaRPr lang="en-US" sz="2000" b="1" dirty="0">
              <a:solidFill>
                <a:srgbClr val="0000FF"/>
              </a:solidFill>
              <a:latin typeface="Arial" panose="020B0604020202020204" pitchFamily="34" charset="0"/>
            </a:endParaRPr>
          </a:p>
          <a:p>
            <a:pPr>
              <a:buFont typeface="Wingdings" panose="05000000000000000000" pitchFamily="2" charset="2"/>
              <a:buChar char="§"/>
            </a:pPr>
            <a:r>
              <a:rPr lang="en-US" sz="2000" b="1" dirty="0">
                <a:solidFill>
                  <a:srgbClr val="0000FF"/>
                </a:solidFill>
                <a:latin typeface="Arial" panose="020B0604020202020204" pitchFamily="34" charset="0"/>
              </a:rPr>
              <a:t>EXISTING SYSTEM</a:t>
            </a:r>
            <a:endParaRPr lang="en-US" sz="2000" b="1" dirty="0">
              <a:solidFill>
                <a:srgbClr val="0000FF"/>
              </a:solidFill>
              <a:latin typeface="Arial" panose="020B0604020202020204" pitchFamily="34" charset="0"/>
            </a:endParaRPr>
          </a:p>
          <a:p>
            <a:pPr>
              <a:buFont typeface="Wingdings" panose="05000000000000000000" pitchFamily="2" charset="2"/>
              <a:buChar char="§"/>
            </a:pPr>
            <a:r>
              <a:rPr lang="en-US" sz="2000" b="1" dirty="0">
                <a:solidFill>
                  <a:srgbClr val="0000FF"/>
                </a:solidFill>
                <a:latin typeface="Arial" panose="020B0604020202020204" pitchFamily="34" charset="0"/>
              </a:rPr>
              <a:t>PROBLEM DEFINITION</a:t>
            </a:r>
            <a:endParaRPr lang="en-US" sz="2000" b="1" dirty="0">
              <a:solidFill>
                <a:srgbClr val="0000FF"/>
              </a:solidFill>
              <a:latin typeface="Arial" panose="020B0604020202020204" pitchFamily="34" charset="0"/>
            </a:endParaRPr>
          </a:p>
          <a:p>
            <a:pPr>
              <a:buFont typeface="Wingdings" panose="05000000000000000000" pitchFamily="2" charset="2"/>
              <a:buChar char="§"/>
            </a:pPr>
            <a:r>
              <a:rPr lang="en-US" sz="2000" b="1" dirty="0">
                <a:solidFill>
                  <a:srgbClr val="0000FF"/>
                </a:solidFill>
                <a:latin typeface="Arial" panose="020B0604020202020204" pitchFamily="34" charset="0"/>
              </a:rPr>
              <a:t>PROPOSED SYSTEM</a:t>
            </a:r>
            <a:endParaRPr lang="en-US" sz="2000" b="1" dirty="0">
              <a:solidFill>
                <a:srgbClr val="0000FF"/>
              </a:solidFill>
              <a:latin typeface="Arial" panose="020B0604020202020204" pitchFamily="34" charset="0"/>
            </a:endParaRPr>
          </a:p>
          <a:p>
            <a:pPr>
              <a:buFont typeface="Wingdings" panose="05000000000000000000" pitchFamily="2" charset="2"/>
              <a:buChar char="§"/>
            </a:pPr>
            <a:r>
              <a:rPr lang="en-US" sz="2000" b="1" dirty="0">
                <a:solidFill>
                  <a:srgbClr val="0000FF"/>
                </a:solidFill>
                <a:latin typeface="Arial" panose="020B0604020202020204" pitchFamily="34" charset="0"/>
              </a:rPr>
              <a:t>SYSTEM ARCHITECTURE</a:t>
            </a:r>
            <a:endParaRPr lang="en-US" sz="2000" b="1" dirty="0">
              <a:solidFill>
                <a:srgbClr val="0000FF"/>
              </a:solidFill>
              <a:latin typeface="Arial" panose="020B0604020202020204" pitchFamily="34" charset="0"/>
            </a:endParaRPr>
          </a:p>
          <a:p>
            <a:pPr>
              <a:buFont typeface="Wingdings" panose="05000000000000000000" pitchFamily="2" charset="2"/>
              <a:buChar char="§"/>
            </a:pPr>
            <a:r>
              <a:rPr lang="en-US" sz="2000" b="1" dirty="0">
                <a:solidFill>
                  <a:srgbClr val="0000FF"/>
                </a:solidFill>
                <a:latin typeface="Arial" panose="020B0604020202020204" pitchFamily="34" charset="0"/>
              </a:rPr>
              <a:t>MODULES (</a:t>
            </a:r>
            <a:r>
              <a:rPr lang="en-US" sz="2000" b="1" dirty="0">
                <a:solidFill>
                  <a:srgbClr val="FF0000"/>
                </a:solidFill>
                <a:latin typeface="Arial" panose="020B0604020202020204" pitchFamily="34" charset="0"/>
              </a:rPr>
              <a:t>with Description and Flowchart</a:t>
            </a:r>
            <a:r>
              <a:rPr lang="en-IN" altLang="en-US" sz="2000" b="1" dirty="0">
                <a:solidFill>
                  <a:srgbClr val="FF0000"/>
                </a:solidFill>
                <a:latin typeface="Arial" panose="020B0604020202020204" pitchFamily="34" charset="0"/>
              </a:rPr>
              <a:t>/Module Mapping</a:t>
            </a:r>
            <a:r>
              <a:rPr lang="en-US" sz="2000" b="1" dirty="0">
                <a:solidFill>
                  <a:srgbClr val="0000FF"/>
                </a:solidFill>
                <a:latin typeface="Arial" panose="020B0604020202020204" pitchFamily="34" charset="0"/>
              </a:rPr>
              <a:t>)</a:t>
            </a:r>
            <a:endParaRPr lang="en-US" sz="2000" b="1" dirty="0">
              <a:solidFill>
                <a:srgbClr val="0000FF"/>
              </a:solidFill>
              <a:latin typeface="Arial" panose="020B0604020202020204" pitchFamily="34" charset="0"/>
            </a:endParaRPr>
          </a:p>
          <a:p>
            <a:pPr>
              <a:buFont typeface="Wingdings" panose="05000000000000000000" pitchFamily="2" charset="2"/>
              <a:buChar char="§"/>
            </a:pPr>
            <a:r>
              <a:rPr lang="en-US" sz="2000" b="1" dirty="0">
                <a:solidFill>
                  <a:srgbClr val="0000FF"/>
                </a:solidFill>
                <a:latin typeface="Arial" panose="020B0604020202020204" pitchFamily="34" charset="0"/>
              </a:rPr>
              <a:t>OUTPUTS (</a:t>
            </a:r>
            <a:r>
              <a:rPr lang="en-US" sz="2000" b="1" dirty="0">
                <a:solidFill>
                  <a:srgbClr val="FF0000"/>
                </a:solidFill>
                <a:latin typeface="Arial" panose="020B0604020202020204" pitchFamily="34" charset="0"/>
              </a:rPr>
              <a:t>Screenshots and Results</a:t>
            </a:r>
            <a:r>
              <a:rPr lang="en-US" sz="2000" b="1" dirty="0">
                <a:solidFill>
                  <a:srgbClr val="0000FF"/>
                </a:solidFill>
                <a:latin typeface="Arial" panose="020B0604020202020204" pitchFamily="34" charset="0"/>
              </a:rPr>
              <a:t>)</a:t>
            </a:r>
            <a:endParaRPr lang="en-US" sz="2000" b="1" dirty="0">
              <a:solidFill>
                <a:srgbClr val="0000FF"/>
              </a:solidFill>
              <a:latin typeface="Arial" panose="020B0604020202020204" pitchFamily="34" charset="0"/>
            </a:endParaRPr>
          </a:p>
          <a:p>
            <a:pPr>
              <a:buFont typeface="Wingdings" panose="05000000000000000000" pitchFamily="2" charset="2"/>
              <a:buChar char="§"/>
            </a:pPr>
            <a:r>
              <a:rPr lang="en-US" sz="2000" b="1" dirty="0">
                <a:solidFill>
                  <a:srgbClr val="0000FF"/>
                </a:solidFill>
                <a:latin typeface="Arial" panose="020B0604020202020204" pitchFamily="34" charset="0"/>
              </a:rPr>
              <a:t>SWOT Analysis</a:t>
            </a:r>
            <a:endParaRPr lang="en-US" sz="2000" b="1" dirty="0">
              <a:solidFill>
                <a:srgbClr val="0000FF"/>
              </a:solidFill>
              <a:latin typeface="Arial" panose="020B0604020202020204" pitchFamily="34" charset="0"/>
            </a:endParaRPr>
          </a:p>
          <a:p>
            <a:pPr>
              <a:buFont typeface="Wingdings" panose="05000000000000000000" pitchFamily="2" charset="2"/>
              <a:buChar char="§"/>
            </a:pPr>
            <a:r>
              <a:rPr lang="en-US" sz="2000" b="1" dirty="0">
                <a:solidFill>
                  <a:srgbClr val="0000FF"/>
                </a:solidFill>
                <a:latin typeface="Arial" panose="020B0604020202020204" pitchFamily="34" charset="0"/>
              </a:rPr>
              <a:t>CONCLUSION</a:t>
            </a:r>
            <a:endParaRPr lang="en-US" sz="2000" b="1" dirty="0">
              <a:solidFill>
                <a:srgbClr val="0000FF"/>
              </a:solidFill>
              <a:latin typeface="Arial" panose="020B0604020202020204" pitchFamily="34" charset="0"/>
            </a:endParaRPr>
          </a:p>
          <a:p>
            <a:pPr>
              <a:buFont typeface="Wingdings" panose="05000000000000000000" pitchFamily="2" charset="2"/>
              <a:buChar char="§"/>
            </a:pPr>
            <a:r>
              <a:rPr lang="en-US" sz="2000" b="1" dirty="0">
                <a:solidFill>
                  <a:srgbClr val="0000FF"/>
                </a:solidFill>
                <a:latin typeface="Arial" panose="020B0604020202020204" pitchFamily="34" charset="0"/>
              </a:rPr>
              <a:t>FUTURE ENHANCEMENT</a:t>
            </a:r>
            <a:endParaRPr lang="en-US" sz="2000" b="1" dirty="0">
              <a:solidFill>
                <a:srgbClr val="0000FF"/>
              </a:solidFill>
              <a:latin typeface="Arial" panose="020B0604020202020204" pitchFamily="34" charset="0"/>
            </a:endParaRPr>
          </a:p>
          <a:p>
            <a:pPr>
              <a:buFont typeface="Wingdings" panose="05000000000000000000" pitchFamily="2" charset="2"/>
              <a:buChar char="§"/>
            </a:pPr>
            <a:r>
              <a:rPr lang="en-US" sz="2000" b="1" dirty="0">
                <a:solidFill>
                  <a:srgbClr val="0000FF"/>
                </a:solidFill>
                <a:latin typeface="Arial" panose="020B0604020202020204" pitchFamily="34" charset="0"/>
              </a:rPr>
              <a:t>REFERENCES</a:t>
            </a:r>
            <a:endParaRPr lang="en-US" sz="2000" b="1" dirty="0">
              <a:solidFill>
                <a:srgbClr val="0000FF"/>
              </a:solidFill>
              <a:latin typeface="Arial" panose="020B0604020202020204" pitchFamily="34" charset="0"/>
            </a:endParaRPr>
          </a:p>
        </p:txBody>
      </p:sp>
      <p:sp>
        <p:nvSpPr>
          <p:cNvPr id="4" name="Slide Number Placeholder 3"/>
          <p:cNvSpPr>
            <a:spLocks noGrp="1"/>
          </p:cNvSpPr>
          <p:nvPr>
            <p:ph type="sldNum" sz="quarter" idx="12"/>
          </p:nvPr>
        </p:nvSpPr>
        <p:spPr/>
        <p:txBody>
          <a:bodyPr/>
          <a:lstStyle/>
          <a:p>
            <a:fld id="{51B890E3-AA6B-4A70-BA0B-92E764B1EFC1}" type="slidenum">
              <a:rPr lang="en-US" smtClean="0"/>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DATAFLOW DIAGRAM</a:t>
            </a:r>
            <a:endParaRPr lang="en-IN" b="1" dirty="0"/>
          </a:p>
        </p:txBody>
      </p:sp>
      <p:pic>
        <p:nvPicPr>
          <p:cNvPr id="100" name="Picture 99"/>
          <p:cNvPicPr/>
          <p:nvPr/>
        </p:nvPicPr>
        <p:blipFill>
          <a:blip r:embed="rId1"/>
          <a:stretch>
            <a:fillRect/>
          </a:stretch>
        </p:blipFill>
        <p:spPr>
          <a:xfrm>
            <a:off x="6096000" y="3429000"/>
            <a:ext cx="0" cy="0"/>
          </a:xfrm>
          <a:prstGeom prst="rect">
            <a:avLst/>
          </a:prstGeom>
          <a:noFill/>
          <a:ln w="9525">
            <a:noFill/>
          </a:ln>
        </p:spPr>
      </p:pic>
      <p:pic>
        <p:nvPicPr>
          <p:cNvPr id="10" name="Content Placeholder 9" descr="Untitled"/>
          <p:cNvPicPr>
            <a:picLocks noChangeAspect="1"/>
          </p:cNvPicPr>
          <p:nvPr>
            <p:ph idx="1"/>
          </p:nvPr>
        </p:nvPicPr>
        <p:blipFill>
          <a:blip r:embed="rId2"/>
          <a:srcRect l="40690" t="16659" r="28245"/>
          <a:stretch>
            <a:fillRect/>
          </a:stretch>
        </p:blipFill>
        <p:spPr>
          <a:xfrm>
            <a:off x="5722620" y="1569720"/>
            <a:ext cx="3392805" cy="528764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205" y="365125"/>
            <a:ext cx="10515600" cy="1325563"/>
          </a:xfrm>
        </p:spPr>
        <p:txBody>
          <a:bodyPr/>
          <a:lstStyle/>
          <a:p>
            <a:r>
              <a:rPr lang="en-IN" dirty="0"/>
              <a:t> </a:t>
            </a:r>
            <a:r>
              <a:rPr lang="en-IN" dirty="0" smtClean="0">
                <a:latin typeface="Times New Roman" panose="02020603050405020304" pitchFamily="18" charset="0"/>
                <a:cs typeface="Times New Roman" panose="02020603050405020304" pitchFamily="18" charset="0"/>
              </a:rPr>
              <a:t>Modules Mapping</a:t>
            </a:r>
            <a:endParaRPr lang="en-IN" dirty="0"/>
          </a:p>
        </p:txBody>
      </p:sp>
      <p:pic>
        <p:nvPicPr>
          <p:cNvPr id="3" name="Content Placeholder 2"/>
          <p:cNvPicPr>
            <a:picLocks noChangeAspect="1"/>
          </p:cNvPicPr>
          <p:nvPr>
            <p:ph idx="1"/>
          </p:nvPr>
        </p:nvPicPr>
        <p:blipFill>
          <a:blip r:embed="rId1"/>
          <a:stretch>
            <a:fillRect/>
          </a:stretch>
        </p:blipFill>
        <p:spPr>
          <a:xfrm>
            <a:off x="2437765" y="1691005"/>
            <a:ext cx="7317105" cy="4705985"/>
          </a:xfrm>
          <a:prstGeom prst="rect">
            <a:avLst/>
          </a:prstGeom>
          <a:solidFill>
            <a:schemeClr val="tx1"/>
          </a:solid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OUTPUTS</a:t>
            </a:r>
            <a:endParaRPr lang="en-IN" b="1" dirty="0"/>
          </a:p>
        </p:txBody>
      </p:sp>
      <p:sp>
        <p:nvSpPr>
          <p:cNvPr id="4" name="Slide Number Placeholder 3"/>
          <p:cNvSpPr>
            <a:spLocks noGrp="1"/>
          </p:cNvSpPr>
          <p:nvPr>
            <p:ph type="sldNum" sz="quarter" idx="12"/>
          </p:nvPr>
        </p:nvSpPr>
        <p:spPr/>
        <p:txBody>
          <a:bodyPr/>
          <a:lstStyle/>
          <a:p>
            <a:fld id="{51B890E3-AA6B-4A70-BA0B-92E764B1EFC1}" type="slidenum">
              <a:rPr lang="en-US" smtClean="0"/>
            </a:fld>
            <a:endParaRPr lang="en-US"/>
          </a:p>
        </p:txBody>
      </p:sp>
      <p:pic>
        <p:nvPicPr>
          <p:cNvPr id="20" name="Picture 20" descr="C:\Users\mfazi\OneDrive\Pictures\Screenshots\Screenshot (16).pngScreenshot (16)"/>
          <p:cNvPicPr>
            <a:picLocks noChangeAspect="1"/>
          </p:cNvPicPr>
          <p:nvPr>
            <p:ph idx="1"/>
          </p:nvPr>
        </p:nvPicPr>
        <p:blipFill>
          <a:blip r:embed="rId1"/>
          <a:srcRect r="9659" b="12096"/>
          <a:stretch>
            <a:fillRect/>
          </a:stretch>
        </p:blipFill>
        <p:spPr>
          <a:xfrm>
            <a:off x="1889125" y="1622425"/>
            <a:ext cx="8414385" cy="4733925"/>
          </a:xfrm>
          <a:prstGeom prst="rect">
            <a:avLst/>
          </a:prstGeom>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SWOT ANALYSIS</a:t>
            </a:r>
            <a:endParaRPr lang="en-IN" b="1" dirty="0"/>
          </a:p>
        </p:txBody>
      </p:sp>
      <p:sp>
        <p:nvSpPr>
          <p:cNvPr id="3" name="Content Placeholder 2"/>
          <p:cNvSpPr>
            <a:spLocks noGrp="1"/>
          </p:cNvSpPr>
          <p:nvPr>
            <p:ph idx="1"/>
          </p:nvPr>
        </p:nvSpPr>
        <p:spPr>
          <a:xfrm>
            <a:off x="838200" y="1655808"/>
            <a:ext cx="10515600" cy="4351338"/>
          </a:xfrm>
        </p:spPr>
        <p:txBody>
          <a:bodyPr>
            <a:normAutofit lnSpcReduction="10000"/>
          </a:bodyPr>
          <a:lstStyle/>
          <a:p>
            <a:r>
              <a:rPr lang="en-IN" sz="2600" b="1" dirty="0" smtClean="0">
                <a:latin typeface="Times New Roman" panose="02020603050405020304" pitchFamily="18" charset="0"/>
                <a:cs typeface="Times New Roman" panose="02020603050405020304" pitchFamily="18" charset="0"/>
              </a:rPr>
              <a:t>Strength </a:t>
            </a:r>
            <a:r>
              <a:rPr lang="en-IN" sz="2600" dirty="0" smtClean="0">
                <a:latin typeface="Times New Roman" panose="02020603050405020304" pitchFamily="18" charset="0"/>
                <a:cs typeface="Times New Roman" panose="02020603050405020304" pitchFamily="18" charset="0"/>
                <a:sym typeface="+mn-ea"/>
              </a:rPr>
              <a:t>--</a:t>
            </a:r>
            <a:r>
              <a:rPr lang="en-IN" sz="2600" dirty="0" smtClean="0">
                <a:latin typeface="Times New Roman" panose="02020603050405020304" pitchFamily="18" charset="0"/>
                <a:cs typeface="Times New Roman" panose="02020603050405020304" pitchFamily="18" charset="0"/>
              </a:rPr>
              <a:t> Skills of music therapists. This work is extremely dedicated  to act as a therapist to provide the best possible treatment programs through music to the clients to ease their Mind.</a:t>
            </a:r>
            <a:r>
              <a:rPr lang="en-IN" sz="2600" dirty="0" smtClean="0">
                <a:latin typeface="Times New Roman" panose="02020603050405020304" pitchFamily="18" charset="0"/>
                <a:cs typeface="Times New Roman" panose="02020603050405020304" pitchFamily="18" charset="0"/>
                <a:sym typeface="+mn-ea"/>
              </a:rPr>
              <a:t>Acts as an Personal Therapist.</a:t>
            </a:r>
            <a:endParaRPr lang="en-IN" sz="2600" dirty="0" smtClean="0">
              <a:latin typeface="Times New Roman" panose="02020603050405020304" pitchFamily="18" charset="0"/>
              <a:cs typeface="Times New Roman" panose="02020603050405020304" pitchFamily="18" charset="0"/>
            </a:endParaRPr>
          </a:p>
          <a:p>
            <a:r>
              <a:rPr lang="en-IN" sz="2600" b="1" dirty="0" smtClean="0">
                <a:latin typeface="Times New Roman" panose="02020603050405020304" pitchFamily="18" charset="0"/>
                <a:cs typeface="Times New Roman" panose="02020603050405020304" pitchFamily="18" charset="0"/>
              </a:rPr>
              <a:t>Weakness</a:t>
            </a:r>
            <a:r>
              <a:rPr lang="en-IN" sz="2600" dirty="0" smtClean="0">
                <a:latin typeface="Times New Roman" panose="02020603050405020304" pitchFamily="18" charset="0"/>
                <a:cs typeface="Times New Roman" panose="02020603050405020304" pitchFamily="18" charset="0"/>
              </a:rPr>
              <a:t> --Lack of Lighting or poor quality of images can leads to misjudge the client’s Emotion </a:t>
            </a:r>
            <a:r>
              <a:rPr lang="en-IN" sz="2600" dirty="0" smtClean="0">
                <a:latin typeface="Times New Roman" panose="02020603050405020304" pitchFamily="18" charset="0"/>
                <a:cs typeface="Times New Roman" panose="02020603050405020304" pitchFamily="18" charset="0"/>
              </a:rPr>
              <a:t>   Sometimes Inaccurate due to Limited Dataset  Only Limited Songs are used .</a:t>
            </a:r>
            <a:endParaRPr lang="en-IN" sz="2600" dirty="0" smtClean="0">
              <a:latin typeface="Times New Roman" panose="02020603050405020304" pitchFamily="18" charset="0"/>
              <a:cs typeface="Times New Roman" panose="02020603050405020304" pitchFamily="18" charset="0"/>
            </a:endParaRPr>
          </a:p>
          <a:p>
            <a:r>
              <a:rPr lang="en-IN" sz="2600" dirty="0" smtClean="0">
                <a:latin typeface="Times New Roman" panose="02020603050405020304" pitchFamily="18" charset="0"/>
                <a:cs typeface="Times New Roman" panose="02020603050405020304" pitchFamily="18" charset="0"/>
              </a:rPr>
              <a:t> </a:t>
            </a:r>
            <a:r>
              <a:rPr lang="en-IN" sz="2600" b="1" dirty="0" smtClean="0">
                <a:latin typeface="Times New Roman" panose="02020603050405020304" pitchFamily="18" charset="0"/>
                <a:cs typeface="Times New Roman" panose="02020603050405020304" pitchFamily="18" charset="0"/>
              </a:rPr>
              <a:t>Opportunity</a:t>
            </a:r>
            <a:r>
              <a:rPr lang="en-IN" sz="2600" dirty="0" smtClean="0">
                <a:latin typeface="Times New Roman" panose="02020603050405020304" pitchFamily="18" charset="0"/>
                <a:cs typeface="Times New Roman" panose="02020603050405020304" pitchFamily="18" charset="0"/>
              </a:rPr>
              <a:t> </a:t>
            </a:r>
            <a:r>
              <a:rPr lang="en-IN" sz="2600" dirty="0" smtClean="0">
                <a:latin typeface="Times New Roman" panose="02020603050405020304" pitchFamily="18" charset="0"/>
                <a:cs typeface="Times New Roman" panose="02020603050405020304" pitchFamily="18" charset="0"/>
              </a:rPr>
              <a:t>-- </a:t>
            </a:r>
            <a:r>
              <a:rPr lang="en-IN" sz="2600" dirty="0" smtClean="0">
                <a:latin typeface="Times New Roman" panose="02020603050405020304" pitchFamily="18" charset="0"/>
                <a:cs typeface="Times New Roman" panose="02020603050405020304" pitchFamily="18" charset="0"/>
              </a:rPr>
              <a:t>Third party certification </a:t>
            </a:r>
            <a:r>
              <a:rPr lang="en-IN" sz="2600" dirty="0" smtClean="0">
                <a:latin typeface="Times New Roman" panose="02020603050405020304" pitchFamily="18" charset="0"/>
                <a:cs typeface="Times New Roman" panose="02020603050405020304" pitchFamily="18" charset="0"/>
              </a:rPr>
              <a:t>possible. </a:t>
            </a:r>
            <a:endParaRPr lang="en-IN" sz="2600" dirty="0" smtClean="0">
              <a:latin typeface="Times New Roman" panose="02020603050405020304" pitchFamily="18" charset="0"/>
              <a:cs typeface="Times New Roman" panose="02020603050405020304" pitchFamily="18" charset="0"/>
            </a:endParaRPr>
          </a:p>
          <a:p>
            <a:r>
              <a:rPr lang="en-IN" sz="2600" b="1" dirty="0" smtClean="0">
                <a:latin typeface="Times New Roman" panose="02020603050405020304" pitchFamily="18" charset="0"/>
                <a:cs typeface="Times New Roman" panose="02020603050405020304" pitchFamily="18" charset="0"/>
              </a:rPr>
              <a:t>Threat</a:t>
            </a:r>
            <a:r>
              <a:rPr lang="en-IN" sz="2600" dirty="0" smtClean="0">
                <a:latin typeface="Times New Roman" panose="02020603050405020304" pitchFamily="18" charset="0"/>
                <a:cs typeface="Times New Roman" panose="02020603050405020304" pitchFamily="18" charset="0"/>
              </a:rPr>
              <a:t> --Music Therapy is not yet popular around the Globe  No  every one is Same,therefore the playlist may not satisfy every client.</a:t>
            </a:r>
            <a:endParaRPr lang="en-IN" dirty="0"/>
          </a:p>
        </p:txBody>
      </p:sp>
      <p:sp>
        <p:nvSpPr>
          <p:cNvPr id="4" name="Slide Number Placeholder 3"/>
          <p:cNvSpPr>
            <a:spLocks noGrp="1"/>
          </p:cNvSpPr>
          <p:nvPr>
            <p:ph type="sldNum" sz="quarter" idx="12"/>
          </p:nvPr>
        </p:nvSpPr>
        <p:spPr/>
        <p:txBody>
          <a:bodyPr/>
          <a:lstStyle/>
          <a:p>
            <a:fld id="{51B890E3-AA6B-4A70-BA0B-92E764B1EFC1}" type="slidenum">
              <a:rPr lang="en-US" smtClean="0"/>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CONCLUSION</a:t>
            </a:r>
            <a:endParaRPr lang="en-IN" b="1" dirty="0"/>
          </a:p>
        </p:txBody>
      </p:sp>
      <p:sp>
        <p:nvSpPr>
          <p:cNvPr id="3" name="Content Placeholder 2"/>
          <p:cNvSpPr>
            <a:spLocks noGrp="1"/>
          </p:cNvSpPr>
          <p:nvPr>
            <p:ph idx="1"/>
          </p:nvPr>
        </p:nvSpPr>
        <p:spPr>
          <a:xfrm>
            <a:off x="740410" y="1597025"/>
            <a:ext cx="10515600" cy="4351655"/>
          </a:xfrm>
        </p:spPr>
        <p:txBody>
          <a:bodyPr>
            <a:normAutofit fontScale="90000"/>
          </a:bodyPr>
          <a:lstStyle/>
          <a:p>
            <a:pPr algn="just"/>
            <a:r>
              <a:rPr lang="en-IN" dirty="0" smtClean="0"/>
              <a:t>This research has been developed with an aim tocontribute greatly in the field of machine learning anddeep learning technology. It performs sorting out of the music based on one's emotions, such as whether theyare happy or sad. Therefore, the main purpose of this research is to develop a web application in which a realtime image of the user can be captured and further based on the mood detected, a list of songs could be recommended. It is especially useful for reviving the user when he or she has free time and wants to listen to music that is appropriate for the scenario. The mood detectionmodel, having an accuracy of 91%, is capable of detecting five moods accurately, viz. happy, sad, neutral, fear, and anger. In addition to that, it will have the ability to suggest a list of songs that would be suitable for the detected mood. </a:t>
            </a:r>
            <a:endParaRPr lang="en-IN" dirty="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FUTURE ENHANCEMENT</a:t>
            </a:r>
            <a:endParaRPr lang="en-IN" b="1" dirty="0"/>
          </a:p>
        </p:txBody>
      </p:sp>
      <p:sp>
        <p:nvSpPr>
          <p:cNvPr id="3" name="Content Placeholder 2"/>
          <p:cNvSpPr>
            <a:spLocks noGrp="1"/>
          </p:cNvSpPr>
          <p:nvPr>
            <p:ph idx="1"/>
          </p:nvPr>
        </p:nvSpPr>
        <p:spPr/>
        <p:txBody>
          <a:bodyPr>
            <a:normAutofit/>
          </a:bodyPr>
          <a:lstStyle/>
          <a:p>
            <a:pPr algn="just"/>
            <a:r>
              <a:rPr lang="en-IN" sz="2200" dirty="0" smtClean="0">
                <a:latin typeface="Times New Roman" panose="02020603050405020304" pitchFamily="18" charset="0"/>
                <a:cs typeface="Times New Roman" panose="02020603050405020304" pitchFamily="18" charset="0"/>
              </a:rPr>
              <a:t>As of now we are taking the music from the database available online. But in future we can even take directly take songs from online where different kind of options will come like languages, newest released song, old songs from 80’s and 90’s etc. The future scope of this proposed method is that it can be used for music therapy session which will help music therapists to help patients suffering from depression, mental illness etc. It can also be implemented as a mobile app in future which will be convenient for the user.</a:t>
            </a:r>
            <a:endParaRPr lang="en-IN" sz="2200" dirty="0" smtClean="0">
              <a:latin typeface="Times New Roman" panose="02020603050405020304" pitchFamily="18" charset="0"/>
              <a:cs typeface="Times New Roman" panose="02020603050405020304" pitchFamily="18" charset="0"/>
            </a:endParaRPr>
          </a:p>
          <a:p>
            <a:pPr algn="just"/>
            <a:r>
              <a:rPr lang="en-IN" sz="2200" dirty="0" smtClean="0">
                <a:latin typeface="Times New Roman" panose="02020603050405020304" pitchFamily="18" charset="0"/>
                <a:cs typeface="Times New Roman" panose="02020603050405020304" pitchFamily="18" charset="0"/>
              </a:rPr>
              <a:t>The current system does not perform well in extremely bad light conditions and poor camera resolution thereby provides an opportunity to add some functionality as a solution in the future.</a:t>
            </a:r>
            <a:endParaRPr lang="en-IN" sz="22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1B890E3-AA6B-4A70-BA0B-92E764B1EFC1}" type="slidenum">
              <a:rPr lang="en-US" smtClean="0"/>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REFERENCES</a:t>
            </a:r>
            <a:br>
              <a:rPr lang="en-IN" dirty="0"/>
            </a:br>
            <a:endParaRPr lang="en-IN" dirty="0"/>
          </a:p>
        </p:txBody>
      </p:sp>
      <p:sp>
        <p:nvSpPr>
          <p:cNvPr id="3" name="Content Placeholder 2"/>
          <p:cNvSpPr>
            <a:spLocks noGrp="1"/>
          </p:cNvSpPr>
          <p:nvPr>
            <p:ph idx="1"/>
          </p:nvPr>
        </p:nvSpPr>
        <p:spPr/>
        <p:txBody>
          <a:bodyPr>
            <a:normAutofit fontScale="70000"/>
          </a:bodyPr>
          <a:lstStyle/>
          <a:p>
            <a:r>
              <a:rPr lang="en-IN"/>
              <a:t>[1]Mahadik, A., Milgir, S., Jagan, V., Kavathekar, V., &amp; Patel, J. (2022). Mood based Music Recommendation System. International Journal of Engineering Research &amp; Technology.</a:t>
            </a:r>
            <a:endParaRPr lang="en-IN"/>
          </a:p>
          <a:p>
            <a:r>
              <a:rPr lang="en-IN"/>
              <a:t>[2]Srinayani, M., Jahnavi, P. N., &amp; Kavishree, S. (2021). Moodify: Smart Music Player based on Facial Emotions. International Research Journal of Engineering and Technology. </a:t>
            </a:r>
            <a:endParaRPr lang="en-IN"/>
          </a:p>
          <a:p>
            <a:r>
              <a:rPr lang="en-IN"/>
              <a:t>[3] Hemanth, P., Adarsh, Aswani, C.B., Ajith, P., &amp; Kumar, V. A., (2018). EMO PLAYER: Emotion Based Music Player, International Research Journal of Engineering and Technology. </a:t>
            </a:r>
            <a:endParaRPr lang="en-IN"/>
          </a:p>
          <a:p>
            <a:r>
              <a:rPr lang="en-IN"/>
              <a:t>[4]Surendar, B. I., Chakravarthy, P. S. S., Thangavel, R., &amp; Swarnalatha, P. (2022). Facial Feature Analysis using Deep Convolutional Neural Networks and HAAR Classifier for Real-Time Emotion Detection, International Journal Of Engineering Research &amp; Technology (IJERT).</a:t>
            </a:r>
            <a:endParaRPr lang="en-IN"/>
          </a:p>
          <a:p>
            <a:r>
              <a:rPr lang="en-IN"/>
              <a:t>[5]Dr. Shaik Asif Hussain and Ahlam Salim Abdallah Al Balushi, “A real time face emotion classification and recognition using deep learning model”, (2020) Journal. of Phys.: Conf. Ser. 1432 012087.</a:t>
            </a:r>
            <a:endParaRPr lang="en-I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REFERENCES</a:t>
            </a:r>
            <a:br>
              <a:rPr lang="en-IN" dirty="0"/>
            </a:br>
            <a:endParaRPr lang="en-IN" dirty="0"/>
          </a:p>
        </p:txBody>
      </p:sp>
      <p:sp>
        <p:nvSpPr>
          <p:cNvPr id="3" name="Content Placeholder 2"/>
          <p:cNvSpPr>
            <a:spLocks noGrp="1"/>
          </p:cNvSpPr>
          <p:nvPr>
            <p:ph idx="1"/>
          </p:nvPr>
        </p:nvSpPr>
        <p:spPr/>
        <p:txBody>
          <a:bodyPr>
            <a:noAutofit/>
          </a:bodyPr>
          <a:lstStyle/>
          <a:p>
            <a:pPr algn="l">
              <a:buClrTx/>
              <a:buSzTx/>
            </a:pPr>
            <a:r>
              <a:rPr lang="en-IN" sz="2000"/>
              <a:t>[6]A. Abdul, J. Chen, H.-Y. Liao, and S.-H. Chang, “An Emotion-Aware Personalized Music Recommendation System Using a Convolutional Neural Networks Approach,” Applied Sciences, vol. 8, no. 7, p. 1103, Jul. 2021.</a:t>
            </a:r>
            <a:endParaRPr lang="en-IN" sz="2000"/>
          </a:p>
          <a:p>
            <a:pPr algn="l">
              <a:buClrTx/>
              <a:buSzTx/>
            </a:pPr>
            <a:r>
              <a:rPr lang="en-IN" sz="2000"/>
              <a:t>[7]Hemanth P,Adarsh ,Aswani C.B, Ajith P, Veena A Kumar, “EMO PLAYER: Emotion Based Music Player”, International Research Journal of Engineering and Technology (IRJET), vol. 5, no. 4, April 2018.</a:t>
            </a:r>
            <a:endParaRPr lang="en-IN" sz="2000"/>
          </a:p>
          <a:p>
            <a:pPr algn="l">
              <a:buClrTx/>
              <a:buSzTx/>
            </a:pPr>
            <a:r>
              <a:rPr lang="en-IN" sz="2000"/>
              <a:t>[8]H. Immanuel James, J. James Anto Arnold, J. Maria Masilla Ruban, M. Tamilarasan, R. Saranya” EMOTION BASED MUSIC RECOMMENDATION SYSTEM”: pISSN: 2395-0072 , IRJET 2019.</a:t>
            </a:r>
            <a:endParaRPr lang="en-IN" sz="2000"/>
          </a:p>
          <a:p>
            <a:pPr algn="l">
              <a:buClrTx/>
              <a:buSzTx/>
            </a:pPr>
            <a:r>
              <a:rPr lang="en-IN" sz="2000"/>
              <a:t>[9]Hafeez Kabani, Sharik Khan , Omar Khan , Shabana Tadvi”Emotion Based Music Player” International Journal of Engineering Research and General Science Volume 3, Issue 1, January-February , 2017.</a:t>
            </a:r>
            <a:endParaRPr lang="en-IN" sz="2000"/>
          </a:p>
          <a:p>
            <a:pPr algn="l">
              <a:buClrTx/>
              <a:buSzTx/>
            </a:pPr>
            <a:r>
              <a:rPr lang="en-IN" sz="2000"/>
              <a:t>[10]T.-H. Wang and J.-J.J. Lien, “Facial Expression Recognition System Based on Rigid and Non-Rigid Motion Separation and 3D Pose Estimation” J. Pattern Recognition , vol. 42, no. 5,pp. 962-977, 2016.</a:t>
            </a:r>
            <a:endParaRPr lang="en-IN"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INTRODUCTION</a:t>
            </a:r>
            <a:endParaRPr lang="en-IN" b="1" dirty="0"/>
          </a:p>
        </p:txBody>
      </p:sp>
      <p:sp>
        <p:nvSpPr>
          <p:cNvPr id="3" name="Content Placeholder 2"/>
          <p:cNvSpPr>
            <a:spLocks noGrp="1"/>
          </p:cNvSpPr>
          <p:nvPr>
            <p:ph idx="1"/>
          </p:nvPr>
        </p:nvSpPr>
        <p:spPr>
          <a:xfrm>
            <a:off x="799011" y="1433739"/>
            <a:ext cx="10515600" cy="4849495"/>
          </a:xfrm>
        </p:spPr>
        <p:txBody>
          <a:bodyPr>
            <a:normAutofit fontScale="90000" lnSpcReduction="20000"/>
          </a:bodyPr>
          <a:lstStyle/>
          <a:p>
            <a:pPr>
              <a:buFont typeface="Wingdings" panose="05000000000000000000" pitchFamily="2" charset="2"/>
              <a:buChar char="q"/>
            </a:pPr>
            <a:endParaRPr lang="en-US" sz="2200" b="1">
              <a:latin typeface="+mj-lt"/>
              <a:cs typeface="+mj-lt"/>
              <a:sym typeface="+mn-ea"/>
            </a:endParaRPr>
          </a:p>
          <a:p>
            <a:pPr>
              <a:buFont typeface="Wingdings" panose="05000000000000000000" pitchFamily="2" charset="2"/>
              <a:buChar char="q"/>
            </a:pPr>
            <a:r>
              <a:rPr lang="en-IN" altLang="en-US" sz="2200" dirty="0" smtClean="0">
                <a:latin typeface="Times New Roman" panose="02020603050405020304" pitchFamily="18" charset="0"/>
                <a:cs typeface="Times New Roman" panose="02020603050405020304" pitchFamily="18" charset="0"/>
                <a:sym typeface="+mn-ea"/>
              </a:rPr>
              <a:t> </a:t>
            </a:r>
            <a:r>
              <a:rPr lang="en-US" sz="2200" dirty="0" smtClean="0">
                <a:latin typeface="Times New Roman" panose="02020603050405020304" pitchFamily="18" charset="0"/>
                <a:cs typeface="Times New Roman" panose="02020603050405020304" pitchFamily="18" charset="0"/>
                <a:sym typeface="+mn-ea"/>
              </a:rPr>
              <a:t>Human often use nonverbal cues such as hand gestures, facial expressions, and tone of the voice to express feelings in interpersonal communications. The face of the human is an important organ of an individual’s body and it plays an important role in extraction of an individual’s behavior and emotional state. Facial expression provides current mind state of person. Listening to music affects the human brain activities. Emotion based music player with automated playlist can help users to maintain a particular emotional state.</a:t>
            </a:r>
            <a:endParaRPr lang="en-US" sz="2200" dirty="0" smtClean="0">
              <a:latin typeface="Times New Roman" panose="02020603050405020304" pitchFamily="18" charset="0"/>
              <a:cs typeface="Times New Roman" panose="02020603050405020304" pitchFamily="18" charset="0"/>
              <a:sym typeface="+mn-ea"/>
            </a:endParaRPr>
          </a:p>
          <a:p>
            <a:pPr>
              <a:buFont typeface="Wingdings" panose="05000000000000000000" pitchFamily="2" charset="2"/>
              <a:buChar char="q"/>
            </a:pPr>
            <a:endParaRPr lang="en-US" sz="2200" dirty="0" smtClean="0">
              <a:latin typeface="Times New Roman" panose="02020603050405020304" pitchFamily="18" charset="0"/>
              <a:cs typeface="Times New Roman" panose="02020603050405020304" pitchFamily="18" charset="0"/>
            </a:endParaRPr>
          </a:p>
          <a:p>
            <a:pPr lvl="4" algn="just"/>
            <a:r>
              <a:rPr lang="en-US" sz="2200" dirty="0" smtClean="0">
                <a:latin typeface="Times New Roman" panose="02020603050405020304" pitchFamily="18" charset="0"/>
                <a:cs typeface="Times New Roman" panose="02020603050405020304" pitchFamily="18" charset="0"/>
                <a:sym typeface="+mn-ea"/>
              </a:rPr>
              <a:t>This research proposes an emotion based music player that creates a playlists based on captured photos of the user.</a:t>
            </a:r>
            <a:endParaRPr lang="en-US" sz="2200" dirty="0" smtClean="0">
              <a:latin typeface="Times New Roman" panose="02020603050405020304" pitchFamily="18" charset="0"/>
              <a:cs typeface="Times New Roman" panose="02020603050405020304" pitchFamily="18" charset="0"/>
              <a:sym typeface="+mn-ea"/>
            </a:endParaRPr>
          </a:p>
          <a:p>
            <a:pPr lvl="4" algn="just"/>
            <a:endParaRPr lang="en-US" sz="2200" dirty="0" smtClean="0">
              <a:latin typeface="Times New Roman" panose="02020603050405020304" pitchFamily="18" charset="0"/>
              <a:cs typeface="Times New Roman" panose="02020603050405020304" pitchFamily="18" charset="0"/>
              <a:sym typeface="+mn-ea"/>
            </a:endParaRPr>
          </a:p>
          <a:p>
            <a:pPr lvl="4" algn="just"/>
            <a:r>
              <a:rPr lang="en-US" sz="2200" dirty="0" smtClean="0">
                <a:latin typeface="Times New Roman" panose="02020603050405020304" pitchFamily="18" charset="0"/>
                <a:cs typeface="Times New Roman" panose="02020603050405020304" pitchFamily="18" charset="0"/>
                <a:sym typeface="+mn-ea"/>
              </a:rPr>
              <a:t>Manual sorting of a playlist and annotation of songs, in accordance with the current emotion, is more time consuming and quite tedious.</a:t>
            </a:r>
            <a:endParaRPr lang="en-US" sz="2200" dirty="0" smtClean="0">
              <a:latin typeface="Times New Roman" panose="02020603050405020304" pitchFamily="18" charset="0"/>
              <a:cs typeface="Times New Roman" panose="02020603050405020304" pitchFamily="18" charset="0"/>
              <a:sym typeface="+mn-ea"/>
            </a:endParaRPr>
          </a:p>
          <a:p>
            <a:pPr lvl="4" algn="just"/>
            <a:endParaRPr lang="en-US" sz="2200" dirty="0" smtClean="0">
              <a:latin typeface="Times New Roman" panose="02020603050405020304" pitchFamily="18" charset="0"/>
              <a:cs typeface="Times New Roman" panose="02020603050405020304" pitchFamily="18" charset="0"/>
            </a:endParaRPr>
          </a:p>
          <a:p>
            <a:pPr lvl="4" algn="just"/>
            <a:r>
              <a:rPr lang="en-US" sz="2200" dirty="0" smtClean="0">
                <a:latin typeface="Times New Roman" panose="02020603050405020304" pitchFamily="18" charset="0"/>
                <a:cs typeface="Times New Roman" panose="02020603050405020304" pitchFamily="18" charset="0"/>
                <a:sym typeface="+mn-ea"/>
              </a:rPr>
              <a:t>This paper presents an algorithm that not only automates the process of generating an audio playlist, but also to classify those songs which are newly added and the main task is to capture current mood of person and to play song accordingly.</a:t>
            </a:r>
            <a:r>
              <a:rPr lang="en-US" sz="2200" dirty="0" smtClean="0">
                <a:latin typeface="Times New Roman" panose="02020603050405020304" pitchFamily="18" charset="0"/>
                <a:cs typeface="Times New Roman" panose="02020603050405020304" pitchFamily="18" charset="0"/>
              </a:rPr>
              <a:t> </a:t>
            </a:r>
            <a:endParaRPr lang="en-IN" sz="22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1B890E3-AA6B-4A70-BA0B-92E764B1EFC1}"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OBJECTIVE</a:t>
            </a:r>
            <a:endParaRPr lang="en-IN" b="1" dirty="0"/>
          </a:p>
        </p:txBody>
      </p:sp>
      <p:sp>
        <p:nvSpPr>
          <p:cNvPr id="3" name="Content Placeholder 2"/>
          <p:cNvSpPr>
            <a:spLocks noGrp="1"/>
          </p:cNvSpPr>
          <p:nvPr>
            <p:ph idx="1"/>
          </p:nvPr>
        </p:nvSpPr>
        <p:spPr>
          <a:xfrm>
            <a:off x="1060269" y="1890940"/>
            <a:ext cx="10515600" cy="3634649"/>
          </a:xfrm>
        </p:spPr>
        <p:txBody>
          <a:bodyPr/>
          <a:lstStyle/>
          <a:p>
            <a:r>
              <a:rPr lang="en-US" sz="2200" dirty="0" smtClean="0">
                <a:latin typeface="Times New Roman" panose="02020603050405020304" pitchFamily="18" charset="0"/>
                <a:cs typeface="Times New Roman" panose="02020603050405020304" pitchFamily="18" charset="0"/>
                <a:sym typeface="+mn-ea"/>
              </a:rPr>
              <a:t>The most important goal is to make change the mood of person if it is a negative one such as sad, depressed. This model is validated by testing the system against user dependent and user independent dataset. The goal is to reduce the overall computational time and the cost of the designed system. It also aims at increasing the accuracy of the system.</a:t>
            </a:r>
            <a:endParaRPr lang="en-US" sz="2200" dirty="0" smtClean="0">
              <a:latin typeface="Times New Roman" panose="02020603050405020304" pitchFamily="18" charset="0"/>
              <a:cs typeface="Times New Roman" panose="02020603050405020304" pitchFamily="18" charset="0"/>
            </a:endParaRPr>
          </a:p>
          <a:p>
            <a:endParaRPr lang="en-IN" dirty="0"/>
          </a:p>
        </p:txBody>
      </p:sp>
      <p:sp>
        <p:nvSpPr>
          <p:cNvPr id="4" name="Slide Number Placeholder 3"/>
          <p:cNvSpPr>
            <a:spLocks noGrp="1"/>
          </p:cNvSpPr>
          <p:nvPr>
            <p:ph type="sldNum" sz="quarter" idx="12"/>
          </p:nvPr>
        </p:nvSpPr>
        <p:spPr/>
        <p:txBody>
          <a:bodyPr/>
          <a:lstStyle/>
          <a:p>
            <a:fld id="{51B890E3-AA6B-4A70-BA0B-92E764B1EFC1}"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SCOPE</a:t>
            </a:r>
            <a:endParaRPr lang="en-IN" b="1" dirty="0"/>
          </a:p>
        </p:txBody>
      </p:sp>
      <p:sp>
        <p:nvSpPr>
          <p:cNvPr id="3" name="Content Placeholder 2"/>
          <p:cNvSpPr>
            <a:spLocks noGrp="1"/>
          </p:cNvSpPr>
          <p:nvPr>
            <p:ph idx="1"/>
          </p:nvPr>
        </p:nvSpPr>
        <p:spPr>
          <a:xfrm>
            <a:off x="800100" y="1847850"/>
            <a:ext cx="10591800" cy="2827655"/>
          </a:xfrm>
        </p:spPr>
        <p:txBody>
          <a:bodyPr>
            <a:normAutofit/>
          </a:bodyPr>
          <a:lstStyle/>
          <a:p>
            <a:pPr>
              <a:lnSpc>
                <a:spcPct val="100000"/>
              </a:lnSpc>
            </a:pPr>
            <a:r>
              <a:rPr lang="en-US" sz="2200" dirty="0" smtClean="0">
                <a:latin typeface="Times New Roman" panose="02020603050405020304" pitchFamily="18" charset="0"/>
                <a:cs typeface="Times New Roman" panose="02020603050405020304" pitchFamily="18" charset="0"/>
              </a:rPr>
              <a:t>The experiment was performed on a small dataset and limited number of features, in future it can be improved by adding more features like age, weather etc. More number of attributes will improvise decision making and prediction of song. Each user has it’s own preferences about what kind of song is to be played for corresponding mood. for e.g., some users listen sad songs when they are sad while some may prefer happy songs to change their mood. Collecting this data from every user can help us build better user specific radio application. Implementing this prototype in current music applications can provide better music experince to user.</a:t>
            </a:r>
            <a:endParaRPr lang="en-US" sz="2200" dirty="0" smtClean="0">
              <a:latin typeface="Times New Roman" panose="02020603050405020304" pitchFamily="18" charset="0"/>
              <a:cs typeface="Times New Roman" panose="02020603050405020304" pitchFamily="18" charset="0"/>
            </a:endParaRPr>
          </a:p>
          <a:p>
            <a:pPr marL="0" indent="0">
              <a:lnSpc>
                <a:spcPct val="100000"/>
              </a:lnSpc>
              <a:buNone/>
            </a:pPr>
            <a:endParaRPr lang="en-US" sz="22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1B890E3-AA6B-4A70-BA0B-92E764B1EFC1}" type="slidenum">
              <a:rPr lang="en-US" smtClean="0"/>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70" y="0"/>
            <a:ext cx="10515600" cy="1325563"/>
          </a:xfrm>
        </p:spPr>
        <p:txBody>
          <a:bodyPr/>
          <a:lstStyle/>
          <a:p>
            <a:r>
              <a:rPr lang="en-IN" b="1" dirty="0" smtClean="0"/>
              <a:t>LITERATURE SURVEY</a:t>
            </a:r>
            <a:endParaRPr lang="en-IN" b="1" dirty="0"/>
          </a:p>
        </p:txBody>
      </p:sp>
      <p:sp>
        <p:nvSpPr>
          <p:cNvPr id="4" name="Slide Number Placeholder 3"/>
          <p:cNvSpPr>
            <a:spLocks noGrp="1"/>
          </p:cNvSpPr>
          <p:nvPr>
            <p:ph type="sldNum" sz="quarter" idx="12"/>
          </p:nvPr>
        </p:nvSpPr>
        <p:spPr/>
        <p:txBody>
          <a:bodyPr/>
          <a:lstStyle/>
          <a:p>
            <a:fld id="{51B890E3-AA6B-4A70-BA0B-92E764B1EFC1}" type="slidenum">
              <a:rPr lang="en-US" smtClean="0"/>
            </a:fld>
            <a:endParaRPr lang="en-US"/>
          </a:p>
        </p:txBody>
      </p:sp>
      <p:sp>
        <p:nvSpPr>
          <p:cNvPr id="5" name="Title 1"/>
          <p:cNvSpPr txBox="1"/>
          <p:nvPr/>
        </p:nvSpPr>
        <p:spPr>
          <a:xfrm>
            <a:off x="-1274733" y="110596"/>
            <a:ext cx="10334653" cy="863436"/>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en-IN" sz="4400" b="0" i="0" u="none" strike="noStrike" kern="1200" cap="none" spc="0" normalizeH="0" baseline="0" noProof="0" dirty="0">
              <a:ln>
                <a:noFill/>
              </a:ln>
              <a:solidFill>
                <a:schemeClr val="tx1"/>
              </a:solidFill>
              <a:effectLst/>
              <a:uLnTx/>
              <a:uFillTx/>
              <a:latin typeface="+mj-lt"/>
              <a:ea typeface="+mj-ea"/>
              <a:cs typeface="+mj-cs"/>
            </a:endParaRPr>
          </a:p>
        </p:txBody>
      </p:sp>
      <p:graphicFrame>
        <p:nvGraphicFramePr>
          <p:cNvPr id="6" name="Table 5"/>
          <p:cNvGraphicFramePr>
            <a:graphicFrameLocks noGrp="1"/>
          </p:cNvGraphicFramePr>
          <p:nvPr/>
        </p:nvGraphicFramePr>
        <p:xfrm>
          <a:off x="707390" y="1080770"/>
          <a:ext cx="10895330" cy="5275580"/>
        </p:xfrm>
        <a:graphic>
          <a:graphicData uri="http://schemas.openxmlformats.org/drawingml/2006/table">
            <a:tbl>
              <a:tblPr firstRow="1">
                <a:tableStyleId>{5202B0CA-FC54-4496-8BCA-5EF66A818D29}</a:tableStyleId>
              </a:tblPr>
              <a:tblGrid>
                <a:gridCol w="967740"/>
                <a:gridCol w="2348865"/>
                <a:gridCol w="1811020"/>
                <a:gridCol w="1356995"/>
                <a:gridCol w="4410710"/>
              </a:tblGrid>
              <a:tr h="367030">
                <a:tc>
                  <a:txBody>
                    <a:bodyPr/>
                    <a:lstStyle/>
                    <a:p>
                      <a:r>
                        <a:rPr lang="en-IN" dirty="0" smtClean="0"/>
                        <a:t>S.NO</a:t>
                      </a:r>
                      <a:endParaRPr lang="en-IN" dirty="0" smtClean="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r>
                        <a:rPr lang="en-IN" dirty="0" smtClean="0"/>
                        <a:t>TITLE</a:t>
                      </a:r>
                      <a:endParaRPr lang="en-IN" dirty="0" smtClean="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r>
                        <a:rPr lang="en-IN" dirty="0" smtClean="0"/>
                        <a:t>AUTHOR</a:t>
                      </a:r>
                      <a:endParaRPr lang="en-IN" dirty="0" smtClean="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r>
                        <a:rPr lang="en-IN" dirty="0"/>
                        <a:t>YEAR</a:t>
                      </a:r>
                      <a:endParaRPr lang="en-IN"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r>
                        <a:rPr lang="en-IN" dirty="0" smtClean="0"/>
                        <a:t>CONTENT</a:t>
                      </a:r>
                      <a:endParaRPr lang="en-IN" dirty="0" smtClean="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r>
              <a:tr h="4908550">
                <a:tc>
                  <a:txBody>
                    <a:bodyPr/>
                    <a:lstStyle/>
                    <a:p>
                      <a:r>
                        <a:rPr lang="en-IN" dirty="0" smtClean="0"/>
                        <a:t>1</a:t>
                      </a:r>
                      <a:endParaRPr lang="en-IN" dirty="0" smtClean="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r>
                        <a:rPr lang="en-US" dirty="0" smtClean="0"/>
                        <a:t>Mood based Music Recommendation System</a:t>
                      </a:r>
                      <a:endParaRPr lang="en-US" dirty="0" smtClean="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r>
                        <a:rPr lang="en-IN" smtClean="0"/>
                        <a:t>Mahadik, A., Milgir, S., Jagan, V., Kavathekar, V., &amp; Patel, J.</a:t>
                      </a:r>
                      <a:endParaRPr lang="en-IN" smtClean="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r>
                        <a:rPr lang="en-IN" dirty="0"/>
                        <a:t>2022</a:t>
                      </a:r>
                      <a:endParaRPr lang="en-IN"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r>
                        <a:rPr lang="en-IN" dirty="0" smtClean="0">
                          <a:effectLst/>
                        </a:rPr>
                        <a:t>In this work, they targeted to improve the emotional state of the person and make him happy, by recognizing the persons emotion and plays corresponding music which helps user in changing their mood. Music's magical power has been scientifically established and people enjoy listening to music that reflects their emotional feelings, it is a stress-relieving tool and has the ability to control a wide range of psychological states. They used Viola Jones algorithm, Data augmentation and CoAtNet algorithm to detect the emotion of a person. </a:t>
                      </a:r>
                      <a:endParaRPr lang="en-IN" dirty="0" smtClean="0">
                        <a:effectLst/>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1B890E3-AA6B-4A70-BA0B-92E764B1EFC1}" type="slidenum">
              <a:rPr lang="en-US" smtClean="0"/>
            </a:fld>
            <a:endParaRPr lang="en-US"/>
          </a:p>
        </p:txBody>
      </p:sp>
      <p:graphicFrame>
        <p:nvGraphicFramePr>
          <p:cNvPr id="6" name="Content Placeholder 5"/>
          <p:cNvGraphicFramePr>
            <a:graphicFrameLocks noGrp="1"/>
          </p:cNvGraphicFramePr>
          <p:nvPr>
            <p:ph idx="1"/>
          </p:nvPr>
        </p:nvGraphicFramePr>
        <p:xfrm>
          <a:off x="807720" y="701040"/>
          <a:ext cx="10575925" cy="5455920"/>
        </p:xfrm>
        <a:graphic>
          <a:graphicData uri="http://schemas.openxmlformats.org/drawingml/2006/table">
            <a:tbl>
              <a:tblPr firstRow="1">
                <a:tableStyleId>{5202B0CA-FC54-4496-8BCA-5EF66A818D29}</a:tableStyleId>
              </a:tblPr>
              <a:tblGrid>
                <a:gridCol w="938530"/>
                <a:gridCol w="2280920"/>
                <a:gridCol w="1757680"/>
                <a:gridCol w="1317625"/>
                <a:gridCol w="4281170"/>
              </a:tblGrid>
              <a:tr h="370205">
                <a:tc>
                  <a:txBody>
                    <a:bodyPr/>
                    <a:p>
                      <a:r>
                        <a:rPr lang="en-IN" dirty="0" smtClean="0"/>
                        <a:t>S.NO</a:t>
                      </a:r>
                      <a:endParaRPr lang="en-IN" dirty="0" smtClean="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r>
                        <a:rPr lang="en-IN" dirty="0" smtClean="0"/>
                        <a:t>TITLE</a:t>
                      </a:r>
                      <a:endParaRPr lang="en-IN" dirty="0" smtClean="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r>
                        <a:rPr lang="en-IN" dirty="0" smtClean="0"/>
                        <a:t>AUTHOR</a:t>
                      </a:r>
                      <a:endParaRPr lang="en-IN" dirty="0" smtClean="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r>
                        <a:rPr lang="en-IN" dirty="0"/>
                        <a:t>YEAR</a:t>
                      </a:r>
                      <a:endParaRPr lang="en-IN"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r>
                        <a:rPr lang="en-IN" dirty="0" smtClean="0"/>
                        <a:t>CONTENT</a:t>
                      </a:r>
                      <a:endParaRPr lang="en-IN" dirty="0" smtClean="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r>
              <a:tr h="5085715">
                <a:tc>
                  <a:txBody>
                    <a:bodyPr/>
                    <a:p>
                      <a:r>
                        <a:rPr lang="en-IN" dirty="0"/>
                        <a:t>2</a:t>
                      </a:r>
                      <a:endParaRPr lang="en-IN"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r>
                        <a:rPr lang="en-US" dirty="0" smtClean="0"/>
                        <a:t>Moodify: Smart Music Player based on Facial Emotions</a:t>
                      </a:r>
                      <a:endParaRPr lang="en-US" dirty="0" smtClean="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r>
                        <a:rPr lang="en-IN" smtClean="0"/>
                        <a:t>Srinayani, M., Jahnavi, P. N., &amp; Kavishree, S.</a:t>
                      </a:r>
                      <a:endParaRPr lang="en-IN" smtClean="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r>
                        <a:rPr lang="en-IN" dirty="0"/>
                        <a:t>2021</a:t>
                      </a:r>
                      <a:endParaRPr lang="en-IN"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r>
                        <a:rPr lang="en-IN" sz="1800" dirty="0" smtClean="0">
                          <a:effectLst/>
                        </a:rPr>
                        <a:t>In this paper, they presented an affective cross-platform music player, which recommends music based on the real-time mood of the user. This music player contains three modules: Emotion Module, Music Classification Module and Recommendation Module. The Emotion Module takes an image of the user's face as an input and makes use of deep learning algorithms to identify their mood. The Music Classification Module makes use of audio features to achieve a remarkable result of 97.69% while classifying songs into 4 different mood classes. The Recommendation Module suggests songs to the user by mapping their emotions to the mood type of the song, taking into consideration the preferences of the user. </a:t>
                      </a:r>
                      <a:endParaRPr lang="en-IN" sz="1800" dirty="0" smtClean="0">
                        <a:effectLst/>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610600" y="6368415"/>
            <a:ext cx="2743200" cy="365125"/>
          </a:xfrm>
        </p:spPr>
        <p:txBody>
          <a:bodyPr/>
          <a:lstStyle/>
          <a:p>
            <a:fld id="{51B890E3-AA6B-4A70-BA0B-92E764B1EFC1}" type="slidenum">
              <a:rPr lang="en-US" smtClean="0"/>
            </a:fld>
            <a:endParaRPr lang="en-US"/>
          </a:p>
        </p:txBody>
      </p:sp>
      <p:graphicFrame>
        <p:nvGraphicFramePr>
          <p:cNvPr id="6" name="Content Placeholder 5"/>
          <p:cNvGraphicFramePr>
            <a:graphicFrameLocks noGrp="1"/>
          </p:cNvGraphicFramePr>
          <p:nvPr>
            <p:ph idx="1"/>
          </p:nvPr>
        </p:nvGraphicFramePr>
        <p:xfrm>
          <a:off x="666115" y="546100"/>
          <a:ext cx="10859770" cy="5765800"/>
        </p:xfrm>
        <a:graphic>
          <a:graphicData uri="http://schemas.openxmlformats.org/drawingml/2006/table">
            <a:tbl>
              <a:tblPr firstRow="1">
                <a:tableStyleId>{5202B0CA-FC54-4496-8BCA-5EF66A818D29}</a:tableStyleId>
              </a:tblPr>
              <a:tblGrid>
                <a:gridCol w="964565"/>
                <a:gridCol w="2341245"/>
                <a:gridCol w="1804670"/>
                <a:gridCol w="1352550"/>
                <a:gridCol w="4396740"/>
              </a:tblGrid>
              <a:tr h="393700">
                <a:tc>
                  <a:txBody>
                    <a:bodyPr/>
                    <a:p>
                      <a:r>
                        <a:rPr lang="en-IN" dirty="0" smtClean="0"/>
                        <a:t>S.NO</a:t>
                      </a:r>
                      <a:endParaRPr lang="en-IN" dirty="0" smtClean="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r>
                        <a:rPr lang="en-IN" dirty="0" smtClean="0"/>
                        <a:t>TITLE</a:t>
                      </a:r>
                      <a:endParaRPr lang="en-IN" dirty="0" smtClean="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r>
                        <a:rPr lang="en-IN" dirty="0" smtClean="0"/>
                        <a:t>AUTHOR</a:t>
                      </a:r>
                      <a:endParaRPr lang="en-IN" dirty="0" smtClean="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r>
                        <a:rPr lang="en-IN" dirty="0"/>
                        <a:t>YEAR</a:t>
                      </a:r>
                      <a:endParaRPr lang="en-IN"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r>
                        <a:rPr lang="en-IN" dirty="0" smtClean="0"/>
                        <a:t>CONTENT</a:t>
                      </a:r>
                      <a:endParaRPr lang="en-IN" dirty="0" smtClean="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r>
              <a:tr h="5372100">
                <a:tc>
                  <a:txBody>
                    <a:bodyPr/>
                    <a:p>
                      <a:r>
                        <a:rPr lang="en-IN" dirty="0"/>
                        <a:t>3</a:t>
                      </a:r>
                      <a:endParaRPr lang="en-IN"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r>
                        <a:rPr lang="en-US" dirty="0" smtClean="0"/>
                        <a:t>Facial Feature Analysis using Deep Convolutional Neural Networks and HAAR Classifier for Real-Time Emotion Detection</a:t>
                      </a:r>
                      <a:endParaRPr lang="en-US" dirty="0" smtClean="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r>
                        <a:rPr lang="en-IN" smtClean="0"/>
                        <a:t>Surendar, B. I., Chakravarthy, P. S. S., Thangavel, R., &amp; Swarnalatha, P</a:t>
                      </a:r>
                      <a:endParaRPr lang="en-IN" smtClean="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r>
                        <a:rPr lang="en-IN" dirty="0"/>
                        <a:t>2022</a:t>
                      </a:r>
                      <a:endParaRPr lang="en-IN"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r>
                        <a:rPr lang="en-IN" sz="1800" dirty="0" smtClean="0">
                          <a:effectLst/>
                        </a:rPr>
                        <a:t>This paper will study various algorithms based on classification to provide a clear methodology to</a:t>
                      </a:r>
                      <a:endParaRPr lang="en-IN" sz="1800" dirty="0" smtClean="0">
                        <a:effectLst/>
                      </a:endParaRPr>
                    </a:p>
                    <a:p>
                      <a:r>
                        <a:rPr lang="en-IN" sz="1800" dirty="0" smtClean="0">
                          <a:effectLst/>
                        </a:rPr>
                        <a:t>i) classify songs into 4 mood categories</a:t>
                      </a:r>
                      <a:endParaRPr lang="en-IN" sz="1800" dirty="0" smtClean="0">
                        <a:effectLst/>
                      </a:endParaRPr>
                    </a:p>
                    <a:p>
                      <a:r>
                        <a:rPr lang="en-IN" sz="1800" dirty="0" smtClean="0">
                          <a:effectLst/>
                        </a:rPr>
                        <a:t>ii) detect users mood through his facial expressions and then combine the two to generate user customized music playlist.</a:t>
                      </a:r>
                      <a:endParaRPr lang="en-IN" sz="1800" dirty="0" smtClean="0">
                        <a:effectLst/>
                      </a:endParaRPr>
                    </a:p>
                    <a:p>
                      <a:endParaRPr lang="en-IN" sz="1800" dirty="0" smtClean="0">
                        <a:effectLst/>
                      </a:endParaRPr>
                    </a:p>
                    <a:p>
                      <a:r>
                        <a:rPr lang="en-IN" sz="1800" dirty="0" smtClean="0">
                          <a:effectLst/>
                        </a:rPr>
                        <a:t>Songs have been classified by two approaches; by directly training the models namely KNN, Support Vector Machines (SVM), HAAR, Random Forest and MLP using selected audio features and by predicting a songs arousal and valence values using these audio features.</a:t>
                      </a:r>
                      <a:endParaRPr lang="en-IN" sz="1800" dirty="0" smtClean="0">
                        <a:effectLst/>
                      </a:endParaRPr>
                    </a:p>
                    <a:p>
                      <a:endParaRPr lang="en-IN" dirty="0" smtClean="0">
                        <a:effectLst/>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1B890E3-AA6B-4A70-BA0B-92E764B1EFC1}" type="slidenum">
              <a:rPr lang="en-US" smtClean="0"/>
            </a:fld>
            <a:endParaRPr lang="en-US"/>
          </a:p>
        </p:txBody>
      </p:sp>
      <p:graphicFrame>
        <p:nvGraphicFramePr>
          <p:cNvPr id="6" name="Content Placeholder 5"/>
          <p:cNvGraphicFramePr>
            <a:graphicFrameLocks noGrp="1"/>
          </p:cNvGraphicFramePr>
          <p:nvPr>
            <p:ph idx="1"/>
          </p:nvPr>
        </p:nvGraphicFramePr>
        <p:xfrm>
          <a:off x="731520" y="546100"/>
          <a:ext cx="10515600" cy="5765800"/>
        </p:xfrm>
        <a:graphic>
          <a:graphicData uri="http://schemas.openxmlformats.org/drawingml/2006/table">
            <a:tbl>
              <a:tblPr firstRow="1">
                <a:tableStyleId>{5202B0CA-FC54-4496-8BCA-5EF66A818D29}</a:tableStyleId>
              </a:tblPr>
              <a:tblGrid>
                <a:gridCol w="934085"/>
                <a:gridCol w="2277110"/>
                <a:gridCol w="1737360"/>
                <a:gridCol w="1309370"/>
                <a:gridCol w="4257675"/>
              </a:tblGrid>
              <a:tr h="393700">
                <a:tc>
                  <a:txBody>
                    <a:bodyPr/>
                    <a:p>
                      <a:r>
                        <a:rPr lang="en-IN" dirty="0" smtClean="0"/>
                        <a:t>S.NO</a:t>
                      </a:r>
                      <a:endParaRPr lang="en-IN" dirty="0" smtClean="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r>
                        <a:rPr lang="en-IN" dirty="0" smtClean="0"/>
                        <a:t>TITLE</a:t>
                      </a:r>
                      <a:endParaRPr lang="en-IN" dirty="0" smtClean="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r>
                        <a:rPr lang="en-IN" dirty="0" smtClean="0"/>
                        <a:t>AUTHOR</a:t>
                      </a:r>
                      <a:endParaRPr lang="en-IN" dirty="0" smtClean="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r>
                        <a:rPr lang="en-IN" dirty="0"/>
                        <a:t>YEAR</a:t>
                      </a:r>
                      <a:endParaRPr lang="en-IN"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r>
                        <a:rPr lang="en-IN" dirty="0" smtClean="0"/>
                        <a:t>CONTENT</a:t>
                      </a:r>
                      <a:endParaRPr lang="en-IN" dirty="0" smtClean="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r>
              <a:tr h="5372100">
                <a:tc>
                  <a:txBody>
                    <a:bodyPr/>
                    <a:p>
                      <a:r>
                        <a:rPr lang="en-IN" dirty="0"/>
                        <a:t>4</a:t>
                      </a:r>
                      <a:endParaRPr lang="en-IN"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r>
                        <a:rPr lang="en-US" dirty="0" smtClean="0"/>
                        <a:t>A real time face emotion classification and recognition using deep learning model</a:t>
                      </a:r>
                      <a:endParaRPr lang="en-US" dirty="0" smtClean="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r>
                        <a:rPr lang="en-IN" smtClean="0"/>
                        <a:t>Dr. Shaik Asif Hussain and Ahlam Salim Abdallah Al Balushi</a:t>
                      </a:r>
                      <a:endParaRPr lang="en-IN" smtClean="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r>
                        <a:rPr lang="en-IN" dirty="0"/>
                        <a:t>2020</a:t>
                      </a:r>
                      <a:endParaRPr lang="en-IN"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r>
                        <a:rPr lang="en-IN" sz="1800" dirty="0" smtClean="0">
                          <a:effectLst/>
                        </a:rPr>
                        <a:t>The smart music player is an application that runs based on the idea that it can detect a person's mood based on the expression on his face. The expression on the face is detected using convoluted neural networks (CNN). The set of images is taken from the camera of the device and these images are given to a pre-trained CNN which returns facial expression to application. Based on facial expression a song playlist is suggested.</a:t>
                      </a:r>
                      <a:endParaRPr lang="en-IN" sz="1800" dirty="0" smtClean="0">
                        <a:effectLst/>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15205</Words>
  <Application>WPS Presentation</Application>
  <PresentationFormat>Custom</PresentationFormat>
  <Paragraphs>313</Paragraphs>
  <Slides>27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27</vt:i4>
      </vt:variant>
    </vt:vector>
  </HeadingPairs>
  <TitlesOfParts>
    <vt:vector size="37" baseType="lpstr">
      <vt:lpstr>Arial</vt:lpstr>
      <vt:lpstr>SimSun</vt:lpstr>
      <vt:lpstr>Wingdings</vt:lpstr>
      <vt:lpstr>Times New Roman</vt:lpstr>
      <vt:lpstr>Arial Black</vt:lpstr>
      <vt:lpstr>Calibri</vt:lpstr>
      <vt:lpstr>Microsoft YaHei</vt:lpstr>
      <vt:lpstr>Arial Unicode MS</vt:lpstr>
      <vt:lpstr>Calibri Light</vt:lpstr>
      <vt:lpstr>Office Theme</vt:lpstr>
      <vt:lpstr>PowerPoint 演示文稿</vt:lpstr>
      <vt:lpstr>AGENDA</vt:lpstr>
      <vt:lpstr>INTRODUCTION</vt:lpstr>
      <vt:lpstr>OBJECTIVE</vt:lpstr>
      <vt:lpstr>SCOPE</vt:lpstr>
      <vt:lpstr>LITERATURE SURVEY</vt:lpstr>
      <vt:lpstr>PowerPoint 演示文稿</vt:lpstr>
      <vt:lpstr>PowerPoint 演示文稿</vt:lpstr>
      <vt:lpstr>PowerPoint 演示文稿</vt:lpstr>
      <vt:lpstr>EXISTING SYSTEM</vt:lpstr>
      <vt:lpstr>PowerPoint 演示文稿</vt:lpstr>
      <vt:lpstr>PROBLEM DEFINITION</vt:lpstr>
      <vt:lpstr>PROPOSED SYSTEM</vt:lpstr>
      <vt:lpstr>SYSTEM ARCHITECTURE</vt:lpstr>
      <vt:lpstr>MODULES</vt:lpstr>
      <vt:lpstr>Database Description</vt:lpstr>
      <vt:lpstr>Face Detection Module  </vt:lpstr>
      <vt:lpstr>Emotion Detection Module</vt:lpstr>
      <vt:lpstr>Music Recommendation Module </vt:lpstr>
      <vt:lpstr>DATAFLOW DIAGRAM</vt:lpstr>
      <vt:lpstr> Modules Mapping</vt:lpstr>
      <vt:lpstr>OUTPUTS</vt:lpstr>
      <vt:lpstr>SWOT ANALYSIS</vt:lpstr>
      <vt:lpstr>CONCLUSION</vt:lpstr>
      <vt:lpstr>FUTURE ENHANCEMENT</vt:lpstr>
      <vt:lpstr>REFERENCES </vt:lpstr>
      <vt:lpstr>REFERENCES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suresh kumar K</dc:creator>
  <cp:lastModifiedBy>WPS_1643209751</cp:lastModifiedBy>
  <cp:revision>42</cp:revision>
  <dcterms:created xsi:type="dcterms:W3CDTF">2022-05-01T18:20:00Z</dcterms:created>
  <dcterms:modified xsi:type="dcterms:W3CDTF">2022-12-18T11:27:03Z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AC5F5E17AFAA49AC87C42D451A6818AC</vt:lpwstr>
  </property>
  <property fmtid="{D5CDD505-2E9C-101B-9397-08002B2CF9AE}" pid="3" name="KSOProductBuildVer">
    <vt:lpwstr>1033-11.2.0.11156</vt:lpwstr>
  </property>
</Properties>
</file>