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8" r:id="rId4"/>
    <p:sldId id="259" r:id="rId5"/>
    <p:sldId id="261" r:id="rId6"/>
    <p:sldId id="260" r:id="rId7"/>
    <p:sldId id="262" r:id="rId8"/>
    <p:sldId id="296" r:id="rId9"/>
    <p:sldId id="297" r:id="rId10"/>
    <p:sldId id="298" r:id="rId11"/>
    <p:sldId id="299" r:id="rId12"/>
    <p:sldId id="263" r:id="rId13"/>
    <p:sldId id="278" r:id="rId14"/>
    <p:sldId id="264" r:id="rId15"/>
    <p:sldId id="265" r:id="rId16"/>
    <p:sldId id="266" r:id="rId17"/>
    <p:sldId id="267" r:id="rId18"/>
    <p:sldId id="302" r:id="rId19"/>
    <p:sldId id="303" r:id="rId20"/>
    <p:sldId id="304" r:id="rId21"/>
    <p:sldId id="294" r:id="rId22"/>
    <p:sldId id="269" r:id="rId23"/>
    <p:sldId id="270" r:id="rId24"/>
    <p:sldId id="271" r:id="rId25"/>
    <p:sldId id="305" r:id="rId26"/>
    <p:sldId id="306" r:id="rId27"/>
    <p:sldId id="279" r:id="rId28"/>
    <p:sldId id="280" r:id="rId29"/>
    <p:sldId id="281" r:id="rId30"/>
    <p:sldId id="282" r:id="rId31"/>
    <p:sldId id="288" r:id="rId32"/>
    <p:sldId id="289" r:id="rId33"/>
    <p:sldId id="293" r:id="rId34"/>
    <p:sldId id="300" r:id="rId35"/>
    <p:sldId id="30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168702-D7B0-457A-BC61-C58C7AF60BF3}" type="datetimeFigureOut">
              <a:rPr lang="en-US" smtClean="0"/>
              <a:t>4/3/2023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9F8B8-3C31-43CE-9AEF-5F3ACEE5519B}" type="slidenum">
              <a:rPr lang="en-US" smtClean="0"/>
              <a:t>‹#›</a:t>
            </a:fld>
            <a:endParaRPr lang="en-US"/>
          </a:p>
        </p:txBody>
      </p:sp>
    </p:spTree>
    <p:extLst>
      <p:ext uri="{BB962C8B-B14F-4D97-AF65-F5344CB8AC3E}">
        <p14:creationId xmlns:p14="http://schemas.microsoft.com/office/powerpoint/2010/main" val="2534904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A615A-96AF-480D-83FE-7C0E8A05AA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E3A42E-0513-4349-8461-6F3FE0DE89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5191DB2-55EF-43F6-AD89-DDEB8ABE4010}"/>
              </a:ext>
            </a:extLst>
          </p:cNvPr>
          <p:cNvSpPr>
            <a:spLocks noGrp="1"/>
          </p:cNvSpPr>
          <p:nvPr>
            <p:ph type="dt" sz="half" idx="10"/>
          </p:nvPr>
        </p:nvSpPr>
        <p:spPr/>
        <p:txBody>
          <a:bodyPr/>
          <a:lstStyle/>
          <a:p>
            <a:fld id="{2FAA56EF-3166-40DB-960B-56818E01FDE6}" type="datetime1">
              <a:rPr lang="en-US" smtClean="0"/>
              <a:t>4/3/2023</a:t>
            </a:fld>
            <a:endParaRPr lang="en-US"/>
          </a:p>
        </p:txBody>
      </p:sp>
      <p:sp>
        <p:nvSpPr>
          <p:cNvPr id="5" name="Footer Placeholder 4">
            <a:extLst>
              <a:ext uri="{FF2B5EF4-FFF2-40B4-BE49-F238E27FC236}">
                <a16:creationId xmlns:a16="http://schemas.microsoft.com/office/drawing/2014/main" id="{CF992399-1FD6-4F1E-9DC0-708B95B18C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FC9137-A90D-4032-AA0E-A7C3B29BEC56}"/>
              </a:ext>
            </a:extLst>
          </p:cNvPr>
          <p:cNvSpPr>
            <a:spLocks noGrp="1"/>
          </p:cNvSpPr>
          <p:nvPr>
            <p:ph type="sldNum" sz="quarter" idx="12"/>
          </p:nvPr>
        </p:nvSpPr>
        <p:spPr/>
        <p:txBody>
          <a:bodyPr/>
          <a:lstStyle/>
          <a:p>
            <a:fld id="{51B890E3-AA6B-4A70-BA0B-92E764B1EFC1}" type="slidenum">
              <a:rPr lang="en-US" smtClean="0"/>
              <a:t>‹#›</a:t>
            </a:fld>
            <a:endParaRPr lang="en-US"/>
          </a:p>
        </p:txBody>
      </p:sp>
    </p:spTree>
    <p:extLst>
      <p:ext uri="{BB962C8B-B14F-4D97-AF65-F5344CB8AC3E}">
        <p14:creationId xmlns:p14="http://schemas.microsoft.com/office/powerpoint/2010/main" val="1647745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67DD3-CA9B-4DC3-BA47-5119F175CD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99A876-EBEE-488A-9A99-6ACE08DE38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650F19-B084-4C9D-A5AE-61E71D8CFD26}"/>
              </a:ext>
            </a:extLst>
          </p:cNvPr>
          <p:cNvSpPr>
            <a:spLocks noGrp="1"/>
          </p:cNvSpPr>
          <p:nvPr>
            <p:ph type="dt" sz="half" idx="10"/>
          </p:nvPr>
        </p:nvSpPr>
        <p:spPr/>
        <p:txBody>
          <a:bodyPr/>
          <a:lstStyle/>
          <a:p>
            <a:fld id="{434A82F1-21F6-4158-973E-1817AE19C415}" type="datetime1">
              <a:rPr lang="en-US" smtClean="0"/>
              <a:t>4/3/2023</a:t>
            </a:fld>
            <a:endParaRPr lang="en-US"/>
          </a:p>
        </p:txBody>
      </p:sp>
      <p:sp>
        <p:nvSpPr>
          <p:cNvPr id="5" name="Footer Placeholder 4">
            <a:extLst>
              <a:ext uri="{FF2B5EF4-FFF2-40B4-BE49-F238E27FC236}">
                <a16:creationId xmlns:a16="http://schemas.microsoft.com/office/drawing/2014/main" id="{40070166-C09E-492C-AF87-A204DF0C15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EB2F53-2A7B-4ABA-942D-38CA0F57E14A}"/>
              </a:ext>
            </a:extLst>
          </p:cNvPr>
          <p:cNvSpPr>
            <a:spLocks noGrp="1"/>
          </p:cNvSpPr>
          <p:nvPr>
            <p:ph type="sldNum" sz="quarter" idx="12"/>
          </p:nvPr>
        </p:nvSpPr>
        <p:spPr/>
        <p:txBody>
          <a:bodyPr/>
          <a:lstStyle/>
          <a:p>
            <a:fld id="{51B890E3-AA6B-4A70-BA0B-92E764B1EFC1}" type="slidenum">
              <a:rPr lang="en-US" smtClean="0"/>
              <a:t>‹#›</a:t>
            </a:fld>
            <a:endParaRPr lang="en-US"/>
          </a:p>
        </p:txBody>
      </p:sp>
    </p:spTree>
    <p:extLst>
      <p:ext uri="{BB962C8B-B14F-4D97-AF65-F5344CB8AC3E}">
        <p14:creationId xmlns:p14="http://schemas.microsoft.com/office/powerpoint/2010/main" val="1051940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BCC9D8-F6D3-4372-89D6-C3C8F49FFE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3D4BA8-3EB8-4934-B0B1-662282FFBF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29F99D-472F-4C4D-BB92-6E2BF31E2038}"/>
              </a:ext>
            </a:extLst>
          </p:cNvPr>
          <p:cNvSpPr>
            <a:spLocks noGrp="1"/>
          </p:cNvSpPr>
          <p:nvPr>
            <p:ph type="dt" sz="half" idx="10"/>
          </p:nvPr>
        </p:nvSpPr>
        <p:spPr/>
        <p:txBody>
          <a:bodyPr/>
          <a:lstStyle/>
          <a:p>
            <a:fld id="{08116B67-3C5B-4D7D-AF42-8C30494CD305}" type="datetime1">
              <a:rPr lang="en-US" smtClean="0"/>
              <a:t>4/3/2023</a:t>
            </a:fld>
            <a:endParaRPr lang="en-US"/>
          </a:p>
        </p:txBody>
      </p:sp>
      <p:sp>
        <p:nvSpPr>
          <p:cNvPr id="5" name="Footer Placeholder 4">
            <a:extLst>
              <a:ext uri="{FF2B5EF4-FFF2-40B4-BE49-F238E27FC236}">
                <a16:creationId xmlns:a16="http://schemas.microsoft.com/office/drawing/2014/main" id="{C8987828-2C6A-478D-BBE8-EB53F8B9C7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7B5DF1-70EE-4A9E-8731-EDECC86EBB4A}"/>
              </a:ext>
            </a:extLst>
          </p:cNvPr>
          <p:cNvSpPr>
            <a:spLocks noGrp="1"/>
          </p:cNvSpPr>
          <p:nvPr>
            <p:ph type="sldNum" sz="quarter" idx="12"/>
          </p:nvPr>
        </p:nvSpPr>
        <p:spPr/>
        <p:txBody>
          <a:bodyPr/>
          <a:lstStyle/>
          <a:p>
            <a:fld id="{51B890E3-AA6B-4A70-BA0B-92E764B1EFC1}" type="slidenum">
              <a:rPr lang="en-US" smtClean="0"/>
              <a:t>‹#›</a:t>
            </a:fld>
            <a:endParaRPr lang="en-US"/>
          </a:p>
        </p:txBody>
      </p:sp>
    </p:spTree>
    <p:extLst>
      <p:ext uri="{BB962C8B-B14F-4D97-AF65-F5344CB8AC3E}">
        <p14:creationId xmlns:p14="http://schemas.microsoft.com/office/powerpoint/2010/main" val="3360802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C9999-0372-4B73-8C93-72BDBF2B24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E3A56D-BBBA-4952-A335-B8D8886D80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F0A8D9-FA7E-4694-8C2C-9C5B05A081BF}"/>
              </a:ext>
            </a:extLst>
          </p:cNvPr>
          <p:cNvSpPr>
            <a:spLocks noGrp="1"/>
          </p:cNvSpPr>
          <p:nvPr>
            <p:ph type="dt" sz="half" idx="10"/>
          </p:nvPr>
        </p:nvSpPr>
        <p:spPr/>
        <p:txBody>
          <a:bodyPr/>
          <a:lstStyle/>
          <a:p>
            <a:fld id="{95DC4999-1CA9-4CBB-8A69-9B3ED0743D9D}" type="datetime1">
              <a:rPr lang="en-US" smtClean="0"/>
              <a:t>4/3/2023</a:t>
            </a:fld>
            <a:endParaRPr lang="en-US"/>
          </a:p>
        </p:txBody>
      </p:sp>
      <p:sp>
        <p:nvSpPr>
          <p:cNvPr id="5" name="Footer Placeholder 4">
            <a:extLst>
              <a:ext uri="{FF2B5EF4-FFF2-40B4-BE49-F238E27FC236}">
                <a16:creationId xmlns:a16="http://schemas.microsoft.com/office/drawing/2014/main" id="{4F1A3E70-BE3C-4C04-82FA-509A1B9AFD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E61B7A-B4A8-43A2-BF99-61BCC30D5913}"/>
              </a:ext>
            </a:extLst>
          </p:cNvPr>
          <p:cNvSpPr>
            <a:spLocks noGrp="1"/>
          </p:cNvSpPr>
          <p:nvPr>
            <p:ph type="sldNum" sz="quarter" idx="12"/>
          </p:nvPr>
        </p:nvSpPr>
        <p:spPr/>
        <p:txBody>
          <a:bodyPr/>
          <a:lstStyle/>
          <a:p>
            <a:fld id="{51B890E3-AA6B-4A70-BA0B-92E764B1EFC1}" type="slidenum">
              <a:rPr lang="en-US" smtClean="0"/>
              <a:t>‹#›</a:t>
            </a:fld>
            <a:endParaRPr lang="en-US"/>
          </a:p>
        </p:txBody>
      </p:sp>
    </p:spTree>
    <p:extLst>
      <p:ext uri="{BB962C8B-B14F-4D97-AF65-F5344CB8AC3E}">
        <p14:creationId xmlns:p14="http://schemas.microsoft.com/office/powerpoint/2010/main" val="3122707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27FB1-75CD-4DC5-ADC2-70D04795E7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AB00D7-43CF-43A3-8E1F-7B3A60DA6E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2F6360-D921-4086-AF97-678E4C673442}"/>
              </a:ext>
            </a:extLst>
          </p:cNvPr>
          <p:cNvSpPr>
            <a:spLocks noGrp="1"/>
          </p:cNvSpPr>
          <p:nvPr>
            <p:ph type="dt" sz="half" idx="10"/>
          </p:nvPr>
        </p:nvSpPr>
        <p:spPr/>
        <p:txBody>
          <a:bodyPr/>
          <a:lstStyle/>
          <a:p>
            <a:fld id="{4CB6DC4D-74E2-4BB3-AE4D-15FCFBD07862}" type="datetime1">
              <a:rPr lang="en-US" smtClean="0"/>
              <a:t>4/3/2023</a:t>
            </a:fld>
            <a:endParaRPr lang="en-US"/>
          </a:p>
        </p:txBody>
      </p:sp>
      <p:sp>
        <p:nvSpPr>
          <p:cNvPr id="5" name="Footer Placeholder 4">
            <a:extLst>
              <a:ext uri="{FF2B5EF4-FFF2-40B4-BE49-F238E27FC236}">
                <a16:creationId xmlns:a16="http://schemas.microsoft.com/office/drawing/2014/main" id="{02EA91BE-DBB5-47C3-96B1-39C5069498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8DB096-E07E-4DEC-937F-D5CCF109C24B}"/>
              </a:ext>
            </a:extLst>
          </p:cNvPr>
          <p:cNvSpPr>
            <a:spLocks noGrp="1"/>
          </p:cNvSpPr>
          <p:nvPr>
            <p:ph type="sldNum" sz="quarter" idx="12"/>
          </p:nvPr>
        </p:nvSpPr>
        <p:spPr/>
        <p:txBody>
          <a:bodyPr/>
          <a:lstStyle/>
          <a:p>
            <a:fld id="{51B890E3-AA6B-4A70-BA0B-92E764B1EFC1}" type="slidenum">
              <a:rPr lang="en-US" smtClean="0"/>
              <a:t>‹#›</a:t>
            </a:fld>
            <a:endParaRPr lang="en-US"/>
          </a:p>
        </p:txBody>
      </p:sp>
    </p:spTree>
    <p:extLst>
      <p:ext uri="{BB962C8B-B14F-4D97-AF65-F5344CB8AC3E}">
        <p14:creationId xmlns:p14="http://schemas.microsoft.com/office/powerpoint/2010/main" val="2264659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DB774-1334-4C7A-A518-CD5817D806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54AB85-3421-4C20-8080-D5D1B5DA21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D5AF01-EE65-4800-B5CE-FE5797ACF6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D012A2-1254-4437-AB9F-EFFC7A890229}"/>
              </a:ext>
            </a:extLst>
          </p:cNvPr>
          <p:cNvSpPr>
            <a:spLocks noGrp="1"/>
          </p:cNvSpPr>
          <p:nvPr>
            <p:ph type="dt" sz="half" idx="10"/>
          </p:nvPr>
        </p:nvSpPr>
        <p:spPr/>
        <p:txBody>
          <a:bodyPr/>
          <a:lstStyle/>
          <a:p>
            <a:fld id="{F6C4EAB5-7AD2-4EEA-9CEE-214F268E5F28}" type="datetime1">
              <a:rPr lang="en-US" smtClean="0"/>
              <a:t>4/3/2023</a:t>
            </a:fld>
            <a:endParaRPr lang="en-US"/>
          </a:p>
        </p:txBody>
      </p:sp>
      <p:sp>
        <p:nvSpPr>
          <p:cNvPr id="6" name="Footer Placeholder 5">
            <a:extLst>
              <a:ext uri="{FF2B5EF4-FFF2-40B4-BE49-F238E27FC236}">
                <a16:creationId xmlns:a16="http://schemas.microsoft.com/office/drawing/2014/main" id="{2B8FBB68-AD10-4D21-B488-D2D7F83C97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030CE2-CFE7-41FB-B04C-1FECEFC5EB4A}"/>
              </a:ext>
            </a:extLst>
          </p:cNvPr>
          <p:cNvSpPr>
            <a:spLocks noGrp="1"/>
          </p:cNvSpPr>
          <p:nvPr>
            <p:ph type="sldNum" sz="quarter" idx="12"/>
          </p:nvPr>
        </p:nvSpPr>
        <p:spPr/>
        <p:txBody>
          <a:bodyPr/>
          <a:lstStyle/>
          <a:p>
            <a:fld id="{51B890E3-AA6B-4A70-BA0B-92E764B1EFC1}" type="slidenum">
              <a:rPr lang="en-US" smtClean="0"/>
              <a:t>‹#›</a:t>
            </a:fld>
            <a:endParaRPr lang="en-US"/>
          </a:p>
        </p:txBody>
      </p:sp>
    </p:spTree>
    <p:extLst>
      <p:ext uri="{BB962C8B-B14F-4D97-AF65-F5344CB8AC3E}">
        <p14:creationId xmlns:p14="http://schemas.microsoft.com/office/powerpoint/2010/main" val="2385658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C1CF0-951C-4B41-999F-8D4C1B18CD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8CC553-AE65-40A5-89FC-7E491702A7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16D0E4-4299-49CB-8DDD-D09AA099B9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B15B78-0E29-450F-B218-A6A0A6A9D8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021089-12D9-4862-A6A7-39C0A1E5D5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626368-B215-462F-AF87-9778D1C6E4E2}"/>
              </a:ext>
            </a:extLst>
          </p:cNvPr>
          <p:cNvSpPr>
            <a:spLocks noGrp="1"/>
          </p:cNvSpPr>
          <p:nvPr>
            <p:ph type="dt" sz="half" idx="10"/>
          </p:nvPr>
        </p:nvSpPr>
        <p:spPr/>
        <p:txBody>
          <a:bodyPr/>
          <a:lstStyle/>
          <a:p>
            <a:fld id="{1026F616-DAEB-47CF-B594-BEF3351CB099}" type="datetime1">
              <a:rPr lang="en-US" smtClean="0"/>
              <a:t>4/3/2023</a:t>
            </a:fld>
            <a:endParaRPr lang="en-US"/>
          </a:p>
        </p:txBody>
      </p:sp>
      <p:sp>
        <p:nvSpPr>
          <p:cNvPr id="8" name="Footer Placeholder 7">
            <a:extLst>
              <a:ext uri="{FF2B5EF4-FFF2-40B4-BE49-F238E27FC236}">
                <a16:creationId xmlns:a16="http://schemas.microsoft.com/office/drawing/2014/main" id="{FB6E38A0-E312-4AE2-8265-9FC5A2AD6E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562797-AC0D-4E4D-820E-D33839D96C8C}"/>
              </a:ext>
            </a:extLst>
          </p:cNvPr>
          <p:cNvSpPr>
            <a:spLocks noGrp="1"/>
          </p:cNvSpPr>
          <p:nvPr>
            <p:ph type="sldNum" sz="quarter" idx="12"/>
          </p:nvPr>
        </p:nvSpPr>
        <p:spPr/>
        <p:txBody>
          <a:bodyPr/>
          <a:lstStyle/>
          <a:p>
            <a:fld id="{51B890E3-AA6B-4A70-BA0B-92E764B1EFC1}" type="slidenum">
              <a:rPr lang="en-US" smtClean="0"/>
              <a:t>‹#›</a:t>
            </a:fld>
            <a:endParaRPr lang="en-US"/>
          </a:p>
        </p:txBody>
      </p:sp>
    </p:spTree>
    <p:extLst>
      <p:ext uri="{BB962C8B-B14F-4D97-AF65-F5344CB8AC3E}">
        <p14:creationId xmlns:p14="http://schemas.microsoft.com/office/powerpoint/2010/main" val="2738977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003EA-5D41-4366-BCB5-5FA4324775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7CAAD4-D94F-4783-B01D-97932A7DF02C}"/>
              </a:ext>
            </a:extLst>
          </p:cNvPr>
          <p:cNvSpPr>
            <a:spLocks noGrp="1"/>
          </p:cNvSpPr>
          <p:nvPr>
            <p:ph type="dt" sz="half" idx="10"/>
          </p:nvPr>
        </p:nvSpPr>
        <p:spPr/>
        <p:txBody>
          <a:bodyPr/>
          <a:lstStyle/>
          <a:p>
            <a:fld id="{B94DD2E5-1D0D-4403-ADAD-B77C86C4DFEE}" type="datetime1">
              <a:rPr lang="en-US" smtClean="0"/>
              <a:t>4/3/2023</a:t>
            </a:fld>
            <a:endParaRPr lang="en-US"/>
          </a:p>
        </p:txBody>
      </p:sp>
      <p:sp>
        <p:nvSpPr>
          <p:cNvPr id="4" name="Footer Placeholder 3">
            <a:extLst>
              <a:ext uri="{FF2B5EF4-FFF2-40B4-BE49-F238E27FC236}">
                <a16:creationId xmlns:a16="http://schemas.microsoft.com/office/drawing/2014/main" id="{90D46036-83DA-4C51-B171-077DB264598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0D19F3-BB8C-4913-8D73-348C82EBA5BA}"/>
              </a:ext>
            </a:extLst>
          </p:cNvPr>
          <p:cNvSpPr>
            <a:spLocks noGrp="1"/>
          </p:cNvSpPr>
          <p:nvPr>
            <p:ph type="sldNum" sz="quarter" idx="12"/>
          </p:nvPr>
        </p:nvSpPr>
        <p:spPr/>
        <p:txBody>
          <a:bodyPr/>
          <a:lstStyle/>
          <a:p>
            <a:fld id="{51B890E3-AA6B-4A70-BA0B-92E764B1EFC1}" type="slidenum">
              <a:rPr lang="en-US" smtClean="0"/>
              <a:t>‹#›</a:t>
            </a:fld>
            <a:endParaRPr lang="en-US"/>
          </a:p>
        </p:txBody>
      </p:sp>
    </p:spTree>
    <p:extLst>
      <p:ext uri="{BB962C8B-B14F-4D97-AF65-F5344CB8AC3E}">
        <p14:creationId xmlns:p14="http://schemas.microsoft.com/office/powerpoint/2010/main" val="2950245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2322D2-1152-4689-BC18-A1B7A3021A11}"/>
              </a:ext>
            </a:extLst>
          </p:cNvPr>
          <p:cNvSpPr>
            <a:spLocks noGrp="1"/>
          </p:cNvSpPr>
          <p:nvPr>
            <p:ph type="dt" sz="half" idx="10"/>
          </p:nvPr>
        </p:nvSpPr>
        <p:spPr/>
        <p:txBody>
          <a:bodyPr/>
          <a:lstStyle/>
          <a:p>
            <a:fld id="{5A5376F6-9332-42EB-8A3D-8A3F2D13D59B}" type="datetime1">
              <a:rPr lang="en-US" smtClean="0"/>
              <a:t>4/3/2023</a:t>
            </a:fld>
            <a:endParaRPr lang="en-US"/>
          </a:p>
        </p:txBody>
      </p:sp>
      <p:sp>
        <p:nvSpPr>
          <p:cNvPr id="3" name="Footer Placeholder 2">
            <a:extLst>
              <a:ext uri="{FF2B5EF4-FFF2-40B4-BE49-F238E27FC236}">
                <a16:creationId xmlns:a16="http://schemas.microsoft.com/office/drawing/2014/main" id="{44AE3D09-430D-4CEB-8CBF-9BADFFB774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BD19C3-9D89-4D98-BAF1-B8A2E0184C53}"/>
              </a:ext>
            </a:extLst>
          </p:cNvPr>
          <p:cNvSpPr>
            <a:spLocks noGrp="1"/>
          </p:cNvSpPr>
          <p:nvPr>
            <p:ph type="sldNum" sz="quarter" idx="12"/>
          </p:nvPr>
        </p:nvSpPr>
        <p:spPr/>
        <p:txBody>
          <a:bodyPr/>
          <a:lstStyle/>
          <a:p>
            <a:fld id="{51B890E3-AA6B-4A70-BA0B-92E764B1EFC1}" type="slidenum">
              <a:rPr lang="en-US" smtClean="0"/>
              <a:t>‹#›</a:t>
            </a:fld>
            <a:endParaRPr lang="en-US"/>
          </a:p>
        </p:txBody>
      </p:sp>
    </p:spTree>
    <p:extLst>
      <p:ext uri="{BB962C8B-B14F-4D97-AF65-F5344CB8AC3E}">
        <p14:creationId xmlns:p14="http://schemas.microsoft.com/office/powerpoint/2010/main" val="1054774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364D8-90EF-4EA5-8EB6-3C8EA6D96E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ADAEF7-59E5-4A86-AACD-3A2F5C4E98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6881A2-C685-4FAA-BB6C-09571A0CB5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41F6EA-9D1E-4EC0-9E1C-3A5BAC56A08A}"/>
              </a:ext>
            </a:extLst>
          </p:cNvPr>
          <p:cNvSpPr>
            <a:spLocks noGrp="1"/>
          </p:cNvSpPr>
          <p:nvPr>
            <p:ph type="dt" sz="half" idx="10"/>
          </p:nvPr>
        </p:nvSpPr>
        <p:spPr/>
        <p:txBody>
          <a:bodyPr/>
          <a:lstStyle/>
          <a:p>
            <a:fld id="{C0DB71BE-C112-4B78-8006-A3BECBF175D1}" type="datetime1">
              <a:rPr lang="en-US" smtClean="0"/>
              <a:t>4/3/2023</a:t>
            </a:fld>
            <a:endParaRPr lang="en-US"/>
          </a:p>
        </p:txBody>
      </p:sp>
      <p:sp>
        <p:nvSpPr>
          <p:cNvPr id="6" name="Footer Placeholder 5">
            <a:extLst>
              <a:ext uri="{FF2B5EF4-FFF2-40B4-BE49-F238E27FC236}">
                <a16:creationId xmlns:a16="http://schemas.microsoft.com/office/drawing/2014/main" id="{1478EFC8-4309-4251-A775-29AE229EB1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9CA1F6-74EA-41DA-AFEF-F6DD9EC8C0F1}"/>
              </a:ext>
            </a:extLst>
          </p:cNvPr>
          <p:cNvSpPr>
            <a:spLocks noGrp="1"/>
          </p:cNvSpPr>
          <p:nvPr>
            <p:ph type="sldNum" sz="quarter" idx="12"/>
          </p:nvPr>
        </p:nvSpPr>
        <p:spPr/>
        <p:txBody>
          <a:bodyPr/>
          <a:lstStyle/>
          <a:p>
            <a:fld id="{51B890E3-AA6B-4A70-BA0B-92E764B1EFC1}" type="slidenum">
              <a:rPr lang="en-US" smtClean="0"/>
              <a:t>‹#›</a:t>
            </a:fld>
            <a:endParaRPr lang="en-US"/>
          </a:p>
        </p:txBody>
      </p:sp>
    </p:spTree>
    <p:extLst>
      <p:ext uri="{BB962C8B-B14F-4D97-AF65-F5344CB8AC3E}">
        <p14:creationId xmlns:p14="http://schemas.microsoft.com/office/powerpoint/2010/main" val="90681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333B7-9383-4E42-AC90-DAC8F39D0D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1687EA2-2E3B-4201-8329-1BCA3837AB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A731E4-EF61-401B-B95A-6669B50233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0800CF-3B82-4E62-AB64-0C11B68AA598}"/>
              </a:ext>
            </a:extLst>
          </p:cNvPr>
          <p:cNvSpPr>
            <a:spLocks noGrp="1"/>
          </p:cNvSpPr>
          <p:nvPr>
            <p:ph type="dt" sz="half" idx="10"/>
          </p:nvPr>
        </p:nvSpPr>
        <p:spPr/>
        <p:txBody>
          <a:bodyPr/>
          <a:lstStyle/>
          <a:p>
            <a:fld id="{A219641A-478C-42FE-956B-CE0C1A7F7B3B}" type="datetime1">
              <a:rPr lang="en-US" smtClean="0"/>
              <a:t>4/3/2023</a:t>
            </a:fld>
            <a:endParaRPr lang="en-US"/>
          </a:p>
        </p:txBody>
      </p:sp>
      <p:sp>
        <p:nvSpPr>
          <p:cNvPr id="6" name="Footer Placeholder 5">
            <a:extLst>
              <a:ext uri="{FF2B5EF4-FFF2-40B4-BE49-F238E27FC236}">
                <a16:creationId xmlns:a16="http://schemas.microsoft.com/office/drawing/2014/main" id="{1CCC0B88-C526-4DD8-8E41-26194B3AAF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F85807-3D2B-4E7D-B415-E011CC9A64D0}"/>
              </a:ext>
            </a:extLst>
          </p:cNvPr>
          <p:cNvSpPr>
            <a:spLocks noGrp="1"/>
          </p:cNvSpPr>
          <p:nvPr>
            <p:ph type="sldNum" sz="quarter" idx="12"/>
          </p:nvPr>
        </p:nvSpPr>
        <p:spPr/>
        <p:txBody>
          <a:bodyPr/>
          <a:lstStyle/>
          <a:p>
            <a:fld id="{51B890E3-AA6B-4A70-BA0B-92E764B1EFC1}" type="slidenum">
              <a:rPr lang="en-US" smtClean="0"/>
              <a:t>‹#›</a:t>
            </a:fld>
            <a:endParaRPr lang="en-US"/>
          </a:p>
        </p:txBody>
      </p:sp>
    </p:spTree>
    <p:extLst>
      <p:ext uri="{BB962C8B-B14F-4D97-AF65-F5344CB8AC3E}">
        <p14:creationId xmlns:p14="http://schemas.microsoft.com/office/powerpoint/2010/main" val="2142327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A4F19B-7284-4AB4-8A92-90BDEDD608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EF2627-3B35-4625-92A2-C6093BD9C5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8EA164-F4EA-4469-AD4D-BB13DF15A2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63856A-07B6-4513-80E6-31E61CF5A22A}" type="datetime1">
              <a:rPr lang="en-US" smtClean="0"/>
              <a:t>4/3/2023</a:t>
            </a:fld>
            <a:endParaRPr lang="en-US"/>
          </a:p>
        </p:txBody>
      </p:sp>
      <p:sp>
        <p:nvSpPr>
          <p:cNvPr id="5" name="Footer Placeholder 4">
            <a:extLst>
              <a:ext uri="{FF2B5EF4-FFF2-40B4-BE49-F238E27FC236}">
                <a16:creationId xmlns:a16="http://schemas.microsoft.com/office/drawing/2014/main" id="{6FCA6EB0-FEA8-4852-9F54-70C49A9690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376F44-1793-41F9-8C2F-4FBE0D37C6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B890E3-AA6B-4A70-BA0B-92E764B1EFC1}" type="slidenum">
              <a:rPr lang="en-US" smtClean="0"/>
              <a:t>‹#›</a:t>
            </a:fld>
            <a:endParaRPr lang="en-US"/>
          </a:p>
        </p:txBody>
      </p:sp>
    </p:spTree>
    <p:extLst>
      <p:ext uri="{BB962C8B-B14F-4D97-AF65-F5344CB8AC3E}">
        <p14:creationId xmlns:p14="http://schemas.microsoft.com/office/powerpoint/2010/main" val="234325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doi.org/10.1109/qrs-c51114.2020.00097"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doi.org/10.1007"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4.jpg">
            <a:extLst>
              <a:ext uri="{FF2B5EF4-FFF2-40B4-BE49-F238E27FC236}">
                <a16:creationId xmlns:a16="http://schemas.microsoft.com/office/drawing/2014/main" id="{DBA83A28-998A-4E6C-9C35-03992CB283B4}"/>
              </a:ext>
            </a:extLst>
          </p:cNvPr>
          <p:cNvPicPr/>
          <p:nvPr/>
        </p:nvPicPr>
        <p:blipFill>
          <a:blip r:embed="rId2"/>
          <a:srcRect/>
          <a:stretch>
            <a:fillRect/>
          </a:stretch>
        </p:blipFill>
        <p:spPr>
          <a:xfrm>
            <a:off x="787400" y="259080"/>
            <a:ext cx="10922000" cy="1493520"/>
          </a:xfrm>
          <a:prstGeom prst="rect">
            <a:avLst/>
          </a:prstGeom>
          <a:ln/>
        </p:spPr>
      </p:pic>
      <p:sp>
        <p:nvSpPr>
          <p:cNvPr id="5" name="TextBox 4">
            <a:extLst>
              <a:ext uri="{FF2B5EF4-FFF2-40B4-BE49-F238E27FC236}">
                <a16:creationId xmlns:a16="http://schemas.microsoft.com/office/drawing/2014/main" id="{D84D5665-3CAC-4461-AB73-1C830BA94937}"/>
              </a:ext>
            </a:extLst>
          </p:cNvPr>
          <p:cNvSpPr txBox="1"/>
          <p:nvPr/>
        </p:nvSpPr>
        <p:spPr>
          <a:xfrm>
            <a:off x="0" y="2907833"/>
            <a:ext cx="12192000" cy="523220"/>
          </a:xfrm>
          <a:prstGeom prst="rect">
            <a:avLst/>
          </a:prstGeom>
          <a:noFill/>
        </p:spPr>
        <p:txBody>
          <a:bodyPr wrap="square" rtlCol="0">
            <a:spAutoFit/>
          </a:bodyPr>
          <a:lstStyle/>
          <a:p>
            <a:pPr algn="ctr"/>
            <a:r>
              <a:rPr lang="en-US" sz="2800" dirty="0" err="1"/>
              <a:t>TripPlanner</a:t>
            </a:r>
            <a:r>
              <a:rPr lang="en-US" sz="2800" dirty="0"/>
              <a:t> : A Dynamic Tourism Recommender System</a:t>
            </a:r>
          </a:p>
        </p:txBody>
      </p:sp>
      <p:sp>
        <p:nvSpPr>
          <p:cNvPr id="6" name="TextBox 5">
            <a:extLst>
              <a:ext uri="{FF2B5EF4-FFF2-40B4-BE49-F238E27FC236}">
                <a16:creationId xmlns:a16="http://schemas.microsoft.com/office/drawing/2014/main" id="{7A2E3707-18CF-4251-9F76-A7BEF2D55C0A}"/>
              </a:ext>
            </a:extLst>
          </p:cNvPr>
          <p:cNvSpPr txBox="1"/>
          <p:nvPr/>
        </p:nvSpPr>
        <p:spPr>
          <a:xfrm>
            <a:off x="1092199" y="4354731"/>
            <a:ext cx="4582459" cy="1200329"/>
          </a:xfrm>
          <a:prstGeom prst="rect">
            <a:avLst/>
          </a:prstGeom>
          <a:noFill/>
        </p:spPr>
        <p:txBody>
          <a:bodyPr wrap="square" rtlCol="0">
            <a:spAutoFit/>
          </a:bodyPr>
          <a:lstStyle/>
          <a:p>
            <a:pPr marL="0" marR="0" lvl="0" indent="0" algn="l" rtl="0">
              <a:spcBef>
                <a:spcPts val="0"/>
              </a:spcBef>
              <a:spcAft>
                <a:spcPts val="0"/>
              </a:spcAft>
              <a:buNone/>
            </a:pPr>
            <a:r>
              <a:rPr lang="en-IN" sz="1800" b="1" i="0" u="none" strike="noStrike" cap="none" dirty="0">
                <a:solidFill>
                  <a:srgbClr val="002060"/>
                </a:solidFill>
                <a:latin typeface="Times New Roman"/>
                <a:ea typeface="Times New Roman"/>
                <a:cs typeface="Times New Roman"/>
                <a:sym typeface="Times New Roman"/>
              </a:rPr>
              <a:t>Batch No – 5</a:t>
            </a:r>
            <a:endParaRPr lang="en-IN" sz="1400" dirty="0"/>
          </a:p>
          <a:p>
            <a:pPr marL="0" marR="0" lvl="0" indent="0" algn="l" rtl="0">
              <a:spcBef>
                <a:spcPts val="0"/>
              </a:spcBef>
              <a:spcAft>
                <a:spcPts val="0"/>
              </a:spcAft>
              <a:buNone/>
            </a:pPr>
            <a:r>
              <a:rPr lang="en-IN" b="1" dirty="0">
                <a:solidFill>
                  <a:srgbClr val="002060"/>
                </a:solidFill>
                <a:latin typeface="Times New Roman"/>
                <a:ea typeface="Times New Roman"/>
                <a:cs typeface="Times New Roman"/>
                <a:sym typeface="Times New Roman"/>
              </a:rPr>
              <a:t>Mohammed Zaid - 212219220031</a:t>
            </a:r>
          </a:p>
          <a:p>
            <a:pPr marL="0" marR="0" lvl="0" indent="0" algn="l" rtl="0">
              <a:spcBef>
                <a:spcPts val="0"/>
              </a:spcBef>
              <a:spcAft>
                <a:spcPts val="0"/>
              </a:spcAft>
              <a:buNone/>
            </a:pPr>
            <a:r>
              <a:rPr lang="en-IN" b="1" dirty="0" err="1">
                <a:solidFill>
                  <a:srgbClr val="002060"/>
                </a:solidFill>
                <a:latin typeface="Times New Roman"/>
                <a:ea typeface="Times New Roman"/>
                <a:cs typeface="Times New Roman"/>
                <a:sym typeface="Times New Roman"/>
              </a:rPr>
              <a:t>Sureshram</a:t>
            </a:r>
            <a:r>
              <a:rPr lang="en-IN" b="1" dirty="0">
                <a:solidFill>
                  <a:srgbClr val="002060"/>
                </a:solidFill>
                <a:latin typeface="Times New Roman"/>
                <a:ea typeface="Times New Roman"/>
                <a:cs typeface="Times New Roman"/>
                <a:sym typeface="Times New Roman"/>
              </a:rPr>
              <a:t> E - 212219220054</a:t>
            </a:r>
          </a:p>
          <a:p>
            <a:pPr marL="0" marR="0" lvl="0" indent="0" algn="l" rtl="0">
              <a:spcBef>
                <a:spcPts val="0"/>
              </a:spcBef>
              <a:spcAft>
                <a:spcPts val="0"/>
              </a:spcAft>
              <a:buNone/>
            </a:pPr>
            <a:r>
              <a:rPr lang="en-IN" b="1" dirty="0" err="1">
                <a:solidFill>
                  <a:srgbClr val="002060"/>
                </a:solidFill>
                <a:latin typeface="Times New Roman"/>
                <a:ea typeface="Times New Roman"/>
                <a:cs typeface="Times New Roman"/>
                <a:sym typeface="Times New Roman"/>
              </a:rPr>
              <a:t>Akilla</a:t>
            </a:r>
            <a:r>
              <a:rPr lang="en-IN" b="1" dirty="0">
                <a:solidFill>
                  <a:srgbClr val="002060"/>
                </a:solidFill>
                <a:latin typeface="Times New Roman"/>
                <a:ea typeface="Times New Roman"/>
                <a:cs typeface="Times New Roman"/>
                <a:sym typeface="Times New Roman"/>
              </a:rPr>
              <a:t> </a:t>
            </a:r>
            <a:r>
              <a:rPr lang="en-IN" b="1" dirty="0" err="1">
                <a:solidFill>
                  <a:srgbClr val="002060"/>
                </a:solidFill>
                <a:latin typeface="Times New Roman"/>
                <a:ea typeface="Times New Roman"/>
                <a:cs typeface="Times New Roman"/>
                <a:sym typeface="Times New Roman"/>
              </a:rPr>
              <a:t>Venakata</a:t>
            </a:r>
            <a:r>
              <a:rPr lang="en-IN" b="1" dirty="0">
                <a:solidFill>
                  <a:srgbClr val="002060"/>
                </a:solidFill>
                <a:latin typeface="Times New Roman"/>
                <a:ea typeface="Times New Roman"/>
                <a:cs typeface="Times New Roman"/>
                <a:sym typeface="Times New Roman"/>
              </a:rPr>
              <a:t> </a:t>
            </a:r>
            <a:r>
              <a:rPr lang="en-IN" b="1" dirty="0" err="1">
                <a:solidFill>
                  <a:srgbClr val="002060"/>
                </a:solidFill>
                <a:latin typeface="Times New Roman"/>
                <a:ea typeface="Times New Roman"/>
                <a:cs typeface="Times New Roman"/>
                <a:sym typeface="Times New Roman"/>
              </a:rPr>
              <a:t>Sesha</a:t>
            </a:r>
            <a:r>
              <a:rPr lang="en-IN" b="1" dirty="0">
                <a:solidFill>
                  <a:srgbClr val="002060"/>
                </a:solidFill>
                <a:latin typeface="Times New Roman"/>
                <a:ea typeface="Times New Roman"/>
                <a:cs typeface="Times New Roman"/>
                <a:sym typeface="Times New Roman"/>
              </a:rPr>
              <a:t> Sai-  212219220060</a:t>
            </a:r>
            <a:endParaRPr lang="en-IN" sz="1800" b="1" dirty="0">
              <a:solidFill>
                <a:srgbClr val="002060"/>
              </a:solidFill>
              <a:latin typeface="Times New Roman"/>
              <a:ea typeface="Times New Roman"/>
              <a:cs typeface="Times New Roman"/>
              <a:sym typeface="Times New Roman"/>
            </a:endParaRPr>
          </a:p>
        </p:txBody>
      </p:sp>
      <p:sp>
        <p:nvSpPr>
          <p:cNvPr id="7" name="TextBox 6">
            <a:extLst>
              <a:ext uri="{FF2B5EF4-FFF2-40B4-BE49-F238E27FC236}">
                <a16:creationId xmlns:a16="http://schemas.microsoft.com/office/drawing/2014/main" id="{14307BBC-D4CA-4AE2-8F33-0DF18B7136D0}"/>
              </a:ext>
            </a:extLst>
          </p:cNvPr>
          <p:cNvSpPr txBox="1"/>
          <p:nvPr/>
        </p:nvSpPr>
        <p:spPr>
          <a:xfrm>
            <a:off x="7162800" y="4354731"/>
            <a:ext cx="3365500" cy="646331"/>
          </a:xfrm>
          <a:prstGeom prst="rect">
            <a:avLst/>
          </a:prstGeom>
          <a:noFill/>
        </p:spPr>
        <p:txBody>
          <a:bodyPr wrap="square" rtlCol="0">
            <a:spAutoFit/>
          </a:bodyPr>
          <a:lstStyle/>
          <a:p>
            <a:pPr marL="0" marR="0" lvl="0" indent="0" algn="l" rtl="0">
              <a:spcBef>
                <a:spcPts val="0"/>
              </a:spcBef>
              <a:spcAft>
                <a:spcPts val="0"/>
              </a:spcAft>
              <a:buNone/>
            </a:pPr>
            <a:r>
              <a:rPr lang="en-IN" b="1" dirty="0" err="1">
                <a:solidFill>
                  <a:srgbClr val="002060"/>
                </a:solidFill>
                <a:latin typeface="Times New Roman"/>
                <a:ea typeface="Times New Roman"/>
                <a:cs typeface="Times New Roman"/>
                <a:sym typeface="Times New Roman"/>
              </a:rPr>
              <a:t>Dr.</a:t>
            </a:r>
            <a:r>
              <a:rPr lang="en-IN" b="1" dirty="0">
                <a:solidFill>
                  <a:srgbClr val="002060"/>
                </a:solidFill>
                <a:latin typeface="Times New Roman"/>
                <a:ea typeface="Times New Roman"/>
                <a:cs typeface="Times New Roman"/>
                <a:sym typeface="Times New Roman"/>
              </a:rPr>
              <a:t> G. </a:t>
            </a:r>
            <a:r>
              <a:rPr lang="en-IN" b="1" dirty="0" err="1">
                <a:solidFill>
                  <a:srgbClr val="002060"/>
                </a:solidFill>
                <a:latin typeface="Times New Roman"/>
                <a:ea typeface="Times New Roman"/>
                <a:cs typeface="Times New Roman"/>
                <a:sym typeface="Times New Roman"/>
              </a:rPr>
              <a:t>NaliniPriya</a:t>
            </a:r>
            <a:r>
              <a:rPr lang="en-IN" b="1" dirty="0">
                <a:solidFill>
                  <a:srgbClr val="002060"/>
                </a:solidFill>
                <a:latin typeface="Times New Roman"/>
                <a:ea typeface="Times New Roman"/>
                <a:cs typeface="Times New Roman"/>
                <a:sym typeface="Times New Roman"/>
              </a:rPr>
              <a:t>, M.E.,</a:t>
            </a:r>
            <a:r>
              <a:rPr lang="en-IN" b="1" dirty="0" err="1">
                <a:solidFill>
                  <a:srgbClr val="002060"/>
                </a:solidFill>
                <a:latin typeface="Times New Roman"/>
                <a:ea typeface="Times New Roman"/>
                <a:cs typeface="Times New Roman"/>
                <a:sym typeface="Times New Roman"/>
              </a:rPr>
              <a:t>Ph.D</a:t>
            </a:r>
            <a:r>
              <a:rPr lang="en-IN" b="1" dirty="0">
                <a:solidFill>
                  <a:srgbClr val="002060"/>
                </a:solidFill>
                <a:latin typeface="Times New Roman"/>
                <a:ea typeface="Times New Roman"/>
                <a:cs typeface="Times New Roman"/>
                <a:sym typeface="Times New Roman"/>
              </a:rPr>
              <a:t>.</a:t>
            </a:r>
          </a:p>
          <a:p>
            <a:pPr marL="0" marR="0" lvl="0" indent="0" algn="l" rtl="0">
              <a:spcBef>
                <a:spcPts val="0"/>
              </a:spcBef>
              <a:spcAft>
                <a:spcPts val="0"/>
              </a:spcAft>
              <a:buNone/>
            </a:pPr>
            <a:r>
              <a:rPr lang="en-IN" b="1" dirty="0">
                <a:solidFill>
                  <a:srgbClr val="002060"/>
                </a:solidFill>
                <a:latin typeface="Times New Roman"/>
                <a:ea typeface="Times New Roman"/>
                <a:cs typeface="Times New Roman"/>
                <a:sym typeface="Times New Roman"/>
              </a:rPr>
              <a:t>Professor </a:t>
            </a:r>
            <a:endParaRPr lang="en-IN" sz="1800" b="1" dirty="0">
              <a:solidFill>
                <a:srgbClr val="002060"/>
              </a:solidFill>
              <a:latin typeface="Times New Roman"/>
              <a:ea typeface="Times New Roman"/>
              <a:cs typeface="Times New Roman"/>
              <a:sym typeface="Times New Roman"/>
            </a:endParaRPr>
          </a:p>
        </p:txBody>
      </p:sp>
      <p:sp>
        <p:nvSpPr>
          <p:cNvPr id="8" name="TextBox 7">
            <a:extLst>
              <a:ext uri="{FF2B5EF4-FFF2-40B4-BE49-F238E27FC236}">
                <a16:creationId xmlns:a16="http://schemas.microsoft.com/office/drawing/2014/main" id="{6A00AE00-73D5-4483-A02E-A18987D9CFB9}"/>
              </a:ext>
            </a:extLst>
          </p:cNvPr>
          <p:cNvSpPr txBox="1"/>
          <p:nvPr/>
        </p:nvSpPr>
        <p:spPr>
          <a:xfrm>
            <a:off x="0" y="2082800"/>
            <a:ext cx="12192000" cy="369332"/>
          </a:xfrm>
          <a:prstGeom prst="rect">
            <a:avLst/>
          </a:prstGeom>
          <a:noFill/>
        </p:spPr>
        <p:txBody>
          <a:bodyPr wrap="square" rtlCol="0">
            <a:spAutoFit/>
          </a:bodyPr>
          <a:lstStyle/>
          <a:p>
            <a:pPr algn="ctr"/>
            <a:r>
              <a:rPr lang="en-IN" b="1" dirty="0">
                <a:solidFill>
                  <a:srgbClr val="FF0000"/>
                </a:solidFill>
                <a:latin typeface="Arial Black" panose="020B0A04020102020204" pitchFamily="34" charset="0"/>
              </a:rPr>
              <a:t>DEPARTMENT OF INFORMATION TECHNOLOGY</a:t>
            </a:r>
            <a:endParaRPr lang="en-US" b="1" dirty="0">
              <a:solidFill>
                <a:srgbClr val="FF0000"/>
              </a:solidFill>
              <a:latin typeface="Arial Black" panose="020B0A04020102020204" pitchFamily="34" charset="0"/>
            </a:endParaRPr>
          </a:p>
        </p:txBody>
      </p:sp>
      <p:sp>
        <p:nvSpPr>
          <p:cNvPr id="2" name="Slide Number Placeholder 1">
            <a:extLst>
              <a:ext uri="{FF2B5EF4-FFF2-40B4-BE49-F238E27FC236}">
                <a16:creationId xmlns:a16="http://schemas.microsoft.com/office/drawing/2014/main" id="{E9516833-B3D5-46E6-99F8-B426EB5CFF92}"/>
              </a:ext>
            </a:extLst>
          </p:cNvPr>
          <p:cNvSpPr>
            <a:spLocks noGrp="1"/>
          </p:cNvSpPr>
          <p:nvPr>
            <p:ph type="sldNum" sz="quarter" idx="12"/>
          </p:nvPr>
        </p:nvSpPr>
        <p:spPr/>
        <p:txBody>
          <a:bodyPr/>
          <a:lstStyle/>
          <a:p>
            <a:fld id="{51B890E3-AA6B-4A70-BA0B-92E764B1EFC1}" type="slidenum">
              <a:rPr lang="en-US" smtClean="0"/>
              <a:t>1</a:t>
            </a:fld>
            <a:endParaRPr lang="en-US"/>
          </a:p>
        </p:txBody>
      </p:sp>
    </p:spTree>
    <p:extLst>
      <p:ext uri="{BB962C8B-B14F-4D97-AF65-F5344CB8AC3E}">
        <p14:creationId xmlns:p14="http://schemas.microsoft.com/office/powerpoint/2010/main" val="827779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1B890E3-AA6B-4A70-BA0B-92E764B1EFC1}" type="slidenum">
              <a:rPr lang="en-US" smtClean="0"/>
              <a:t>10</a:t>
            </a:fld>
            <a:endParaRPr lang="en-US"/>
          </a:p>
        </p:txBody>
      </p:sp>
      <p:graphicFrame>
        <p:nvGraphicFramePr>
          <p:cNvPr id="5" name="Content Placeholder 4"/>
          <p:cNvGraphicFramePr>
            <a:graphicFrameLocks noGrp="1"/>
          </p:cNvGraphicFramePr>
          <p:nvPr>
            <p:ph idx="1"/>
          </p:nvPr>
        </p:nvGraphicFramePr>
        <p:xfrm>
          <a:off x="114297" y="308841"/>
          <a:ext cx="11623433" cy="5394960"/>
        </p:xfrm>
        <a:graphic>
          <a:graphicData uri="http://schemas.openxmlformats.org/drawingml/2006/table">
            <a:tbl>
              <a:tblPr firstRow="1" bandRow="1">
                <a:tableStyleId>{5C22544A-7EE6-4342-B048-85BDC9FD1C3A}</a:tableStyleId>
              </a:tblPr>
              <a:tblGrid>
                <a:gridCol w="933054">
                  <a:extLst>
                    <a:ext uri="{9D8B030D-6E8A-4147-A177-3AD203B41FA5}">
                      <a16:colId xmlns:a16="http://schemas.microsoft.com/office/drawing/2014/main" val="20000"/>
                    </a:ext>
                  </a:extLst>
                </a:gridCol>
                <a:gridCol w="1279828">
                  <a:extLst>
                    <a:ext uri="{9D8B030D-6E8A-4147-A177-3AD203B41FA5}">
                      <a16:colId xmlns:a16="http://schemas.microsoft.com/office/drawing/2014/main" val="20001"/>
                    </a:ext>
                  </a:extLst>
                </a:gridCol>
                <a:gridCol w="1877268">
                  <a:extLst>
                    <a:ext uri="{9D8B030D-6E8A-4147-A177-3AD203B41FA5}">
                      <a16:colId xmlns:a16="http://schemas.microsoft.com/office/drawing/2014/main" val="20002"/>
                    </a:ext>
                  </a:extLst>
                </a:gridCol>
                <a:gridCol w="4296056">
                  <a:extLst>
                    <a:ext uri="{9D8B030D-6E8A-4147-A177-3AD203B41FA5}">
                      <a16:colId xmlns:a16="http://schemas.microsoft.com/office/drawing/2014/main" val="20003"/>
                    </a:ext>
                  </a:extLst>
                </a:gridCol>
                <a:gridCol w="3237227">
                  <a:extLst>
                    <a:ext uri="{9D8B030D-6E8A-4147-A177-3AD203B41FA5}">
                      <a16:colId xmlns:a16="http://schemas.microsoft.com/office/drawing/2014/main" val="20005"/>
                    </a:ext>
                  </a:extLst>
                </a:gridCol>
              </a:tblGrid>
              <a:tr h="304511">
                <a:tc>
                  <a:txBody>
                    <a:bodyPr/>
                    <a:lstStyle/>
                    <a:p>
                      <a:r>
                        <a:rPr lang="en-US" dirty="0"/>
                        <a:t>S.NO</a:t>
                      </a:r>
                      <a:endParaRPr lang="en-IN" dirty="0"/>
                    </a:p>
                  </a:txBody>
                  <a:tcPr/>
                </a:tc>
                <a:tc>
                  <a:txBody>
                    <a:bodyPr/>
                    <a:lstStyle/>
                    <a:p>
                      <a:r>
                        <a:rPr lang="en-US" dirty="0"/>
                        <a:t>TITLE</a:t>
                      </a:r>
                      <a:endParaRPr lang="en-IN" dirty="0"/>
                    </a:p>
                  </a:txBody>
                  <a:tcPr/>
                </a:tc>
                <a:tc>
                  <a:txBody>
                    <a:bodyPr/>
                    <a:lstStyle/>
                    <a:p>
                      <a:r>
                        <a:rPr lang="en-US" dirty="0"/>
                        <a:t>AUTHOR/YEAR</a:t>
                      </a:r>
                      <a:endParaRPr lang="en-IN" dirty="0"/>
                    </a:p>
                  </a:txBody>
                  <a:tcPr/>
                </a:tc>
                <a:tc>
                  <a:txBody>
                    <a:bodyPr/>
                    <a:lstStyle/>
                    <a:p>
                      <a:r>
                        <a:rPr lang="en-US" dirty="0"/>
                        <a:t>WORKDONE</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lt1"/>
                          </a:solidFill>
                          <a:effectLst/>
                          <a:latin typeface="+mn-lt"/>
                          <a:ea typeface="+mn-ea"/>
                          <a:cs typeface="+mn-cs"/>
                        </a:rPr>
                        <a:t>METHODOLOGIES USED</a:t>
                      </a:r>
                    </a:p>
                  </a:txBody>
                  <a:tcPr/>
                </a:tc>
                <a:extLst>
                  <a:ext uri="{0D108BD9-81ED-4DB2-BD59-A6C34878D82A}">
                    <a16:rowId xmlns:a16="http://schemas.microsoft.com/office/drawing/2014/main" val="10000"/>
                  </a:ext>
                </a:extLst>
              </a:tr>
              <a:tr h="4605295">
                <a:tc>
                  <a:txBody>
                    <a:bodyPr/>
                    <a:lstStyle/>
                    <a:p>
                      <a:r>
                        <a:rPr lang="en-US" dirty="0"/>
                        <a:t>4</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The Optimal Tour Problem in Smart Tourism Recommender Systems</a:t>
                      </a:r>
                      <a:endParaRPr lang="en-IN" dirty="0"/>
                    </a:p>
                  </a:txBody>
                  <a:tcPr/>
                </a:tc>
                <a:tc>
                  <a:txBody>
                    <a:bodyPr/>
                    <a:lstStyle/>
                    <a:p>
                      <a:r>
                        <a:rPr lang="en-IN" sz="1800" kern="1200" dirty="0" err="1">
                          <a:solidFill>
                            <a:schemeClr val="dk1"/>
                          </a:solidFill>
                          <a:effectLst/>
                          <a:latin typeface="+mn-lt"/>
                          <a:ea typeface="+mn-ea"/>
                          <a:cs typeface="+mn-cs"/>
                        </a:rPr>
                        <a:t>Yurii</a:t>
                      </a:r>
                      <a:r>
                        <a:rPr lang="en-IN" sz="1800" kern="1200" dirty="0">
                          <a:solidFill>
                            <a:schemeClr val="dk1"/>
                          </a:solidFill>
                          <a:effectLst/>
                          <a:latin typeface="+mn-lt"/>
                          <a:ea typeface="+mn-ea"/>
                          <a:cs typeface="+mn-cs"/>
                        </a:rPr>
                        <a:t> </a:t>
                      </a:r>
                      <a:r>
                        <a:rPr lang="en-IN" sz="1800" kern="1200" dirty="0" err="1">
                          <a:solidFill>
                            <a:schemeClr val="dk1"/>
                          </a:solidFill>
                          <a:effectLst/>
                          <a:latin typeface="+mn-lt"/>
                          <a:ea typeface="+mn-ea"/>
                          <a:cs typeface="+mn-cs"/>
                        </a:rPr>
                        <a:t>Tulashvili</a:t>
                      </a:r>
                      <a:r>
                        <a:rPr lang="en-IN" sz="1800" kern="1200" dirty="0">
                          <a:solidFill>
                            <a:schemeClr val="dk1"/>
                          </a:solidFill>
                          <a:effectLst/>
                          <a:latin typeface="+mn-lt"/>
                          <a:ea typeface="+mn-ea"/>
                          <a:cs typeface="+mn-cs"/>
                        </a:rPr>
                        <a:t>; </a:t>
                      </a:r>
                      <a:r>
                        <a:rPr lang="en-IN" sz="1800" kern="1200" dirty="0" err="1">
                          <a:solidFill>
                            <a:schemeClr val="dk1"/>
                          </a:solidFill>
                          <a:effectLst/>
                          <a:latin typeface="+mn-lt"/>
                          <a:ea typeface="+mn-ea"/>
                          <a:cs typeface="+mn-cs"/>
                        </a:rPr>
                        <a:t>Yurii</a:t>
                      </a:r>
                      <a:r>
                        <a:rPr lang="en-IN" sz="1800" kern="1200" dirty="0">
                          <a:solidFill>
                            <a:schemeClr val="dk1"/>
                          </a:solidFill>
                          <a:effectLst/>
                          <a:latin typeface="+mn-lt"/>
                          <a:ea typeface="+mn-ea"/>
                          <a:cs typeface="+mn-cs"/>
                        </a:rPr>
                        <a:t> </a:t>
                      </a:r>
                      <a:r>
                        <a:rPr lang="en-IN" sz="1800" kern="1200" dirty="0" err="1">
                          <a:solidFill>
                            <a:schemeClr val="dk1"/>
                          </a:solidFill>
                          <a:effectLst/>
                          <a:latin typeface="+mn-lt"/>
                          <a:ea typeface="+mn-ea"/>
                          <a:cs typeface="+mn-cs"/>
                        </a:rPr>
                        <a:t>Turbal</a:t>
                      </a:r>
                      <a:r>
                        <a:rPr lang="en-IN" sz="1800" kern="1200" dirty="0">
                          <a:solidFill>
                            <a:schemeClr val="dk1"/>
                          </a:solidFill>
                          <a:effectLst/>
                          <a:latin typeface="+mn-lt"/>
                          <a:ea typeface="+mn-ea"/>
                          <a:cs typeface="+mn-cs"/>
                        </a:rPr>
                        <a:t>; </a:t>
                      </a:r>
                      <a:r>
                        <a:rPr lang="en-IN" sz="1800" kern="1200" dirty="0" err="1">
                          <a:solidFill>
                            <a:schemeClr val="dk1"/>
                          </a:solidFill>
                          <a:effectLst/>
                          <a:latin typeface="+mn-lt"/>
                          <a:ea typeface="+mn-ea"/>
                          <a:cs typeface="+mn-cs"/>
                        </a:rPr>
                        <a:t>Driwi</a:t>
                      </a:r>
                      <a:r>
                        <a:rPr lang="en-IN" sz="1800" kern="1200" dirty="0">
                          <a:solidFill>
                            <a:schemeClr val="dk1"/>
                          </a:solidFill>
                          <a:effectLst/>
                          <a:latin typeface="+mn-lt"/>
                          <a:ea typeface="+mn-ea"/>
                          <a:cs typeface="+mn-cs"/>
                        </a:rPr>
                        <a:t> Abd </a:t>
                      </a:r>
                      <a:r>
                        <a:rPr lang="en-IN" sz="1800" kern="1200" dirty="0" err="1">
                          <a:solidFill>
                            <a:schemeClr val="dk1"/>
                          </a:solidFill>
                          <a:effectLst/>
                          <a:latin typeface="+mn-lt"/>
                          <a:ea typeface="+mn-ea"/>
                          <a:cs typeface="+mn-cs"/>
                        </a:rPr>
                        <a:t>Alkaleg</a:t>
                      </a:r>
                      <a:r>
                        <a:rPr lang="en-IN" sz="1800" kern="1200" dirty="0">
                          <a:solidFill>
                            <a:schemeClr val="dk1"/>
                          </a:solidFill>
                          <a:effectLst/>
                          <a:latin typeface="+mn-lt"/>
                          <a:ea typeface="+mn-ea"/>
                          <a:cs typeface="+mn-cs"/>
                        </a:rPr>
                        <a:t>; Volodymyr </a:t>
                      </a:r>
                      <a:r>
                        <a:rPr lang="en-IN" sz="1800" kern="1200" dirty="0" err="1">
                          <a:solidFill>
                            <a:schemeClr val="dk1"/>
                          </a:solidFill>
                          <a:effectLst/>
                          <a:latin typeface="+mn-lt"/>
                          <a:ea typeface="+mn-ea"/>
                          <a:cs typeface="+mn-cs"/>
                        </a:rPr>
                        <a:t>Pasichnyk</a:t>
                      </a:r>
                      <a:r>
                        <a:rPr lang="en-IN" sz="1800" kern="1200" dirty="0">
                          <a:solidFill>
                            <a:schemeClr val="dk1"/>
                          </a:solidFill>
                          <a:effectLst/>
                          <a:latin typeface="+mn-lt"/>
                          <a:ea typeface="+mn-ea"/>
                          <a:cs typeface="+mn-cs"/>
                        </a:rPr>
                        <a:t>; Al Shukri </a:t>
                      </a:r>
                      <a:r>
                        <a:rPr lang="en-IN" sz="1800" kern="1200" dirty="0" err="1">
                          <a:solidFill>
                            <a:schemeClr val="dk1"/>
                          </a:solidFill>
                          <a:effectLst/>
                          <a:latin typeface="+mn-lt"/>
                          <a:ea typeface="+mn-ea"/>
                          <a:cs typeface="+mn-cs"/>
                        </a:rPr>
                        <a:t>Sumayya</a:t>
                      </a:r>
                      <a:r>
                        <a:rPr lang="en-IN" sz="1800" kern="1200" dirty="0">
                          <a:solidFill>
                            <a:schemeClr val="dk1"/>
                          </a:solidFill>
                          <a:effectLst/>
                          <a:latin typeface="+mn-lt"/>
                          <a:ea typeface="+mn-ea"/>
                          <a:cs typeface="+mn-cs"/>
                        </a:rPr>
                        <a:t> Ali; </a:t>
                      </a:r>
                      <a:r>
                        <a:rPr lang="en-IN" sz="1800" kern="1200" dirty="0" err="1">
                          <a:solidFill>
                            <a:schemeClr val="dk1"/>
                          </a:solidFill>
                          <a:effectLst/>
                          <a:latin typeface="+mn-lt"/>
                          <a:ea typeface="+mn-ea"/>
                          <a:cs typeface="+mn-cs"/>
                        </a:rPr>
                        <a:t>Nataliia</a:t>
                      </a:r>
                      <a:r>
                        <a:rPr lang="en-IN" sz="1800" kern="1200" dirty="0">
                          <a:solidFill>
                            <a:schemeClr val="dk1"/>
                          </a:solidFill>
                          <a:effectLst/>
                          <a:latin typeface="+mn-lt"/>
                          <a:ea typeface="+mn-ea"/>
                          <a:cs typeface="+mn-cs"/>
                        </a:rPr>
                        <a:t> </a:t>
                      </a:r>
                      <a:r>
                        <a:rPr lang="en-IN" sz="1800" kern="1200" dirty="0" err="1">
                          <a:solidFill>
                            <a:schemeClr val="dk1"/>
                          </a:solidFill>
                          <a:effectLst/>
                          <a:latin typeface="+mn-lt"/>
                          <a:ea typeface="+mn-ea"/>
                          <a:cs typeface="+mn-cs"/>
                        </a:rPr>
                        <a:t>Kunanets</a:t>
                      </a:r>
                      <a:r>
                        <a:rPr lang="en-IN" sz="1800" kern="1200" dirty="0">
                          <a:solidFill>
                            <a:schemeClr val="dk1"/>
                          </a:solidFill>
                          <a:effectLst/>
                          <a:latin typeface="+mn-lt"/>
                          <a:ea typeface="+mn-ea"/>
                          <a:cs typeface="+mn-cs"/>
                        </a:rPr>
                        <a:t>/ 2020</a:t>
                      </a:r>
                      <a:endParaRPr lang="en-IN" dirty="0"/>
                    </a:p>
                  </a:txBody>
                  <a:tcPr/>
                </a:tc>
                <a:tc>
                  <a:txBody>
                    <a:bodyPr/>
                    <a:lstStyle/>
                    <a:p>
                      <a:r>
                        <a:rPr lang="en-US" dirty="0"/>
                        <a:t>In this paper it is investigated a structure of the SMART tourism recommender system. Basic approaches for generating recommendations in an automated mode for selecting the best tourist routes in the SMART City Tourism network has been determined. This approaches are based on the analysis of the accumulated information about the most popular tourist destinations. It is proposed a mathematical model which provides, on the basis of knowledge about tourist sites, the possibility of construction optimal sequence of tourist routes. The proposed algorithm are based on the technology of online analytical processing of OLAP data selected from DW and organized in the form of OLAP Cubes .</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It explains the various problems in the smart tourism recommendation systems</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800" kern="1200" dirty="0">
                        <a:solidFill>
                          <a:schemeClr val="dk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The problems in the system varies from using </a:t>
                      </a:r>
                      <a:r>
                        <a:rPr lang="en-IN" sz="1800" kern="1200" dirty="0" err="1">
                          <a:solidFill>
                            <a:schemeClr val="dk1"/>
                          </a:solidFill>
                          <a:effectLst/>
                          <a:latin typeface="+mn-lt"/>
                          <a:ea typeface="+mn-ea"/>
                          <a:cs typeface="+mn-cs"/>
                        </a:rPr>
                        <a:t>gps</a:t>
                      </a:r>
                      <a:r>
                        <a:rPr lang="en-IN" sz="1800" kern="1200" dirty="0">
                          <a:solidFill>
                            <a:schemeClr val="dk1"/>
                          </a:solidFill>
                          <a:effectLst/>
                          <a:latin typeface="+mn-lt"/>
                          <a:ea typeface="+mn-ea"/>
                          <a:cs typeface="+mn-cs"/>
                        </a:rPr>
                        <a:t> data for route selection to the mathematical model used for recommendations.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800" kern="1200" dirty="0">
                        <a:solidFill>
                          <a:schemeClr val="dk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IN" sz="1800" kern="1200" dirty="0">
                        <a:solidFill>
                          <a:schemeClr val="dk1"/>
                        </a:solidFill>
                        <a:effectLst/>
                        <a:latin typeface="+mn-lt"/>
                        <a:ea typeface="+mn-ea"/>
                        <a:cs typeface="+mn-cs"/>
                      </a:endParaRPr>
                    </a:p>
                    <a:p>
                      <a:endParaRPr lang="en-IN"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26447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1B890E3-AA6B-4A70-BA0B-92E764B1EFC1}" type="slidenum">
              <a:rPr lang="en-US" smtClean="0"/>
              <a:t>11</a:t>
            </a:fld>
            <a:endParaRPr lang="en-US"/>
          </a:p>
        </p:txBody>
      </p:sp>
      <p:graphicFrame>
        <p:nvGraphicFramePr>
          <p:cNvPr id="5" name="Content Placeholder 4"/>
          <p:cNvGraphicFramePr>
            <a:graphicFrameLocks noGrp="1"/>
          </p:cNvGraphicFramePr>
          <p:nvPr>
            <p:ph idx="1"/>
          </p:nvPr>
        </p:nvGraphicFramePr>
        <p:xfrm>
          <a:off x="114297" y="308841"/>
          <a:ext cx="11623433" cy="4971055"/>
        </p:xfrm>
        <a:graphic>
          <a:graphicData uri="http://schemas.openxmlformats.org/drawingml/2006/table">
            <a:tbl>
              <a:tblPr firstRow="1" bandRow="1">
                <a:tableStyleId>{5C22544A-7EE6-4342-B048-85BDC9FD1C3A}</a:tableStyleId>
              </a:tblPr>
              <a:tblGrid>
                <a:gridCol w="933054">
                  <a:extLst>
                    <a:ext uri="{9D8B030D-6E8A-4147-A177-3AD203B41FA5}">
                      <a16:colId xmlns:a16="http://schemas.microsoft.com/office/drawing/2014/main" val="20000"/>
                    </a:ext>
                  </a:extLst>
                </a:gridCol>
                <a:gridCol w="1279828">
                  <a:extLst>
                    <a:ext uri="{9D8B030D-6E8A-4147-A177-3AD203B41FA5}">
                      <a16:colId xmlns:a16="http://schemas.microsoft.com/office/drawing/2014/main" val="20001"/>
                    </a:ext>
                  </a:extLst>
                </a:gridCol>
                <a:gridCol w="1859339">
                  <a:extLst>
                    <a:ext uri="{9D8B030D-6E8A-4147-A177-3AD203B41FA5}">
                      <a16:colId xmlns:a16="http://schemas.microsoft.com/office/drawing/2014/main" val="20002"/>
                    </a:ext>
                  </a:extLst>
                </a:gridCol>
                <a:gridCol w="4313985">
                  <a:extLst>
                    <a:ext uri="{9D8B030D-6E8A-4147-A177-3AD203B41FA5}">
                      <a16:colId xmlns:a16="http://schemas.microsoft.com/office/drawing/2014/main" val="20003"/>
                    </a:ext>
                  </a:extLst>
                </a:gridCol>
                <a:gridCol w="3237227">
                  <a:extLst>
                    <a:ext uri="{9D8B030D-6E8A-4147-A177-3AD203B41FA5}">
                      <a16:colId xmlns:a16="http://schemas.microsoft.com/office/drawing/2014/main" val="20005"/>
                    </a:ext>
                  </a:extLst>
                </a:gridCol>
              </a:tblGrid>
              <a:tr h="304511">
                <a:tc>
                  <a:txBody>
                    <a:bodyPr/>
                    <a:lstStyle/>
                    <a:p>
                      <a:r>
                        <a:rPr lang="en-US" dirty="0"/>
                        <a:t>S.NO</a:t>
                      </a:r>
                      <a:endParaRPr lang="en-IN" dirty="0"/>
                    </a:p>
                  </a:txBody>
                  <a:tcPr/>
                </a:tc>
                <a:tc>
                  <a:txBody>
                    <a:bodyPr/>
                    <a:lstStyle/>
                    <a:p>
                      <a:r>
                        <a:rPr lang="en-US" dirty="0"/>
                        <a:t>TITLE</a:t>
                      </a:r>
                      <a:endParaRPr lang="en-IN" dirty="0"/>
                    </a:p>
                  </a:txBody>
                  <a:tcPr/>
                </a:tc>
                <a:tc>
                  <a:txBody>
                    <a:bodyPr/>
                    <a:lstStyle/>
                    <a:p>
                      <a:r>
                        <a:rPr lang="en-US" dirty="0"/>
                        <a:t>AUTHOR/YEAR</a:t>
                      </a:r>
                      <a:endParaRPr lang="en-IN" dirty="0"/>
                    </a:p>
                  </a:txBody>
                  <a:tcPr/>
                </a:tc>
                <a:tc>
                  <a:txBody>
                    <a:bodyPr/>
                    <a:lstStyle/>
                    <a:p>
                      <a:r>
                        <a:rPr lang="en-US" dirty="0"/>
                        <a:t>WORKDONE</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lt1"/>
                          </a:solidFill>
                          <a:effectLst/>
                          <a:latin typeface="+mn-lt"/>
                          <a:ea typeface="+mn-ea"/>
                          <a:cs typeface="+mn-cs"/>
                        </a:rPr>
                        <a:t>METHODOLOGIES USED</a:t>
                      </a:r>
                    </a:p>
                  </a:txBody>
                  <a:tcPr/>
                </a:tc>
                <a:extLst>
                  <a:ext uri="{0D108BD9-81ED-4DB2-BD59-A6C34878D82A}">
                    <a16:rowId xmlns:a16="http://schemas.microsoft.com/office/drawing/2014/main" val="10000"/>
                  </a:ext>
                </a:extLst>
              </a:tr>
              <a:tr h="4605295">
                <a:tc>
                  <a:txBody>
                    <a:bodyPr/>
                    <a:lstStyle/>
                    <a:p>
                      <a:r>
                        <a:rPr lang="en-US" dirty="0"/>
                        <a:t>5</a:t>
                      </a:r>
                      <a:endParaRPr lang="en-IN" dirty="0"/>
                    </a:p>
                  </a:txBody>
                  <a:tcPr/>
                </a:tc>
                <a:tc>
                  <a:txBody>
                    <a:bodyPr/>
                    <a:lstStyle/>
                    <a:p>
                      <a:r>
                        <a:rPr lang="en-US" b="0" dirty="0"/>
                        <a:t>Toward a Smart Tourism Recommender System: Applied to Tangier City</a:t>
                      </a:r>
                    </a:p>
                  </a:txBody>
                  <a:tcPr/>
                </a:tc>
                <a:tc>
                  <a:txBody>
                    <a:bodyPr/>
                    <a:lstStyle/>
                    <a:p>
                      <a:r>
                        <a:rPr lang="en-IN" sz="1800" kern="1200" dirty="0">
                          <a:solidFill>
                            <a:schemeClr val="dk1"/>
                          </a:solidFill>
                          <a:effectLst/>
                          <a:latin typeface="+mn-lt"/>
                          <a:ea typeface="+mn-ea"/>
                          <a:cs typeface="+mn-cs"/>
                        </a:rPr>
                        <a:t> Zineb </a:t>
                      </a:r>
                      <a:r>
                        <a:rPr lang="en-IN" sz="1800" kern="1200" dirty="0" err="1">
                          <a:solidFill>
                            <a:schemeClr val="dk1"/>
                          </a:solidFill>
                          <a:effectLst/>
                          <a:latin typeface="+mn-lt"/>
                          <a:ea typeface="+mn-ea"/>
                          <a:cs typeface="+mn-cs"/>
                        </a:rPr>
                        <a:t>Aarab</a:t>
                      </a:r>
                      <a:r>
                        <a:rPr lang="en-IN" sz="1800" kern="1200" dirty="0">
                          <a:solidFill>
                            <a:schemeClr val="dk1"/>
                          </a:solidFill>
                          <a:effectLst/>
                          <a:latin typeface="+mn-lt"/>
                          <a:ea typeface="+mn-ea"/>
                          <a:cs typeface="+mn-cs"/>
                        </a:rPr>
                        <a:t>, </a:t>
                      </a:r>
                      <a:r>
                        <a:rPr lang="en-IN" sz="1800" kern="1200" dirty="0" err="1">
                          <a:solidFill>
                            <a:schemeClr val="dk1"/>
                          </a:solidFill>
                          <a:effectLst/>
                          <a:latin typeface="+mn-lt"/>
                          <a:ea typeface="+mn-ea"/>
                          <a:cs typeface="+mn-cs"/>
                        </a:rPr>
                        <a:t>Asmae</a:t>
                      </a:r>
                      <a:r>
                        <a:rPr lang="en-IN" sz="1800" kern="1200" dirty="0">
                          <a:solidFill>
                            <a:schemeClr val="dk1"/>
                          </a:solidFill>
                          <a:effectLst/>
                          <a:latin typeface="+mn-lt"/>
                          <a:ea typeface="+mn-ea"/>
                          <a:cs typeface="+mn-cs"/>
                        </a:rPr>
                        <a:t> </a:t>
                      </a:r>
                      <a:r>
                        <a:rPr lang="en-IN" sz="1800" kern="1200" dirty="0" err="1">
                          <a:solidFill>
                            <a:schemeClr val="dk1"/>
                          </a:solidFill>
                          <a:effectLst/>
                          <a:latin typeface="+mn-lt"/>
                          <a:ea typeface="+mn-ea"/>
                          <a:cs typeface="+mn-cs"/>
                        </a:rPr>
                        <a:t>Elghazi</a:t>
                      </a:r>
                      <a:r>
                        <a:rPr lang="en-IN" sz="1800" kern="1200" dirty="0">
                          <a:solidFill>
                            <a:schemeClr val="dk1"/>
                          </a:solidFill>
                          <a:effectLst/>
                          <a:latin typeface="+mn-lt"/>
                          <a:ea typeface="+mn-ea"/>
                          <a:cs typeface="+mn-cs"/>
                        </a:rPr>
                        <a:t>, </a:t>
                      </a:r>
                      <a:r>
                        <a:rPr lang="en-IN" sz="1800" kern="1200" dirty="0" err="1">
                          <a:solidFill>
                            <a:schemeClr val="dk1"/>
                          </a:solidFill>
                          <a:effectLst/>
                          <a:latin typeface="+mn-lt"/>
                          <a:ea typeface="+mn-ea"/>
                          <a:cs typeface="+mn-cs"/>
                        </a:rPr>
                        <a:t>Rajaa</a:t>
                      </a:r>
                      <a:r>
                        <a:rPr lang="en-IN" sz="1800" kern="1200" dirty="0">
                          <a:solidFill>
                            <a:schemeClr val="dk1"/>
                          </a:solidFill>
                          <a:effectLst/>
                          <a:latin typeface="+mn-lt"/>
                          <a:ea typeface="+mn-ea"/>
                          <a:cs typeface="+mn-cs"/>
                        </a:rPr>
                        <a:t> </a:t>
                      </a:r>
                      <a:r>
                        <a:rPr lang="en-IN" sz="1800" kern="1200" dirty="0" err="1">
                          <a:solidFill>
                            <a:schemeClr val="dk1"/>
                          </a:solidFill>
                          <a:effectLst/>
                          <a:latin typeface="+mn-lt"/>
                          <a:ea typeface="+mn-ea"/>
                          <a:cs typeface="+mn-cs"/>
                        </a:rPr>
                        <a:t>Saidi</a:t>
                      </a:r>
                      <a:r>
                        <a:rPr lang="en-IN" sz="1800" kern="1200" dirty="0">
                          <a:solidFill>
                            <a:schemeClr val="dk1"/>
                          </a:solidFill>
                          <a:effectLst/>
                          <a:latin typeface="+mn-lt"/>
                          <a:ea typeface="+mn-ea"/>
                          <a:cs typeface="+mn-cs"/>
                        </a:rPr>
                        <a:t> &amp; Moulay </a:t>
                      </a:r>
                      <a:r>
                        <a:rPr lang="en-IN" sz="1800" kern="1200" dirty="0" err="1">
                          <a:solidFill>
                            <a:schemeClr val="dk1"/>
                          </a:solidFill>
                          <a:effectLst/>
                          <a:latin typeface="+mn-lt"/>
                          <a:ea typeface="+mn-ea"/>
                          <a:cs typeface="+mn-cs"/>
                        </a:rPr>
                        <a:t>Driss</a:t>
                      </a:r>
                      <a:r>
                        <a:rPr lang="en-IN" sz="1800" kern="1200" dirty="0">
                          <a:solidFill>
                            <a:schemeClr val="dk1"/>
                          </a:solidFill>
                          <a:effectLst/>
                          <a:latin typeface="+mn-lt"/>
                          <a:ea typeface="+mn-ea"/>
                          <a:cs typeface="+mn-cs"/>
                        </a:rPr>
                        <a:t> </a:t>
                      </a:r>
                      <a:r>
                        <a:rPr lang="en-IN" sz="1800" kern="1200" dirty="0" err="1">
                          <a:solidFill>
                            <a:schemeClr val="dk1"/>
                          </a:solidFill>
                          <a:effectLst/>
                          <a:latin typeface="+mn-lt"/>
                          <a:ea typeface="+mn-ea"/>
                          <a:cs typeface="+mn-cs"/>
                        </a:rPr>
                        <a:t>Rahmani</a:t>
                      </a:r>
                      <a:r>
                        <a:rPr lang="en-IN" sz="1800" kern="1200" dirty="0">
                          <a:solidFill>
                            <a:schemeClr val="dk1"/>
                          </a:solidFill>
                          <a:effectLst/>
                          <a:latin typeface="+mn-lt"/>
                          <a:ea typeface="+mn-ea"/>
                          <a:cs typeface="+mn-cs"/>
                        </a:rPr>
                        <a:t> / 2018</a:t>
                      </a:r>
                      <a:endParaRPr lang="en-IN" dirty="0"/>
                    </a:p>
                  </a:txBody>
                  <a:tcPr/>
                </a:tc>
                <a:tc>
                  <a:txBody>
                    <a:bodyPr/>
                    <a:lstStyle/>
                    <a:p>
                      <a:r>
                        <a:rPr lang="en-US" dirty="0"/>
                        <a:t>In this paper, It is explored how context information can be exploit to create intelligent and adaptive recommender systems. It provides an overview of the multiform notion of context with a discussion of several context oriented approaches and systems, and illustrates the usage of such approaches in several application areas. The vision of the notion of context through a context metamodel is presented along with an effective tourist recommendation system that respect personal preferences and capture usage, personal, social and environmental contextual parameters.</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Context metamodel consists of</a:t>
                      </a:r>
                      <a:br>
                        <a:rPr lang="en-US" dirty="0"/>
                      </a:br>
                      <a:r>
                        <a:rPr lang="en-US" sz="1800" kern="1200" dirty="0">
                          <a:solidFill>
                            <a:schemeClr val="dk1"/>
                          </a:solidFill>
                          <a:effectLst/>
                          <a:latin typeface="+mn-lt"/>
                          <a:ea typeface="+mn-ea"/>
                          <a:cs typeface="+mn-cs"/>
                        </a:rPr>
                        <a:t>organizing and presenting a more abstract view of context models in order to show</a:t>
                      </a:r>
                      <a:br>
                        <a:rPr lang="en-US" dirty="0"/>
                      </a:br>
                      <a:r>
                        <a:rPr lang="en-US" sz="1800" kern="1200" dirty="0">
                          <a:solidFill>
                            <a:schemeClr val="dk1"/>
                          </a:solidFill>
                          <a:effectLst/>
                          <a:latin typeface="+mn-lt"/>
                          <a:ea typeface="+mn-ea"/>
                          <a:cs typeface="+mn-cs"/>
                        </a:rPr>
                        <a:t>their construction and manipulation.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Metamodeling context is a major challenge for the</a:t>
                      </a:r>
                      <a:br>
                        <a:rPr lang="en-US" dirty="0"/>
                      </a:br>
                      <a:r>
                        <a:rPr lang="en-US" sz="1800" kern="1200" dirty="0">
                          <a:solidFill>
                            <a:schemeClr val="dk1"/>
                          </a:solidFill>
                          <a:effectLst/>
                          <a:latin typeface="+mn-lt"/>
                          <a:ea typeface="+mn-ea"/>
                          <a:cs typeface="+mn-cs"/>
                        </a:rPr>
                        <a:t>identification of concepts involved in manipulating the context, their relationships, their</a:t>
                      </a:r>
                      <a:br>
                        <a:rPr lang="en-US" dirty="0"/>
                      </a:br>
                      <a:r>
                        <a:rPr lang="en-US" sz="1800" kern="1200" dirty="0">
                          <a:solidFill>
                            <a:schemeClr val="dk1"/>
                          </a:solidFill>
                          <a:effectLst/>
                          <a:latin typeface="+mn-lt"/>
                          <a:ea typeface="+mn-ea"/>
                          <a:cs typeface="+mn-cs"/>
                        </a:rPr>
                        <a:t>formalization and presentation of their semantics</a:t>
                      </a:r>
                      <a:endParaRPr lang="en-IN"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06527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EXISTING SYSTEM    </a:t>
            </a:r>
            <a:endParaRPr lang="en-IN" dirty="0"/>
          </a:p>
        </p:txBody>
      </p:sp>
      <p:sp>
        <p:nvSpPr>
          <p:cNvPr id="3" name="Content Placeholder 2"/>
          <p:cNvSpPr>
            <a:spLocks noGrp="1"/>
          </p:cNvSpPr>
          <p:nvPr>
            <p:ph idx="1"/>
          </p:nvPr>
        </p:nvSpPr>
        <p:spPr/>
        <p:txBody>
          <a:bodyPr/>
          <a:lstStyle/>
          <a:p>
            <a:r>
              <a:rPr lang="en-US" dirty="0"/>
              <a:t>In Existing system, people who want to learn about a city need to talk to people who live there or hire a guide.</a:t>
            </a:r>
          </a:p>
          <a:p>
            <a:r>
              <a:rPr lang="en-US" dirty="0"/>
              <a:t>The user needs to gather of all these information in order to visit the city. This requires a lot of time and pre-planning. In order to get each piece of information the user also needs to know what to search each time. </a:t>
            </a:r>
          </a:p>
          <a:p>
            <a:endParaRPr lang="en-IN" dirty="0"/>
          </a:p>
        </p:txBody>
      </p:sp>
      <p:sp>
        <p:nvSpPr>
          <p:cNvPr id="4" name="Slide Number Placeholder 3"/>
          <p:cNvSpPr>
            <a:spLocks noGrp="1"/>
          </p:cNvSpPr>
          <p:nvPr>
            <p:ph type="sldNum" sz="quarter" idx="12"/>
          </p:nvPr>
        </p:nvSpPr>
        <p:spPr/>
        <p:txBody>
          <a:bodyPr/>
          <a:lstStyle/>
          <a:p>
            <a:fld id="{51B890E3-AA6B-4A70-BA0B-92E764B1EFC1}" type="slidenum">
              <a:rPr lang="en-US" smtClean="0"/>
              <a:t>12</a:t>
            </a:fld>
            <a:endParaRPr lang="en-US"/>
          </a:p>
        </p:txBody>
      </p:sp>
    </p:spTree>
    <p:extLst>
      <p:ext uri="{BB962C8B-B14F-4D97-AF65-F5344CB8AC3E}">
        <p14:creationId xmlns:p14="http://schemas.microsoft.com/office/powerpoint/2010/main" val="2304740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PROBLEM DEFINITION</a:t>
            </a:r>
          </a:p>
        </p:txBody>
      </p:sp>
      <p:sp>
        <p:nvSpPr>
          <p:cNvPr id="3" name="Content Placeholder 2"/>
          <p:cNvSpPr>
            <a:spLocks noGrp="1"/>
          </p:cNvSpPr>
          <p:nvPr>
            <p:ph idx="1"/>
          </p:nvPr>
        </p:nvSpPr>
        <p:spPr/>
        <p:txBody>
          <a:bodyPr/>
          <a:lstStyle/>
          <a:p>
            <a:r>
              <a:rPr lang="en-IN" dirty="0"/>
              <a:t>The development background is to create an operational platform that would manage the power consumption and operational resources in order to reduce the overall running operational cost.</a:t>
            </a:r>
          </a:p>
          <a:p>
            <a:r>
              <a:rPr lang="en-IN" dirty="0"/>
              <a:t>To create something that can act as a tour guide and navigate and show the nearby places to tourists</a:t>
            </a:r>
          </a:p>
          <a:p>
            <a:endParaRPr lang="en-IN" dirty="0"/>
          </a:p>
        </p:txBody>
      </p:sp>
      <p:sp>
        <p:nvSpPr>
          <p:cNvPr id="4" name="Slide Number Placeholder 3"/>
          <p:cNvSpPr>
            <a:spLocks noGrp="1"/>
          </p:cNvSpPr>
          <p:nvPr>
            <p:ph type="sldNum" sz="quarter" idx="12"/>
          </p:nvPr>
        </p:nvSpPr>
        <p:spPr/>
        <p:txBody>
          <a:bodyPr/>
          <a:lstStyle/>
          <a:p>
            <a:fld id="{51B890E3-AA6B-4A70-BA0B-92E764B1EFC1}" type="slidenum">
              <a:rPr lang="en-US" smtClean="0"/>
              <a:t>13</a:t>
            </a:fld>
            <a:endParaRPr lang="en-US"/>
          </a:p>
        </p:txBody>
      </p:sp>
    </p:spTree>
    <p:extLst>
      <p:ext uri="{BB962C8B-B14F-4D97-AF65-F5344CB8AC3E}">
        <p14:creationId xmlns:p14="http://schemas.microsoft.com/office/powerpoint/2010/main" val="3500514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LIMITATIONS OF EXISTING SYSTEM</a:t>
            </a:r>
            <a:endParaRPr lang="en-IN" dirty="0"/>
          </a:p>
        </p:txBody>
      </p:sp>
      <p:sp>
        <p:nvSpPr>
          <p:cNvPr id="3" name="Content Placeholder 2"/>
          <p:cNvSpPr>
            <a:spLocks noGrp="1"/>
          </p:cNvSpPr>
          <p:nvPr>
            <p:ph idx="1"/>
          </p:nvPr>
        </p:nvSpPr>
        <p:spPr/>
        <p:txBody>
          <a:bodyPr/>
          <a:lstStyle/>
          <a:p>
            <a:pPr lvl="0"/>
            <a:r>
              <a:rPr lang="en-US" dirty="0"/>
              <a:t>The existing system is quite difficult to use for beginners. Here the city information exists individually and to search any place requires the user to manually search it each time..</a:t>
            </a:r>
          </a:p>
          <a:p>
            <a:pPr lvl="0"/>
            <a:r>
              <a:rPr lang="en-US" dirty="0"/>
              <a:t>There is also google maps which is very efficient but not easy to use when going to someplace new where the user doesn’t know what to look for. </a:t>
            </a:r>
          </a:p>
          <a:p>
            <a:pPr lvl="0"/>
            <a:r>
              <a:rPr lang="en-US" dirty="0"/>
              <a:t>In the existing system, multiple locations can’t be compared at a time, making it difficult for the user to select the best place nearby.</a:t>
            </a:r>
          </a:p>
          <a:p>
            <a:pPr marL="0" indent="0">
              <a:buNone/>
            </a:pPr>
            <a:endParaRPr lang="en-US" dirty="0"/>
          </a:p>
          <a:p>
            <a:endParaRPr lang="en-IN" dirty="0"/>
          </a:p>
        </p:txBody>
      </p:sp>
      <p:sp>
        <p:nvSpPr>
          <p:cNvPr id="4" name="Slide Number Placeholder 3"/>
          <p:cNvSpPr>
            <a:spLocks noGrp="1"/>
          </p:cNvSpPr>
          <p:nvPr>
            <p:ph type="sldNum" sz="quarter" idx="12"/>
          </p:nvPr>
        </p:nvSpPr>
        <p:spPr/>
        <p:txBody>
          <a:bodyPr/>
          <a:lstStyle/>
          <a:p>
            <a:fld id="{51B890E3-AA6B-4A70-BA0B-92E764B1EFC1}" type="slidenum">
              <a:rPr lang="en-US" smtClean="0"/>
              <a:t>14</a:t>
            </a:fld>
            <a:endParaRPr lang="en-US"/>
          </a:p>
        </p:txBody>
      </p:sp>
    </p:spTree>
    <p:extLst>
      <p:ext uri="{BB962C8B-B14F-4D97-AF65-F5344CB8AC3E}">
        <p14:creationId xmlns:p14="http://schemas.microsoft.com/office/powerpoint/2010/main" val="3692634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PROPOSED SYSTEM</a:t>
            </a:r>
            <a:endParaRPr lang="en-IN" dirty="0"/>
          </a:p>
        </p:txBody>
      </p:sp>
      <p:sp>
        <p:nvSpPr>
          <p:cNvPr id="3" name="Content Placeholder 2"/>
          <p:cNvSpPr>
            <a:spLocks noGrp="1"/>
          </p:cNvSpPr>
          <p:nvPr>
            <p:ph idx="1"/>
          </p:nvPr>
        </p:nvSpPr>
        <p:spPr/>
        <p:txBody>
          <a:bodyPr>
            <a:normAutofit/>
          </a:bodyPr>
          <a:lstStyle/>
          <a:p>
            <a:r>
              <a:rPr lang="en-US" dirty="0"/>
              <a:t>The Proposed System provides information about the city in the form of an android application. </a:t>
            </a:r>
          </a:p>
          <a:p>
            <a:pPr lvl="0"/>
            <a:r>
              <a:rPr lang="en-US" dirty="0"/>
              <a:t>The system makes the travelling and searching for nearby locations much easier and </a:t>
            </a:r>
            <a:r>
              <a:rPr lang="en-US" dirty="0" err="1"/>
              <a:t>and</a:t>
            </a:r>
            <a:r>
              <a:rPr lang="en-US" dirty="0"/>
              <a:t> flexible. </a:t>
            </a:r>
          </a:p>
          <a:p>
            <a:pPr lvl="0"/>
            <a:r>
              <a:rPr lang="en-US" dirty="0"/>
              <a:t>It can be accessed over the Internet.</a:t>
            </a:r>
          </a:p>
          <a:p>
            <a:pPr lvl="0"/>
            <a:r>
              <a:rPr lang="en-US" dirty="0"/>
              <a:t>The city information files can be stored in centralized database which can be maintained by the system.</a:t>
            </a:r>
          </a:p>
          <a:p>
            <a:endParaRPr lang="en-IN" dirty="0"/>
          </a:p>
        </p:txBody>
      </p:sp>
      <p:sp>
        <p:nvSpPr>
          <p:cNvPr id="4" name="Slide Number Placeholder 3"/>
          <p:cNvSpPr>
            <a:spLocks noGrp="1"/>
          </p:cNvSpPr>
          <p:nvPr>
            <p:ph type="sldNum" sz="quarter" idx="12"/>
          </p:nvPr>
        </p:nvSpPr>
        <p:spPr/>
        <p:txBody>
          <a:bodyPr/>
          <a:lstStyle/>
          <a:p>
            <a:fld id="{51B890E3-AA6B-4A70-BA0B-92E764B1EFC1}" type="slidenum">
              <a:rPr lang="en-US" smtClean="0"/>
              <a:t>15</a:t>
            </a:fld>
            <a:endParaRPr lang="en-US"/>
          </a:p>
        </p:txBody>
      </p:sp>
    </p:spTree>
    <p:extLst>
      <p:ext uri="{BB962C8B-B14F-4D97-AF65-F5344CB8AC3E}">
        <p14:creationId xmlns:p14="http://schemas.microsoft.com/office/powerpoint/2010/main" val="214196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ARCHITECTURE</a:t>
            </a:r>
            <a:endParaRPr lang="en-IN" dirty="0"/>
          </a:p>
        </p:txBody>
      </p:sp>
      <p:sp>
        <p:nvSpPr>
          <p:cNvPr id="4" name="Slide Number Placeholder 3"/>
          <p:cNvSpPr>
            <a:spLocks noGrp="1"/>
          </p:cNvSpPr>
          <p:nvPr>
            <p:ph type="sldNum" sz="quarter" idx="12"/>
          </p:nvPr>
        </p:nvSpPr>
        <p:spPr/>
        <p:txBody>
          <a:bodyPr/>
          <a:lstStyle/>
          <a:p>
            <a:fld id="{51B890E3-AA6B-4A70-BA0B-92E764B1EFC1}" type="slidenum">
              <a:rPr lang="en-US" smtClean="0"/>
              <a:t>16</a:t>
            </a:fld>
            <a:endParaRPr lang="en-US"/>
          </a:p>
        </p:txBody>
      </p:sp>
      <p:pic>
        <p:nvPicPr>
          <p:cNvPr id="5" name="Picture 4"/>
          <p:cNvPicPr/>
          <p:nvPr/>
        </p:nvPicPr>
        <p:blipFill>
          <a:blip r:embed="rId2">
            <a:extLst>
              <a:ext uri="{28A0092B-C50C-407E-A947-70E740481C1C}">
                <a14:useLocalDpi xmlns:a14="http://schemas.microsoft.com/office/drawing/2010/main" val="0"/>
              </a:ext>
            </a:extLst>
          </a:blip>
          <a:srcRect/>
          <a:stretch/>
        </p:blipFill>
        <p:spPr bwMode="auto">
          <a:xfrm>
            <a:off x="3152235" y="1562380"/>
            <a:ext cx="5887529" cy="3950914"/>
          </a:xfrm>
          <a:prstGeom prst="rect">
            <a:avLst/>
          </a:prstGeom>
          <a:noFill/>
          <a:ln>
            <a:solidFill>
              <a:schemeClr val="tx1"/>
            </a:solidFill>
          </a:ln>
        </p:spPr>
      </p:pic>
    </p:spTree>
    <p:extLst>
      <p:ext uri="{BB962C8B-B14F-4D97-AF65-F5344CB8AC3E}">
        <p14:creationId xmlns:p14="http://schemas.microsoft.com/office/powerpoint/2010/main" val="4166483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MODULES</a:t>
            </a:r>
            <a:endParaRPr lang="en-IN" b="1" dirty="0"/>
          </a:p>
        </p:txBody>
      </p:sp>
      <p:sp>
        <p:nvSpPr>
          <p:cNvPr id="3" name="Content Placeholder 2"/>
          <p:cNvSpPr>
            <a:spLocks noGrp="1"/>
          </p:cNvSpPr>
          <p:nvPr>
            <p:ph idx="1"/>
          </p:nvPr>
        </p:nvSpPr>
        <p:spPr/>
        <p:txBody>
          <a:bodyPr/>
          <a:lstStyle/>
          <a:p>
            <a:pPr lvl="0"/>
            <a:r>
              <a:rPr lang="en-IN" dirty="0"/>
              <a:t>User Registration and Authentication</a:t>
            </a:r>
          </a:p>
          <a:p>
            <a:pPr lvl="0"/>
            <a:r>
              <a:rPr lang="en-US" dirty="0"/>
              <a:t>Find destination location</a:t>
            </a:r>
            <a:endParaRPr lang="en-IN" dirty="0"/>
          </a:p>
          <a:p>
            <a:pPr lvl="0"/>
            <a:r>
              <a:rPr lang="en-US" dirty="0"/>
              <a:t>Tourism And City Guide</a:t>
            </a:r>
            <a:endParaRPr lang="en-IN" dirty="0"/>
          </a:p>
          <a:p>
            <a:pPr lvl="0"/>
            <a:r>
              <a:rPr lang="en-US" dirty="0"/>
              <a:t>Main information about cities</a:t>
            </a:r>
            <a:endParaRPr lang="en-IN" dirty="0"/>
          </a:p>
          <a:p>
            <a:endParaRPr lang="en-IN" dirty="0"/>
          </a:p>
        </p:txBody>
      </p:sp>
      <p:sp>
        <p:nvSpPr>
          <p:cNvPr id="4" name="Slide Number Placeholder 3"/>
          <p:cNvSpPr>
            <a:spLocks noGrp="1"/>
          </p:cNvSpPr>
          <p:nvPr>
            <p:ph type="sldNum" sz="quarter" idx="12"/>
          </p:nvPr>
        </p:nvSpPr>
        <p:spPr/>
        <p:txBody>
          <a:bodyPr/>
          <a:lstStyle/>
          <a:p>
            <a:fld id="{51B890E3-AA6B-4A70-BA0B-92E764B1EFC1}" type="slidenum">
              <a:rPr lang="en-US" smtClean="0"/>
              <a:t>17</a:t>
            </a:fld>
            <a:endParaRPr lang="en-US"/>
          </a:p>
        </p:txBody>
      </p:sp>
    </p:spTree>
    <p:extLst>
      <p:ext uri="{BB962C8B-B14F-4D97-AF65-F5344CB8AC3E}">
        <p14:creationId xmlns:p14="http://schemas.microsoft.com/office/powerpoint/2010/main" val="2663745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USER MODULE</a:t>
            </a:r>
            <a:endParaRPr lang="en-IN" b="1" dirty="0"/>
          </a:p>
        </p:txBody>
      </p:sp>
      <p:sp>
        <p:nvSpPr>
          <p:cNvPr id="3" name="Content Placeholder 2"/>
          <p:cNvSpPr>
            <a:spLocks noGrp="1"/>
          </p:cNvSpPr>
          <p:nvPr>
            <p:ph idx="1"/>
          </p:nvPr>
        </p:nvSpPr>
        <p:spPr/>
        <p:txBody>
          <a:bodyPr/>
          <a:lstStyle/>
          <a:p>
            <a:pPr lvl="0"/>
            <a:r>
              <a:rPr lang="en-US" dirty="0"/>
              <a:t>User module is maintaining the information regarding the city tourist spot, hotels in the city entertainment in this city etc.., the user after registration as a tourist is considered as authorized user. The various software components in the tourist module are view theaters, view hotels, view city map, view ATM locations, view hospitals, view city history, view travel agency, view bus routes. </a:t>
            </a:r>
            <a:endParaRPr lang="en-IN" dirty="0"/>
          </a:p>
        </p:txBody>
      </p:sp>
      <p:sp>
        <p:nvSpPr>
          <p:cNvPr id="4" name="Slide Number Placeholder 3"/>
          <p:cNvSpPr>
            <a:spLocks noGrp="1"/>
          </p:cNvSpPr>
          <p:nvPr>
            <p:ph type="sldNum" sz="quarter" idx="12"/>
          </p:nvPr>
        </p:nvSpPr>
        <p:spPr/>
        <p:txBody>
          <a:bodyPr/>
          <a:lstStyle/>
          <a:p>
            <a:fld id="{51B890E3-AA6B-4A70-BA0B-92E764B1EFC1}" type="slidenum">
              <a:rPr lang="en-US" smtClean="0"/>
              <a:t>18</a:t>
            </a:fld>
            <a:endParaRPr lang="en-US"/>
          </a:p>
        </p:txBody>
      </p:sp>
    </p:spTree>
    <p:extLst>
      <p:ext uri="{BB962C8B-B14F-4D97-AF65-F5344CB8AC3E}">
        <p14:creationId xmlns:p14="http://schemas.microsoft.com/office/powerpoint/2010/main" val="1566813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TOURISM AND CITY GUIDE</a:t>
            </a:r>
            <a:endParaRPr lang="en-IN" b="1" dirty="0"/>
          </a:p>
        </p:txBody>
      </p:sp>
      <p:sp>
        <p:nvSpPr>
          <p:cNvPr id="3" name="Content Placeholder 2"/>
          <p:cNvSpPr>
            <a:spLocks noGrp="1"/>
          </p:cNvSpPr>
          <p:nvPr>
            <p:ph idx="1"/>
          </p:nvPr>
        </p:nvSpPr>
        <p:spPr/>
        <p:txBody>
          <a:bodyPr/>
          <a:lstStyle/>
          <a:p>
            <a:pPr lvl="0"/>
            <a:r>
              <a:rPr lang="en-US" dirty="0"/>
              <a:t>It is a section of the application which provides the detailed information about the area, the famous places of those areas, restaurants, hotels, shopping malls etc. and all the related details of these places. This provides the user an easy way to visit any place. It also helps the user to compare any two places before being able to visit it. This makes planning easy. </a:t>
            </a:r>
            <a:endParaRPr lang="en-IN" dirty="0"/>
          </a:p>
        </p:txBody>
      </p:sp>
      <p:sp>
        <p:nvSpPr>
          <p:cNvPr id="4" name="Slide Number Placeholder 3"/>
          <p:cNvSpPr>
            <a:spLocks noGrp="1"/>
          </p:cNvSpPr>
          <p:nvPr>
            <p:ph type="sldNum" sz="quarter" idx="12"/>
          </p:nvPr>
        </p:nvSpPr>
        <p:spPr/>
        <p:txBody>
          <a:bodyPr/>
          <a:lstStyle/>
          <a:p>
            <a:fld id="{51B890E3-AA6B-4A70-BA0B-92E764B1EFC1}" type="slidenum">
              <a:rPr lang="en-US" smtClean="0"/>
              <a:t>19</a:t>
            </a:fld>
            <a:endParaRPr lang="en-US"/>
          </a:p>
        </p:txBody>
      </p:sp>
    </p:spTree>
    <p:extLst>
      <p:ext uri="{BB962C8B-B14F-4D97-AF65-F5344CB8AC3E}">
        <p14:creationId xmlns:p14="http://schemas.microsoft.com/office/powerpoint/2010/main" val="670110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725B1-BDE2-4B49-BAD1-720AA23D2E34}"/>
              </a:ext>
            </a:extLst>
          </p:cNvPr>
          <p:cNvSpPr>
            <a:spLocks noGrp="1"/>
          </p:cNvSpPr>
          <p:nvPr>
            <p:ph type="title"/>
          </p:nvPr>
        </p:nvSpPr>
        <p:spPr>
          <a:xfrm>
            <a:off x="0" y="0"/>
            <a:ext cx="12192000" cy="892175"/>
          </a:xfrm>
        </p:spPr>
        <p:txBody>
          <a:bodyPr/>
          <a:lstStyle/>
          <a:p>
            <a:pPr algn="ctr"/>
            <a:r>
              <a:rPr lang="en-IN" b="1" dirty="0">
                <a:solidFill>
                  <a:schemeClr val="accent6">
                    <a:lumMod val="75000"/>
                  </a:schemeClr>
                </a:solidFill>
                <a:latin typeface="Times New Roman" panose="02020603050405020304" pitchFamily="18" charset="0"/>
                <a:cs typeface="Times New Roman" panose="02020603050405020304" pitchFamily="18" charset="0"/>
              </a:rPr>
              <a:t>AGENDA</a:t>
            </a:r>
            <a:endParaRPr lang="en-US" b="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234E29D-CA1E-4A0F-B00D-C1C0003C455D}"/>
              </a:ext>
            </a:extLst>
          </p:cNvPr>
          <p:cNvSpPr>
            <a:spLocks noGrp="1"/>
          </p:cNvSpPr>
          <p:nvPr>
            <p:ph idx="1"/>
          </p:nvPr>
        </p:nvSpPr>
        <p:spPr>
          <a:xfrm>
            <a:off x="774700" y="892175"/>
            <a:ext cx="10985500" cy="4919663"/>
          </a:xfrm>
        </p:spPr>
        <p:txBody>
          <a:bodyPr>
            <a:noAutofit/>
          </a:bodyPr>
          <a:lstStyle/>
          <a:p>
            <a:pPr>
              <a:buFont typeface="Wingdings" panose="05000000000000000000" pitchFamily="2" charset="2"/>
              <a:buChar char="§"/>
            </a:pPr>
            <a:r>
              <a:rPr lang="en-US" sz="2000" b="1" i="0" u="none" strike="noStrike" dirty="0">
                <a:solidFill>
                  <a:srgbClr val="0000FF"/>
                </a:solidFill>
                <a:effectLst/>
                <a:latin typeface="Arial" panose="020B0604020202020204" pitchFamily="34" charset="0"/>
              </a:rPr>
              <a:t>INTRODUCTION</a:t>
            </a:r>
          </a:p>
          <a:p>
            <a:pPr>
              <a:buFont typeface="Wingdings" panose="05000000000000000000" pitchFamily="2" charset="2"/>
              <a:buChar char="§"/>
            </a:pPr>
            <a:r>
              <a:rPr lang="en-US" sz="2000" b="1" i="0" u="none" strike="noStrike" dirty="0">
                <a:solidFill>
                  <a:srgbClr val="0000FF"/>
                </a:solidFill>
                <a:effectLst/>
                <a:latin typeface="Arial" panose="020B0604020202020204" pitchFamily="34" charset="0"/>
              </a:rPr>
              <a:t>OBJECTIVE</a:t>
            </a:r>
          </a:p>
          <a:p>
            <a:pPr>
              <a:buFont typeface="Wingdings" panose="05000000000000000000" pitchFamily="2" charset="2"/>
              <a:buChar char="§"/>
            </a:pPr>
            <a:r>
              <a:rPr lang="en-US" sz="2000" b="1" dirty="0">
                <a:solidFill>
                  <a:srgbClr val="0000FF"/>
                </a:solidFill>
                <a:latin typeface="Arial" panose="020B0604020202020204" pitchFamily="34" charset="0"/>
              </a:rPr>
              <a:t>SCOPE</a:t>
            </a:r>
          </a:p>
          <a:p>
            <a:pPr>
              <a:buFont typeface="Wingdings" panose="05000000000000000000" pitchFamily="2" charset="2"/>
              <a:buChar char="§"/>
            </a:pPr>
            <a:r>
              <a:rPr lang="en-US" sz="2000" b="1" dirty="0">
                <a:solidFill>
                  <a:srgbClr val="0000FF"/>
                </a:solidFill>
                <a:latin typeface="Arial" panose="020B0604020202020204" pitchFamily="34" charset="0"/>
              </a:rPr>
              <a:t>LITERATURE SURVEY (</a:t>
            </a:r>
            <a:r>
              <a:rPr lang="en-US" sz="2000" b="1" dirty="0">
                <a:solidFill>
                  <a:srgbClr val="FF0000"/>
                </a:solidFill>
                <a:latin typeface="Arial" panose="020B0604020202020204" pitchFamily="34" charset="0"/>
              </a:rPr>
              <a:t>in Tabular column</a:t>
            </a:r>
            <a:r>
              <a:rPr lang="en-US" sz="2000" b="1" dirty="0">
                <a:solidFill>
                  <a:srgbClr val="0000FF"/>
                </a:solidFill>
                <a:latin typeface="Arial" panose="020B0604020202020204" pitchFamily="34" charset="0"/>
              </a:rPr>
              <a:t>)</a:t>
            </a:r>
          </a:p>
          <a:p>
            <a:pPr>
              <a:buFont typeface="Wingdings" panose="05000000000000000000" pitchFamily="2" charset="2"/>
              <a:buChar char="§"/>
            </a:pPr>
            <a:r>
              <a:rPr lang="en-US" sz="2000" b="1" dirty="0">
                <a:solidFill>
                  <a:srgbClr val="0000FF"/>
                </a:solidFill>
                <a:latin typeface="Arial" panose="020B0604020202020204" pitchFamily="34" charset="0"/>
              </a:rPr>
              <a:t>EXISTING SYSTEM &amp; DRAW BACKS</a:t>
            </a:r>
          </a:p>
          <a:p>
            <a:pPr>
              <a:buFont typeface="Wingdings" panose="05000000000000000000" pitchFamily="2" charset="2"/>
              <a:buChar char="§"/>
            </a:pPr>
            <a:r>
              <a:rPr lang="en-US" sz="2000" b="1" dirty="0">
                <a:solidFill>
                  <a:srgbClr val="0000FF"/>
                </a:solidFill>
                <a:latin typeface="Arial" panose="020B0604020202020204" pitchFamily="34" charset="0"/>
              </a:rPr>
              <a:t>PROBLEM DEFINITION</a:t>
            </a:r>
          </a:p>
          <a:p>
            <a:pPr>
              <a:buFont typeface="Wingdings" panose="05000000000000000000" pitchFamily="2" charset="2"/>
              <a:buChar char="§"/>
            </a:pPr>
            <a:r>
              <a:rPr lang="en-US" sz="2000" b="1" dirty="0">
                <a:solidFill>
                  <a:srgbClr val="0000FF"/>
                </a:solidFill>
                <a:latin typeface="Arial" panose="020B0604020202020204" pitchFamily="34" charset="0"/>
              </a:rPr>
              <a:t>PROPOSED SYSTEM</a:t>
            </a:r>
          </a:p>
          <a:p>
            <a:pPr>
              <a:buFont typeface="Wingdings" panose="05000000000000000000" pitchFamily="2" charset="2"/>
              <a:buChar char="§"/>
            </a:pPr>
            <a:r>
              <a:rPr lang="en-US" sz="2000" b="1" dirty="0">
                <a:solidFill>
                  <a:srgbClr val="0000FF"/>
                </a:solidFill>
                <a:latin typeface="Arial" panose="020B0604020202020204" pitchFamily="34" charset="0"/>
              </a:rPr>
              <a:t>SYSTEM ARCHITECTURE</a:t>
            </a:r>
          </a:p>
          <a:p>
            <a:pPr>
              <a:buFont typeface="Wingdings" panose="05000000000000000000" pitchFamily="2" charset="2"/>
              <a:buChar char="§"/>
            </a:pPr>
            <a:r>
              <a:rPr lang="en-US" sz="2000" b="1" dirty="0">
                <a:solidFill>
                  <a:srgbClr val="0000FF"/>
                </a:solidFill>
                <a:latin typeface="Arial" panose="020B0604020202020204" pitchFamily="34" charset="0"/>
              </a:rPr>
              <a:t>MODULES (</a:t>
            </a:r>
            <a:r>
              <a:rPr lang="en-US" sz="2000" b="1" dirty="0">
                <a:solidFill>
                  <a:srgbClr val="FF0000"/>
                </a:solidFill>
                <a:latin typeface="Arial" panose="020B0604020202020204" pitchFamily="34" charset="0"/>
              </a:rPr>
              <a:t>with Description and Flowchart/ UML/ Pseudo Code</a:t>
            </a:r>
            <a:r>
              <a:rPr lang="en-US" sz="2000" b="1" dirty="0">
                <a:solidFill>
                  <a:srgbClr val="0000FF"/>
                </a:solidFill>
                <a:latin typeface="Arial" panose="020B0604020202020204" pitchFamily="34" charset="0"/>
              </a:rPr>
              <a:t>)</a:t>
            </a:r>
          </a:p>
          <a:p>
            <a:pPr>
              <a:buFont typeface="Wingdings" panose="05000000000000000000" pitchFamily="2" charset="2"/>
              <a:buChar char="§"/>
            </a:pPr>
            <a:r>
              <a:rPr lang="en-US" sz="2000" b="1" dirty="0">
                <a:solidFill>
                  <a:srgbClr val="0000FF"/>
                </a:solidFill>
                <a:latin typeface="Arial" panose="020B0604020202020204" pitchFamily="34" charset="0"/>
              </a:rPr>
              <a:t>OUTPUTS (</a:t>
            </a:r>
            <a:r>
              <a:rPr lang="en-US" sz="2000" b="1" dirty="0">
                <a:solidFill>
                  <a:srgbClr val="FF0000"/>
                </a:solidFill>
                <a:latin typeface="Arial" panose="020B0604020202020204" pitchFamily="34" charset="0"/>
              </a:rPr>
              <a:t>Screen shorts and Results/Graphs</a:t>
            </a:r>
            <a:r>
              <a:rPr lang="en-US" sz="2000" b="1" dirty="0">
                <a:solidFill>
                  <a:srgbClr val="0000FF"/>
                </a:solidFill>
                <a:latin typeface="Arial" panose="020B0604020202020204" pitchFamily="34" charset="0"/>
              </a:rPr>
              <a:t>)</a:t>
            </a:r>
          </a:p>
          <a:p>
            <a:pPr>
              <a:buFont typeface="Wingdings" panose="05000000000000000000" pitchFamily="2" charset="2"/>
              <a:buChar char="§"/>
            </a:pPr>
            <a:r>
              <a:rPr lang="en-US" sz="2000" b="1" dirty="0">
                <a:solidFill>
                  <a:srgbClr val="0000FF"/>
                </a:solidFill>
                <a:latin typeface="Arial" panose="020B0604020202020204" pitchFamily="34" charset="0"/>
              </a:rPr>
              <a:t>SWOT Analysis</a:t>
            </a:r>
          </a:p>
          <a:p>
            <a:pPr>
              <a:buFont typeface="Wingdings" panose="05000000000000000000" pitchFamily="2" charset="2"/>
              <a:buChar char="§"/>
            </a:pPr>
            <a:r>
              <a:rPr lang="en-US" sz="2000" b="1" dirty="0">
                <a:solidFill>
                  <a:srgbClr val="0000FF"/>
                </a:solidFill>
                <a:latin typeface="Arial" panose="020B0604020202020204" pitchFamily="34" charset="0"/>
              </a:rPr>
              <a:t>CONCLUSION</a:t>
            </a:r>
          </a:p>
          <a:p>
            <a:pPr>
              <a:buFont typeface="Wingdings" panose="05000000000000000000" pitchFamily="2" charset="2"/>
              <a:buChar char="§"/>
            </a:pPr>
            <a:r>
              <a:rPr lang="en-US" sz="2000" b="1" dirty="0">
                <a:solidFill>
                  <a:srgbClr val="0000FF"/>
                </a:solidFill>
                <a:latin typeface="Arial" panose="020B0604020202020204" pitchFamily="34" charset="0"/>
              </a:rPr>
              <a:t>FUTURE ENHANCEMENT</a:t>
            </a:r>
          </a:p>
          <a:p>
            <a:pPr>
              <a:buFont typeface="Wingdings" panose="05000000000000000000" pitchFamily="2" charset="2"/>
              <a:buChar char="§"/>
            </a:pPr>
            <a:r>
              <a:rPr lang="en-US" sz="2000" b="1" dirty="0">
                <a:solidFill>
                  <a:srgbClr val="0000FF"/>
                </a:solidFill>
                <a:latin typeface="Arial" panose="020B0604020202020204" pitchFamily="34" charset="0"/>
              </a:rPr>
              <a:t>REFERENCES</a:t>
            </a:r>
          </a:p>
        </p:txBody>
      </p:sp>
      <p:sp>
        <p:nvSpPr>
          <p:cNvPr id="4" name="Slide Number Placeholder 3">
            <a:extLst>
              <a:ext uri="{FF2B5EF4-FFF2-40B4-BE49-F238E27FC236}">
                <a16:creationId xmlns:a16="http://schemas.microsoft.com/office/drawing/2014/main" id="{C5CECE64-152C-4A88-9E2B-5BA5BC5BB0B7}"/>
              </a:ext>
            </a:extLst>
          </p:cNvPr>
          <p:cNvSpPr>
            <a:spLocks noGrp="1"/>
          </p:cNvSpPr>
          <p:nvPr>
            <p:ph type="sldNum" sz="quarter" idx="12"/>
          </p:nvPr>
        </p:nvSpPr>
        <p:spPr/>
        <p:txBody>
          <a:bodyPr/>
          <a:lstStyle/>
          <a:p>
            <a:fld id="{51B890E3-AA6B-4A70-BA0B-92E764B1EFC1}" type="slidenum">
              <a:rPr lang="en-US" smtClean="0"/>
              <a:t>2</a:t>
            </a:fld>
            <a:endParaRPr lang="en-US"/>
          </a:p>
        </p:txBody>
      </p:sp>
    </p:spTree>
    <p:extLst>
      <p:ext uri="{BB962C8B-B14F-4D97-AF65-F5344CB8AC3E}">
        <p14:creationId xmlns:p14="http://schemas.microsoft.com/office/powerpoint/2010/main" val="1930772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POI CATEGORIES</a:t>
            </a:r>
            <a:endParaRPr lang="en-IN" b="1" dirty="0"/>
          </a:p>
        </p:txBody>
      </p:sp>
      <p:sp>
        <p:nvSpPr>
          <p:cNvPr id="3" name="Content Placeholder 2"/>
          <p:cNvSpPr>
            <a:spLocks noGrp="1"/>
          </p:cNvSpPr>
          <p:nvPr>
            <p:ph idx="1"/>
          </p:nvPr>
        </p:nvSpPr>
        <p:spPr/>
        <p:txBody>
          <a:bodyPr/>
          <a:lstStyle/>
          <a:p>
            <a:pPr lvl="0"/>
            <a:r>
              <a:rPr lang="en-US" dirty="0"/>
              <a:t>The application contains a lot of information about the various categories of nearby facilities and other amenities that a user might need. This is updated based on the geographic location through the use of GPS on the smartphone. So, when a user is in any particular location, they will be shown all the best possible landmarks, gyms, points of interest, famous hotspots etc. This is done live and gets shown in real-time to the user.</a:t>
            </a:r>
            <a:endParaRPr lang="en-IN" dirty="0"/>
          </a:p>
        </p:txBody>
      </p:sp>
      <p:sp>
        <p:nvSpPr>
          <p:cNvPr id="4" name="Slide Number Placeholder 3"/>
          <p:cNvSpPr>
            <a:spLocks noGrp="1"/>
          </p:cNvSpPr>
          <p:nvPr>
            <p:ph type="sldNum" sz="quarter" idx="12"/>
          </p:nvPr>
        </p:nvSpPr>
        <p:spPr/>
        <p:txBody>
          <a:bodyPr/>
          <a:lstStyle/>
          <a:p>
            <a:fld id="{51B890E3-AA6B-4A70-BA0B-92E764B1EFC1}" type="slidenum">
              <a:rPr lang="en-US" smtClean="0"/>
              <a:t>20</a:t>
            </a:fld>
            <a:endParaRPr lang="en-US"/>
          </a:p>
        </p:txBody>
      </p:sp>
    </p:spTree>
    <p:extLst>
      <p:ext uri="{BB962C8B-B14F-4D97-AF65-F5344CB8AC3E}">
        <p14:creationId xmlns:p14="http://schemas.microsoft.com/office/powerpoint/2010/main" val="3157705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75B8D-A62F-6C8A-E387-FA959E9A3531}"/>
              </a:ext>
            </a:extLst>
          </p:cNvPr>
          <p:cNvSpPr>
            <a:spLocks noGrp="1"/>
          </p:cNvSpPr>
          <p:nvPr>
            <p:ph type="title"/>
          </p:nvPr>
        </p:nvSpPr>
        <p:spPr/>
        <p:txBody>
          <a:bodyPr/>
          <a:lstStyle/>
          <a:p>
            <a:r>
              <a:rPr lang="en-IN" b="1" dirty="0"/>
              <a:t>User Registration and Authentication</a:t>
            </a:r>
          </a:p>
        </p:txBody>
      </p:sp>
      <p:sp>
        <p:nvSpPr>
          <p:cNvPr id="3" name="Content Placeholder 2">
            <a:extLst>
              <a:ext uri="{FF2B5EF4-FFF2-40B4-BE49-F238E27FC236}">
                <a16:creationId xmlns:a16="http://schemas.microsoft.com/office/drawing/2014/main" id="{18AFCF53-0453-0BBF-7763-8A207E3BBB1C}"/>
              </a:ext>
            </a:extLst>
          </p:cNvPr>
          <p:cNvSpPr>
            <a:spLocks noGrp="1"/>
          </p:cNvSpPr>
          <p:nvPr>
            <p:ph idx="1"/>
          </p:nvPr>
        </p:nvSpPr>
        <p:spPr/>
        <p:txBody>
          <a:bodyPr/>
          <a:lstStyle/>
          <a:p>
            <a:r>
              <a:rPr lang="en-IN" dirty="0"/>
              <a:t>The app will ask the user to create an account.</a:t>
            </a:r>
          </a:p>
          <a:p>
            <a:r>
              <a:rPr lang="en-IN" dirty="0"/>
              <a:t>The login credentials will be stored in firebase and be used to authenticate the user. </a:t>
            </a:r>
          </a:p>
          <a:p>
            <a:endParaRPr lang="en-IN" dirty="0"/>
          </a:p>
          <a:p>
            <a:endParaRPr lang="en-IN" dirty="0"/>
          </a:p>
        </p:txBody>
      </p:sp>
      <p:sp>
        <p:nvSpPr>
          <p:cNvPr id="4" name="Slide Number Placeholder 3">
            <a:extLst>
              <a:ext uri="{FF2B5EF4-FFF2-40B4-BE49-F238E27FC236}">
                <a16:creationId xmlns:a16="http://schemas.microsoft.com/office/drawing/2014/main" id="{AC51AD75-B0F1-DFED-DA5E-103D0BA2B33D}"/>
              </a:ext>
            </a:extLst>
          </p:cNvPr>
          <p:cNvSpPr>
            <a:spLocks noGrp="1"/>
          </p:cNvSpPr>
          <p:nvPr>
            <p:ph type="sldNum" sz="quarter" idx="12"/>
          </p:nvPr>
        </p:nvSpPr>
        <p:spPr/>
        <p:txBody>
          <a:bodyPr/>
          <a:lstStyle/>
          <a:p>
            <a:fld id="{51B890E3-AA6B-4A70-BA0B-92E764B1EFC1}" type="slidenum">
              <a:rPr lang="en-US" smtClean="0"/>
              <a:t>21</a:t>
            </a:fld>
            <a:endParaRPr lang="en-US"/>
          </a:p>
        </p:txBody>
      </p:sp>
    </p:spTree>
    <p:extLst>
      <p:ext uri="{BB962C8B-B14F-4D97-AF65-F5344CB8AC3E}">
        <p14:creationId xmlns:p14="http://schemas.microsoft.com/office/powerpoint/2010/main" val="18248593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FIND DESTINATION LOCATION</a:t>
            </a:r>
            <a:endParaRPr lang="en-IN" dirty="0"/>
          </a:p>
        </p:txBody>
      </p:sp>
      <p:sp>
        <p:nvSpPr>
          <p:cNvPr id="3" name="Content Placeholder 2"/>
          <p:cNvSpPr>
            <a:spLocks noGrp="1"/>
          </p:cNvSpPr>
          <p:nvPr>
            <p:ph idx="1"/>
          </p:nvPr>
        </p:nvSpPr>
        <p:spPr/>
        <p:txBody>
          <a:bodyPr/>
          <a:lstStyle/>
          <a:p>
            <a:r>
              <a:rPr lang="en-IN" dirty="0"/>
              <a:t>The application has an inbuilt navigation system that will provide the shortest route between the current location and the destination. </a:t>
            </a:r>
          </a:p>
          <a:p>
            <a:r>
              <a:rPr lang="en-IN" dirty="0"/>
              <a:t>So a user need not use any other app to for navigation purposes. </a:t>
            </a:r>
          </a:p>
        </p:txBody>
      </p:sp>
      <p:sp>
        <p:nvSpPr>
          <p:cNvPr id="4" name="Slide Number Placeholder 3"/>
          <p:cNvSpPr>
            <a:spLocks noGrp="1"/>
          </p:cNvSpPr>
          <p:nvPr>
            <p:ph type="sldNum" sz="quarter" idx="12"/>
          </p:nvPr>
        </p:nvSpPr>
        <p:spPr/>
        <p:txBody>
          <a:bodyPr/>
          <a:lstStyle/>
          <a:p>
            <a:fld id="{51B890E3-AA6B-4A70-BA0B-92E764B1EFC1}" type="slidenum">
              <a:rPr lang="en-US" smtClean="0"/>
              <a:t>22</a:t>
            </a:fld>
            <a:endParaRPr lang="en-US"/>
          </a:p>
        </p:txBody>
      </p:sp>
    </p:spTree>
    <p:extLst>
      <p:ext uri="{BB962C8B-B14F-4D97-AF65-F5344CB8AC3E}">
        <p14:creationId xmlns:p14="http://schemas.microsoft.com/office/powerpoint/2010/main" val="3203059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TOURISM AND CITY GUIDE</a:t>
            </a:r>
            <a:endParaRPr lang="en-IN" dirty="0"/>
          </a:p>
        </p:txBody>
      </p:sp>
      <p:sp>
        <p:nvSpPr>
          <p:cNvPr id="3" name="Content Placeholder 2"/>
          <p:cNvSpPr>
            <a:spLocks noGrp="1"/>
          </p:cNvSpPr>
          <p:nvPr>
            <p:ph idx="1"/>
          </p:nvPr>
        </p:nvSpPr>
        <p:spPr/>
        <p:txBody>
          <a:bodyPr/>
          <a:lstStyle/>
          <a:p>
            <a:r>
              <a:rPr lang="en-IN" dirty="0"/>
              <a:t>Provides info regarding the various aspects of city such as popular landmarks, institutes, industries, ATM locations, restaurants, shopping malls etc. </a:t>
            </a:r>
          </a:p>
          <a:p>
            <a:r>
              <a:rPr lang="en-IN" dirty="0"/>
              <a:t>The implementation of this project solves most of the problems a new visitor faces while coming to a new city.</a:t>
            </a:r>
          </a:p>
          <a:p>
            <a:endParaRPr lang="en-IN" dirty="0"/>
          </a:p>
        </p:txBody>
      </p:sp>
      <p:sp>
        <p:nvSpPr>
          <p:cNvPr id="4" name="Slide Number Placeholder 3"/>
          <p:cNvSpPr>
            <a:spLocks noGrp="1"/>
          </p:cNvSpPr>
          <p:nvPr>
            <p:ph type="sldNum" sz="quarter" idx="12"/>
          </p:nvPr>
        </p:nvSpPr>
        <p:spPr/>
        <p:txBody>
          <a:bodyPr/>
          <a:lstStyle/>
          <a:p>
            <a:fld id="{51B890E3-AA6B-4A70-BA0B-92E764B1EFC1}" type="slidenum">
              <a:rPr lang="en-US" smtClean="0"/>
              <a:t>23</a:t>
            </a:fld>
            <a:endParaRPr lang="en-US"/>
          </a:p>
        </p:txBody>
      </p:sp>
    </p:spTree>
    <p:extLst>
      <p:ext uri="{BB962C8B-B14F-4D97-AF65-F5344CB8AC3E}">
        <p14:creationId xmlns:p14="http://schemas.microsoft.com/office/powerpoint/2010/main" val="3909821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INFORMATION ABOUT CITIES</a:t>
            </a:r>
            <a:endParaRPr lang="en-IN" dirty="0"/>
          </a:p>
        </p:txBody>
      </p:sp>
      <p:sp>
        <p:nvSpPr>
          <p:cNvPr id="3" name="Content Placeholder 2"/>
          <p:cNvSpPr>
            <a:spLocks noGrp="1"/>
          </p:cNvSpPr>
          <p:nvPr>
            <p:ph idx="1"/>
          </p:nvPr>
        </p:nvSpPr>
        <p:spPr/>
        <p:txBody>
          <a:bodyPr/>
          <a:lstStyle/>
          <a:p>
            <a:r>
              <a:rPr lang="en-IN" dirty="0"/>
              <a:t>This will definitely help the users for the purpose of saving their valuable time which can’t be got back which is also economically viable. This system provides a registration form for all who wants to get the services. This can be categorized based on the type of users. They can search for a prominent places in the city without taking any help from personal guide.</a:t>
            </a:r>
          </a:p>
          <a:p>
            <a:endParaRPr lang="en-IN" dirty="0"/>
          </a:p>
        </p:txBody>
      </p:sp>
      <p:sp>
        <p:nvSpPr>
          <p:cNvPr id="4" name="Slide Number Placeholder 3"/>
          <p:cNvSpPr>
            <a:spLocks noGrp="1"/>
          </p:cNvSpPr>
          <p:nvPr>
            <p:ph type="sldNum" sz="quarter" idx="12"/>
          </p:nvPr>
        </p:nvSpPr>
        <p:spPr/>
        <p:txBody>
          <a:bodyPr/>
          <a:lstStyle/>
          <a:p>
            <a:fld id="{51B890E3-AA6B-4A70-BA0B-92E764B1EFC1}" type="slidenum">
              <a:rPr lang="en-US" smtClean="0"/>
              <a:t>24</a:t>
            </a:fld>
            <a:endParaRPr lang="en-US"/>
          </a:p>
        </p:txBody>
      </p:sp>
    </p:spTree>
    <p:extLst>
      <p:ext uri="{BB962C8B-B14F-4D97-AF65-F5344CB8AC3E}">
        <p14:creationId xmlns:p14="http://schemas.microsoft.com/office/powerpoint/2010/main" val="3687079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PSEUDOCODE IMPLEMENTATION</a:t>
            </a:r>
            <a:endParaRPr lang="en-IN" dirty="0"/>
          </a:p>
        </p:txBody>
      </p:sp>
      <p:sp>
        <p:nvSpPr>
          <p:cNvPr id="3" name="Content Placeholder 2"/>
          <p:cNvSpPr>
            <a:spLocks noGrp="1"/>
          </p:cNvSpPr>
          <p:nvPr>
            <p:ph idx="1"/>
          </p:nvPr>
        </p:nvSpPr>
        <p:spPr>
          <a:xfrm>
            <a:off x="838200" y="1434353"/>
            <a:ext cx="10515600" cy="5058522"/>
          </a:xfrm>
        </p:spPr>
        <p:txBody>
          <a:bodyPr>
            <a:normAutofit fontScale="92500" lnSpcReduction="10000"/>
          </a:bodyPr>
          <a:lstStyle/>
          <a:p>
            <a:pPr marL="0" marR="217805" indent="0" algn="just">
              <a:lnSpc>
                <a:spcPct val="150000"/>
              </a:lnSpc>
              <a:buNone/>
              <a:tabLst>
                <a:tab pos="2059305" algn="l"/>
              </a:tabLst>
            </a:pPr>
            <a:r>
              <a:rPr lang="en-IN" sz="1800" dirty="0">
                <a:solidFill>
                  <a:srgbClr val="000000"/>
                </a:solidFill>
                <a:effectLst/>
                <a:latin typeface="Times New Roman" panose="02020603050405020304" pitchFamily="18" charset="0"/>
                <a:ea typeface="Times New Roman" panose="02020603050405020304" pitchFamily="18" charset="0"/>
              </a:rPr>
              <a:t>// Step 1: Collect data</a:t>
            </a:r>
            <a:endParaRPr lang="en-IN" sz="1800" dirty="0">
              <a:effectLst/>
              <a:latin typeface="Times New Roman" panose="02020603050405020304" pitchFamily="18" charset="0"/>
              <a:ea typeface="Times New Roman" panose="02020603050405020304" pitchFamily="18" charset="0"/>
            </a:endParaRPr>
          </a:p>
          <a:p>
            <a:pPr marL="0" marR="217805" indent="0" algn="just">
              <a:lnSpc>
                <a:spcPct val="150000"/>
              </a:lnSpc>
              <a:buNone/>
              <a:tabLst>
                <a:tab pos="2059305" algn="l"/>
              </a:tabLst>
            </a:pPr>
            <a:r>
              <a:rPr lang="en-IN" sz="1800" dirty="0">
                <a:solidFill>
                  <a:srgbClr val="000000"/>
                </a:solidFill>
                <a:effectLst/>
                <a:latin typeface="Times New Roman" panose="02020603050405020304" pitchFamily="18" charset="0"/>
                <a:ea typeface="Times New Roman" panose="02020603050405020304" pitchFamily="18" charset="0"/>
              </a:rPr>
              <a:t>data = </a:t>
            </a:r>
            <a:r>
              <a:rPr lang="en-IN" sz="1800" dirty="0" err="1">
                <a:solidFill>
                  <a:srgbClr val="000000"/>
                </a:solidFill>
                <a:effectLst/>
                <a:latin typeface="Times New Roman" panose="02020603050405020304" pitchFamily="18" charset="0"/>
                <a:ea typeface="Times New Roman" panose="02020603050405020304" pitchFamily="18" charset="0"/>
              </a:rPr>
              <a:t>gather_data</a:t>
            </a:r>
            <a:r>
              <a:rPr lang="en-IN" sz="1800" dirty="0">
                <a:solidFill>
                  <a:srgbClr val="000000"/>
                </a:solidFill>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0" marR="217805" indent="0" algn="just">
              <a:lnSpc>
                <a:spcPct val="150000"/>
              </a:lnSpc>
              <a:buNone/>
              <a:tabLst>
                <a:tab pos="2059305" algn="l"/>
              </a:tabLst>
            </a:pPr>
            <a:r>
              <a:rPr lang="en-IN" sz="1800" dirty="0">
                <a:solidFill>
                  <a:srgbClr val="000000"/>
                </a:solidFill>
                <a:effectLst/>
                <a:latin typeface="Times New Roman" panose="02020603050405020304" pitchFamily="18" charset="0"/>
                <a:ea typeface="Times New Roman" panose="02020603050405020304" pitchFamily="18" charset="0"/>
              </a:rPr>
              <a:t>// Step 2: </a:t>
            </a:r>
            <a:r>
              <a:rPr lang="en-IN" sz="1800" dirty="0" err="1">
                <a:solidFill>
                  <a:srgbClr val="000000"/>
                </a:solidFill>
                <a:effectLst/>
                <a:latin typeface="Times New Roman" panose="02020603050405020304" pitchFamily="18" charset="0"/>
                <a:ea typeface="Times New Roman" panose="02020603050405020304" pitchFamily="18" charset="0"/>
              </a:rPr>
              <a:t>Preprocess</a:t>
            </a:r>
            <a:r>
              <a:rPr lang="en-IN" sz="1800" dirty="0">
                <a:solidFill>
                  <a:srgbClr val="000000"/>
                </a:solidFill>
                <a:effectLst/>
                <a:latin typeface="Times New Roman" panose="02020603050405020304" pitchFamily="18" charset="0"/>
                <a:ea typeface="Times New Roman" panose="02020603050405020304" pitchFamily="18" charset="0"/>
              </a:rPr>
              <a:t> data</a:t>
            </a:r>
            <a:endParaRPr lang="en-IN" sz="1800" dirty="0">
              <a:effectLst/>
              <a:latin typeface="Times New Roman" panose="02020603050405020304" pitchFamily="18" charset="0"/>
              <a:ea typeface="Times New Roman" panose="02020603050405020304" pitchFamily="18" charset="0"/>
            </a:endParaRPr>
          </a:p>
          <a:p>
            <a:pPr marL="0" marR="217805" indent="0" algn="just">
              <a:lnSpc>
                <a:spcPct val="150000"/>
              </a:lnSpc>
              <a:buNone/>
              <a:tabLst>
                <a:tab pos="2059305" algn="l"/>
              </a:tabLst>
            </a:pPr>
            <a:r>
              <a:rPr lang="en-IN" sz="1800" dirty="0">
                <a:solidFill>
                  <a:srgbClr val="000000"/>
                </a:solidFill>
                <a:effectLst/>
                <a:latin typeface="Times New Roman" panose="02020603050405020304" pitchFamily="18" charset="0"/>
                <a:ea typeface="Times New Roman" panose="02020603050405020304" pitchFamily="18" charset="0"/>
              </a:rPr>
              <a:t>data = </a:t>
            </a:r>
            <a:r>
              <a:rPr lang="en-IN" sz="1800" dirty="0" err="1">
                <a:solidFill>
                  <a:srgbClr val="000000"/>
                </a:solidFill>
                <a:effectLst/>
                <a:latin typeface="Times New Roman" panose="02020603050405020304" pitchFamily="18" charset="0"/>
                <a:ea typeface="Times New Roman" panose="02020603050405020304" pitchFamily="18" charset="0"/>
              </a:rPr>
              <a:t>preprocess_data</a:t>
            </a:r>
            <a:r>
              <a:rPr lang="en-IN" sz="1800" dirty="0">
                <a:solidFill>
                  <a:srgbClr val="000000"/>
                </a:solidFill>
                <a:effectLst/>
                <a:latin typeface="Times New Roman" panose="02020603050405020304" pitchFamily="18" charset="0"/>
                <a:ea typeface="Times New Roman" panose="02020603050405020304" pitchFamily="18" charset="0"/>
              </a:rPr>
              <a:t>(data)</a:t>
            </a:r>
            <a:endParaRPr lang="en-IN" sz="1800" dirty="0">
              <a:effectLst/>
              <a:latin typeface="Times New Roman" panose="02020603050405020304" pitchFamily="18" charset="0"/>
              <a:ea typeface="Times New Roman" panose="02020603050405020304" pitchFamily="18" charset="0"/>
            </a:endParaRPr>
          </a:p>
          <a:p>
            <a:pPr marL="0" marR="217805" indent="0" algn="just">
              <a:lnSpc>
                <a:spcPct val="150000"/>
              </a:lnSpc>
              <a:buNone/>
              <a:tabLst>
                <a:tab pos="2059305" algn="l"/>
              </a:tabLst>
            </a:pPr>
            <a:r>
              <a:rPr lang="en-IN" sz="1800" dirty="0">
                <a:solidFill>
                  <a:srgbClr val="000000"/>
                </a:solidFill>
                <a:effectLst/>
                <a:latin typeface="Times New Roman" panose="02020603050405020304" pitchFamily="18" charset="0"/>
                <a:ea typeface="Times New Roman" panose="02020603050405020304" pitchFamily="18" charset="0"/>
              </a:rPr>
              <a:t>// Step 3: Define similarity metrics</a:t>
            </a:r>
            <a:endParaRPr lang="en-IN" sz="1800" dirty="0">
              <a:effectLst/>
              <a:latin typeface="Times New Roman" panose="02020603050405020304" pitchFamily="18" charset="0"/>
              <a:ea typeface="Times New Roman" panose="02020603050405020304" pitchFamily="18" charset="0"/>
            </a:endParaRPr>
          </a:p>
          <a:p>
            <a:pPr marL="0" marR="217805" indent="0" algn="just">
              <a:lnSpc>
                <a:spcPct val="150000"/>
              </a:lnSpc>
              <a:buNone/>
              <a:tabLst>
                <a:tab pos="2059305" algn="l"/>
              </a:tabLst>
            </a:pPr>
            <a:r>
              <a:rPr lang="en-IN" sz="1800" dirty="0" err="1">
                <a:solidFill>
                  <a:srgbClr val="000000"/>
                </a:solidFill>
                <a:effectLst/>
                <a:latin typeface="Times New Roman" panose="02020603050405020304" pitchFamily="18" charset="0"/>
                <a:ea typeface="Times New Roman" panose="02020603050405020304" pitchFamily="18" charset="0"/>
              </a:rPr>
              <a:t>similarity_metric</a:t>
            </a:r>
            <a:r>
              <a:rPr lang="en-IN" sz="1800" dirty="0">
                <a:solidFill>
                  <a:srgbClr val="000000"/>
                </a:solidFill>
                <a:effectLst/>
                <a:latin typeface="Times New Roman" panose="02020603050405020304" pitchFamily="18" charset="0"/>
                <a:ea typeface="Times New Roman" panose="02020603050405020304" pitchFamily="18" charset="0"/>
              </a:rPr>
              <a:t> = </a:t>
            </a:r>
            <a:r>
              <a:rPr lang="en-IN" sz="1800" dirty="0" err="1">
                <a:solidFill>
                  <a:srgbClr val="000000"/>
                </a:solidFill>
                <a:effectLst/>
                <a:latin typeface="Times New Roman" panose="02020603050405020304" pitchFamily="18" charset="0"/>
                <a:ea typeface="Times New Roman" panose="02020603050405020304" pitchFamily="18" charset="0"/>
              </a:rPr>
              <a:t>define_similarity_metric</a:t>
            </a:r>
            <a:r>
              <a:rPr lang="en-IN" sz="1800" dirty="0">
                <a:solidFill>
                  <a:srgbClr val="000000"/>
                </a:solidFill>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0" marR="217805" indent="0" algn="just">
              <a:lnSpc>
                <a:spcPct val="150000"/>
              </a:lnSpc>
              <a:buNone/>
              <a:tabLst>
                <a:tab pos="2059305" algn="l"/>
              </a:tabLst>
            </a:pPr>
            <a:r>
              <a:rPr lang="en-IN" sz="1800" dirty="0">
                <a:solidFill>
                  <a:srgbClr val="000000"/>
                </a:solidFill>
                <a:effectLst/>
                <a:latin typeface="Times New Roman" panose="02020603050405020304" pitchFamily="18" charset="0"/>
                <a:ea typeface="Times New Roman" panose="02020603050405020304" pitchFamily="18" charset="0"/>
              </a:rPr>
              <a:t>// Step 4: Split the data</a:t>
            </a:r>
            <a:endParaRPr lang="en-IN" sz="1800" dirty="0">
              <a:effectLst/>
              <a:latin typeface="Times New Roman" panose="02020603050405020304" pitchFamily="18" charset="0"/>
              <a:ea typeface="Times New Roman" panose="02020603050405020304" pitchFamily="18" charset="0"/>
            </a:endParaRPr>
          </a:p>
          <a:p>
            <a:pPr marL="0" marR="217805" indent="0" algn="just">
              <a:lnSpc>
                <a:spcPct val="150000"/>
              </a:lnSpc>
              <a:buNone/>
              <a:tabLst>
                <a:tab pos="2059305" algn="l"/>
              </a:tabLst>
            </a:pPr>
            <a:r>
              <a:rPr lang="en-IN" sz="1800" dirty="0" err="1">
                <a:solidFill>
                  <a:srgbClr val="000000"/>
                </a:solidFill>
                <a:effectLst/>
                <a:latin typeface="Times New Roman" panose="02020603050405020304" pitchFamily="18" charset="0"/>
                <a:ea typeface="Times New Roman" panose="02020603050405020304" pitchFamily="18" charset="0"/>
              </a:rPr>
              <a:t>training_data</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dirty="0" err="1">
                <a:solidFill>
                  <a:srgbClr val="000000"/>
                </a:solidFill>
                <a:effectLst/>
                <a:latin typeface="Times New Roman" panose="02020603050405020304" pitchFamily="18" charset="0"/>
                <a:ea typeface="Times New Roman" panose="02020603050405020304" pitchFamily="18" charset="0"/>
              </a:rPr>
              <a:t>testing_data</a:t>
            </a:r>
            <a:r>
              <a:rPr lang="en-IN" sz="1800" dirty="0">
                <a:solidFill>
                  <a:srgbClr val="000000"/>
                </a:solidFill>
                <a:effectLst/>
                <a:latin typeface="Times New Roman" panose="02020603050405020304" pitchFamily="18" charset="0"/>
                <a:ea typeface="Times New Roman" panose="02020603050405020304" pitchFamily="18" charset="0"/>
              </a:rPr>
              <a:t> = </a:t>
            </a:r>
            <a:r>
              <a:rPr lang="en-IN" sz="1800" dirty="0" err="1">
                <a:solidFill>
                  <a:srgbClr val="000000"/>
                </a:solidFill>
                <a:effectLst/>
                <a:latin typeface="Times New Roman" panose="02020603050405020304" pitchFamily="18" charset="0"/>
                <a:ea typeface="Times New Roman" panose="02020603050405020304" pitchFamily="18" charset="0"/>
              </a:rPr>
              <a:t>split_data</a:t>
            </a:r>
            <a:r>
              <a:rPr lang="en-IN" sz="1800" dirty="0">
                <a:solidFill>
                  <a:srgbClr val="000000"/>
                </a:solidFill>
                <a:effectLst/>
                <a:latin typeface="Times New Roman" panose="02020603050405020304" pitchFamily="18" charset="0"/>
                <a:ea typeface="Times New Roman" panose="02020603050405020304" pitchFamily="18" charset="0"/>
              </a:rPr>
              <a:t>(data)</a:t>
            </a:r>
            <a:endParaRPr lang="en-IN" sz="1800" dirty="0">
              <a:effectLst/>
              <a:latin typeface="Times New Roman" panose="02020603050405020304" pitchFamily="18" charset="0"/>
              <a:ea typeface="Times New Roman" panose="02020603050405020304" pitchFamily="18" charset="0"/>
            </a:endParaRPr>
          </a:p>
          <a:p>
            <a:pPr marL="0" marR="217805" indent="0" algn="just">
              <a:lnSpc>
                <a:spcPct val="150000"/>
              </a:lnSpc>
              <a:buNone/>
              <a:tabLst>
                <a:tab pos="2059305" algn="l"/>
              </a:tabLst>
            </a:pPr>
            <a:r>
              <a:rPr lang="en-IN" sz="1800" dirty="0">
                <a:solidFill>
                  <a:srgbClr val="000000"/>
                </a:solidFill>
                <a:effectLst/>
                <a:latin typeface="Times New Roman" panose="02020603050405020304" pitchFamily="18" charset="0"/>
                <a:ea typeface="Times New Roman" panose="02020603050405020304" pitchFamily="18" charset="0"/>
              </a:rPr>
              <a:t>// Step 5: Build a model</a:t>
            </a:r>
            <a:endParaRPr lang="en-IN" sz="1800" dirty="0">
              <a:effectLst/>
              <a:latin typeface="Times New Roman" panose="02020603050405020304" pitchFamily="18" charset="0"/>
              <a:ea typeface="Times New Roman" panose="02020603050405020304" pitchFamily="18" charset="0"/>
            </a:endParaRPr>
          </a:p>
          <a:p>
            <a:pPr marL="0" marR="217805" indent="0" algn="just">
              <a:lnSpc>
                <a:spcPct val="150000"/>
              </a:lnSpc>
              <a:buNone/>
              <a:tabLst>
                <a:tab pos="2059305" algn="l"/>
              </a:tabLst>
            </a:pPr>
            <a:r>
              <a:rPr lang="en-IN" sz="1800" dirty="0">
                <a:solidFill>
                  <a:srgbClr val="000000"/>
                </a:solidFill>
                <a:effectLst/>
                <a:latin typeface="Times New Roman" panose="02020603050405020304" pitchFamily="18" charset="0"/>
                <a:ea typeface="Times New Roman" panose="02020603050405020304" pitchFamily="18" charset="0"/>
              </a:rPr>
              <a:t>model = </a:t>
            </a:r>
            <a:r>
              <a:rPr lang="en-IN" sz="1800" dirty="0" err="1">
                <a:solidFill>
                  <a:srgbClr val="000000"/>
                </a:solidFill>
                <a:effectLst/>
                <a:latin typeface="Times New Roman" panose="02020603050405020304" pitchFamily="18" charset="0"/>
                <a:ea typeface="Times New Roman" panose="02020603050405020304" pitchFamily="18" charset="0"/>
              </a:rPr>
              <a:t>build_model</a:t>
            </a:r>
            <a:r>
              <a:rPr lang="en-IN" sz="1800" dirty="0">
                <a:solidFill>
                  <a:srgbClr val="000000"/>
                </a:solidFill>
                <a:effectLst/>
                <a:latin typeface="Times New Roman" panose="02020603050405020304" pitchFamily="18" charset="0"/>
                <a:ea typeface="Times New Roman" panose="02020603050405020304" pitchFamily="18" charset="0"/>
              </a:rPr>
              <a:t>(</a:t>
            </a:r>
            <a:r>
              <a:rPr lang="en-IN" sz="1800" dirty="0" err="1">
                <a:solidFill>
                  <a:srgbClr val="000000"/>
                </a:solidFill>
                <a:effectLst/>
                <a:latin typeface="Times New Roman" panose="02020603050405020304" pitchFamily="18" charset="0"/>
                <a:ea typeface="Times New Roman" panose="02020603050405020304" pitchFamily="18" charset="0"/>
              </a:rPr>
              <a:t>training_data</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dirty="0" err="1">
                <a:solidFill>
                  <a:srgbClr val="000000"/>
                </a:solidFill>
                <a:effectLst/>
                <a:latin typeface="Times New Roman" panose="02020603050405020304" pitchFamily="18" charset="0"/>
                <a:ea typeface="Times New Roman" panose="02020603050405020304" pitchFamily="18" charset="0"/>
              </a:rPr>
              <a:t>similarity_metric</a:t>
            </a:r>
            <a:r>
              <a:rPr lang="en-IN" sz="1800" dirty="0">
                <a:solidFill>
                  <a:srgbClr val="000000"/>
                </a:solidFill>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
        <p:nvSpPr>
          <p:cNvPr id="4" name="Slide Number Placeholder 3"/>
          <p:cNvSpPr>
            <a:spLocks noGrp="1"/>
          </p:cNvSpPr>
          <p:nvPr>
            <p:ph type="sldNum" sz="quarter" idx="12"/>
          </p:nvPr>
        </p:nvSpPr>
        <p:spPr/>
        <p:txBody>
          <a:bodyPr/>
          <a:lstStyle/>
          <a:p>
            <a:fld id="{51B890E3-AA6B-4A70-BA0B-92E764B1EFC1}" type="slidenum">
              <a:rPr lang="en-US" smtClean="0"/>
              <a:t>25</a:t>
            </a:fld>
            <a:endParaRPr lang="en-US"/>
          </a:p>
        </p:txBody>
      </p:sp>
    </p:spTree>
    <p:extLst>
      <p:ext uri="{BB962C8B-B14F-4D97-AF65-F5344CB8AC3E}">
        <p14:creationId xmlns:p14="http://schemas.microsoft.com/office/powerpoint/2010/main" val="900734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FF708C-4739-26C2-DFC8-458E2FD6B882}"/>
              </a:ext>
            </a:extLst>
          </p:cNvPr>
          <p:cNvSpPr>
            <a:spLocks noGrp="1"/>
          </p:cNvSpPr>
          <p:nvPr>
            <p:ph idx="1"/>
          </p:nvPr>
        </p:nvSpPr>
        <p:spPr>
          <a:xfrm>
            <a:off x="838200" y="1027281"/>
            <a:ext cx="5966012" cy="6452534"/>
          </a:xfrm>
        </p:spPr>
        <p:txBody>
          <a:bodyPr>
            <a:normAutofit/>
          </a:bodyPr>
          <a:lstStyle/>
          <a:p>
            <a:pPr marL="0" marR="217805" indent="0" algn="just">
              <a:lnSpc>
                <a:spcPct val="150000"/>
              </a:lnSpc>
              <a:buNone/>
              <a:tabLst>
                <a:tab pos="2059305" algn="l"/>
              </a:tabLst>
            </a:pPr>
            <a:r>
              <a:rPr lang="en-IN" sz="1700" dirty="0">
                <a:solidFill>
                  <a:srgbClr val="000000"/>
                </a:solidFill>
                <a:effectLst/>
                <a:latin typeface="Times New Roman" panose="02020603050405020304" pitchFamily="18" charset="0"/>
                <a:ea typeface="Times New Roman" panose="02020603050405020304" pitchFamily="18" charset="0"/>
              </a:rPr>
              <a:t>// Step 6: Evaluate the model</a:t>
            </a:r>
            <a:endParaRPr lang="en-IN" sz="1700" dirty="0">
              <a:effectLst/>
              <a:latin typeface="Times New Roman" panose="02020603050405020304" pitchFamily="18" charset="0"/>
              <a:ea typeface="Times New Roman" panose="02020603050405020304" pitchFamily="18" charset="0"/>
            </a:endParaRPr>
          </a:p>
          <a:p>
            <a:pPr marL="0" marR="217805" indent="0" algn="just">
              <a:lnSpc>
                <a:spcPct val="150000"/>
              </a:lnSpc>
              <a:buNone/>
              <a:tabLst>
                <a:tab pos="2059305" algn="l"/>
              </a:tabLst>
            </a:pPr>
            <a:r>
              <a:rPr lang="en-IN" sz="1700" dirty="0" err="1">
                <a:solidFill>
                  <a:srgbClr val="000000"/>
                </a:solidFill>
                <a:effectLst/>
                <a:latin typeface="Times New Roman" panose="02020603050405020304" pitchFamily="18" charset="0"/>
                <a:ea typeface="Times New Roman" panose="02020603050405020304" pitchFamily="18" charset="0"/>
              </a:rPr>
              <a:t>performance_metrics</a:t>
            </a:r>
            <a:r>
              <a:rPr lang="en-IN" sz="1700" dirty="0">
                <a:solidFill>
                  <a:srgbClr val="000000"/>
                </a:solidFill>
                <a:effectLst/>
                <a:latin typeface="Times New Roman" panose="02020603050405020304" pitchFamily="18" charset="0"/>
                <a:ea typeface="Times New Roman" panose="02020603050405020304" pitchFamily="18" charset="0"/>
              </a:rPr>
              <a:t> = </a:t>
            </a:r>
            <a:r>
              <a:rPr lang="en-IN" sz="1700" dirty="0" err="1">
                <a:solidFill>
                  <a:srgbClr val="000000"/>
                </a:solidFill>
                <a:effectLst/>
                <a:latin typeface="Times New Roman" panose="02020603050405020304" pitchFamily="18" charset="0"/>
                <a:ea typeface="Times New Roman" panose="02020603050405020304" pitchFamily="18" charset="0"/>
              </a:rPr>
              <a:t>evaluate_model</a:t>
            </a:r>
            <a:r>
              <a:rPr lang="en-IN" sz="1700" dirty="0">
                <a:solidFill>
                  <a:srgbClr val="000000"/>
                </a:solidFill>
                <a:effectLst/>
                <a:latin typeface="Times New Roman" panose="02020603050405020304" pitchFamily="18" charset="0"/>
                <a:ea typeface="Times New Roman" panose="02020603050405020304" pitchFamily="18" charset="0"/>
              </a:rPr>
              <a:t>(model, </a:t>
            </a:r>
            <a:r>
              <a:rPr lang="en-IN" sz="1700" dirty="0" err="1">
                <a:solidFill>
                  <a:srgbClr val="000000"/>
                </a:solidFill>
                <a:effectLst/>
                <a:latin typeface="Times New Roman" panose="02020603050405020304" pitchFamily="18" charset="0"/>
                <a:ea typeface="Times New Roman" panose="02020603050405020304" pitchFamily="18" charset="0"/>
              </a:rPr>
              <a:t>testing_data</a:t>
            </a:r>
            <a:r>
              <a:rPr lang="en-IN" sz="1700" dirty="0">
                <a:solidFill>
                  <a:srgbClr val="000000"/>
                </a:solidFill>
                <a:effectLst/>
                <a:latin typeface="Times New Roman" panose="02020603050405020304" pitchFamily="18" charset="0"/>
                <a:ea typeface="Times New Roman" panose="02020603050405020304" pitchFamily="18" charset="0"/>
              </a:rPr>
              <a:t>)</a:t>
            </a:r>
            <a:endParaRPr lang="en-IN" sz="1700" dirty="0">
              <a:effectLst/>
              <a:latin typeface="Times New Roman" panose="02020603050405020304" pitchFamily="18" charset="0"/>
              <a:ea typeface="Times New Roman" panose="02020603050405020304" pitchFamily="18" charset="0"/>
            </a:endParaRPr>
          </a:p>
          <a:p>
            <a:pPr marL="0" marR="217805" indent="0" algn="just">
              <a:lnSpc>
                <a:spcPct val="150000"/>
              </a:lnSpc>
              <a:buNone/>
              <a:tabLst>
                <a:tab pos="2059305" algn="l"/>
              </a:tabLst>
            </a:pPr>
            <a:r>
              <a:rPr lang="en-IN" sz="1700" dirty="0">
                <a:solidFill>
                  <a:srgbClr val="000000"/>
                </a:solidFill>
                <a:effectLst/>
                <a:latin typeface="Times New Roman" panose="02020603050405020304" pitchFamily="18" charset="0"/>
                <a:ea typeface="Times New Roman" panose="02020603050405020304" pitchFamily="18" charset="0"/>
              </a:rPr>
              <a:t>// Step 7: Tune the parameters</a:t>
            </a:r>
            <a:endParaRPr lang="en-IN" sz="1700" dirty="0">
              <a:effectLst/>
              <a:latin typeface="Times New Roman" panose="02020603050405020304" pitchFamily="18" charset="0"/>
              <a:ea typeface="Times New Roman" panose="02020603050405020304" pitchFamily="18" charset="0"/>
            </a:endParaRPr>
          </a:p>
          <a:p>
            <a:pPr marL="0" marR="217805" indent="0" algn="just">
              <a:lnSpc>
                <a:spcPct val="150000"/>
              </a:lnSpc>
              <a:buNone/>
              <a:tabLst>
                <a:tab pos="2059305" algn="l"/>
              </a:tabLst>
            </a:pPr>
            <a:r>
              <a:rPr lang="en-IN" sz="1700" dirty="0" err="1">
                <a:solidFill>
                  <a:srgbClr val="000000"/>
                </a:solidFill>
                <a:effectLst/>
                <a:latin typeface="Times New Roman" panose="02020603050405020304" pitchFamily="18" charset="0"/>
                <a:ea typeface="Times New Roman" panose="02020603050405020304" pitchFamily="18" charset="0"/>
              </a:rPr>
              <a:t>tuned_model</a:t>
            </a:r>
            <a:r>
              <a:rPr lang="en-IN" sz="1700" dirty="0">
                <a:solidFill>
                  <a:srgbClr val="000000"/>
                </a:solidFill>
                <a:effectLst/>
                <a:latin typeface="Times New Roman" panose="02020603050405020304" pitchFamily="18" charset="0"/>
                <a:ea typeface="Times New Roman" panose="02020603050405020304" pitchFamily="18" charset="0"/>
              </a:rPr>
              <a:t> = </a:t>
            </a:r>
            <a:r>
              <a:rPr lang="en-IN" sz="1700" dirty="0" err="1">
                <a:solidFill>
                  <a:srgbClr val="000000"/>
                </a:solidFill>
                <a:effectLst/>
                <a:latin typeface="Times New Roman" panose="02020603050405020304" pitchFamily="18" charset="0"/>
                <a:ea typeface="Times New Roman" panose="02020603050405020304" pitchFamily="18" charset="0"/>
              </a:rPr>
              <a:t>tune_parameters</a:t>
            </a:r>
            <a:r>
              <a:rPr lang="en-IN" sz="1700" dirty="0">
                <a:solidFill>
                  <a:srgbClr val="000000"/>
                </a:solidFill>
                <a:effectLst/>
                <a:latin typeface="Times New Roman" panose="02020603050405020304" pitchFamily="18" charset="0"/>
                <a:ea typeface="Times New Roman" panose="02020603050405020304" pitchFamily="18" charset="0"/>
              </a:rPr>
              <a:t>(model)</a:t>
            </a:r>
            <a:endParaRPr lang="en-IN" sz="1700" dirty="0">
              <a:effectLst/>
              <a:latin typeface="Times New Roman" panose="02020603050405020304" pitchFamily="18" charset="0"/>
              <a:ea typeface="Times New Roman" panose="02020603050405020304" pitchFamily="18" charset="0"/>
            </a:endParaRPr>
          </a:p>
          <a:p>
            <a:pPr marL="0" marR="217805" indent="0" algn="just">
              <a:lnSpc>
                <a:spcPct val="150000"/>
              </a:lnSpc>
              <a:buNone/>
              <a:tabLst>
                <a:tab pos="2059305" algn="l"/>
              </a:tabLst>
            </a:pPr>
            <a:r>
              <a:rPr lang="en-IN" sz="1700" dirty="0">
                <a:solidFill>
                  <a:srgbClr val="000000"/>
                </a:solidFill>
                <a:effectLst/>
                <a:latin typeface="Times New Roman" panose="02020603050405020304" pitchFamily="18" charset="0"/>
                <a:ea typeface="Times New Roman" panose="02020603050405020304" pitchFamily="18" charset="0"/>
              </a:rPr>
              <a:t>// Step 8: Deploy the system</a:t>
            </a:r>
            <a:endParaRPr lang="en-IN" sz="1700" dirty="0">
              <a:effectLst/>
              <a:latin typeface="Times New Roman" panose="02020603050405020304" pitchFamily="18" charset="0"/>
              <a:ea typeface="Times New Roman" panose="02020603050405020304" pitchFamily="18" charset="0"/>
            </a:endParaRPr>
          </a:p>
          <a:p>
            <a:pPr marL="0" marR="217805" indent="0" algn="just">
              <a:lnSpc>
                <a:spcPct val="150000"/>
              </a:lnSpc>
              <a:buNone/>
              <a:tabLst>
                <a:tab pos="2059305" algn="l"/>
              </a:tabLst>
            </a:pPr>
            <a:r>
              <a:rPr lang="en-IN" sz="1700" dirty="0" err="1">
                <a:solidFill>
                  <a:srgbClr val="000000"/>
                </a:solidFill>
                <a:effectLst/>
                <a:latin typeface="Times New Roman" panose="02020603050405020304" pitchFamily="18" charset="0"/>
                <a:ea typeface="Times New Roman" panose="02020603050405020304" pitchFamily="18" charset="0"/>
              </a:rPr>
              <a:t>deploy_android_app</a:t>
            </a:r>
            <a:r>
              <a:rPr lang="en-IN" sz="1700" dirty="0">
                <a:solidFill>
                  <a:srgbClr val="000000"/>
                </a:solidFill>
                <a:effectLst/>
                <a:latin typeface="Times New Roman" panose="02020603050405020304" pitchFamily="18" charset="0"/>
                <a:ea typeface="Times New Roman" panose="02020603050405020304" pitchFamily="18" charset="0"/>
              </a:rPr>
              <a:t>(</a:t>
            </a:r>
            <a:r>
              <a:rPr lang="en-IN" sz="1700" dirty="0" err="1">
                <a:solidFill>
                  <a:srgbClr val="000000"/>
                </a:solidFill>
                <a:effectLst/>
                <a:latin typeface="Times New Roman" panose="02020603050405020304" pitchFamily="18" charset="0"/>
                <a:ea typeface="Times New Roman" panose="02020603050405020304" pitchFamily="18" charset="0"/>
              </a:rPr>
              <a:t>tuned_model</a:t>
            </a:r>
            <a:r>
              <a:rPr lang="en-IN" sz="1700" dirty="0">
                <a:solidFill>
                  <a:srgbClr val="000000"/>
                </a:solidFill>
                <a:effectLst/>
                <a:latin typeface="Times New Roman" panose="02020603050405020304" pitchFamily="18" charset="0"/>
                <a:ea typeface="Times New Roman" panose="02020603050405020304" pitchFamily="18" charset="0"/>
              </a:rPr>
              <a:t>)</a:t>
            </a:r>
            <a:endParaRPr lang="en-IN" sz="1700" dirty="0">
              <a:effectLst/>
              <a:latin typeface="Times New Roman" panose="02020603050405020304" pitchFamily="18" charset="0"/>
              <a:ea typeface="Times New Roman" panose="02020603050405020304" pitchFamily="18" charset="0"/>
            </a:endParaRPr>
          </a:p>
          <a:p>
            <a:pPr marL="0" marR="217805" indent="0" algn="just">
              <a:lnSpc>
                <a:spcPct val="150000"/>
              </a:lnSpc>
              <a:buNone/>
              <a:tabLst>
                <a:tab pos="2059305" algn="l"/>
              </a:tabLst>
            </a:pPr>
            <a:r>
              <a:rPr lang="en-IN" sz="1700" dirty="0">
                <a:solidFill>
                  <a:srgbClr val="000000"/>
                </a:solidFill>
                <a:effectLst/>
                <a:latin typeface="Times New Roman" panose="02020603050405020304" pitchFamily="18" charset="0"/>
                <a:ea typeface="Times New Roman" panose="02020603050405020304" pitchFamily="18" charset="0"/>
              </a:rPr>
              <a:t>// Step 9: Monitor and update</a:t>
            </a:r>
            <a:endParaRPr lang="en-IN" sz="1700" dirty="0">
              <a:effectLst/>
              <a:latin typeface="Times New Roman" panose="02020603050405020304" pitchFamily="18" charset="0"/>
              <a:ea typeface="Times New Roman" panose="02020603050405020304" pitchFamily="18" charset="0"/>
            </a:endParaRPr>
          </a:p>
          <a:p>
            <a:pPr marL="0" marR="217805" indent="0" algn="just">
              <a:lnSpc>
                <a:spcPct val="150000"/>
              </a:lnSpc>
              <a:buNone/>
              <a:tabLst>
                <a:tab pos="2059305" algn="l"/>
              </a:tabLst>
            </a:pPr>
            <a:r>
              <a:rPr lang="en-IN" sz="1700" dirty="0">
                <a:solidFill>
                  <a:srgbClr val="000000"/>
                </a:solidFill>
                <a:effectLst/>
                <a:latin typeface="Times New Roman" panose="02020603050405020304" pitchFamily="18" charset="0"/>
                <a:ea typeface="Times New Roman" panose="02020603050405020304" pitchFamily="18" charset="0"/>
              </a:rPr>
              <a:t>while (true) {</a:t>
            </a:r>
            <a:endParaRPr lang="en-IN" sz="1700" dirty="0">
              <a:effectLst/>
              <a:latin typeface="Times New Roman" panose="02020603050405020304" pitchFamily="18" charset="0"/>
              <a:ea typeface="Times New Roman" panose="02020603050405020304" pitchFamily="18" charset="0"/>
            </a:endParaRPr>
          </a:p>
          <a:p>
            <a:pPr marL="0" marR="217805" indent="0" algn="just">
              <a:lnSpc>
                <a:spcPct val="150000"/>
              </a:lnSpc>
              <a:buNone/>
              <a:tabLst>
                <a:tab pos="2059305" algn="l"/>
              </a:tabLst>
            </a:pPr>
            <a:r>
              <a:rPr lang="en-IN" sz="1700" dirty="0">
                <a:solidFill>
                  <a:srgbClr val="000000"/>
                </a:solidFill>
                <a:effectLst/>
                <a:latin typeface="Times New Roman" panose="02020603050405020304" pitchFamily="18" charset="0"/>
                <a:ea typeface="Times New Roman" panose="02020603050405020304" pitchFamily="18" charset="0"/>
              </a:rPr>
              <a:t>    </a:t>
            </a:r>
            <a:r>
              <a:rPr lang="en-IN" sz="1700" dirty="0" err="1">
                <a:solidFill>
                  <a:srgbClr val="000000"/>
                </a:solidFill>
                <a:effectLst/>
                <a:latin typeface="Times New Roman" panose="02020603050405020304" pitchFamily="18" charset="0"/>
                <a:ea typeface="Times New Roman" panose="02020603050405020304" pitchFamily="18" charset="0"/>
              </a:rPr>
              <a:t>performance_metrics</a:t>
            </a:r>
            <a:r>
              <a:rPr lang="en-IN" sz="1700" dirty="0">
                <a:solidFill>
                  <a:srgbClr val="000000"/>
                </a:solidFill>
                <a:effectLst/>
                <a:latin typeface="Times New Roman" panose="02020603050405020304" pitchFamily="18" charset="0"/>
                <a:ea typeface="Times New Roman" panose="02020603050405020304" pitchFamily="18" charset="0"/>
              </a:rPr>
              <a:t> = </a:t>
            </a:r>
            <a:r>
              <a:rPr lang="en-IN" sz="1700" dirty="0" err="1">
                <a:solidFill>
                  <a:srgbClr val="000000"/>
                </a:solidFill>
                <a:effectLst/>
                <a:latin typeface="Times New Roman" panose="02020603050405020304" pitchFamily="18" charset="0"/>
                <a:ea typeface="Times New Roman" panose="02020603050405020304" pitchFamily="18" charset="0"/>
              </a:rPr>
              <a:t>monitor_system</a:t>
            </a:r>
            <a:r>
              <a:rPr lang="en-IN" sz="1700" dirty="0">
                <a:solidFill>
                  <a:srgbClr val="000000"/>
                </a:solidFill>
                <a:effectLst/>
                <a:latin typeface="Times New Roman" panose="02020603050405020304" pitchFamily="18" charset="0"/>
                <a:ea typeface="Times New Roman" panose="02020603050405020304" pitchFamily="18" charset="0"/>
              </a:rPr>
              <a:t>()</a:t>
            </a:r>
            <a:endParaRPr lang="en-IN" sz="1700" dirty="0">
              <a:effectLst/>
              <a:latin typeface="Times New Roman" panose="02020603050405020304" pitchFamily="18" charset="0"/>
              <a:ea typeface="Times New Roman" panose="02020603050405020304" pitchFamily="18" charset="0"/>
            </a:endParaRPr>
          </a:p>
          <a:p>
            <a:pPr marL="0" marR="217805" indent="0" algn="just">
              <a:lnSpc>
                <a:spcPct val="150000"/>
              </a:lnSpc>
              <a:buNone/>
              <a:tabLst>
                <a:tab pos="2059305" algn="l"/>
              </a:tabLst>
            </a:pPr>
            <a:r>
              <a:rPr lang="en-IN" sz="1700" dirty="0">
                <a:solidFill>
                  <a:srgbClr val="000000"/>
                </a:solidFill>
                <a:effectLst/>
                <a:latin typeface="Times New Roman" panose="02020603050405020304" pitchFamily="18" charset="0"/>
                <a:ea typeface="Times New Roman" panose="02020603050405020304" pitchFamily="18" charset="0"/>
              </a:rPr>
              <a:t>    if (</a:t>
            </a:r>
            <a:r>
              <a:rPr lang="en-IN" sz="1700" dirty="0" err="1">
                <a:solidFill>
                  <a:srgbClr val="000000"/>
                </a:solidFill>
                <a:effectLst/>
                <a:latin typeface="Times New Roman" panose="02020603050405020304" pitchFamily="18" charset="0"/>
                <a:ea typeface="Times New Roman" panose="02020603050405020304" pitchFamily="18" charset="0"/>
              </a:rPr>
              <a:t>performance_metrics.degrade</a:t>
            </a:r>
            <a:r>
              <a:rPr lang="en-IN" sz="1700" dirty="0">
                <a:solidFill>
                  <a:srgbClr val="000000"/>
                </a:solidFill>
                <a:effectLst/>
                <a:latin typeface="Times New Roman" panose="02020603050405020304" pitchFamily="18" charset="0"/>
                <a:ea typeface="Times New Roman" panose="02020603050405020304" pitchFamily="18" charset="0"/>
              </a:rPr>
              <a:t>) {</a:t>
            </a:r>
            <a:endParaRPr lang="en-IN" sz="1700" dirty="0">
              <a:effectLst/>
              <a:latin typeface="Times New Roman" panose="02020603050405020304" pitchFamily="18" charset="0"/>
              <a:ea typeface="Times New Roman" panose="02020603050405020304" pitchFamily="18" charset="0"/>
            </a:endParaRPr>
          </a:p>
          <a:p>
            <a:pPr marL="0" marR="217805" indent="0" algn="just">
              <a:lnSpc>
                <a:spcPct val="150000"/>
              </a:lnSpc>
              <a:buNone/>
              <a:tabLst>
                <a:tab pos="2059305" algn="l"/>
              </a:tabLst>
            </a:pPr>
            <a:r>
              <a:rPr lang="en-IN" sz="1700" dirty="0">
                <a:solidFill>
                  <a:srgbClr val="000000"/>
                </a:solidFill>
                <a:effectLst/>
                <a:latin typeface="Times New Roman" panose="02020603050405020304" pitchFamily="18" charset="0"/>
                <a:ea typeface="Times New Roman" panose="02020603050405020304" pitchFamily="18" charset="0"/>
              </a:rPr>
              <a:t>        </a:t>
            </a:r>
            <a:r>
              <a:rPr lang="en-IN" sz="1700" dirty="0" err="1">
                <a:solidFill>
                  <a:srgbClr val="000000"/>
                </a:solidFill>
                <a:effectLst/>
                <a:latin typeface="Times New Roman" panose="02020603050405020304" pitchFamily="18" charset="0"/>
                <a:ea typeface="Times New Roman" panose="02020603050405020304" pitchFamily="18" charset="0"/>
              </a:rPr>
              <a:t>update_system</a:t>
            </a:r>
            <a:r>
              <a:rPr lang="en-IN" sz="1700" dirty="0">
                <a:solidFill>
                  <a:srgbClr val="000000"/>
                </a:solidFill>
                <a:effectLst/>
                <a:latin typeface="Times New Roman" panose="02020603050405020304" pitchFamily="18" charset="0"/>
                <a:ea typeface="Times New Roman" panose="02020603050405020304" pitchFamily="18" charset="0"/>
              </a:rPr>
              <a:t>()</a:t>
            </a:r>
            <a:endParaRPr lang="en-IN" sz="1700" dirty="0">
              <a:effectLst/>
              <a:latin typeface="Times New Roman" panose="02020603050405020304" pitchFamily="18" charset="0"/>
              <a:ea typeface="Times New Roman" panose="02020603050405020304" pitchFamily="18" charset="0"/>
            </a:endParaRPr>
          </a:p>
          <a:p>
            <a:pPr marL="0" indent="0">
              <a:buNone/>
            </a:pPr>
            <a:endParaRPr lang="en-IN" sz="1700" dirty="0"/>
          </a:p>
        </p:txBody>
      </p:sp>
      <p:sp>
        <p:nvSpPr>
          <p:cNvPr id="4" name="Slide Number Placeholder 3">
            <a:extLst>
              <a:ext uri="{FF2B5EF4-FFF2-40B4-BE49-F238E27FC236}">
                <a16:creationId xmlns:a16="http://schemas.microsoft.com/office/drawing/2014/main" id="{90A0BD1A-A8D0-7031-BD90-04B4FB6C1436}"/>
              </a:ext>
            </a:extLst>
          </p:cNvPr>
          <p:cNvSpPr>
            <a:spLocks noGrp="1"/>
          </p:cNvSpPr>
          <p:nvPr>
            <p:ph type="sldNum" sz="quarter" idx="12"/>
          </p:nvPr>
        </p:nvSpPr>
        <p:spPr/>
        <p:txBody>
          <a:bodyPr/>
          <a:lstStyle/>
          <a:p>
            <a:fld id="{51B890E3-AA6B-4A70-BA0B-92E764B1EFC1}" type="slidenum">
              <a:rPr lang="en-US" smtClean="0"/>
              <a:t>26</a:t>
            </a:fld>
            <a:endParaRPr lang="en-US"/>
          </a:p>
        </p:txBody>
      </p:sp>
      <p:sp>
        <p:nvSpPr>
          <p:cNvPr id="5" name="TextBox 4">
            <a:extLst>
              <a:ext uri="{FF2B5EF4-FFF2-40B4-BE49-F238E27FC236}">
                <a16:creationId xmlns:a16="http://schemas.microsoft.com/office/drawing/2014/main" id="{BD187101-DA5A-65BE-1603-5C5B7BA3EC5B}"/>
              </a:ext>
            </a:extLst>
          </p:cNvPr>
          <p:cNvSpPr txBox="1"/>
          <p:nvPr/>
        </p:nvSpPr>
        <p:spPr>
          <a:xfrm>
            <a:off x="6992471" y="1027281"/>
            <a:ext cx="4769223" cy="3787383"/>
          </a:xfrm>
          <a:prstGeom prst="rect">
            <a:avLst/>
          </a:prstGeom>
          <a:noFill/>
        </p:spPr>
        <p:txBody>
          <a:bodyPr wrap="square" rtlCol="0">
            <a:spAutoFit/>
          </a:bodyPr>
          <a:lstStyle/>
          <a:p>
            <a:pPr marR="217805" algn="just">
              <a:lnSpc>
                <a:spcPct val="150000"/>
              </a:lnSpc>
              <a:tabLst>
                <a:tab pos="2059305" algn="l"/>
              </a:tabLst>
            </a:pPr>
            <a:r>
              <a:rPr lang="en-IN" sz="1800" dirty="0">
                <a:solidFill>
                  <a:srgbClr val="000000"/>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R="217805" algn="just">
              <a:lnSpc>
                <a:spcPct val="150000"/>
              </a:lnSpc>
              <a:tabLst>
                <a:tab pos="2059305" algn="l"/>
              </a:tabLst>
            </a:pPr>
            <a:r>
              <a:rPr lang="en-IN" sz="1800" dirty="0">
                <a:solidFill>
                  <a:srgbClr val="000000"/>
                </a:solidFill>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R="217805" algn="just">
              <a:lnSpc>
                <a:spcPct val="150000"/>
              </a:lnSpc>
              <a:tabLst>
                <a:tab pos="2059305" algn="l"/>
              </a:tabLst>
            </a:pPr>
            <a:r>
              <a:rPr lang="en-IN" sz="1800" dirty="0">
                <a:solidFill>
                  <a:srgbClr val="000000"/>
                </a:solidFill>
                <a:effectLst/>
                <a:latin typeface="Times New Roman" panose="02020603050405020304" pitchFamily="18" charset="0"/>
                <a:ea typeface="Times New Roman" panose="02020603050405020304" pitchFamily="18" charset="0"/>
              </a:rPr>
              <a:t>// Step 10: Test and refine</a:t>
            </a:r>
            <a:endParaRPr lang="en-IN" sz="1800" dirty="0">
              <a:effectLst/>
              <a:latin typeface="Times New Roman" panose="02020603050405020304" pitchFamily="18" charset="0"/>
              <a:ea typeface="Times New Roman" panose="02020603050405020304" pitchFamily="18" charset="0"/>
            </a:endParaRPr>
          </a:p>
          <a:p>
            <a:pPr marR="217805" algn="just">
              <a:lnSpc>
                <a:spcPct val="150000"/>
              </a:lnSpc>
              <a:tabLst>
                <a:tab pos="2059305" algn="l"/>
              </a:tabLst>
            </a:pPr>
            <a:r>
              <a:rPr lang="en-IN" sz="1800" dirty="0">
                <a:solidFill>
                  <a:srgbClr val="000000"/>
                </a:solidFill>
                <a:effectLst/>
                <a:latin typeface="Times New Roman" panose="02020603050405020304" pitchFamily="18" charset="0"/>
                <a:ea typeface="Times New Roman" panose="02020603050405020304" pitchFamily="18" charset="0"/>
              </a:rPr>
              <a:t>while (true) {</a:t>
            </a:r>
            <a:endParaRPr lang="en-IN" sz="1800" dirty="0">
              <a:effectLst/>
              <a:latin typeface="Times New Roman" panose="02020603050405020304" pitchFamily="18" charset="0"/>
              <a:ea typeface="Times New Roman" panose="02020603050405020304" pitchFamily="18" charset="0"/>
            </a:endParaRPr>
          </a:p>
          <a:p>
            <a:pPr marR="217805" algn="just">
              <a:lnSpc>
                <a:spcPct val="150000"/>
              </a:lnSpc>
              <a:tabLst>
                <a:tab pos="2059305" algn="l"/>
              </a:tabLst>
            </a:pP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dirty="0" err="1">
                <a:solidFill>
                  <a:srgbClr val="000000"/>
                </a:solidFill>
                <a:effectLst/>
                <a:latin typeface="Times New Roman" panose="02020603050405020304" pitchFamily="18" charset="0"/>
                <a:ea typeface="Times New Roman" panose="02020603050405020304" pitchFamily="18" charset="0"/>
              </a:rPr>
              <a:t>user_feedback</a:t>
            </a:r>
            <a:r>
              <a:rPr lang="en-IN" sz="1800" dirty="0">
                <a:solidFill>
                  <a:srgbClr val="000000"/>
                </a:solidFill>
                <a:effectLst/>
                <a:latin typeface="Times New Roman" panose="02020603050405020304" pitchFamily="18" charset="0"/>
                <a:ea typeface="Times New Roman" panose="02020603050405020304" pitchFamily="18" charset="0"/>
              </a:rPr>
              <a:t> = </a:t>
            </a:r>
            <a:r>
              <a:rPr lang="en-IN" sz="1800" dirty="0" err="1">
                <a:solidFill>
                  <a:srgbClr val="000000"/>
                </a:solidFill>
                <a:effectLst/>
                <a:latin typeface="Times New Roman" panose="02020603050405020304" pitchFamily="18" charset="0"/>
                <a:ea typeface="Times New Roman" panose="02020603050405020304" pitchFamily="18" charset="0"/>
              </a:rPr>
              <a:t>get_user_feedback</a:t>
            </a:r>
            <a:r>
              <a:rPr lang="en-IN" sz="1800" dirty="0">
                <a:solidFill>
                  <a:srgbClr val="000000"/>
                </a:solidFill>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R="217805" algn="just">
              <a:lnSpc>
                <a:spcPct val="150000"/>
              </a:lnSpc>
              <a:tabLst>
                <a:tab pos="2059305" algn="l"/>
              </a:tabLst>
            </a:pPr>
            <a:r>
              <a:rPr lang="en-IN" sz="1800" dirty="0">
                <a:solidFill>
                  <a:srgbClr val="000000"/>
                </a:solidFill>
                <a:effectLst/>
                <a:latin typeface="Times New Roman" panose="02020603050405020304" pitchFamily="18" charset="0"/>
                <a:ea typeface="Times New Roman" panose="02020603050405020304" pitchFamily="18" charset="0"/>
              </a:rPr>
              <a:t>    if (</a:t>
            </a:r>
            <a:r>
              <a:rPr lang="en-IN" sz="1800" dirty="0" err="1">
                <a:solidFill>
                  <a:srgbClr val="000000"/>
                </a:solidFill>
                <a:effectLst/>
                <a:latin typeface="Times New Roman" panose="02020603050405020304" pitchFamily="18" charset="0"/>
                <a:ea typeface="Times New Roman" panose="02020603050405020304" pitchFamily="18" charset="0"/>
              </a:rPr>
              <a:t>user_feedback</a:t>
            </a:r>
            <a:r>
              <a:rPr lang="en-IN" sz="1800" dirty="0">
                <a:solidFill>
                  <a:srgbClr val="000000"/>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R="217805" algn="just">
              <a:lnSpc>
                <a:spcPct val="150000"/>
              </a:lnSpc>
              <a:tabLst>
                <a:tab pos="2059305" algn="l"/>
              </a:tabLst>
            </a:pP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dirty="0" err="1">
                <a:solidFill>
                  <a:srgbClr val="000000"/>
                </a:solidFill>
                <a:effectLst/>
                <a:latin typeface="Times New Roman" panose="02020603050405020304" pitchFamily="18" charset="0"/>
                <a:ea typeface="Times New Roman" panose="02020603050405020304" pitchFamily="18" charset="0"/>
              </a:rPr>
              <a:t>refine_system</a:t>
            </a:r>
            <a:r>
              <a:rPr lang="en-IN" sz="1800" dirty="0">
                <a:solidFill>
                  <a:srgbClr val="000000"/>
                </a:solidFill>
                <a:effectLst/>
                <a:latin typeface="Times New Roman" panose="02020603050405020304" pitchFamily="18" charset="0"/>
                <a:ea typeface="Times New Roman" panose="02020603050405020304" pitchFamily="18" charset="0"/>
              </a:rPr>
              <a:t>(</a:t>
            </a:r>
            <a:r>
              <a:rPr lang="en-IN" sz="1800" dirty="0" err="1">
                <a:solidFill>
                  <a:srgbClr val="000000"/>
                </a:solidFill>
                <a:effectLst/>
                <a:latin typeface="Times New Roman" panose="02020603050405020304" pitchFamily="18" charset="0"/>
                <a:ea typeface="Times New Roman" panose="02020603050405020304" pitchFamily="18" charset="0"/>
              </a:rPr>
              <a:t>user_feedback</a:t>
            </a:r>
            <a:r>
              <a:rPr lang="en-IN" sz="1800" dirty="0">
                <a:solidFill>
                  <a:srgbClr val="000000"/>
                </a:solidFill>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R="217805" algn="just">
              <a:lnSpc>
                <a:spcPct val="150000"/>
              </a:lnSpc>
              <a:tabLst>
                <a:tab pos="2059305" algn="l"/>
              </a:tabLst>
            </a:pPr>
            <a:r>
              <a:rPr lang="en-IN" sz="1800" dirty="0">
                <a:solidFill>
                  <a:srgbClr val="000000"/>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R="217805" algn="just">
              <a:lnSpc>
                <a:spcPct val="150000"/>
              </a:lnSpc>
              <a:tabLst>
                <a:tab pos="2059305" algn="l"/>
              </a:tabLst>
            </a:pPr>
            <a:r>
              <a:rPr lang="en-IN" sz="1800" dirty="0">
                <a:solidFill>
                  <a:srgbClr val="000000"/>
                </a:solidFill>
                <a:effectLst/>
                <a:latin typeface="Times New Roman" panose="02020603050405020304" pitchFamily="18" charset="0"/>
                <a:ea typeface="Times New Roman" panose="02020603050405020304" pitchFamily="18" charset="0"/>
              </a:rPr>
              <a:t>}</a:t>
            </a:r>
            <a:endParaRPr lang="en-IN" dirty="0"/>
          </a:p>
        </p:txBody>
      </p:sp>
      <p:sp>
        <p:nvSpPr>
          <p:cNvPr id="6" name="Title 1">
            <a:extLst>
              <a:ext uri="{FF2B5EF4-FFF2-40B4-BE49-F238E27FC236}">
                <a16:creationId xmlns:a16="http://schemas.microsoft.com/office/drawing/2014/main" id="{ABB4AA1F-EF82-CBC4-3594-74A5BACE31EE}"/>
              </a:ext>
            </a:extLst>
          </p:cNvPr>
          <p:cNvSpPr>
            <a:spLocks noGrp="1"/>
          </p:cNvSpPr>
          <p:nvPr>
            <p:ph type="title"/>
          </p:nvPr>
        </p:nvSpPr>
        <p:spPr>
          <a:xfrm>
            <a:off x="838200" y="365126"/>
            <a:ext cx="10515600" cy="662156"/>
          </a:xfrm>
        </p:spPr>
        <p:txBody>
          <a:bodyPr>
            <a:normAutofit fontScale="90000"/>
          </a:bodyPr>
          <a:lstStyle/>
          <a:p>
            <a:r>
              <a:rPr lang="en-IN" b="1" dirty="0"/>
              <a:t>PSEUDOCODE IMPLEMENTATION</a:t>
            </a:r>
            <a:endParaRPr lang="en-IN" dirty="0"/>
          </a:p>
        </p:txBody>
      </p:sp>
    </p:spTree>
    <p:extLst>
      <p:ext uri="{BB962C8B-B14F-4D97-AF65-F5344CB8AC3E}">
        <p14:creationId xmlns:p14="http://schemas.microsoft.com/office/powerpoint/2010/main" val="26072345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2487"/>
            <a:ext cx="10515600" cy="1325563"/>
          </a:xfrm>
        </p:spPr>
        <p:txBody>
          <a:bodyPr/>
          <a:lstStyle/>
          <a:p>
            <a:r>
              <a:rPr lang="en-US" b="1" dirty="0"/>
              <a:t>USECASE DIAGRAM</a:t>
            </a:r>
            <a:endParaRPr lang="en-IN" dirty="0"/>
          </a:p>
        </p:txBody>
      </p:sp>
      <p:sp>
        <p:nvSpPr>
          <p:cNvPr id="4" name="Slide Number Placeholder 3"/>
          <p:cNvSpPr>
            <a:spLocks noGrp="1"/>
          </p:cNvSpPr>
          <p:nvPr>
            <p:ph type="sldNum" sz="quarter" idx="12"/>
          </p:nvPr>
        </p:nvSpPr>
        <p:spPr/>
        <p:txBody>
          <a:bodyPr/>
          <a:lstStyle/>
          <a:p>
            <a:fld id="{51B890E3-AA6B-4A70-BA0B-92E764B1EFC1}" type="slidenum">
              <a:rPr lang="en-US" smtClean="0"/>
              <a:t>27</a:t>
            </a:fld>
            <a:endParaRPr lang="en-US"/>
          </a:p>
        </p:txBody>
      </p:sp>
      <p:pic>
        <p:nvPicPr>
          <p:cNvPr id="3" name="Picture 2" descr="Use Case Diagram of the System. | Download Scientific Diagram">
            <a:extLst>
              <a:ext uri="{FF2B5EF4-FFF2-40B4-BE49-F238E27FC236}">
                <a16:creationId xmlns:a16="http://schemas.microsoft.com/office/drawing/2014/main" id="{6C20D972-8DBD-46F0-53CA-B58AF75C7F9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14630" y="919672"/>
            <a:ext cx="4995970" cy="5740083"/>
          </a:xfrm>
          <a:prstGeom prst="rect">
            <a:avLst/>
          </a:prstGeom>
          <a:noFill/>
          <a:ln>
            <a:noFill/>
          </a:ln>
        </p:spPr>
      </p:pic>
    </p:spTree>
    <p:extLst>
      <p:ext uri="{BB962C8B-B14F-4D97-AF65-F5344CB8AC3E}">
        <p14:creationId xmlns:p14="http://schemas.microsoft.com/office/powerpoint/2010/main" val="36605680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10515600" cy="1325563"/>
          </a:xfrm>
        </p:spPr>
        <p:txBody>
          <a:bodyPr/>
          <a:lstStyle/>
          <a:p>
            <a:r>
              <a:rPr lang="en-US" b="1" dirty="0"/>
              <a:t>CLASS DIAGRAM</a:t>
            </a:r>
            <a:endParaRPr lang="en-IN" dirty="0"/>
          </a:p>
        </p:txBody>
      </p:sp>
      <p:sp>
        <p:nvSpPr>
          <p:cNvPr id="4" name="Slide Number Placeholder 3"/>
          <p:cNvSpPr>
            <a:spLocks noGrp="1"/>
          </p:cNvSpPr>
          <p:nvPr>
            <p:ph type="sldNum" sz="quarter" idx="12"/>
          </p:nvPr>
        </p:nvSpPr>
        <p:spPr/>
        <p:txBody>
          <a:bodyPr/>
          <a:lstStyle/>
          <a:p>
            <a:fld id="{51B890E3-AA6B-4A70-BA0B-92E764B1EFC1}" type="slidenum">
              <a:rPr lang="en-US" smtClean="0"/>
              <a:t>28</a:t>
            </a:fld>
            <a:endParaRPr lang="en-US"/>
          </a:p>
        </p:txBody>
      </p:sp>
      <p:pic>
        <p:nvPicPr>
          <p:cNvPr id="5" name="Content Placeholder 3"/>
          <p:cNvPicPr/>
          <p:nvPr/>
        </p:nvPicPr>
        <p:blipFill>
          <a:blip r:embed="rId2" cstate="print"/>
          <a:srcRect/>
          <a:stretch>
            <a:fillRect/>
          </a:stretch>
        </p:blipFill>
        <p:spPr bwMode="auto">
          <a:xfrm>
            <a:off x="403412" y="860612"/>
            <a:ext cx="10775576" cy="5495739"/>
          </a:xfrm>
          <a:prstGeom prst="rect">
            <a:avLst/>
          </a:prstGeom>
          <a:noFill/>
          <a:ln w="9525">
            <a:noFill/>
            <a:miter lim="800000"/>
            <a:headEnd/>
            <a:tailEnd/>
          </a:ln>
        </p:spPr>
      </p:pic>
      <p:sp>
        <p:nvSpPr>
          <p:cNvPr id="3" name="Rectangle 2">
            <a:extLst>
              <a:ext uri="{FF2B5EF4-FFF2-40B4-BE49-F238E27FC236}">
                <a16:creationId xmlns:a16="http://schemas.microsoft.com/office/drawing/2014/main" id="{8A334DFA-58B3-48A4-DBAB-A849BCE991A5}"/>
              </a:ext>
            </a:extLst>
          </p:cNvPr>
          <p:cNvSpPr/>
          <p:nvPr/>
        </p:nvSpPr>
        <p:spPr>
          <a:xfrm>
            <a:off x="2832847" y="4796119"/>
            <a:ext cx="1837765" cy="13255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FDAE3CEA-2485-C65E-8EE5-A5A4834074E4}"/>
              </a:ext>
            </a:extLst>
          </p:cNvPr>
          <p:cNvSpPr/>
          <p:nvPr/>
        </p:nvSpPr>
        <p:spPr>
          <a:xfrm>
            <a:off x="672353" y="4796119"/>
            <a:ext cx="2160494" cy="14074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183680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Sequence Diagram of the User</a:t>
            </a:r>
            <a:endParaRPr lang="en-IN" dirty="0"/>
          </a:p>
        </p:txBody>
      </p:sp>
      <p:sp>
        <p:nvSpPr>
          <p:cNvPr id="4" name="Slide Number Placeholder 3"/>
          <p:cNvSpPr>
            <a:spLocks noGrp="1"/>
          </p:cNvSpPr>
          <p:nvPr>
            <p:ph type="sldNum" sz="quarter" idx="12"/>
          </p:nvPr>
        </p:nvSpPr>
        <p:spPr/>
        <p:txBody>
          <a:bodyPr/>
          <a:lstStyle/>
          <a:p>
            <a:fld id="{51B890E3-AA6B-4A70-BA0B-92E764B1EFC1}" type="slidenum">
              <a:rPr lang="en-US" smtClean="0"/>
              <a:t>29</a:t>
            </a:fld>
            <a:endParaRPr lang="en-US"/>
          </a:p>
        </p:txBody>
      </p:sp>
      <p:pic>
        <p:nvPicPr>
          <p:cNvPr id="5" name="Content Placeholder 3"/>
          <p:cNvPicPr/>
          <p:nvPr/>
        </p:nvPicPr>
        <p:blipFill>
          <a:blip r:embed="rId2" cstate="print"/>
          <a:srcRect/>
          <a:stretch>
            <a:fillRect/>
          </a:stretch>
        </p:blipFill>
        <p:spPr bwMode="auto">
          <a:xfrm>
            <a:off x="1801906" y="1690688"/>
            <a:ext cx="7939779" cy="4489208"/>
          </a:xfrm>
          <a:prstGeom prst="rect">
            <a:avLst/>
          </a:prstGeom>
          <a:noFill/>
          <a:ln w="9525">
            <a:noFill/>
            <a:miter lim="800000"/>
            <a:headEnd/>
            <a:tailEnd/>
          </a:ln>
        </p:spPr>
      </p:pic>
    </p:spTree>
    <p:extLst>
      <p:ext uri="{BB962C8B-B14F-4D97-AF65-F5344CB8AC3E}">
        <p14:creationId xmlns:p14="http://schemas.microsoft.com/office/powerpoint/2010/main" val="2442116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ABSTRACT</a:t>
            </a:r>
            <a:endParaRPr lang="en-IN" dirty="0"/>
          </a:p>
        </p:txBody>
      </p:sp>
      <p:sp>
        <p:nvSpPr>
          <p:cNvPr id="3" name="Content Placeholder 2"/>
          <p:cNvSpPr>
            <a:spLocks noGrp="1"/>
          </p:cNvSpPr>
          <p:nvPr>
            <p:ph idx="1"/>
          </p:nvPr>
        </p:nvSpPr>
        <p:spPr/>
        <p:txBody>
          <a:bodyPr>
            <a:normAutofit fontScale="70000" lnSpcReduction="20000"/>
          </a:bodyPr>
          <a:lstStyle/>
          <a:p>
            <a:pPr algn="just">
              <a:buFont typeface="Arial" panose="020B0604020202020204" pitchFamily="34" charset="0"/>
              <a:buChar char="•"/>
            </a:pPr>
            <a:r>
              <a:rPr lang="en-US" dirty="0">
                <a:solidFill>
                  <a:srgbClr val="252525"/>
                </a:solidFill>
              </a:rPr>
              <a:t>Smart</a:t>
            </a:r>
            <a:r>
              <a:rPr lang="en-US" dirty="0">
                <a:solidFill>
                  <a:srgbClr val="252525"/>
                </a:solidFill>
                <a:effectLst/>
              </a:rPr>
              <a:t>phones are now an integral part of the lives of the majority of people. There is an ever-increasing demand for mobile computing applications that focus on people's daily lives. In such applications, location-dependent systems have been identified as having significant applications. The application Smart City Guide presents the architecture and implementation of such a location. The primary objective of this project is to investigate how to implement a mobile city guide on the Android platform, including the development of a guide prototype. The project employs the design science research method. The project objective is attained by designing and implementing an artefact (a prototype of a city guide). In conclusion, the project is evaluated across four facets: platform evaluation, general functional evaluation, scenario evaluation, and non-functional evaluation. The implemented prototype includes fundamental city guide features such as displaying a map and locating points of interest (POIs). Moreover, the project must determine how to integrate current technologies, such as Google Maps and the phone application, into the prototype. The application reassures a new city resident by displaying information about all the nearby public access sites. There are hospitals, a police station, the city's main attraction, and renowned restaurants. In addition, non-functional aspects such as extendibility, tolerability, and usability have been investigated. On the new mobile Android platform, the project presents a comprehensive but unrealized city guide. </a:t>
            </a:r>
          </a:p>
        </p:txBody>
      </p:sp>
      <p:sp>
        <p:nvSpPr>
          <p:cNvPr id="4" name="Slide Number Placeholder 3"/>
          <p:cNvSpPr>
            <a:spLocks noGrp="1"/>
          </p:cNvSpPr>
          <p:nvPr>
            <p:ph type="sldNum" sz="quarter" idx="12"/>
          </p:nvPr>
        </p:nvSpPr>
        <p:spPr/>
        <p:txBody>
          <a:bodyPr/>
          <a:lstStyle/>
          <a:p>
            <a:fld id="{51B890E3-AA6B-4A70-BA0B-92E764B1EFC1}" type="slidenum">
              <a:rPr lang="en-US" smtClean="0"/>
              <a:t>3</a:t>
            </a:fld>
            <a:endParaRPr lang="en-US"/>
          </a:p>
        </p:txBody>
      </p:sp>
    </p:spTree>
    <p:extLst>
      <p:ext uri="{BB962C8B-B14F-4D97-AF65-F5344CB8AC3E}">
        <p14:creationId xmlns:p14="http://schemas.microsoft.com/office/powerpoint/2010/main" val="2005100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Admin Site Update Sequence Diagram</a:t>
            </a:r>
            <a:endParaRPr lang="en-IN" dirty="0"/>
          </a:p>
        </p:txBody>
      </p:sp>
      <p:sp>
        <p:nvSpPr>
          <p:cNvPr id="4" name="Slide Number Placeholder 3"/>
          <p:cNvSpPr>
            <a:spLocks noGrp="1"/>
          </p:cNvSpPr>
          <p:nvPr>
            <p:ph type="sldNum" sz="quarter" idx="12"/>
          </p:nvPr>
        </p:nvSpPr>
        <p:spPr/>
        <p:txBody>
          <a:bodyPr/>
          <a:lstStyle/>
          <a:p>
            <a:fld id="{51B890E3-AA6B-4A70-BA0B-92E764B1EFC1}" type="slidenum">
              <a:rPr lang="en-US" smtClean="0"/>
              <a:t>30</a:t>
            </a:fld>
            <a:endParaRPr lang="en-US"/>
          </a:p>
        </p:txBody>
      </p:sp>
      <p:pic>
        <p:nvPicPr>
          <p:cNvPr id="5" name="Content Placeholder 3"/>
          <p:cNvPicPr/>
          <p:nvPr/>
        </p:nvPicPr>
        <p:blipFill>
          <a:blip r:embed="rId2" cstate="print"/>
          <a:srcRect/>
          <a:stretch>
            <a:fillRect/>
          </a:stretch>
        </p:blipFill>
        <p:spPr bwMode="auto">
          <a:xfrm>
            <a:off x="2070847" y="1880626"/>
            <a:ext cx="7177779" cy="3991256"/>
          </a:xfrm>
          <a:prstGeom prst="rect">
            <a:avLst/>
          </a:prstGeom>
          <a:noFill/>
          <a:ln w="9525">
            <a:noFill/>
            <a:miter lim="800000"/>
            <a:headEnd/>
            <a:tailEnd/>
          </a:ln>
        </p:spPr>
      </p:pic>
    </p:spTree>
    <p:extLst>
      <p:ext uri="{BB962C8B-B14F-4D97-AF65-F5344CB8AC3E}">
        <p14:creationId xmlns:p14="http://schemas.microsoft.com/office/powerpoint/2010/main" val="16890498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CONCLUSION</a:t>
            </a:r>
            <a:endParaRPr lang="en-IN" dirty="0"/>
          </a:p>
        </p:txBody>
      </p:sp>
      <p:sp>
        <p:nvSpPr>
          <p:cNvPr id="3" name="Content Placeholder 2"/>
          <p:cNvSpPr>
            <a:spLocks noGrp="1"/>
          </p:cNvSpPr>
          <p:nvPr>
            <p:ph idx="1"/>
          </p:nvPr>
        </p:nvSpPr>
        <p:spPr/>
        <p:txBody>
          <a:bodyPr/>
          <a:lstStyle/>
          <a:p>
            <a:r>
              <a:rPr lang="en-IN" dirty="0"/>
              <a:t>This Project in Java provides info regarding the various aspects of city such as tourism, institutes, industry, geographical maps, ATM locations, etc. The implementation of this project solves most of the problems a new visitor faces while coming to a new city such as: path finding, hotel searching, ticket booking, and more.</a:t>
            </a:r>
          </a:p>
          <a:p>
            <a:endParaRPr lang="en-IN" dirty="0"/>
          </a:p>
        </p:txBody>
      </p:sp>
      <p:sp>
        <p:nvSpPr>
          <p:cNvPr id="4" name="Slide Number Placeholder 3"/>
          <p:cNvSpPr>
            <a:spLocks noGrp="1"/>
          </p:cNvSpPr>
          <p:nvPr>
            <p:ph type="sldNum" sz="quarter" idx="12"/>
          </p:nvPr>
        </p:nvSpPr>
        <p:spPr/>
        <p:txBody>
          <a:bodyPr/>
          <a:lstStyle/>
          <a:p>
            <a:fld id="{51B890E3-AA6B-4A70-BA0B-92E764B1EFC1}" type="slidenum">
              <a:rPr lang="en-US" smtClean="0"/>
              <a:t>31</a:t>
            </a:fld>
            <a:endParaRPr lang="en-US"/>
          </a:p>
        </p:txBody>
      </p:sp>
    </p:spTree>
    <p:extLst>
      <p:ext uri="{BB962C8B-B14F-4D97-AF65-F5344CB8AC3E}">
        <p14:creationId xmlns:p14="http://schemas.microsoft.com/office/powerpoint/2010/main" val="42783789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FUTURE ENHANCEMENT </a:t>
            </a:r>
            <a:endParaRPr lang="en-IN" dirty="0"/>
          </a:p>
        </p:txBody>
      </p:sp>
      <p:sp>
        <p:nvSpPr>
          <p:cNvPr id="3" name="Content Placeholder 2"/>
          <p:cNvSpPr>
            <a:spLocks noGrp="1"/>
          </p:cNvSpPr>
          <p:nvPr>
            <p:ph idx="1"/>
          </p:nvPr>
        </p:nvSpPr>
        <p:spPr/>
        <p:txBody>
          <a:bodyPr/>
          <a:lstStyle/>
          <a:p>
            <a:r>
              <a:rPr lang="en-IN" dirty="0"/>
              <a:t>As interesting directions of future work we identify the following two lines. First covering access range can be increased</a:t>
            </a:r>
          </a:p>
          <a:p>
            <a:r>
              <a:rPr lang="en-IN" dirty="0"/>
              <a:t>Rating system can also be embedded according to the user satisfaction. Apart from android it can also be made for Windows and IOS users. Navigation system can also be integrate for a particular place.</a:t>
            </a:r>
          </a:p>
          <a:p>
            <a:endParaRPr lang="en-IN" dirty="0"/>
          </a:p>
        </p:txBody>
      </p:sp>
      <p:sp>
        <p:nvSpPr>
          <p:cNvPr id="4" name="Slide Number Placeholder 3"/>
          <p:cNvSpPr>
            <a:spLocks noGrp="1"/>
          </p:cNvSpPr>
          <p:nvPr>
            <p:ph type="sldNum" sz="quarter" idx="12"/>
          </p:nvPr>
        </p:nvSpPr>
        <p:spPr/>
        <p:txBody>
          <a:bodyPr/>
          <a:lstStyle/>
          <a:p>
            <a:fld id="{51B890E3-AA6B-4A70-BA0B-92E764B1EFC1}" type="slidenum">
              <a:rPr lang="en-US" smtClean="0"/>
              <a:t>32</a:t>
            </a:fld>
            <a:endParaRPr lang="en-US"/>
          </a:p>
        </p:txBody>
      </p:sp>
    </p:spTree>
    <p:extLst>
      <p:ext uri="{BB962C8B-B14F-4D97-AF65-F5344CB8AC3E}">
        <p14:creationId xmlns:p14="http://schemas.microsoft.com/office/powerpoint/2010/main" val="15672651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REFERENCES</a:t>
            </a:r>
            <a:endParaRPr lang="en-IN" dirty="0"/>
          </a:p>
        </p:txBody>
      </p:sp>
      <p:sp>
        <p:nvSpPr>
          <p:cNvPr id="3" name="Content Placeholder 2"/>
          <p:cNvSpPr>
            <a:spLocks noGrp="1"/>
          </p:cNvSpPr>
          <p:nvPr>
            <p:ph idx="1"/>
          </p:nvPr>
        </p:nvSpPr>
        <p:spPr>
          <a:xfrm>
            <a:off x="838200" y="1493929"/>
            <a:ext cx="10515600" cy="4998945"/>
          </a:xfrm>
        </p:spPr>
        <p:txBody>
          <a:bodyPr>
            <a:normAutofit/>
          </a:bodyPr>
          <a:lstStyle/>
          <a:p>
            <a:pPr algn="just">
              <a:lnSpc>
                <a:spcPct val="150000"/>
              </a:lnSpc>
              <a:spcAft>
                <a:spcPts val="800"/>
              </a:spcAft>
              <a:tabLst>
                <a:tab pos="2059305" algn="l"/>
              </a:tabLst>
            </a:pPr>
            <a:r>
              <a:rPr lang="en-US" sz="1400" dirty="0">
                <a:solidFill>
                  <a:srgbClr val="000000"/>
                </a:solidFill>
                <a:effectLst/>
                <a:latin typeface="Times New Roman" panose="02020603050405020304" pitchFamily="18" charset="0"/>
                <a:ea typeface="Times New Roman" panose="02020603050405020304" pitchFamily="18" charset="0"/>
              </a:rPr>
              <a:t>[1]       O. </a:t>
            </a:r>
            <a:r>
              <a:rPr lang="en-US" sz="1400" dirty="0" err="1">
                <a:solidFill>
                  <a:srgbClr val="000000"/>
                </a:solidFill>
                <a:effectLst/>
                <a:latin typeface="Times New Roman" panose="02020603050405020304" pitchFamily="18" charset="0"/>
                <a:ea typeface="Times New Roman" panose="02020603050405020304" pitchFamily="18" charset="0"/>
              </a:rPr>
              <a:t>Artemenko</a:t>
            </a:r>
            <a:r>
              <a:rPr lang="en-US" sz="1400" dirty="0">
                <a:solidFill>
                  <a:srgbClr val="000000"/>
                </a:solidFill>
                <a:effectLst/>
                <a:latin typeface="Times New Roman" panose="02020603050405020304" pitchFamily="18" charset="0"/>
                <a:ea typeface="Times New Roman" panose="02020603050405020304" pitchFamily="18" charset="0"/>
              </a:rPr>
              <a:t>, V. </a:t>
            </a:r>
            <a:r>
              <a:rPr lang="en-US" sz="1400" dirty="0" err="1">
                <a:solidFill>
                  <a:srgbClr val="000000"/>
                </a:solidFill>
                <a:effectLst/>
                <a:latin typeface="Times New Roman" panose="02020603050405020304" pitchFamily="18" charset="0"/>
                <a:ea typeface="Times New Roman" panose="02020603050405020304" pitchFamily="18" charset="0"/>
              </a:rPr>
              <a:t>Pasichnyk</a:t>
            </a:r>
            <a:r>
              <a:rPr lang="en-US" sz="1400" dirty="0">
                <a:solidFill>
                  <a:srgbClr val="000000"/>
                </a:solidFill>
                <a:effectLst/>
                <a:latin typeface="Times New Roman" panose="02020603050405020304" pitchFamily="18" charset="0"/>
                <a:ea typeface="Times New Roman" panose="02020603050405020304" pitchFamily="18" charset="0"/>
              </a:rPr>
              <a:t>, N. </a:t>
            </a:r>
            <a:r>
              <a:rPr lang="en-US" sz="1400" dirty="0" err="1">
                <a:solidFill>
                  <a:srgbClr val="000000"/>
                </a:solidFill>
                <a:effectLst/>
                <a:latin typeface="Times New Roman" panose="02020603050405020304" pitchFamily="18" charset="0"/>
                <a:ea typeface="Times New Roman" panose="02020603050405020304" pitchFamily="18" charset="0"/>
              </a:rPr>
              <a:t>Kunanec</a:t>
            </a:r>
            <a:r>
              <a:rPr lang="en-US" sz="1400" dirty="0">
                <a:solidFill>
                  <a:srgbClr val="000000"/>
                </a:solidFill>
                <a:effectLst/>
                <a:latin typeface="Times New Roman" panose="02020603050405020304" pitchFamily="18" charset="0"/>
                <a:ea typeface="Times New Roman" panose="02020603050405020304" pitchFamily="18" charset="0"/>
              </a:rPr>
              <a:t> and D. </a:t>
            </a:r>
            <a:r>
              <a:rPr lang="en-US" sz="1400" dirty="0" err="1">
                <a:solidFill>
                  <a:srgbClr val="000000"/>
                </a:solidFill>
                <a:effectLst/>
                <a:latin typeface="Times New Roman" panose="02020603050405020304" pitchFamily="18" charset="0"/>
                <a:ea typeface="Times New Roman" panose="02020603050405020304" pitchFamily="18" charset="0"/>
              </a:rPr>
              <a:t>Tabachyshyn</a:t>
            </a:r>
            <a:r>
              <a:rPr lang="en-US" sz="1400" dirty="0">
                <a:solidFill>
                  <a:srgbClr val="000000"/>
                </a:solidFill>
                <a:effectLst/>
                <a:latin typeface="Times New Roman" panose="02020603050405020304" pitchFamily="18" charset="0"/>
                <a:ea typeface="Times New Roman" panose="02020603050405020304" pitchFamily="18" charset="0"/>
              </a:rPr>
              <a:t>, "Using context </a:t>
            </a:r>
            <a:r>
              <a:rPr lang="en-US" sz="1400" dirty="0" err="1">
                <a:solidFill>
                  <a:srgbClr val="000000"/>
                </a:solidFill>
                <a:effectLst/>
                <a:latin typeface="Times New Roman" panose="02020603050405020304" pitchFamily="18" charset="0"/>
                <a:ea typeface="Times New Roman" panose="02020603050405020304" pitchFamily="18" charset="0"/>
              </a:rPr>
              <a:t>analysys</a:t>
            </a:r>
            <a:r>
              <a:rPr lang="en-US" sz="1400" dirty="0">
                <a:solidFill>
                  <a:srgbClr val="000000"/>
                </a:solidFill>
                <a:effectLst/>
                <a:latin typeface="Times New Roman" panose="02020603050405020304" pitchFamily="18" charset="0"/>
                <a:ea typeface="Times New Roman" panose="02020603050405020304" pitchFamily="18" charset="0"/>
              </a:rPr>
              <a:t> for providing real time recommendations in e-tourism mobile location-based recommender systems," 2019 IEEE 14th International Conference on Computer Sciences and Information Technologies (CSIT), 2019, pp. 166-169, </a:t>
            </a:r>
            <a:r>
              <a:rPr lang="en-US" sz="1400" dirty="0" err="1">
                <a:solidFill>
                  <a:srgbClr val="000000"/>
                </a:solidFill>
                <a:effectLst/>
                <a:latin typeface="Times New Roman" panose="02020603050405020304" pitchFamily="18" charset="0"/>
                <a:ea typeface="Times New Roman" panose="02020603050405020304" pitchFamily="18" charset="0"/>
              </a:rPr>
              <a:t>doi</a:t>
            </a:r>
            <a:r>
              <a:rPr lang="en-US" sz="1400" dirty="0">
                <a:solidFill>
                  <a:srgbClr val="000000"/>
                </a:solidFill>
                <a:effectLst/>
                <a:latin typeface="Times New Roman" panose="02020603050405020304" pitchFamily="18" charset="0"/>
                <a:ea typeface="Times New Roman" panose="02020603050405020304" pitchFamily="18" charset="0"/>
              </a:rPr>
              <a:t>: 10.1109/STC-CSIT.2019.8929822 </a:t>
            </a:r>
            <a:endParaRPr lang="en-IN" sz="1400" dirty="0">
              <a:effectLst/>
              <a:latin typeface="Calibri" panose="020F0502020204030204" pitchFamily="34" charset="0"/>
              <a:ea typeface="Calibri" panose="020F0502020204030204" pitchFamily="34" charset="0"/>
            </a:endParaRPr>
          </a:p>
          <a:p>
            <a:pPr algn="just">
              <a:lnSpc>
                <a:spcPct val="150000"/>
              </a:lnSpc>
              <a:spcAft>
                <a:spcPts val="800"/>
              </a:spcAft>
              <a:tabLst>
                <a:tab pos="2059305" algn="l"/>
              </a:tabLst>
            </a:pPr>
            <a:r>
              <a:rPr lang="en-US" sz="1400" dirty="0">
                <a:solidFill>
                  <a:srgbClr val="000000"/>
                </a:solidFill>
                <a:effectLst/>
                <a:latin typeface="Times New Roman" panose="02020603050405020304" pitchFamily="18" charset="0"/>
                <a:ea typeface="Times New Roman" panose="02020603050405020304" pitchFamily="18" charset="0"/>
              </a:rPr>
              <a:t>[2]           X. Shao, G. Tang and B. -K. Bao, "Personalized Travel Recommendation Based on Sentiment-Aware Multimodal Topic Model," in IEEE Access, vol. 7, pp. 113043-113052, 2019, </a:t>
            </a:r>
            <a:r>
              <a:rPr lang="en-US" sz="1400" dirty="0" err="1">
                <a:solidFill>
                  <a:srgbClr val="000000"/>
                </a:solidFill>
                <a:effectLst/>
                <a:latin typeface="Times New Roman" panose="02020603050405020304" pitchFamily="18" charset="0"/>
                <a:ea typeface="Times New Roman" panose="02020603050405020304" pitchFamily="18" charset="0"/>
              </a:rPr>
              <a:t>doi</a:t>
            </a:r>
            <a:r>
              <a:rPr lang="en-US" sz="1400" dirty="0">
                <a:solidFill>
                  <a:srgbClr val="000000"/>
                </a:solidFill>
                <a:effectLst/>
                <a:latin typeface="Times New Roman" panose="02020603050405020304" pitchFamily="18" charset="0"/>
                <a:ea typeface="Times New Roman" panose="02020603050405020304" pitchFamily="18" charset="0"/>
              </a:rPr>
              <a:t>: 10.1109/ACCESS.2019.2935155. </a:t>
            </a:r>
            <a:endParaRPr lang="en-IN" sz="1400" dirty="0">
              <a:effectLst/>
              <a:latin typeface="Calibri" panose="020F0502020204030204" pitchFamily="34" charset="0"/>
              <a:ea typeface="Calibri" panose="020F0502020204030204" pitchFamily="34" charset="0"/>
            </a:endParaRPr>
          </a:p>
          <a:p>
            <a:pPr algn="just">
              <a:lnSpc>
                <a:spcPct val="150000"/>
              </a:lnSpc>
              <a:spcAft>
                <a:spcPts val="800"/>
              </a:spcAft>
              <a:tabLst>
                <a:tab pos="2059305" algn="l"/>
              </a:tabLst>
            </a:pPr>
            <a:r>
              <a:rPr lang="en-US" sz="1400" dirty="0">
                <a:solidFill>
                  <a:srgbClr val="000000"/>
                </a:solidFill>
                <a:effectLst/>
                <a:latin typeface="Times New Roman" panose="02020603050405020304" pitchFamily="18" charset="0"/>
                <a:ea typeface="Times New Roman" panose="02020603050405020304" pitchFamily="18" charset="0"/>
              </a:rPr>
              <a:t>[3]    Chen, Liu, Q., &amp; </a:t>
            </a:r>
            <a:r>
              <a:rPr lang="en-US" sz="1400" dirty="0" err="1">
                <a:solidFill>
                  <a:srgbClr val="000000"/>
                </a:solidFill>
                <a:effectLst/>
                <a:latin typeface="Times New Roman" panose="02020603050405020304" pitchFamily="18" charset="0"/>
                <a:ea typeface="Times New Roman" panose="02020603050405020304" pitchFamily="18" charset="0"/>
              </a:rPr>
              <a:t>Qiao</a:t>
            </a:r>
            <a:r>
              <a:rPr lang="en-US" sz="1400" dirty="0">
                <a:solidFill>
                  <a:srgbClr val="000000"/>
                </a:solidFill>
                <a:effectLst/>
                <a:latin typeface="Times New Roman" panose="02020603050405020304" pitchFamily="18" charset="0"/>
                <a:ea typeface="Times New Roman" panose="02020603050405020304" pitchFamily="18" charset="0"/>
              </a:rPr>
              <a:t>, X. (2020). Approaching Another Tourism Recommender. 2020 IEEE 20th International Conference on Software Quality, Reliability and Security Companion (QRS-C). </a:t>
            </a:r>
            <a:r>
              <a:rPr lang="en-US" sz="1400" u="sng" dirty="0">
                <a:solidFill>
                  <a:srgbClr val="0563C1"/>
                </a:solidFill>
                <a:effectLst/>
                <a:latin typeface="Times New Roman" panose="02020603050405020304" pitchFamily="18" charset="0"/>
                <a:ea typeface="Times New Roman" panose="02020603050405020304" pitchFamily="18" charset="0"/>
                <a:hlinkClick r:id="rId2"/>
              </a:rPr>
              <a:t>https://doi.org/10.1109/qrs-c51114.2020.00097</a:t>
            </a:r>
            <a:r>
              <a:rPr lang="en-US" sz="1400" dirty="0">
                <a:solidFill>
                  <a:srgbClr val="000000"/>
                </a:solidFill>
                <a:effectLst/>
                <a:latin typeface="Times New Roman" panose="02020603050405020304" pitchFamily="18" charset="0"/>
                <a:ea typeface="Times New Roman" panose="02020603050405020304" pitchFamily="18" charset="0"/>
              </a:rPr>
              <a:t> </a:t>
            </a:r>
            <a:endParaRPr lang="en-IN" sz="1400" dirty="0">
              <a:effectLst/>
              <a:latin typeface="Calibri" panose="020F0502020204030204" pitchFamily="34" charset="0"/>
              <a:ea typeface="Calibri" panose="020F0502020204030204" pitchFamily="34" charset="0"/>
            </a:endParaRPr>
          </a:p>
          <a:p>
            <a:pPr algn="just">
              <a:lnSpc>
                <a:spcPct val="150000"/>
              </a:lnSpc>
              <a:spcAft>
                <a:spcPts val="800"/>
              </a:spcAft>
              <a:tabLst>
                <a:tab pos="2059305" algn="l"/>
              </a:tabLst>
            </a:pPr>
            <a:r>
              <a:rPr lang="en-US" sz="1400" dirty="0">
                <a:solidFill>
                  <a:srgbClr val="000000"/>
                </a:solidFill>
                <a:effectLst/>
                <a:latin typeface="Times New Roman" panose="02020603050405020304" pitchFamily="18" charset="0"/>
                <a:ea typeface="Times New Roman" panose="02020603050405020304" pitchFamily="18" charset="0"/>
              </a:rPr>
              <a:t>[4]         Y. </a:t>
            </a:r>
            <a:r>
              <a:rPr lang="en-US" sz="1400" dirty="0" err="1">
                <a:solidFill>
                  <a:srgbClr val="000000"/>
                </a:solidFill>
                <a:effectLst/>
                <a:latin typeface="Times New Roman" panose="02020603050405020304" pitchFamily="18" charset="0"/>
                <a:ea typeface="Times New Roman" panose="02020603050405020304" pitchFamily="18" charset="0"/>
              </a:rPr>
              <a:t>Tulashvili</a:t>
            </a:r>
            <a:r>
              <a:rPr lang="en-US" sz="1400" dirty="0">
                <a:solidFill>
                  <a:srgbClr val="000000"/>
                </a:solidFill>
                <a:effectLst/>
                <a:latin typeface="Times New Roman" panose="02020603050405020304" pitchFamily="18" charset="0"/>
                <a:ea typeface="Times New Roman" panose="02020603050405020304" pitchFamily="18" charset="0"/>
              </a:rPr>
              <a:t>, Y. </a:t>
            </a:r>
            <a:r>
              <a:rPr lang="en-US" sz="1400" dirty="0" err="1">
                <a:solidFill>
                  <a:srgbClr val="000000"/>
                </a:solidFill>
                <a:effectLst/>
                <a:latin typeface="Times New Roman" panose="02020603050405020304" pitchFamily="18" charset="0"/>
                <a:ea typeface="Times New Roman" panose="02020603050405020304" pitchFamily="18" charset="0"/>
              </a:rPr>
              <a:t>Turbal</a:t>
            </a:r>
            <a:r>
              <a:rPr lang="en-US" sz="1400" dirty="0">
                <a:solidFill>
                  <a:srgbClr val="000000"/>
                </a:solidFill>
                <a:effectLst/>
                <a:latin typeface="Times New Roman" panose="02020603050405020304" pitchFamily="18" charset="0"/>
                <a:ea typeface="Times New Roman" panose="02020603050405020304" pitchFamily="18" charset="0"/>
              </a:rPr>
              <a:t>, D. A. </a:t>
            </a:r>
            <a:r>
              <a:rPr lang="en-US" sz="1400" dirty="0" err="1">
                <a:solidFill>
                  <a:srgbClr val="000000"/>
                </a:solidFill>
                <a:effectLst/>
                <a:latin typeface="Times New Roman" panose="02020603050405020304" pitchFamily="18" charset="0"/>
                <a:ea typeface="Times New Roman" panose="02020603050405020304" pitchFamily="18" charset="0"/>
              </a:rPr>
              <a:t>Alkaleg</a:t>
            </a:r>
            <a:r>
              <a:rPr lang="en-US" sz="1400" dirty="0">
                <a:solidFill>
                  <a:srgbClr val="000000"/>
                </a:solidFill>
                <a:effectLst/>
                <a:latin typeface="Times New Roman" panose="02020603050405020304" pitchFamily="18" charset="0"/>
                <a:ea typeface="Times New Roman" panose="02020603050405020304" pitchFamily="18" charset="0"/>
              </a:rPr>
              <a:t>, V. </a:t>
            </a:r>
            <a:r>
              <a:rPr lang="en-US" sz="1400" dirty="0" err="1">
                <a:solidFill>
                  <a:srgbClr val="000000"/>
                </a:solidFill>
                <a:effectLst/>
                <a:latin typeface="Times New Roman" panose="02020603050405020304" pitchFamily="18" charset="0"/>
                <a:ea typeface="Times New Roman" panose="02020603050405020304" pitchFamily="18" charset="0"/>
              </a:rPr>
              <a:t>Pasichnyk</a:t>
            </a:r>
            <a:r>
              <a:rPr lang="en-US" sz="1400" dirty="0">
                <a:solidFill>
                  <a:srgbClr val="000000"/>
                </a:solidFill>
                <a:effectLst/>
                <a:latin typeface="Times New Roman" panose="02020603050405020304" pitchFamily="18" charset="0"/>
                <a:ea typeface="Times New Roman" panose="02020603050405020304" pitchFamily="18" charset="0"/>
              </a:rPr>
              <a:t>, A. S. </a:t>
            </a:r>
            <a:r>
              <a:rPr lang="en-US" sz="1400" dirty="0" err="1">
                <a:solidFill>
                  <a:srgbClr val="000000"/>
                </a:solidFill>
                <a:effectLst/>
                <a:latin typeface="Times New Roman" panose="02020603050405020304" pitchFamily="18" charset="0"/>
                <a:ea typeface="Times New Roman" panose="02020603050405020304" pitchFamily="18" charset="0"/>
              </a:rPr>
              <a:t>Sumayya</a:t>
            </a:r>
            <a:r>
              <a:rPr lang="en-US" sz="1400" dirty="0">
                <a:solidFill>
                  <a:srgbClr val="000000"/>
                </a:solidFill>
                <a:effectLst/>
                <a:latin typeface="Times New Roman" panose="02020603050405020304" pitchFamily="18" charset="0"/>
                <a:ea typeface="Times New Roman" panose="02020603050405020304" pitchFamily="18" charset="0"/>
              </a:rPr>
              <a:t> Ali and N. </a:t>
            </a:r>
            <a:r>
              <a:rPr lang="en-US" sz="1400" dirty="0" err="1">
                <a:solidFill>
                  <a:srgbClr val="000000"/>
                </a:solidFill>
                <a:effectLst/>
                <a:latin typeface="Times New Roman" panose="02020603050405020304" pitchFamily="18" charset="0"/>
                <a:ea typeface="Times New Roman" panose="02020603050405020304" pitchFamily="18" charset="0"/>
              </a:rPr>
              <a:t>Kunanets</a:t>
            </a:r>
            <a:r>
              <a:rPr lang="en-US" sz="1400" dirty="0">
                <a:solidFill>
                  <a:srgbClr val="000000"/>
                </a:solidFill>
                <a:effectLst/>
                <a:latin typeface="Times New Roman" panose="02020603050405020304" pitchFamily="18" charset="0"/>
                <a:ea typeface="Times New Roman" panose="02020603050405020304" pitchFamily="18" charset="0"/>
              </a:rPr>
              <a:t>, "The Optimal Tour Problem in Smart Tourism Recommender Systems," 2020 IEEE 15th International Conference on Computer Sciences and Information Technologies (CSIT), 2020, pp. 246-250, </a:t>
            </a:r>
            <a:r>
              <a:rPr lang="en-US" sz="1400" dirty="0" err="1">
                <a:solidFill>
                  <a:srgbClr val="000000"/>
                </a:solidFill>
                <a:effectLst/>
                <a:latin typeface="Times New Roman" panose="02020603050405020304" pitchFamily="18" charset="0"/>
                <a:ea typeface="Times New Roman" panose="02020603050405020304" pitchFamily="18" charset="0"/>
              </a:rPr>
              <a:t>doi</a:t>
            </a:r>
            <a:r>
              <a:rPr lang="en-US" sz="1400" dirty="0">
                <a:solidFill>
                  <a:srgbClr val="000000"/>
                </a:solidFill>
                <a:effectLst/>
                <a:latin typeface="Times New Roman" panose="02020603050405020304" pitchFamily="18" charset="0"/>
                <a:ea typeface="Times New Roman" panose="02020603050405020304" pitchFamily="18" charset="0"/>
              </a:rPr>
              <a:t>: 10.1109/CSIT49958.2020.9322043.</a:t>
            </a:r>
            <a:endParaRPr lang="en-IN" sz="1400" dirty="0">
              <a:effectLst/>
              <a:latin typeface="Calibri" panose="020F0502020204030204" pitchFamily="34" charset="0"/>
              <a:ea typeface="Calibri" panose="020F0502020204030204" pitchFamily="34" charset="0"/>
            </a:endParaRPr>
          </a:p>
        </p:txBody>
      </p:sp>
      <p:sp>
        <p:nvSpPr>
          <p:cNvPr id="4" name="Slide Number Placeholder 3"/>
          <p:cNvSpPr>
            <a:spLocks noGrp="1"/>
          </p:cNvSpPr>
          <p:nvPr>
            <p:ph type="sldNum" sz="quarter" idx="12"/>
          </p:nvPr>
        </p:nvSpPr>
        <p:spPr/>
        <p:txBody>
          <a:bodyPr/>
          <a:lstStyle/>
          <a:p>
            <a:fld id="{51B890E3-AA6B-4A70-BA0B-92E764B1EFC1}" type="slidenum">
              <a:rPr lang="en-US" smtClean="0"/>
              <a:t>33</a:t>
            </a:fld>
            <a:endParaRPr lang="en-US"/>
          </a:p>
        </p:txBody>
      </p:sp>
    </p:spTree>
    <p:extLst>
      <p:ext uri="{BB962C8B-B14F-4D97-AF65-F5344CB8AC3E}">
        <p14:creationId xmlns:p14="http://schemas.microsoft.com/office/powerpoint/2010/main" val="30954009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3977E-7BA9-C65F-F0C5-6BE714D55292}"/>
              </a:ext>
            </a:extLst>
          </p:cNvPr>
          <p:cNvSpPr>
            <a:spLocks noGrp="1"/>
          </p:cNvSpPr>
          <p:nvPr>
            <p:ph type="title"/>
          </p:nvPr>
        </p:nvSpPr>
        <p:spPr/>
        <p:txBody>
          <a:bodyPr/>
          <a:lstStyle/>
          <a:p>
            <a:r>
              <a:rPr lang="en-IN" b="1" dirty="0"/>
              <a:t>REFERENCES</a:t>
            </a:r>
          </a:p>
        </p:txBody>
      </p:sp>
      <p:sp>
        <p:nvSpPr>
          <p:cNvPr id="3" name="Content Placeholder 2">
            <a:extLst>
              <a:ext uri="{FF2B5EF4-FFF2-40B4-BE49-F238E27FC236}">
                <a16:creationId xmlns:a16="http://schemas.microsoft.com/office/drawing/2014/main" id="{D27929FE-91B7-139E-CCE0-764FBA457857}"/>
              </a:ext>
            </a:extLst>
          </p:cNvPr>
          <p:cNvSpPr>
            <a:spLocks noGrp="1"/>
          </p:cNvSpPr>
          <p:nvPr>
            <p:ph idx="1"/>
          </p:nvPr>
        </p:nvSpPr>
        <p:spPr>
          <a:xfrm>
            <a:off x="753035" y="1416424"/>
            <a:ext cx="11017624" cy="4939926"/>
          </a:xfrm>
        </p:spPr>
        <p:txBody>
          <a:bodyPr>
            <a:noAutofit/>
          </a:bodyPr>
          <a:lstStyle/>
          <a:p>
            <a:pPr algn="just">
              <a:lnSpc>
                <a:spcPct val="150000"/>
              </a:lnSpc>
              <a:spcAft>
                <a:spcPts val="800"/>
              </a:spcAft>
            </a:pPr>
            <a:r>
              <a:rPr lang="en-IN" sz="1400" dirty="0">
                <a:latin typeface="Times New Roman" panose="02020603050405020304" pitchFamily="18" charset="0"/>
                <a:cs typeface="Times New Roman" panose="02020603050405020304" pitchFamily="18" charset="0"/>
              </a:rPr>
              <a:t>[5]          </a:t>
            </a:r>
            <a:r>
              <a:rPr lang="en-IN" sz="1400" dirty="0" err="1">
                <a:latin typeface="Times New Roman" panose="02020603050405020304" pitchFamily="18" charset="0"/>
                <a:cs typeface="Times New Roman" panose="02020603050405020304" pitchFamily="18" charset="0"/>
              </a:rPr>
              <a:t>Aarab</a:t>
            </a:r>
            <a:r>
              <a:rPr lang="en-IN" sz="1400" dirty="0">
                <a:latin typeface="Times New Roman" panose="02020603050405020304" pitchFamily="18" charset="0"/>
                <a:cs typeface="Times New Roman" panose="02020603050405020304" pitchFamily="18" charset="0"/>
              </a:rPr>
              <a:t>, Z., </a:t>
            </a:r>
            <a:r>
              <a:rPr lang="en-IN" sz="1400" dirty="0" err="1">
                <a:latin typeface="Times New Roman" panose="02020603050405020304" pitchFamily="18" charset="0"/>
                <a:cs typeface="Times New Roman" panose="02020603050405020304" pitchFamily="18" charset="0"/>
              </a:rPr>
              <a:t>Elghazi</a:t>
            </a:r>
            <a:r>
              <a:rPr lang="en-IN" sz="1400" dirty="0">
                <a:latin typeface="Times New Roman" panose="02020603050405020304" pitchFamily="18" charset="0"/>
                <a:cs typeface="Times New Roman" panose="02020603050405020304" pitchFamily="18" charset="0"/>
              </a:rPr>
              <a:t>, A., </a:t>
            </a:r>
            <a:r>
              <a:rPr lang="en-IN" sz="1400" dirty="0" err="1">
                <a:latin typeface="Times New Roman" panose="02020603050405020304" pitchFamily="18" charset="0"/>
                <a:cs typeface="Times New Roman" panose="02020603050405020304" pitchFamily="18" charset="0"/>
              </a:rPr>
              <a:t>Saidi</a:t>
            </a:r>
            <a:r>
              <a:rPr lang="en-IN" sz="1400" dirty="0">
                <a:latin typeface="Times New Roman" panose="02020603050405020304" pitchFamily="18" charset="0"/>
                <a:cs typeface="Times New Roman" panose="02020603050405020304" pitchFamily="18" charset="0"/>
              </a:rPr>
              <a:t>, R., </a:t>
            </a:r>
            <a:r>
              <a:rPr lang="en-IN" sz="1400" dirty="0" err="1">
                <a:latin typeface="Times New Roman" panose="02020603050405020304" pitchFamily="18" charset="0"/>
                <a:cs typeface="Times New Roman" panose="02020603050405020304" pitchFamily="18" charset="0"/>
              </a:rPr>
              <a:t>Rahmani</a:t>
            </a:r>
            <a:r>
              <a:rPr lang="en-IN" sz="1400" dirty="0">
                <a:latin typeface="Times New Roman" panose="02020603050405020304" pitchFamily="18" charset="0"/>
                <a:cs typeface="Times New Roman" panose="02020603050405020304" pitchFamily="18" charset="0"/>
              </a:rPr>
              <a:t>, M.D. (2018). Toward a Smart Tourism Recommender System: Applied to Tangier City. In: Ben Ahmed, M., </a:t>
            </a:r>
            <a:r>
              <a:rPr lang="en-IN" sz="1400" dirty="0" err="1">
                <a:latin typeface="Times New Roman" panose="02020603050405020304" pitchFamily="18" charset="0"/>
                <a:cs typeface="Times New Roman" panose="02020603050405020304" pitchFamily="18" charset="0"/>
              </a:rPr>
              <a:t>Boudhir</a:t>
            </a:r>
            <a:r>
              <a:rPr lang="en-IN" sz="1400" dirty="0">
                <a:latin typeface="Times New Roman" panose="02020603050405020304" pitchFamily="18" charset="0"/>
                <a:cs typeface="Times New Roman" panose="02020603050405020304" pitchFamily="18" charset="0"/>
              </a:rPr>
              <a:t>, A. (eds) Innovations in Smart Cities and Applications. SCAMS 2017. Lecture Notes in Networks and Systems, vol 37. Springer, Cham. https://doi.org/10.1007/978-3-319-74500-8_59 </a:t>
            </a:r>
          </a:p>
          <a:p>
            <a:pPr algn="just">
              <a:lnSpc>
                <a:spcPct val="150000"/>
              </a:lnSpc>
              <a:spcAft>
                <a:spcPts val="800"/>
              </a:spcAft>
            </a:pPr>
            <a:r>
              <a:rPr lang="en-IN" sz="1400" dirty="0">
                <a:latin typeface="Times New Roman" panose="02020603050405020304" pitchFamily="18" charset="0"/>
                <a:cs typeface="Times New Roman" panose="02020603050405020304" pitchFamily="18" charset="0"/>
              </a:rPr>
              <a:t>[6]	</a:t>
            </a:r>
            <a:r>
              <a:rPr lang="en-IN" sz="1400" dirty="0" err="1">
                <a:latin typeface="Times New Roman" panose="02020603050405020304" pitchFamily="18" charset="0"/>
                <a:cs typeface="Times New Roman" panose="02020603050405020304" pitchFamily="18" charset="0"/>
              </a:rPr>
              <a:t>Bornträger</a:t>
            </a:r>
            <a:r>
              <a:rPr lang="en-IN" sz="1400" dirty="0">
                <a:latin typeface="Times New Roman" panose="02020603050405020304" pitchFamily="18" charset="0"/>
                <a:cs typeface="Times New Roman" panose="02020603050405020304" pitchFamily="18" charset="0"/>
              </a:rPr>
              <a:t>, C., </a:t>
            </a:r>
            <a:r>
              <a:rPr lang="en-IN" sz="1400" dirty="0" err="1">
                <a:latin typeface="Times New Roman" panose="02020603050405020304" pitchFamily="18" charset="0"/>
                <a:cs typeface="Times New Roman" panose="02020603050405020304" pitchFamily="18" charset="0"/>
              </a:rPr>
              <a:t>Cheverst</a:t>
            </a:r>
            <a:r>
              <a:rPr lang="en-IN" sz="1400" dirty="0">
                <a:latin typeface="Times New Roman" panose="02020603050405020304" pitchFamily="18" charset="0"/>
                <a:cs typeface="Times New Roman" panose="02020603050405020304" pitchFamily="18" charset="0"/>
              </a:rPr>
              <a:t>, K., Davies, N., Dix, A., Friday, A., &amp; Seitz, J. (2003). Experiments with Multi-modal Interfaces in a Context-Aware City Guide. Human-Computer Interaction with Mobile Devices and Services, 116–130. doi:10.1007/978-3-540-45233-1_10 </a:t>
            </a:r>
          </a:p>
          <a:p>
            <a:pPr algn="just">
              <a:lnSpc>
                <a:spcPct val="150000"/>
              </a:lnSpc>
              <a:spcAft>
                <a:spcPts val="800"/>
              </a:spcAft>
            </a:pPr>
            <a:r>
              <a:rPr lang="en-IN" sz="1400" dirty="0">
                <a:latin typeface="Times New Roman" panose="02020603050405020304" pitchFamily="18" charset="0"/>
                <a:cs typeface="Times New Roman" panose="02020603050405020304" pitchFamily="18" charset="0"/>
              </a:rPr>
              <a:t>[7]	Sowmya, M.R., Prakash, S., Singh, S.K., </a:t>
            </a:r>
            <a:r>
              <a:rPr lang="en-IN" sz="1400" dirty="0" err="1">
                <a:latin typeface="Times New Roman" panose="02020603050405020304" pitchFamily="18" charset="0"/>
                <a:cs typeface="Times New Roman" panose="02020603050405020304" pitchFamily="18" charset="0"/>
              </a:rPr>
              <a:t>Maloo</a:t>
            </a:r>
            <a:r>
              <a:rPr lang="en-IN" sz="1400" dirty="0">
                <a:latin typeface="Times New Roman" panose="02020603050405020304" pitchFamily="18" charset="0"/>
                <a:cs typeface="Times New Roman" panose="02020603050405020304" pitchFamily="18" charset="0"/>
              </a:rPr>
              <a:t>, S., Yadav, S. (2019). Smart Tourist Guide (</a:t>
            </a:r>
            <a:r>
              <a:rPr lang="en-IN" sz="1400" dirty="0" err="1">
                <a:latin typeface="Times New Roman" panose="02020603050405020304" pitchFamily="18" charset="0"/>
                <a:cs typeface="Times New Roman" panose="02020603050405020304" pitchFamily="18" charset="0"/>
              </a:rPr>
              <a:t>Touristo</a:t>
            </a:r>
            <a:r>
              <a:rPr lang="en-IN" sz="1400" dirty="0">
                <a:latin typeface="Times New Roman" panose="02020603050405020304" pitchFamily="18" charset="0"/>
                <a:cs typeface="Times New Roman" panose="02020603050405020304" pitchFamily="18" charset="0"/>
              </a:rPr>
              <a:t>). In: Shetty, N., Patnaik, L., Nagaraj, H., </a:t>
            </a:r>
            <a:r>
              <a:rPr lang="en-IN" sz="1400" dirty="0" err="1">
                <a:latin typeface="Times New Roman" panose="02020603050405020304" pitchFamily="18" charset="0"/>
                <a:cs typeface="Times New Roman" panose="02020603050405020304" pitchFamily="18" charset="0"/>
              </a:rPr>
              <a:t>Hamsavath</a:t>
            </a:r>
            <a:r>
              <a:rPr lang="en-IN" sz="1400" dirty="0">
                <a:latin typeface="Times New Roman" panose="02020603050405020304" pitchFamily="18" charset="0"/>
                <a:cs typeface="Times New Roman" panose="02020603050405020304" pitchFamily="18" charset="0"/>
              </a:rPr>
              <a:t>, P., Nalini, N. (eds) Emerging Research in Computing, Information, Communication and Applications. Advances in Intelligent Systems and Computing, vol 906. Springer, Singapore. https://doi.org/10.1007/978-981-13-6001-5_23</a:t>
            </a:r>
          </a:p>
          <a:p>
            <a:pPr algn="just">
              <a:lnSpc>
                <a:spcPct val="150000"/>
              </a:lnSpc>
              <a:spcAft>
                <a:spcPts val="800"/>
              </a:spcAft>
            </a:pPr>
            <a:r>
              <a:rPr lang="en-IN" sz="1400" dirty="0">
                <a:latin typeface="Times New Roman" panose="02020603050405020304" pitchFamily="18" charset="0"/>
                <a:cs typeface="Times New Roman" panose="02020603050405020304" pitchFamily="18" charset="0"/>
              </a:rPr>
              <a:t> [8]	Parameswaran, A.N., </a:t>
            </a:r>
            <a:r>
              <a:rPr lang="en-IN" sz="1400" dirty="0" err="1">
                <a:latin typeface="Times New Roman" panose="02020603050405020304" pitchFamily="18" charset="0"/>
                <a:cs typeface="Times New Roman" panose="02020603050405020304" pitchFamily="18" charset="0"/>
              </a:rPr>
              <a:t>Shivaprakasha</a:t>
            </a:r>
            <a:r>
              <a:rPr lang="en-IN" sz="1400" dirty="0">
                <a:latin typeface="Times New Roman" panose="02020603050405020304" pitchFamily="18" charset="0"/>
                <a:cs typeface="Times New Roman" panose="02020603050405020304" pitchFamily="18" charset="0"/>
              </a:rPr>
              <a:t>, K.S., Bhandarkar, R. (2021). Smart Tourism Development in a Smart City: </a:t>
            </a:r>
            <a:r>
              <a:rPr lang="en-IN" sz="1400" dirty="0" err="1">
                <a:latin typeface="Times New Roman" panose="02020603050405020304" pitchFamily="18" charset="0"/>
                <a:cs typeface="Times New Roman" panose="02020603050405020304" pitchFamily="18" charset="0"/>
              </a:rPr>
              <a:t>Mangaluru</a:t>
            </a:r>
            <a:r>
              <a:rPr lang="en-IN" sz="1400" dirty="0">
                <a:latin typeface="Times New Roman" panose="02020603050405020304" pitchFamily="18" charset="0"/>
                <a:cs typeface="Times New Roman" panose="02020603050405020304" pitchFamily="18" charset="0"/>
              </a:rPr>
              <a:t>. In: Reddy, A., Marla, D., </a:t>
            </a:r>
            <a:r>
              <a:rPr lang="en-IN" sz="1400" dirty="0" err="1">
                <a:latin typeface="Times New Roman" panose="02020603050405020304" pitchFamily="18" charset="0"/>
                <a:cs typeface="Times New Roman" panose="02020603050405020304" pitchFamily="18" charset="0"/>
              </a:rPr>
              <a:t>Favorskaya</a:t>
            </a:r>
            <a:r>
              <a:rPr lang="en-IN" sz="1400" dirty="0">
                <a:latin typeface="Times New Roman" panose="02020603050405020304" pitchFamily="18" charset="0"/>
                <a:cs typeface="Times New Roman" panose="02020603050405020304" pitchFamily="18" charset="0"/>
              </a:rPr>
              <a:t>, M.N., </a:t>
            </a:r>
            <a:r>
              <a:rPr lang="en-IN" sz="1400" dirty="0" err="1">
                <a:latin typeface="Times New Roman" panose="02020603050405020304" pitchFamily="18" charset="0"/>
                <a:cs typeface="Times New Roman" panose="02020603050405020304" pitchFamily="18" charset="0"/>
              </a:rPr>
              <a:t>Satapathy</a:t>
            </a:r>
            <a:r>
              <a:rPr lang="en-IN" sz="1400" dirty="0">
                <a:latin typeface="Times New Roman" panose="02020603050405020304" pitchFamily="18" charset="0"/>
                <a:cs typeface="Times New Roman" panose="02020603050405020304" pitchFamily="18" charset="0"/>
              </a:rPr>
              <a:t>, S.C. (eds) Intelligent Manufacturing and Energy Sustainability. Smart Innovation, Systems and Technologies, vol 213. Springer, Singapore. https://doi.org/10.1007/978-981-33-4443-3_31</a:t>
            </a:r>
          </a:p>
          <a:p>
            <a:pPr algn="just">
              <a:lnSpc>
                <a:spcPct val="150000"/>
              </a:lnSpc>
              <a:spcAft>
                <a:spcPts val="800"/>
              </a:spcAft>
            </a:pPr>
            <a:endParaRPr lang="en-IN" sz="1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DC250A5-F8DF-071B-2A17-8AF7EE6D7724}"/>
              </a:ext>
            </a:extLst>
          </p:cNvPr>
          <p:cNvSpPr>
            <a:spLocks noGrp="1"/>
          </p:cNvSpPr>
          <p:nvPr>
            <p:ph type="sldNum" sz="quarter" idx="12"/>
          </p:nvPr>
        </p:nvSpPr>
        <p:spPr/>
        <p:txBody>
          <a:bodyPr/>
          <a:lstStyle/>
          <a:p>
            <a:fld id="{51B890E3-AA6B-4A70-BA0B-92E764B1EFC1}" type="slidenum">
              <a:rPr lang="en-US" smtClean="0"/>
              <a:t>34</a:t>
            </a:fld>
            <a:endParaRPr lang="en-US"/>
          </a:p>
        </p:txBody>
      </p:sp>
    </p:spTree>
    <p:extLst>
      <p:ext uri="{BB962C8B-B14F-4D97-AF65-F5344CB8AC3E}">
        <p14:creationId xmlns:p14="http://schemas.microsoft.com/office/powerpoint/2010/main" val="25835996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B881A-43E8-8043-87EE-5E8FB172CBA7}"/>
              </a:ext>
            </a:extLst>
          </p:cNvPr>
          <p:cNvSpPr>
            <a:spLocks noGrp="1"/>
          </p:cNvSpPr>
          <p:nvPr>
            <p:ph type="title"/>
          </p:nvPr>
        </p:nvSpPr>
        <p:spPr>
          <a:xfrm>
            <a:off x="838200" y="136525"/>
            <a:ext cx="10515600" cy="1325563"/>
          </a:xfrm>
        </p:spPr>
        <p:txBody>
          <a:bodyPr/>
          <a:lstStyle/>
          <a:p>
            <a:r>
              <a:rPr lang="en-IN" b="1" dirty="0"/>
              <a:t>REFERENCES</a:t>
            </a:r>
          </a:p>
        </p:txBody>
      </p:sp>
      <p:sp>
        <p:nvSpPr>
          <p:cNvPr id="3" name="Content Placeholder 2">
            <a:extLst>
              <a:ext uri="{FF2B5EF4-FFF2-40B4-BE49-F238E27FC236}">
                <a16:creationId xmlns:a16="http://schemas.microsoft.com/office/drawing/2014/main" id="{96CBB4D9-CE8E-5489-DFE1-F86CCC4F12E3}"/>
              </a:ext>
            </a:extLst>
          </p:cNvPr>
          <p:cNvSpPr>
            <a:spLocks noGrp="1"/>
          </p:cNvSpPr>
          <p:nvPr>
            <p:ph idx="1"/>
          </p:nvPr>
        </p:nvSpPr>
        <p:spPr>
          <a:xfrm>
            <a:off x="838200" y="1332566"/>
            <a:ext cx="10515600" cy="4351338"/>
          </a:xfrm>
        </p:spPr>
        <p:txBody>
          <a:bodyPr>
            <a:noAutofit/>
          </a:bodyPr>
          <a:lstStyle/>
          <a:p>
            <a:pPr algn="just">
              <a:lnSpc>
                <a:spcPct val="150000"/>
              </a:lnSpc>
              <a:spcAft>
                <a:spcPts val="800"/>
              </a:spcAft>
            </a:pPr>
            <a:r>
              <a:rPr lang="en-US" sz="1400" dirty="0">
                <a:solidFill>
                  <a:srgbClr val="000000"/>
                </a:solidFill>
                <a:effectLst/>
                <a:latin typeface="Times New Roman" panose="02020603050405020304" pitchFamily="18" charset="0"/>
                <a:ea typeface="Times New Roman" panose="02020603050405020304" pitchFamily="18" charset="0"/>
              </a:rPr>
              <a:t>[9]	Yan, X., Juan, Z. (2021). Research and Implementation of Intelligent Tourism Guide System Based on Cloud Computing Platform. In: </a:t>
            </a:r>
            <a:r>
              <a:rPr lang="en-US" sz="1400" dirty="0" err="1">
                <a:solidFill>
                  <a:srgbClr val="000000"/>
                </a:solidFill>
                <a:effectLst/>
                <a:latin typeface="Times New Roman" panose="02020603050405020304" pitchFamily="18" charset="0"/>
                <a:ea typeface="Times New Roman" panose="02020603050405020304" pitchFamily="18" charset="0"/>
              </a:rPr>
              <a:t>MacIntyre</a:t>
            </a:r>
            <a:r>
              <a:rPr lang="en-US" sz="1400" dirty="0">
                <a:solidFill>
                  <a:srgbClr val="000000"/>
                </a:solidFill>
                <a:effectLst/>
                <a:latin typeface="Times New Roman" panose="02020603050405020304" pitchFamily="18" charset="0"/>
                <a:ea typeface="Times New Roman" panose="02020603050405020304" pitchFamily="18" charset="0"/>
              </a:rPr>
              <a:t>, J., Zhao, J., Ma, X. (eds) The 2020 International Conference on Machine Learning and Big Data Analytics for IoT Security and Privacy. SPIOT 2020. Advances in Intelligent Systems and Computing, vol 1283. Springer, Cham. https://doi.org/10.1007/978-3-030-62746-1_27 </a:t>
            </a:r>
            <a:endParaRPr lang="en-IN" sz="1400" dirty="0">
              <a:effectLst/>
              <a:latin typeface="Calibri" panose="020F0502020204030204" pitchFamily="34" charset="0"/>
              <a:ea typeface="Calibri" panose="020F0502020204030204" pitchFamily="34" charset="0"/>
            </a:endParaRPr>
          </a:p>
          <a:p>
            <a:pPr algn="just">
              <a:lnSpc>
                <a:spcPct val="150000"/>
              </a:lnSpc>
              <a:spcAft>
                <a:spcPts val="800"/>
              </a:spcAft>
            </a:pPr>
            <a:r>
              <a:rPr lang="en-US" sz="1400" dirty="0">
                <a:solidFill>
                  <a:srgbClr val="000000"/>
                </a:solidFill>
                <a:effectLst/>
                <a:latin typeface="Times New Roman" panose="02020603050405020304" pitchFamily="18" charset="0"/>
                <a:ea typeface="Times New Roman" panose="02020603050405020304" pitchFamily="18" charset="0"/>
              </a:rPr>
              <a:t>[10] 	Santos, F., Almeida, A., Martins, C., Oliveira, P., Gonçalves, R. (2017). Tourism Recommendation System based in User Functionality and Points-of-Interest Accessibility levels. In: Mejia, J., Muñoz, M., Rocha, Á., San </a:t>
            </a:r>
            <a:r>
              <a:rPr lang="en-US" sz="1400" dirty="0" err="1">
                <a:solidFill>
                  <a:srgbClr val="000000"/>
                </a:solidFill>
                <a:effectLst/>
                <a:latin typeface="Times New Roman" panose="02020603050405020304" pitchFamily="18" charset="0"/>
                <a:ea typeface="Times New Roman" panose="02020603050405020304" pitchFamily="18" charset="0"/>
              </a:rPr>
              <a:t>Feliu</a:t>
            </a:r>
            <a:r>
              <a:rPr lang="en-US" sz="1400" dirty="0">
                <a:solidFill>
                  <a:srgbClr val="000000"/>
                </a:solidFill>
                <a:effectLst/>
                <a:latin typeface="Times New Roman" panose="02020603050405020304" pitchFamily="18" charset="0"/>
                <a:ea typeface="Times New Roman" panose="02020603050405020304" pitchFamily="18" charset="0"/>
              </a:rPr>
              <a:t>, T., Peña, A. (eds) Trends and Applications in Software Engineering. CIMPS 2016. Advances in Intelligent Systems and Computing, vol 537. Springer, Cham. </a:t>
            </a:r>
            <a:r>
              <a:rPr lang="en-US" sz="1400" u="sng" dirty="0">
                <a:solidFill>
                  <a:srgbClr val="0563C1"/>
                </a:solidFill>
                <a:effectLst/>
                <a:latin typeface="Times New Roman" panose="02020603050405020304" pitchFamily="18" charset="0"/>
                <a:ea typeface="Times New Roman" panose="02020603050405020304" pitchFamily="18" charset="0"/>
                <a:hlinkClick r:id="rId2"/>
              </a:rPr>
              <a:t>https://doi.org/10.1007</a:t>
            </a:r>
            <a:r>
              <a:rPr lang="en-US" sz="1400" dirty="0">
                <a:solidFill>
                  <a:srgbClr val="000000"/>
                </a:solidFill>
                <a:effectLst/>
                <a:latin typeface="Times New Roman" panose="02020603050405020304" pitchFamily="18" charset="0"/>
                <a:ea typeface="Times New Roman" panose="02020603050405020304" pitchFamily="18" charset="0"/>
              </a:rPr>
              <a:t>.</a:t>
            </a:r>
            <a:endParaRPr lang="en-IN" sz="1400" dirty="0">
              <a:effectLst/>
              <a:latin typeface="Calibri" panose="020F0502020204030204" pitchFamily="34" charset="0"/>
              <a:ea typeface="Calibri" panose="020F0502020204030204" pitchFamily="34" charset="0"/>
            </a:endParaRPr>
          </a:p>
          <a:p>
            <a:pPr algn="just">
              <a:lnSpc>
                <a:spcPct val="150000"/>
              </a:lnSpc>
              <a:spcAft>
                <a:spcPts val="800"/>
              </a:spcAft>
            </a:pPr>
            <a:r>
              <a:rPr lang="en-US" sz="1400" dirty="0">
                <a:solidFill>
                  <a:srgbClr val="000000"/>
                </a:solidFill>
                <a:effectLst/>
                <a:latin typeface="Times New Roman" panose="02020603050405020304" pitchFamily="18" charset="0"/>
                <a:ea typeface="Times New Roman" panose="02020603050405020304" pitchFamily="18" charset="0"/>
              </a:rPr>
              <a:t>[11] 	P. </a:t>
            </a:r>
            <a:r>
              <a:rPr lang="en-US" sz="1400" dirty="0" err="1">
                <a:solidFill>
                  <a:srgbClr val="000000"/>
                </a:solidFill>
                <a:effectLst/>
                <a:latin typeface="Times New Roman" panose="02020603050405020304" pitchFamily="18" charset="0"/>
                <a:ea typeface="Times New Roman" panose="02020603050405020304" pitchFamily="18" charset="0"/>
              </a:rPr>
              <a:t>Yochum</a:t>
            </a:r>
            <a:r>
              <a:rPr lang="en-US" sz="1400" dirty="0">
                <a:solidFill>
                  <a:srgbClr val="000000"/>
                </a:solidFill>
                <a:effectLst/>
                <a:latin typeface="Times New Roman" panose="02020603050405020304" pitchFamily="18" charset="0"/>
                <a:ea typeface="Times New Roman" panose="02020603050405020304" pitchFamily="18" charset="0"/>
              </a:rPr>
              <a:t>, L. Chang, T. Gu and M. Zhu, "Linked Open Data in Location-Based Recommendation System on Tourism Domain: A Survey," in IEEE Access, vol. 8, pp. 16409-16439, 2020, </a:t>
            </a:r>
            <a:r>
              <a:rPr lang="en-US" sz="1400" dirty="0" err="1">
                <a:solidFill>
                  <a:srgbClr val="000000"/>
                </a:solidFill>
                <a:effectLst/>
                <a:latin typeface="Times New Roman" panose="02020603050405020304" pitchFamily="18" charset="0"/>
                <a:ea typeface="Times New Roman" panose="02020603050405020304" pitchFamily="18" charset="0"/>
              </a:rPr>
              <a:t>doi</a:t>
            </a:r>
            <a:r>
              <a:rPr lang="en-US" sz="1400" dirty="0">
                <a:solidFill>
                  <a:srgbClr val="000000"/>
                </a:solidFill>
                <a:effectLst/>
                <a:latin typeface="Times New Roman" panose="02020603050405020304" pitchFamily="18" charset="0"/>
                <a:ea typeface="Times New Roman" panose="02020603050405020304" pitchFamily="18" charset="0"/>
              </a:rPr>
              <a:t>: 10.1109/ACCESS.2020.2967120.</a:t>
            </a:r>
            <a:endParaRPr lang="en-IN" sz="1400" dirty="0">
              <a:effectLst/>
              <a:latin typeface="Calibri" panose="020F0502020204030204" pitchFamily="34" charset="0"/>
              <a:ea typeface="Calibri" panose="020F0502020204030204" pitchFamily="34" charset="0"/>
            </a:endParaRPr>
          </a:p>
          <a:p>
            <a:pPr algn="just">
              <a:lnSpc>
                <a:spcPct val="150000"/>
              </a:lnSpc>
              <a:spcAft>
                <a:spcPts val="800"/>
              </a:spcAft>
            </a:pPr>
            <a:r>
              <a:rPr lang="en-US" sz="1400" dirty="0">
                <a:solidFill>
                  <a:srgbClr val="000000"/>
                </a:solidFill>
                <a:effectLst/>
                <a:latin typeface="Times New Roman" panose="02020603050405020304" pitchFamily="18" charset="0"/>
                <a:ea typeface="Times New Roman" panose="02020603050405020304" pitchFamily="18" charset="0"/>
              </a:rPr>
              <a:t>[12]	K. A. </a:t>
            </a:r>
            <a:r>
              <a:rPr lang="en-US" sz="1400" dirty="0" err="1">
                <a:solidFill>
                  <a:srgbClr val="000000"/>
                </a:solidFill>
                <a:effectLst/>
                <a:latin typeface="Times New Roman" panose="02020603050405020304" pitchFamily="18" charset="0"/>
                <a:ea typeface="Times New Roman" panose="02020603050405020304" pitchFamily="18" charset="0"/>
              </a:rPr>
              <a:t>Fararni</a:t>
            </a:r>
            <a:r>
              <a:rPr lang="en-US" sz="1400" dirty="0">
                <a:solidFill>
                  <a:srgbClr val="000000"/>
                </a:solidFill>
                <a:effectLst/>
                <a:latin typeface="Times New Roman" panose="02020603050405020304" pitchFamily="18" charset="0"/>
                <a:ea typeface="Times New Roman" panose="02020603050405020304" pitchFamily="18" charset="0"/>
              </a:rPr>
              <a:t>, F. </a:t>
            </a:r>
            <a:r>
              <a:rPr lang="en-US" sz="1400" dirty="0" err="1">
                <a:solidFill>
                  <a:srgbClr val="000000"/>
                </a:solidFill>
                <a:effectLst/>
                <a:latin typeface="Times New Roman" panose="02020603050405020304" pitchFamily="18" charset="0"/>
                <a:ea typeface="Times New Roman" panose="02020603050405020304" pitchFamily="18" charset="0"/>
              </a:rPr>
              <a:t>Nafis</a:t>
            </a:r>
            <a:r>
              <a:rPr lang="en-US" sz="1400" dirty="0">
                <a:solidFill>
                  <a:srgbClr val="000000"/>
                </a:solidFill>
                <a:effectLst/>
                <a:latin typeface="Times New Roman" panose="02020603050405020304" pitchFamily="18" charset="0"/>
                <a:ea typeface="Times New Roman" panose="02020603050405020304" pitchFamily="18" charset="0"/>
              </a:rPr>
              <a:t>, B. </a:t>
            </a:r>
            <a:r>
              <a:rPr lang="en-US" sz="1400" dirty="0" err="1">
                <a:solidFill>
                  <a:srgbClr val="000000"/>
                </a:solidFill>
                <a:effectLst/>
                <a:latin typeface="Times New Roman" panose="02020603050405020304" pitchFamily="18" charset="0"/>
                <a:ea typeface="Times New Roman" panose="02020603050405020304" pitchFamily="18" charset="0"/>
              </a:rPr>
              <a:t>Aghoutane</a:t>
            </a:r>
            <a:r>
              <a:rPr lang="en-US" sz="1400" dirty="0">
                <a:solidFill>
                  <a:srgbClr val="000000"/>
                </a:solidFill>
                <a:effectLst/>
                <a:latin typeface="Times New Roman" panose="02020603050405020304" pitchFamily="18" charset="0"/>
                <a:ea typeface="Times New Roman" panose="02020603050405020304" pitchFamily="18" charset="0"/>
              </a:rPr>
              <a:t>, A. </a:t>
            </a:r>
            <a:r>
              <a:rPr lang="en-US" sz="1400" dirty="0" err="1">
                <a:solidFill>
                  <a:srgbClr val="000000"/>
                </a:solidFill>
                <a:effectLst/>
                <a:latin typeface="Times New Roman" panose="02020603050405020304" pitchFamily="18" charset="0"/>
                <a:ea typeface="Times New Roman" panose="02020603050405020304" pitchFamily="18" charset="0"/>
              </a:rPr>
              <a:t>Yahyaouy</a:t>
            </a:r>
            <a:r>
              <a:rPr lang="en-US" sz="1400" dirty="0">
                <a:solidFill>
                  <a:srgbClr val="000000"/>
                </a:solidFill>
                <a:effectLst/>
                <a:latin typeface="Times New Roman" panose="02020603050405020304" pitchFamily="18" charset="0"/>
                <a:ea typeface="Times New Roman" panose="02020603050405020304" pitchFamily="18" charset="0"/>
              </a:rPr>
              <a:t>, J. </a:t>
            </a:r>
            <a:r>
              <a:rPr lang="en-US" sz="1400" dirty="0" err="1">
                <a:solidFill>
                  <a:srgbClr val="000000"/>
                </a:solidFill>
                <a:effectLst/>
                <a:latin typeface="Times New Roman" panose="02020603050405020304" pitchFamily="18" charset="0"/>
                <a:ea typeface="Times New Roman" panose="02020603050405020304" pitchFamily="18" charset="0"/>
              </a:rPr>
              <a:t>Riffi</a:t>
            </a:r>
            <a:r>
              <a:rPr lang="en-US" sz="1400" dirty="0">
                <a:solidFill>
                  <a:srgbClr val="000000"/>
                </a:solidFill>
                <a:effectLst/>
                <a:latin typeface="Times New Roman" panose="02020603050405020304" pitchFamily="18" charset="0"/>
                <a:ea typeface="Times New Roman" panose="02020603050405020304" pitchFamily="18" charset="0"/>
              </a:rPr>
              <a:t> and A. Sabri, "Hybrid recommender system for tourism based on big data and AI: A conceptual framework," in Big Data Mining and Analytics, vol. 4, no. 1, pp. 47-55, March 2021, </a:t>
            </a:r>
            <a:r>
              <a:rPr lang="en-US" sz="1400" dirty="0" err="1">
                <a:solidFill>
                  <a:srgbClr val="000000"/>
                </a:solidFill>
                <a:effectLst/>
                <a:latin typeface="Times New Roman" panose="02020603050405020304" pitchFamily="18" charset="0"/>
                <a:ea typeface="Times New Roman" panose="02020603050405020304" pitchFamily="18" charset="0"/>
              </a:rPr>
              <a:t>doi</a:t>
            </a:r>
            <a:r>
              <a:rPr lang="en-US" sz="1400" dirty="0">
                <a:solidFill>
                  <a:srgbClr val="000000"/>
                </a:solidFill>
                <a:effectLst/>
                <a:latin typeface="Times New Roman" panose="02020603050405020304" pitchFamily="18" charset="0"/>
                <a:ea typeface="Times New Roman" panose="02020603050405020304" pitchFamily="18" charset="0"/>
              </a:rPr>
              <a:t>: 10.26599/BDMA.2020.9020015</a:t>
            </a:r>
            <a:r>
              <a:rPr lang="en-US" sz="1400">
                <a:solidFill>
                  <a:srgbClr val="000000"/>
                </a:solidFill>
                <a:effectLst/>
                <a:latin typeface="Times New Roman" panose="02020603050405020304" pitchFamily="18" charset="0"/>
                <a:ea typeface="Times New Roman" panose="02020603050405020304" pitchFamily="18" charset="0"/>
              </a:rPr>
              <a:t>. </a:t>
            </a:r>
          </a:p>
          <a:p>
            <a:pPr marL="0" indent="0" algn="just">
              <a:lnSpc>
                <a:spcPct val="150000"/>
              </a:lnSpc>
              <a:spcAft>
                <a:spcPts val="800"/>
              </a:spcAft>
              <a:buNone/>
            </a:pPr>
            <a:endParaRPr lang="en-IN" sz="1400" dirty="0">
              <a:effectLst/>
              <a:latin typeface="Calibri" panose="020F0502020204030204" pitchFamily="34" charset="0"/>
              <a:ea typeface="Calibri" panose="020F0502020204030204" pitchFamily="34" charset="0"/>
            </a:endParaRPr>
          </a:p>
          <a:p>
            <a:endParaRPr lang="en-IN" sz="1400" dirty="0"/>
          </a:p>
        </p:txBody>
      </p:sp>
      <p:sp>
        <p:nvSpPr>
          <p:cNvPr id="4" name="Slide Number Placeholder 3">
            <a:extLst>
              <a:ext uri="{FF2B5EF4-FFF2-40B4-BE49-F238E27FC236}">
                <a16:creationId xmlns:a16="http://schemas.microsoft.com/office/drawing/2014/main" id="{EB4B37FD-6968-EFE7-F679-B8E2E97F6C76}"/>
              </a:ext>
            </a:extLst>
          </p:cNvPr>
          <p:cNvSpPr>
            <a:spLocks noGrp="1"/>
          </p:cNvSpPr>
          <p:nvPr>
            <p:ph type="sldNum" sz="quarter" idx="12"/>
          </p:nvPr>
        </p:nvSpPr>
        <p:spPr/>
        <p:txBody>
          <a:bodyPr/>
          <a:lstStyle/>
          <a:p>
            <a:fld id="{51B890E3-AA6B-4A70-BA0B-92E764B1EFC1}" type="slidenum">
              <a:rPr lang="en-US" smtClean="0"/>
              <a:t>35</a:t>
            </a:fld>
            <a:endParaRPr lang="en-US"/>
          </a:p>
        </p:txBody>
      </p:sp>
    </p:spTree>
    <p:extLst>
      <p:ext uri="{BB962C8B-B14F-4D97-AF65-F5344CB8AC3E}">
        <p14:creationId xmlns:p14="http://schemas.microsoft.com/office/powerpoint/2010/main" val="3391500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INTRODUCTION</a:t>
            </a:r>
            <a:endParaRPr lang="en-IN" dirty="0"/>
          </a:p>
        </p:txBody>
      </p:sp>
      <p:sp>
        <p:nvSpPr>
          <p:cNvPr id="3" name="Content Placeholder 2"/>
          <p:cNvSpPr>
            <a:spLocks noGrp="1"/>
          </p:cNvSpPr>
          <p:nvPr>
            <p:ph idx="1"/>
          </p:nvPr>
        </p:nvSpPr>
        <p:spPr/>
        <p:txBody>
          <a:bodyPr>
            <a:normAutofit/>
          </a:bodyPr>
          <a:lstStyle/>
          <a:p>
            <a:pPr algn="just"/>
            <a:r>
              <a:rPr lang="en-IN" dirty="0"/>
              <a:t>A city guide is essential whenever we visit any new city. </a:t>
            </a:r>
          </a:p>
          <a:p>
            <a:pPr algn="just"/>
            <a:r>
              <a:rPr lang="en-IN" dirty="0"/>
              <a:t>But carrying a book or finding offline resources is a hassle.</a:t>
            </a:r>
          </a:p>
          <a:p>
            <a:pPr algn="just"/>
            <a:r>
              <a:rPr lang="en-US" dirty="0"/>
              <a:t>The </a:t>
            </a:r>
            <a:r>
              <a:rPr lang="en-US" dirty="0" err="1"/>
              <a:t>SmartCity</a:t>
            </a:r>
            <a:r>
              <a:rPr lang="en-US" dirty="0"/>
              <a:t> app provides users with everything they might possibly need while on the road, reducing stress associated with travel. </a:t>
            </a:r>
            <a:endParaRPr lang="en-IN" dirty="0"/>
          </a:p>
        </p:txBody>
      </p:sp>
      <p:sp>
        <p:nvSpPr>
          <p:cNvPr id="4" name="Slide Number Placeholder 3"/>
          <p:cNvSpPr>
            <a:spLocks noGrp="1"/>
          </p:cNvSpPr>
          <p:nvPr>
            <p:ph type="sldNum" sz="quarter" idx="12"/>
          </p:nvPr>
        </p:nvSpPr>
        <p:spPr/>
        <p:txBody>
          <a:bodyPr/>
          <a:lstStyle/>
          <a:p>
            <a:fld id="{51B890E3-AA6B-4A70-BA0B-92E764B1EFC1}" type="slidenum">
              <a:rPr lang="en-US" smtClean="0"/>
              <a:t>4</a:t>
            </a:fld>
            <a:endParaRPr lang="en-US"/>
          </a:p>
        </p:txBody>
      </p:sp>
    </p:spTree>
    <p:extLst>
      <p:ext uri="{BB962C8B-B14F-4D97-AF65-F5344CB8AC3E}">
        <p14:creationId xmlns:p14="http://schemas.microsoft.com/office/powerpoint/2010/main" val="2645773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OBJECTIVE</a:t>
            </a:r>
            <a:br>
              <a:rPr lang="en-IN" dirty="0"/>
            </a:br>
            <a:endParaRPr lang="en-IN" dirty="0"/>
          </a:p>
        </p:txBody>
      </p:sp>
      <p:sp>
        <p:nvSpPr>
          <p:cNvPr id="3" name="Content Placeholder 2"/>
          <p:cNvSpPr>
            <a:spLocks noGrp="1"/>
          </p:cNvSpPr>
          <p:nvPr>
            <p:ph idx="1"/>
          </p:nvPr>
        </p:nvSpPr>
        <p:spPr>
          <a:xfrm>
            <a:off x="838200" y="1407459"/>
            <a:ext cx="10515600" cy="4769504"/>
          </a:xfrm>
        </p:spPr>
        <p:txBody>
          <a:bodyPr>
            <a:normAutofit/>
          </a:bodyPr>
          <a:lstStyle/>
          <a:p>
            <a:pPr algn="just"/>
            <a:r>
              <a:rPr lang="en-US" dirty="0"/>
              <a:t>The primary objective of the project is to simplify the process of travelling to unfamiliar locations for people by providing them with access to all of the fundamental functionality, including maps, points of interest (POIs), and landmarks, without making it too difficult to locate these features.</a:t>
            </a:r>
          </a:p>
          <a:p>
            <a:pPr algn="just"/>
            <a:r>
              <a:rPr lang="en-US" dirty="0"/>
              <a:t>When elements of this kind are integrated with existing technologies such as Google Maps, customers are provided with an android application that puts all of the services and amenities located in their immediate city at their fingertips.</a:t>
            </a:r>
          </a:p>
          <a:p>
            <a:pPr algn="just"/>
            <a:r>
              <a:rPr lang="en-US" dirty="0"/>
              <a:t>The app helps a person who just moved to a city feel more at home by giving them information about all the public places nearby. </a:t>
            </a:r>
            <a:endParaRPr lang="en-IN" dirty="0"/>
          </a:p>
        </p:txBody>
      </p:sp>
      <p:sp>
        <p:nvSpPr>
          <p:cNvPr id="4" name="Slide Number Placeholder 3"/>
          <p:cNvSpPr>
            <a:spLocks noGrp="1"/>
          </p:cNvSpPr>
          <p:nvPr>
            <p:ph type="sldNum" sz="quarter" idx="12"/>
          </p:nvPr>
        </p:nvSpPr>
        <p:spPr/>
        <p:txBody>
          <a:bodyPr/>
          <a:lstStyle/>
          <a:p>
            <a:fld id="{51B890E3-AA6B-4A70-BA0B-92E764B1EFC1}" type="slidenum">
              <a:rPr lang="en-US" smtClean="0"/>
              <a:t>5</a:t>
            </a:fld>
            <a:endParaRPr lang="en-US"/>
          </a:p>
        </p:txBody>
      </p:sp>
    </p:spTree>
    <p:extLst>
      <p:ext uri="{BB962C8B-B14F-4D97-AF65-F5344CB8AC3E}">
        <p14:creationId xmlns:p14="http://schemas.microsoft.com/office/powerpoint/2010/main" val="477511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SCOPE OF THE PROJECT</a:t>
            </a:r>
            <a:endParaRPr lang="en-IN" dirty="0"/>
          </a:p>
        </p:txBody>
      </p:sp>
      <p:sp>
        <p:nvSpPr>
          <p:cNvPr id="3" name="Content Placeholder 2"/>
          <p:cNvSpPr>
            <a:spLocks noGrp="1"/>
          </p:cNvSpPr>
          <p:nvPr>
            <p:ph idx="1"/>
          </p:nvPr>
        </p:nvSpPr>
        <p:spPr/>
        <p:txBody>
          <a:bodyPr/>
          <a:lstStyle/>
          <a:p>
            <a:pPr algn="just"/>
            <a:r>
              <a:rPr lang="en-US" dirty="0"/>
              <a:t>It is accessible to an infinite number of users.</a:t>
            </a:r>
          </a:p>
          <a:p>
            <a:pPr algn="just"/>
            <a:r>
              <a:rPr lang="en-US" dirty="0"/>
              <a:t>The user can access all of the site's information with restricted services, and registered users have access to more features.</a:t>
            </a:r>
          </a:p>
          <a:p>
            <a:pPr algn="just"/>
            <a:r>
              <a:rPr lang="en-US" dirty="0"/>
              <a:t>Track the user's information. Verification of the end user's identification and authorization to obtain support.</a:t>
            </a:r>
          </a:p>
          <a:p>
            <a:pPr algn="just"/>
            <a:r>
              <a:rPr lang="en-US" dirty="0"/>
              <a:t>Maintain a record of each customer's past transactions. Maintain a customer's history and associated information. </a:t>
            </a:r>
            <a:endParaRPr lang="en-IN" dirty="0"/>
          </a:p>
        </p:txBody>
      </p:sp>
      <p:sp>
        <p:nvSpPr>
          <p:cNvPr id="4" name="Slide Number Placeholder 3"/>
          <p:cNvSpPr>
            <a:spLocks noGrp="1"/>
          </p:cNvSpPr>
          <p:nvPr>
            <p:ph type="sldNum" sz="quarter" idx="12"/>
          </p:nvPr>
        </p:nvSpPr>
        <p:spPr/>
        <p:txBody>
          <a:bodyPr/>
          <a:lstStyle/>
          <a:p>
            <a:fld id="{51B890E3-AA6B-4A70-BA0B-92E764B1EFC1}" type="slidenum">
              <a:rPr lang="en-US" smtClean="0"/>
              <a:t>6</a:t>
            </a:fld>
            <a:endParaRPr lang="en-US"/>
          </a:p>
        </p:txBody>
      </p:sp>
    </p:spTree>
    <p:extLst>
      <p:ext uri="{BB962C8B-B14F-4D97-AF65-F5344CB8AC3E}">
        <p14:creationId xmlns:p14="http://schemas.microsoft.com/office/powerpoint/2010/main" val="3442382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1B890E3-AA6B-4A70-BA0B-92E764B1EFC1}" type="slidenum">
              <a:rPr lang="en-US" smtClean="0"/>
              <a:t>7</a:t>
            </a:fld>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733800237"/>
              </p:ext>
            </p:extLst>
          </p:nvPr>
        </p:nvGraphicFramePr>
        <p:xfrm>
          <a:off x="114297" y="308841"/>
          <a:ext cx="11623433" cy="4971055"/>
        </p:xfrm>
        <a:graphic>
          <a:graphicData uri="http://schemas.openxmlformats.org/drawingml/2006/table">
            <a:tbl>
              <a:tblPr firstRow="1" bandRow="1">
                <a:tableStyleId>{5C22544A-7EE6-4342-B048-85BDC9FD1C3A}</a:tableStyleId>
              </a:tblPr>
              <a:tblGrid>
                <a:gridCol w="933054">
                  <a:extLst>
                    <a:ext uri="{9D8B030D-6E8A-4147-A177-3AD203B41FA5}">
                      <a16:colId xmlns:a16="http://schemas.microsoft.com/office/drawing/2014/main" val="20000"/>
                    </a:ext>
                  </a:extLst>
                </a:gridCol>
                <a:gridCol w="1279828">
                  <a:extLst>
                    <a:ext uri="{9D8B030D-6E8A-4147-A177-3AD203B41FA5}">
                      <a16:colId xmlns:a16="http://schemas.microsoft.com/office/drawing/2014/main" val="20001"/>
                    </a:ext>
                  </a:extLst>
                </a:gridCol>
                <a:gridCol w="1859339">
                  <a:extLst>
                    <a:ext uri="{9D8B030D-6E8A-4147-A177-3AD203B41FA5}">
                      <a16:colId xmlns:a16="http://schemas.microsoft.com/office/drawing/2014/main" val="20002"/>
                    </a:ext>
                  </a:extLst>
                </a:gridCol>
                <a:gridCol w="4301700">
                  <a:extLst>
                    <a:ext uri="{9D8B030D-6E8A-4147-A177-3AD203B41FA5}">
                      <a16:colId xmlns:a16="http://schemas.microsoft.com/office/drawing/2014/main" val="20003"/>
                    </a:ext>
                  </a:extLst>
                </a:gridCol>
                <a:gridCol w="3249512">
                  <a:extLst>
                    <a:ext uri="{9D8B030D-6E8A-4147-A177-3AD203B41FA5}">
                      <a16:colId xmlns:a16="http://schemas.microsoft.com/office/drawing/2014/main" val="20005"/>
                    </a:ext>
                  </a:extLst>
                </a:gridCol>
              </a:tblGrid>
              <a:tr h="304511">
                <a:tc>
                  <a:txBody>
                    <a:bodyPr/>
                    <a:lstStyle/>
                    <a:p>
                      <a:r>
                        <a:rPr lang="en-US" dirty="0"/>
                        <a:t>S.NO</a:t>
                      </a:r>
                      <a:endParaRPr lang="en-IN" dirty="0"/>
                    </a:p>
                  </a:txBody>
                  <a:tcPr/>
                </a:tc>
                <a:tc>
                  <a:txBody>
                    <a:bodyPr/>
                    <a:lstStyle/>
                    <a:p>
                      <a:r>
                        <a:rPr lang="en-US" dirty="0"/>
                        <a:t>TITLE</a:t>
                      </a:r>
                      <a:endParaRPr lang="en-IN" dirty="0"/>
                    </a:p>
                  </a:txBody>
                  <a:tcPr/>
                </a:tc>
                <a:tc>
                  <a:txBody>
                    <a:bodyPr/>
                    <a:lstStyle/>
                    <a:p>
                      <a:r>
                        <a:rPr lang="en-US" dirty="0"/>
                        <a:t>AUTHOR/YEAR</a:t>
                      </a:r>
                      <a:endParaRPr lang="en-IN" dirty="0"/>
                    </a:p>
                  </a:txBody>
                  <a:tcPr/>
                </a:tc>
                <a:tc>
                  <a:txBody>
                    <a:bodyPr/>
                    <a:lstStyle/>
                    <a:p>
                      <a:r>
                        <a:rPr lang="en-US" dirty="0"/>
                        <a:t>WORKDONE</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lt1"/>
                          </a:solidFill>
                          <a:effectLst/>
                          <a:latin typeface="+mn-lt"/>
                          <a:ea typeface="+mn-ea"/>
                          <a:cs typeface="+mn-cs"/>
                        </a:rPr>
                        <a:t>RESULTS &amp; LIMITATIONS</a:t>
                      </a:r>
                    </a:p>
                  </a:txBody>
                  <a:tcPr/>
                </a:tc>
                <a:extLst>
                  <a:ext uri="{0D108BD9-81ED-4DB2-BD59-A6C34878D82A}">
                    <a16:rowId xmlns:a16="http://schemas.microsoft.com/office/drawing/2014/main" val="10000"/>
                  </a:ext>
                </a:extLst>
              </a:tr>
              <a:tr h="4605295">
                <a:tc>
                  <a:txBody>
                    <a:bodyPr/>
                    <a:lstStyle/>
                    <a:p>
                      <a:r>
                        <a:rPr lang="en-US" dirty="0"/>
                        <a:t>1</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Using context </a:t>
                      </a:r>
                      <a:r>
                        <a:rPr lang="en-US" sz="1800" kern="1200" dirty="0" err="1">
                          <a:solidFill>
                            <a:schemeClr val="dk1"/>
                          </a:solidFill>
                          <a:effectLst/>
                          <a:latin typeface="+mn-lt"/>
                          <a:ea typeface="+mn-ea"/>
                          <a:cs typeface="+mn-cs"/>
                        </a:rPr>
                        <a:t>analysys</a:t>
                      </a:r>
                      <a:r>
                        <a:rPr lang="en-US" sz="1800" kern="1200" dirty="0">
                          <a:solidFill>
                            <a:schemeClr val="dk1"/>
                          </a:solidFill>
                          <a:effectLst/>
                          <a:latin typeface="+mn-lt"/>
                          <a:ea typeface="+mn-ea"/>
                          <a:cs typeface="+mn-cs"/>
                        </a:rPr>
                        <a:t> for providing real time</a:t>
                      </a:r>
                      <a:br>
                        <a:rPr lang="en-US" dirty="0"/>
                      </a:br>
                      <a:r>
                        <a:rPr lang="en-US" sz="1800" kern="1200" dirty="0">
                          <a:solidFill>
                            <a:schemeClr val="dk1"/>
                          </a:solidFill>
                          <a:effectLst/>
                          <a:latin typeface="+mn-lt"/>
                          <a:ea typeface="+mn-ea"/>
                          <a:cs typeface="+mn-cs"/>
                        </a:rPr>
                        <a:t>recommendations in e-tourism mobile location-based</a:t>
                      </a:r>
                      <a:br>
                        <a:rPr lang="en-US" dirty="0"/>
                      </a:br>
                      <a:r>
                        <a:rPr lang="en-US" sz="1800" kern="1200" dirty="0">
                          <a:solidFill>
                            <a:schemeClr val="dk1"/>
                          </a:solidFill>
                          <a:effectLst/>
                          <a:latin typeface="+mn-lt"/>
                          <a:ea typeface="+mn-ea"/>
                          <a:cs typeface="+mn-cs"/>
                        </a:rPr>
                        <a:t>recommender systems</a:t>
                      </a:r>
                      <a:endParaRPr lang="en-IN" dirty="0"/>
                    </a:p>
                  </a:txBody>
                  <a:tcPr/>
                </a:tc>
                <a:tc>
                  <a:txBody>
                    <a:bodyPr/>
                    <a:lstStyle/>
                    <a:p>
                      <a:r>
                        <a:rPr lang="en-IN" sz="1800" kern="1200" dirty="0">
                          <a:solidFill>
                            <a:schemeClr val="dk1"/>
                          </a:solidFill>
                          <a:effectLst/>
                          <a:latin typeface="+mn-lt"/>
                          <a:ea typeface="+mn-ea"/>
                          <a:cs typeface="+mn-cs"/>
                        </a:rPr>
                        <a:t>Olga </a:t>
                      </a:r>
                      <a:r>
                        <a:rPr lang="en-IN" sz="1800" kern="1200" dirty="0" err="1">
                          <a:solidFill>
                            <a:schemeClr val="dk1"/>
                          </a:solidFill>
                          <a:effectLst/>
                          <a:latin typeface="+mn-lt"/>
                          <a:ea typeface="+mn-ea"/>
                          <a:cs typeface="+mn-cs"/>
                        </a:rPr>
                        <a:t>Artemenko</a:t>
                      </a:r>
                      <a:r>
                        <a:rPr lang="en-IN" sz="1800" kern="1200" dirty="0">
                          <a:solidFill>
                            <a:schemeClr val="dk1"/>
                          </a:solidFill>
                          <a:effectLst/>
                          <a:latin typeface="+mn-lt"/>
                          <a:ea typeface="+mn-ea"/>
                          <a:cs typeface="+mn-cs"/>
                        </a:rPr>
                        <a:t>; Volodymyr </a:t>
                      </a:r>
                      <a:r>
                        <a:rPr lang="en-IN" sz="1800" kern="1200" dirty="0" err="1">
                          <a:solidFill>
                            <a:schemeClr val="dk1"/>
                          </a:solidFill>
                          <a:effectLst/>
                          <a:latin typeface="+mn-lt"/>
                          <a:ea typeface="+mn-ea"/>
                          <a:cs typeface="+mn-cs"/>
                        </a:rPr>
                        <a:t>Pasichnyk</a:t>
                      </a:r>
                      <a:r>
                        <a:rPr lang="en-IN" sz="1800" kern="1200" dirty="0">
                          <a:solidFill>
                            <a:schemeClr val="dk1"/>
                          </a:solidFill>
                          <a:effectLst/>
                          <a:latin typeface="+mn-lt"/>
                          <a:ea typeface="+mn-ea"/>
                          <a:cs typeface="+mn-cs"/>
                        </a:rPr>
                        <a:t>; Natalia </a:t>
                      </a:r>
                      <a:r>
                        <a:rPr lang="en-IN" sz="1800" kern="1200" dirty="0" err="1">
                          <a:solidFill>
                            <a:schemeClr val="dk1"/>
                          </a:solidFill>
                          <a:effectLst/>
                          <a:latin typeface="+mn-lt"/>
                          <a:ea typeface="+mn-ea"/>
                          <a:cs typeface="+mn-cs"/>
                        </a:rPr>
                        <a:t>Kunanec</a:t>
                      </a:r>
                      <a:r>
                        <a:rPr lang="en-IN" sz="1800" kern="1200" dirty="0">
                          <a:solidFill>
                            <a:schemeClr val="dk1"/>
                          </a:solidFill>
                          <a:effectLst/>
                          <a:latin typeface="+mn-lt"/>
                          <a:ea typeface="+mn-ea"/>
                          <a:cs typeface="+mn-cs"/>
                        </a:rPr>
                        <a:t>; </a:t>
                      </a:r>
                      <a:r>
                        <a:rPr lang="en-IN" sz="1800" kern="1200" dirty="0" err="1">
                          <a:solidFill>
                            <a:schemeClr val="dk1"/>
                          </a:solidFill>
                          <a:effectLst/>
                          <a:latin typeface="+mn-lt"/>
                          <a:ea typeface="+mn-ea"/>
                          <a:cs typeface="+mn-cs"/>
                        </a:rPr>
                        <a:t>Danylo</a:t>
                      </a:r>
                      <a:r>
                        <a:rPr lang="en-IN" sz="1800" kern="1200" dirty="0">
                          <a:solidFill>
                            <a:schemeClr val="dk1"/>
                          </a:solidFill>
                          <a:effectLst/>
                          <a:latin typeface="+mn-lt"/>
                          <a:ea typeface="+mn-ea"/>
                          <a:cs typeface="+mn-cs"/>
                        </a:rPr>
                        <a:t> </a:t>
                      </a:r>
                      <a:r>
                        <a:rPr lang="en-IN" sz="1800" kern="1200" dirty="0" err="1">
                          <a:solidFill>
                            <a:schemeClr val="dk1"/>
                          </a:solidFill>
                          <a:effectLst/>
                          <a:latin typeface="+mn-lt"/>
                          <a:ea typeface="+mn-ea"/>
                          <a:cs typeface="+mn-cs"/>
                        </a:rPr>
                        <a:t>Tabachyshyn</a:t>
                      </a:r>
                      <a:r>
                        <a:rPr lang="en-IN" sz="1800" kern="1200" dirty="0">
                          <a:solidFill>
                            <a:schemeClr val="dk1"/>
                          </a:solidFill>
                          <a:effectLst/>
                          <a:latin typeface="+mn-lt"/>
                          <a:ea typeface="+mn-ea"/>
                          <a:cs typeface="+mn-cs"/>
                        </a:rPr>
                        <a:t>/ 2019</a:t>
                      </a:r>
                      <a:endParaRPr lang="en-IN" dirty="0"/>
                    </a:p>
                  </a:txBody>
                  <a:tcPr/>
                </a:tc>
                <a:tc>
                  <a:txBody>
                    <a:bodyPr/>
                    <a:lstStyle/>
                    <a:p>
                      <a:r>
                        <a:rPr lang="en-US" sz="1800" kern="1200" dirty="0">
                          <a:solidFill>
                            <a:schemeClr val="dk1"/>
                          </a:solidFill>
                          <a:effectLst/>
                          <a:latin typeface="+mn-lt"/>
                          <a:ea typeface="+mn-ea"/>
                          <a:cs typeface="+mn-cs"/>
                        </a:rPr>
                        <a:t>This paper describes main modern tendencies for</a:t>
                      </a:r>
                      <a:br>
                        <a:rPr lang="en-US" dirty="0"/>
                      </a:br>
                      <a:r>
                        <a:rPr lang="en-US" sz="1800" kern="1200" dirty="0">
                          <a:solidFill>
                            <a:schemeClr val="dk1"/>
                          </a:solidFill>
                          <a:effectLst/>
                          <a:latin typeface="+mn-lt"/>
                          <a:ea typeface="+mn-ea"/>
                          <a:cs typeface="+mn-cs"/>
                        </a:rPr>
                        <a:t>the design and development of e-tourism recommender systems</a:t>
                      </a:r>
                      <a:br>
                        <a:rPr lang="en-US" dirty="0"/>
                      </a:br>
                      <a:r>
                        <a:rPr lang="en-US" sz="1800" kern="1200" dirty="0">
                          <a:solidFill>
                            <a:schemeClr val="dk1"/>
                          </a:solidFill>
                          <a:effectLst/>
                          <a:latin typeface="+mn-lt"/>
                          <a:ea typeface="+mn-ea"/>
                          <a:cs typeface="+mn-cs"/>
                        </a:rPr>
                        <a:t>with real time support. This paper focuses on development of e-</a:t>
                      </a:r>
                      <a:br>
                        <a:rPr lang="en-US" dirty="0"/>
                      </a:br>
                      <a:r>
                        <a:rPr lang="en-US" sz="1800" kern="1200" dirty="0">
                          <a:solidFill>
                            <a:schemeClr val="dk1"/>
                          </a:solidFill>
                          <a:effectLst/>
                          <a:latin typeface="+mn-lt"/>
                          <a:ea typeface="+mn-ea"/>
                          <a:cs typeface="+mn-cs"/>
                        </a:rPr>
                        <a:t>tourism mobile location-based recommender systems with</a:t>
                      </a:r>
                      <a:br>
                        <a:rPr lang="en-US" dirty="0"/>
                      </a:br>
                      <a:r>
                        <a:rPr lang="en-US" sz="1800" kern="1200" dirty="0">
                          <a:solidFill>
                            <a:schemeClr val="dk1"/>
                          </a:solidFill>
                          <a:effectLst/>
                          <a:latin typeface="+mn-lt"/>
                          <a:ea typeface="+mn-ea"/>
                          <a:cs typeface="+mn-cs"/>
                        </a:rPr>
                        <a:t>context </a:t>
                      </a:r>
                      <a:r>
                        <a:rPr lang="en-US" sz="1800" kern="1200" dirty="0" err="1">
                          <a:solidFill>
                            <a:schemeClr val="dk1"/>
                          </a:solidFill>
                          <a:effectLst/>
                          <a:latin typeface="+mn-lt"/>
                          <a:ea typeface="+mn-ea"/>
                          <a:cs typeface="+mn-cs"/>
                        </a:rPr>
                        <a:t>analysys</a:t>
                      </a:r>
                      <a:r>
                        <a:rPr lang="en-US" sz="1800" kern="1200" dirty="0">
                          <a:solidFill>
                            <a:schemeClr val="dk1"/>
                          </a:solidFill>
                          <a:effectLst/>
                          <a:latin typeface="+mn-lt"/>
                          <a:ea typeface="+mn-ea"/>
                          <a:cs typeface="+mn-cs"/>
                        </a:rPr>
                        <a:t> function. Main goal is to enable better real time</a:t>
                      </a:r>
                      <a:br>
                        <a:rPr lang="en-US" dirty="0"/>
                      </a:br>
                      <a:r>
                        <a:rPr lang="en-US" sz="1800" kern="1200" dirty="0">
                          <a:solidFill>
                            <a:schemeClr val="dk1"/>
                          </a:solidFill>
                          <a:effectLst/>
                          <a:latin typeface="+mn-lt"/>
                          <a:ea typeface="+mn-ea"/>
                          <a:cs typeface="+mn-cs"/>
                        </a:rPr>
                        <a:t>recommendations for trip support in time-location amplitude.</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Contextual information can be provided to the mobile e-</a:t>
                      </a:r>
                      <a:br>
                        <a:rPr lang="en-US" dirty="0"/>
                      </a:br>
                      <a:r>
                        <a:rPr lang="en-US" sz="1800" kern="1200" dirty="0">
                          <a:solidFill>
                            <a:schemeClr val="dk1"/>
                          </a:solidFill>
                          <a:effectLst/>
                          <a:latin typeface="+mn-lt"/>
                          <a:ea typeface="+mn-ea"/>
                          <a:cs typeface="+mn-cs"/>
                        </a:rPr>
                        <a:t>tourism recommender system in several ways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dk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the context is used as part of the</a:t>
                      </a:r>
                      <a:br>
                        <a:rPr lang="en-US" dirty="0"/>
                      </a:br>
                      <a:r>
                        <a:rPr lang="en-US" sz="1800" kern="1200" dirty="0">
                          <a:solidFill>
                            <a:schemeClr val="dk1"/>
                          </a:solidFill>
                          <a:effectLst/>
                          <a:latin typeface="+mn-lt"/>
                          <a:ea typeface="+mn-ea"/>
                          <a:cs typeface="+mn-cs"/>
                        </a:rPr>
                        <a:t>recommendations constructing process, and contextual data is</a:t>
                      </a:r>
                      <a:br>
                        <a:rPr lang="en-US" dirty="0"/>
                      </a:br>
                      <a:r>
                        <a:rPr lang="en-US" sz="1800" kern="1200" dirty="0">
                          <a:solidFill>
                            <a:schemeClr val="dk1"/>
                          </a:solidFill>
                          <a:effectLst/>
                          <a:latin typeface="+mn-lt"/>
                          <a:ea typeface="+mn-ea"/>
                          <a:cs typeface="+mn-cs"/>
                        </a:rPr>
                        <a:t>used when calculating the ratings of a particular alternative.</a:t>
                      </a:r>
                      <a:endParaRPr lang="en-IN"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146153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1B890E3-AA6B-4A70-BA0B-92E764B1EFC1}" type="slidenum">
              <a:rPr lang="en-US" smtClean="0"/>
              <a:t>8</a:t>
            </a:fld>
            <a:endParaRPr lang="en-US"/>
          </a:p>
        </p:txBody>
      </p:sp>
      <p:graphicFrame>
        <p:nvGraphicFramePr>
          <p:cNvPr id="5" name="Content Placeholder 4"/>
          <p:cNvGraphicFramePr>
            <a:graphicFrameLocks noGrp="1"/>
          </p:cNvGraphicFramePr>
          <p:nvPr>
            <p:ph idx="1"/>
          </p:nvPr>
        </p:nvGraphicFramePr>
        <p:xfrm>
          <a:off x="114297" y="308841"/>
          <a:ext cx="11623433" cy="5669280"/>
        </p:xfrm>
        <a:graphic>
          <a:graphicData uri="http://schemas.openxmlformats.org/drawingml/2006/table">
            <a:tbl>
              <a:tblPr firstRow="1" bandRow="1">
                <a:tableStyleId>{5C22544A-7EE6-4342-B048-85BDC9FD1C3A}</a:tableStyleId>
              </a:tblPr>
              <a:tblGrid>
                <a:gridCol w="933054">
                  <a:extLst>
                    <a:ext uri="{9D8B030D-6E8A-4147-A177-3AD203B41FA5}">
                      <a16:colId xmlns:a16="http://schemas.microsoft.com/office/drawing/2014/main" val="20000"/>
                    </a:ext>
                  </a:extLst>
                </a:gridCol>
                <a:gridCol w="1279828">
                  <a:extLst>
                    <a:ext uri="{9D8B030D-6E8A-4147-A177-3AD203B41FA5}">
                      <a16:colId xmlns:a16="http://schemas.microsoft.com/office/drawing/2014/main" val="20001"/>
                    </a:ext>
                  </a:extLst>
                </a:gridCol>
                <a:gridCol w="1859339">
                  <a:extLst>
                    <a:ext uri="{9D8B030D-6E8A-4147-A177-3AD203B41FA5}">
                      <a16:colId xmlns:a16="http://schemas.microsoft.com/office/drawing/2014/main" val="20002"/>
                    </a:ext>
                  </a:extLst>
                </a:gridCol>
                <a:gridCol w="4313985">
                  <a:extLst>
                    <a:ext uri="{9D8B030D-6E8A-4147-A177-3AD203B41FA5}">
                      <a16:colId xmlns:a16="http://schemas.microsoft.com/office/drawing/2014/main" val="20003"/>
                    </a:ext>
                  </a:extLst>
                </a:gridCol>
                <a:gridCol w="3237227">
                  <a:extLst>
                    <a:ext uri="{9D8B030D-6E8A-4147-A177-3AD203B41FA5}">
                      <a16:colId xmlns:a16="http://schemas.microsoft.com/office/drawing/2014/main" val="20005"/>
                    </a:ext>
                  </a:extLst>
                </a:gridCol>
              </a:tblGrid>
              <a:tr h="304511">
                <a:tc>
                  <a:txBody>
                    <a:bodyPr/>
                    <a:lstStyle/>
                    <a:p>
                      <a:r>
                        <a:rPr lang="en-US" dirty="0"/>
                        <a:t>S.NO</a:t>
                      </a:r>
                      <a:endParaRPr lang="en-IN" dirty="0"/>
                    </a:p>
                  </a:txBody>
                  <a:tcPr/>
                </a:tc>
                <a:tc>
                  <a:txBody>
                    <a:bodyPr/>
                    <a:lstStyle/>
                    <a:p>
                      <a:r>
                        <a:rPr lang="en-US" dirty="0"/>
                        <a:t>TITLE</a:t>
                      </a:r>
                      <a:endParaRPr lang="en-IN" dirty="0"/>
                    </a:p>
                  </a:txBody>
                  <a:tcPr/>
                </a:tc>
                <a:tc>
                  <a:txBody>
                    <a:bodyPr/>
                    <a:lstStyle/>
                    <a:p>
                      <a:r>
                        <a:rPr lang="en-US" dirty="0"/>
                        <a:t>AUTHOR/YEAR</a:t>
                      </a:r>
                      <a:endParaRPr lang="en-IN" dirty="0"/>
                    </a:p>
                  </a:txBody>
                  <a:tcPr/>
                </a:tc>
                <a:tc>
                  <a:txBody>
                    <a:bodyPr/>
                    <a:lstStyle/>
                    <a:p>
                      <a:r>
                        <a:rPr lang="en-US" dirty="0"/>
                        <a:t>WORKDONE</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lt1"/>
                          </a:solidFill>
                          <a:effectLst/>
                          <a:latin typeface="+mn-lt"/>
                          <a:ea typeface="+mn-ea"/>
                          <a:cs typeface="+mn-cs"/>
                        </a:rPr>
                        <a:t>METHODOLOGIES USED</a:t>
                      </a:r>
                    </a:p>
                  </a:txBody>
                  <a:tcPr/>
                </a:tc>
                <a:extLst>
                  <a:ext uri="{0D108BD9-81ED-4DB2-BD59-A6C34878D82A}">
                    <a16:rowId xmlns:a16="http://schemas.microsoft.com/office/drawing/2014/main" val="10000"/>
                  </a:ext>
                </a:extLst>
              </a:tr>
              <a:tr h="4605295">
                <a:tc>
                  <a:txBody>
                    <a:bodyPr/>
                    <a:lstStyle/>
                    <a:p>
                      <a:r>
                        <a:rPr lang="en-US" dirty="0"/>
                        <a:t>2</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Personalized Travel Recommendation Based on Sentiment-Aware Multimodal Topic Model</a:t>
                      </a:r>
                      <a:endParaRPr lang="en-IN" dirty="0"/>
                    </a:p>
                  </a:txBody>
                  <a:tcPr/>
                </a:tc>
                <a:tc>
                  <a:txBody>
                    <a:bodyPr/>
                    <a:lstStyle/>
                    <a:p>
                      <a:r>
                        <a:rPr lang="en-IN" sz="1800" kern="1200" dirty="0">
                          <a:solidFill>
                            <a:schemeClr val="dk1"/>
                          </a:solidFill>
                          <a:effectLst/>
                          <a:latin typeface="+mn-lt"/>
                          <a:ea typeface="+mn-ea"/>
                          <a:cs typeface="+mn-cs"/>
                        </a:rPr>
                        <a:t>Xi Shao; </a:t>
                      </a:r>
                      <a:r>
                        <a:rPr lang="en-IN" sz="1800" kern="1200" dirty="0" err="1">
                          <a:solidFill>
                            <a:schemeClr val="dk1"/>
                          </a:solidFill>
                          <a:effectLst/>
                          <a:latin typeface="+mn-lt"/>
                          <a:ea typeface="+mn-ea"/>
                          <a:cs typeface="+mn-cs"/>
                        </a:rPr>
                        <a:t>Guijin</a:t>
                      </a:r>
                      <a:r>
                        <a:rPr lang="en-IN" sz="1800" kern="1200" dirty="0">
                          <a:solidFill>
                            <a:schemeClr val="dk1"/>
                          </a:solidFill>
                          <a:effectLst/>
                          <a:latin typeface="+mn-lt"/>
                          <a:ea typeface="+mn-ea"/>
                          <a:cs typeface="+mn-cs"/>
                        </a:rPr>
                        <a:t> Tang; Bing-</a:t>
                      </a:r>
                      <a:r>
                        <a:rPr lang="en-IN" sz="1800" kern="1200" dirty="0" err="1">
                          <a:solidFill>
                            <a:schemeClr val="dk1"/>
                          </a:solidFill>
                          <a:effectLst/>
                          <a:latin typeface="+mn-lt"/>
                          <a:ea typeface="+mn-ea"/>
                          <a:cs typeface="+mn-cs"/>
                        </a:rPr>
                        <a:t>Kun</a:t>
                      </a:r>
                      <a:r>
                        <a:rPr lang="en-IN" sz="1800" kern="1200" dirty="0">
                          <a:solidFill>
                            <a:schemeClr val="dk1"/>
                          </a:solidFill>
                          <a:effectLst/>
                          <a:latin typeface="+mn-lt"/>
                          <a:ea typeface="+mn-ea"/>
                          <a:cs typeface="+mn-cs"/>
                        </a:rPr>
                        <a:t> Bao/ 2019</a:t>
                      </a:r>
                      <a:endParaRPr lang="en-IN" dirty="0"/>
                    </a:p>
                  </a:txBody>
                  <a:tcPr/>
                </a:tc>
                <a:tc>
                  <a:txBody>
                    <a:bodyPr/>
                    <a:lstStyle/>
                    <a:p>
                      <a:r>
                        <a:rPr lang="en-US" dirty="0"/>
                        <a:t>In this paper, The personalized travel recommendation problem is being solved by exploiting the multi-modal data available from the real world social media, and a probabilistic graph model so called Sentiment-aware Multi-modal Topic Model (SMTM) is proposed to mine the latent semantics of the multi-modal data on the online travel website. Distinguished from previous approaches, the proposed approach try to mine the topics from tourist and attraction domains separately for disclosing semantics for tourist topics and attraction themes. In addition, tourist's sentiments are analyzed on attractions to further obtain the tourist's attitude over attractions and recommend the attraction with proper sentiment on the related attraction themes accordingly.</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The documents in tourist domain and</a:t>
                      </a:r>
                      <a:br>
                        <a:rPr lang="en-US" dirty="0"/>
                      </a:br>
                      <a:r>
                        <a:rPr lang="en-US" sz="1800" kern="1200" dirty="0">
                          <a:solidFill>
                            <a:schemeClr val="dk1"/>
                          </a:solidFill>
                          <a:effectLst/>
                          <a:latin typeface="+mn-lt"/>
                          <a:ea typeface="+mn-ea"/>
                          <a:cs typeface="+mn-cs"/>
                        </a:rPr>
                        <a:t>in attraction domain can be compared with each other after they were projected into the mutual topic space,</a:t>
                      </a:r>
                      <a:br>
                        <a:rPr lang="en-US" dirty="0"/>
                      </a:br>
                      <a:r>
                        <a:rPr lang="en-US" sz="1800" kern="1200" dirty="0">
                          <a:solidFill>
                            <a:schemeClr val="dk1"/>
                          </a:solidFill>
                          <a:effectLst/>
                          <a:latin typeface="+mn-lt"/>
                          <a:ea typeface="+mn-ea"/>
                          <a:cs typeface="+mn-cs"/>
                        </a:rPr>
                        <a:t>and this latent space projection scheme can be further applied to two personalized traveling</a:t>
                      </a:r>
                      <a:br>
                        <a:rPr lang="en-US" dirty="0"/>
                      </a:br>
                      <a:r>
                        <a:rPr lang="en-US" sz="1800" kern="1200" dirty="0">
                          <a:solidFill>
                            <a:schemeClr val="dk1"/>
                          </a:solidFill>
                          <a:effectLst/>
                          <a:latin typeface="+mn-lt"/>
                          <a:ea typeface="+mn-ea"/>
                          <a:cs typeface="+mn-cs"/>
                        </a:rPr>
                        <a:t>recommendations recommendation.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Evaluation results based on the real world online travel website have shown the improved</a:t>
                      </a:r>
                      <a:br>
                        <a:rPr lang="en-US" dirty="0"/>
                      </a:br>
                      <a:r>
                        <a:rPr lang="en-US" sz="1800" kern="1200" dirty="0">
                          <a:solidFill>
                            <a:schemeClr val="dk1"/>
                          </a:solidFill>
                          <a:effectLst/>
                          <a:latin typeface="+mn-lt"/>
                          <a:ea typeface="+mn-ea"/>
                          <a:cs typeface="+mn-cs"/>
                        </a:rPr>
                        <a:t>performance of our method</a:t>
                      </a:r>
                      <a:endParaRPr lang="en-IN"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530595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1B890E3-AA6B-4A70-BA0B-92E764B1EFC1}" type="slidenum">
              <a:rPr lang="en-US" smtClean="0"/>
              <a:t>9</a:t>
            </a:fld>
            <a:endParaRPr lang="en-US"/>
          </a:p>
        </p:txBody>
      </p:sp>
      <p:graphicFrame>
        <p:nvGraphicFramePr>
          <p:cNvPr id="5" name="Content Placeholder 4"/>
          <p:cNvGraphicFramePr>
            <a:graphicFrameLocks noGrp="1"/>
          </p:cNvGraphicFramePr>
          <p:nvPr>
            <p:ph idx="1"/>
          </p:nvPr>
        </p:nvGraphicFramePr>
        <p:xfrm>
          <a:off x="114297" y="308841"/>
          <a:ext cx="11623433" cy="6492240"/>
        </p:xfrm>
        <a:graphic>
          <a:graphicData uri="http://schemas.openxmlformats.org/drawingml/2006/table">
            <a:tbl>
              <a:tblPr firstRow="1" bandRow="1">
                <a:tableStyleId>{5C22544A-7EE6-4342-B048-85BDC9FD1C3A}</a:tableStyleId>
              </a:tblPr>
              <a:tblGrid>
                <a:gridCol w="933054">
                  <a:extLst>
                    <a:ext uri="{9D8B030D-6E8A-4147-A177-3AD203B41FA5}">
                      <a16:colId xmlns:a16="http://schemas.microsoft.com/office/drawing/2014/main" val="20000"/>
                    </a:ext>
                  </a:extLst>
                </a:gridCol>
                <a:gridCol w="1279828">
                  <a:extLst>
                    <a:ext uri="{9D8B030D-6E8A-4147-A177-3AD203B41FA5}">
                      <a16:colId xmlns:a16="http://schemas.microsoft.com/office/drawing/2014/main" val="20001"/>
                    </a:ext>
                  </a:extLst>
                </a:gridCol>
                <a:gridCol w="1859339">
                  <a:extLst>
                    <a:ext uri="{9D8B030D-6E8A-4147-A177-3AD203B41FA5}">
                      <a16:colId xmlns:a16="http://schemas.microsoft.com/office/drawing/2014/main" val="20002"/>
                    </a:ext>
                  </a:extLst>
                </a:gridCol>
                <a:gridCol w="4313985">
                  <a:extLst>
                    <a:ext uri="{9D8B030D-6E8A-4147-A177-3AD203B41FA5}">
                      <a16:colId xmlns:a16="http://schemas.microsoft.com/office/drawing/2014/main" val="20003"/>
                    </a:ext>
                  </a:extLst>
                </a:gridCol>
                <a:gridCol w="3237227">
                  <a:extLst>
                    <a:ext uri="{9D8B030D-6E8A-4147-A177-3AD203B41FA5}">
                      <a16:colId xmlns:a16="http://schemas.microsoft.com/office/drawing/2014/main" val="20005"/>
                    </a:ext>
                  </a:extLst>
                </a:gridCol>
              </a:tblGrid>
              <a:tr h="304511">
                <a:tc>
                  <a:txBody>
                    <a:bodyPr/>
                    <a:lstStyle/>
                    <a:p>
                      <a:r>
                        <a:rPr lang="en-US" dirty="0"/>
                        <a:t>S.NO</a:t>
                      </a:r>
                      <a:endParaRPr lang="en-IN" dirty="0"/>
                    </a:p>
                  </a:txBody>
                  <a:tcPr/>
                </a:tc>
                <a:tc>
                  <a:txBody>
                    <a:bodyPr/>
                    <a:lstStyle/>
                    <a:p>
                      <a:r>
                        <a:rPr lang="en-US" dirty="0"/>
                        <a:t>TITLE</a:t>
                      </a:r>
                      <a:endParaRPr lang="en-IN" dirty="0"/>
                    </a:p>
                  </a:txBody>
                  <a:tcPr/>
                </a:tc>
                <a:tc>
                  <a:txBody>
                    <a:bodyPr/>
                    <a:lstStyle/>
                    <a:p>
                      <a:r>
                        <a:rPr lang="en-US" dirty="0"/>
                        <a:t>AUTHOR/YEAR</a:t>
                      </a:r>
                      <a:endParaRPr lang="en-IN" dirty="0"/>
                    </a:p>
                  </a:txBody>
                  <a:tcPr/>
                </a:tc>
                <a:tc>
                  <a:txBody>
                    <a:bodyPr/>
                    <a:lstStyle/>
                    <a:p>
                      <a:r>
                        <a:rPr lang="en-US" dirty="0"/>
                        <a:t>WORKDONE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lt1"/>
                          </a:solidFill>
                          <a:effectLst/>
                          <a:latin typeface="+mn-lt"/>
                          <a:ea typeface="+mn-ea"/>
                          <a:cs typeface="+mn-cs"/>
                        </a:rPr>
                        <a:t>METHODOLOGIES USED</a:t>
                      </a:r>
                    </a:p>
                  </a:txBody>
                  <a:tcPr/>
                </a:tc>
                <a:extLst>
                  <a:ext uri="{0D108BD9-81ED-4DB2-BD59-A6C34878D82A}">
                    <a16:rowId xmlns:a16="http://schemas.microsoft.com/office/drawing/2014/main" val="10000"/>
                  </a:ext>
                </a:extLst>
              </a:tr>
              <a:tr h="4605295">
                <a:tc>
                  <a:txBody>
                    <a:bodyPr/>
                    <a:lstStyle/>
                    <a:p>
                      <a:r>
                        <a:rPr lang="en-US" dirty="0"/>
                        <a:t>3</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Approaching Another Tourism Recommender</a:t>
                      </a:r>
                      <a:endParaRPr lang="en-IN" dirty="0"/>
                    </a:p>
                  </a:txBody>
                  <a:tcPr/>
                </a:tc>
                <a:tc>
                  <a:txBody>
                    <a:bodyPr/>
                    <a:lstStyle/>
                    <a:p>
                      <a:r>
                        <a:rPr lang="en-IN" sz="1800" kern="1200" dirty="0" err="1">
                          <a:solidFill>
                            <a:schemeClr val="dk1"/>
                          </a:solidFill>
                          <a:effectLst/>
                          <a:latin typeface="+mn-lt"/>
                          <a:ea typeface="+mn-ea"/>
                          <a:cs typeface="+mn-cs"/>
                        </a:rPr>
                        <a:t>Xianfeng</a:t>
                      </a:r>
                      <a:r>
                        <a:rPr lang="en-IN" sz="1800" kern="1200" dirty="0">
                          <a:solidFill>
                            <a:schemeClr val="dk1"/>
                          </a:solidFill>
                          <a:effectLst/>
                          <a:latin typeface="+mn-lt"/>
                          <a:ea typeface="+mn-ea"/>
                          <a:cs typeface="+mn-cs"/>
                        </a:rPr>
                        <a:t> Chen; Qing Liu; </a:t>
                      </a:r>
                      <a:r>
                        <a:rPr lang="en-IN" sz="1800" kern="1200" dirty="0" err="1">
                          <a:solidFill>
                            <a:schemeClr val="dk1"/>
                          </a:solidFill>
                          <a:effectLst/>
                          <a:latin typeface="+mn-lt"/>
                          <a:ea typeface="+mn-ea"/>
                          <a:cs typeface="+mn-cs"/>
                        </a:rPr>
                        <a:t>Xiangjie</a:t>
                      </a:r>
                      <a:r>
                        <a:rPr lang="en-IN" sz="1800" kern="1200" dirty="0">
                          <a:solidFill>
                            <a:schemeClr val="dk1"/>
                          </a:solidFill>
                          <a:effectLst/>
                          <a:latin typeface="+mn-lt"/>
                          <a:ea typeface="+mn-ea"/>
                          <a:cs typeface="+mn-cs"/>
                        </a:rPr>
                        <a:t> </a:t>
                      </a:r>
                      <a:r>
                        <a:rPr lang="en-IN" sz="1800" kern="1200" dirty="0" err="1">
                          <a:solidFill>
                            <a:schemeClr val="dk1"/>
                          </a:solidFill>
                          <a:effectLst/>
                          <a:latin typeface="+mn-lt"/>
                          <a:ea typeface="+mn-ea"/>
                          <a:cs typeface="+mn-cs"/>
                        </a:rPr>
                        <a:t>Qiao</a:t>
                      </a:r>
                      <a:r>
                        <a:rPr lang="en-IN" sz="1800" kern="1200" dirty="0">
                          <a:solidFill>
                            <a:schemeClr val="dk1"/>
                          </a:solidFill>
                          <a:effectLst/>
                          <a:latin typeface="+mn-lt"/>
                          <a:ea typeface="+mn-ea"/>
                          <a:cs typeface="+mn-cs"/>
                        </a:rPr>
                        <a:t>/ 2020</a:t>
                      </a:r>
                      <a:endParaRPr lang="en-IN" dirty="0"/>
                    </a:p>
                  </a:txBody>
                  <a:tcPr/>
                </a:tc>
                <a:tc>
                  <a:txBody>
                    <a:bodyPr/>
                    <a:lstStyle/>
                    <a:p>
                      <a:r>
                        <a:rPr lang="en-US" dirty="0"/>
                        <a:t>This paper analyses the concept, application and development status of travel recommender systems through the collection and arrangement of relevant literature published in recent years. Also, it pays special attention to the analysis of key technologies in the system, pointing out its complexity and uniqueness an application. Besides, the limitations of recommendation methods based on collaborative filtering and content-based filtering are considered as well, then the using knowledge-based filtering or hybrid recommendation method is proposed. It also discusses the role and application of tourism decision-making theory in the recommender system, and finally puts forward a general model of travel recommender system and future research hot spots. It's wished that this research can expand the vision and serve as a reference in this field.</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Collaborative filtering has</a:t>
                      </a:r>
                      <a:br>
                        <a:rPr lang="en-US" dirty="0"/>
                      </a:br>
                      <a:r>
                        <a:rPr lang="en-US" sz="1800" kern="1200" dirty="0">
                          <a:solidFill>
                            <a:schemeClr val="dk1"/>
                          </a:solidFill>
                          <a:effectLst/>
                          <a:latin typeface="+mn-lt"/>
                          <a:ea typeface="+mn-ea"/>
                          <a:cs typeface="+mn-cs"/>
                        </a:rPr>
                        <a:t>the ability to introduce new items, make novel</a:t>
                      </a:r>
                      <a:br>
                        <a:rPr lang="en-US" dirty="0"/>
                      </a:br>
                      <a:r>
                        <a:rPr lang="en-US" sz="1800" kern="1200" dirty="0">
                          <a:solidFill>
                            <a:schemeClr val="dk1"/>
                          </a:solidFill>
                          <a:effectLst/>
                          <a:latin typeface="+mn-lt"/>
                          <a:ea typeface="+mn-ea"/>
                          <a:cs typeface="+mn-cs"/>
                        </a:rPr>
                        <a:t>recommendations, and explore potential but unknown</a:t>
                      </a:r>
                      <a:br>
                        <a:rPr lang="en-US" dirty="0"/>
                      </a:br>
                      <a:r>
                        <a:rPr lang="en-US" sz="1800" kern="1200" dirty="0">
                          <a:solidFill>
                            <a:schemeClr val="dk1"/>
                          </a:solidFill>
                          <a:effectLst/>
                          <a:latin typeface="+mn-lt"/>
                          <a:ea typeface="+mn-ea"/>
                          <a:cs typeface="+mn-cs"/>
                        </a:rPr>
                        <a:t>interests of users, which is suitable when recommending</a:t>
                      </a:r>
                      <a:br>
                        <a:rPr lang="en-US" dirty="0"/>
                      </a:br>
                      <a:r>
                        <a:rPr lang="en-US" sz="1800" kern="1200" dirty="0">
                          <a:solidFill>
                            <a:schemeClr val="dk1"/>
                          </a:solidFill>
                          <a:effectLst/>
                          <a:latin typeface="+mn-lt"/>
                          <a:ea typeface="+mn-ea"/>
                          <a:cs typeface="+mn-cs"/>
                        </a:rPr>
                        <a:t>unstructured items that are difficult to analyze.</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Content-based recommendation constructs user</a:t>
                      </a:r>
                      <a:br>
                        <a:rPr lang="en-US" dirty="0"/>
                      </a:br>
                      <a:r>
                        <a:rPr lang="en-US" sz="1800" kern="1200" dirty="0">
                          <a:solidFill>
                            <a:schemeClr val="dk1"/>
                          </a:solidFill>
                          <a:effectLst/>
                          <a:latin typeface="+mn-lt"/>
                          <a:ea typeface="+mn-ea"/>
                          <a:cs typeface="+mn-cs"/>
                        </a:rPr>
                        <a:t>profiles by analyzing the characteristics of those</a:t>
                      </a:r>
                      <a:br>
                        <a:rPr lang="en-US" dirty="0"/>
                      </a:br>
                      <a:r>
                        <a:rPr lang="en-US" sz="1800" kern="1200" dirty="0">
                          <a:solidFill>
                            <a:schemeClr val="dk1"/>
                          </a:solidFill>
                          <a:effectLst/>
                          <a:latin typeface="+mn-lt"/>
                          <a:ea typeface="+mn-ea"/>
                          <a:cs typeface="+mn-cs"/>
                        </a:rPr>
                        <a:t>preferred items</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Knowledge-based filtering makes recommendations</a:t>
                      </a:r>
                      <a:br>
                        <a:rPr lang="en-US" dirty="0"/>
                      </a:br>
                      <a:r>
                        <a:rPr lang="en-US" sz="1800" kern="1200" dirty="0">
                          <a:solidFill>
                            <a:schemeClr val="dk1"/>
                          </a:solidFill>
                          <a:effectLst/>
                          <a:latin typeface="+mn-lt"/>
                          <a:ea typeface="+mn-ea"/>
                          <a:cs typeface="+mn-cs"/>
                        </a:rPr>
                        <a:t>on the base of user and product information, which</a:t>
                      </a:r>
                      <a:br>
                        <a:rPr lang="en-US" dirty="0"/>
                      </a:br>
                      <a:r>
                        <a:rPr lang="en-US" sz="1800" kern="1200" dirty="0">
                          <a:solidFill>
                            <a:schemeClr val="dk1"/>
                          </a:solidFill>
                          <a:effectLst/>
                          <a:latin typeface="+mn-lt"/>
                          <a:ea typeface="+mn-ea"/>
                          <a:cs typeface="+mn-cs"/>
                        </a:rPr>
                        <a:t>means generating a reasoning process to discover which</a:t>
                      </a:r>
                      <a:br>
                        <a:rPr lang="en-US" dirty="0"/>
                      </a:br>
                      <a:r>
                        <a:rPr lang="en-US" sz="1800" kern="1200" dirty="0">
                          <a:solidFill>
                            <a:schemeClr val="dk1"/>
                          </a:solidFill>
                          <a:effectLst/>
                          <a:latin typeface="+mn-lt"/>
                          <a:ea typeface="+mn-ea"/>
                          <a:cs typeface="+mn-cs"/>
                        </a:rPr>
                        <a:t>product most fits the user's needs [</a:t>
                      </a:r>
                      <a:endParaRPr lang="en-IN"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736419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3164</TotalTime>
  <Words>3539</Words>
  <Application>Microsoft Office PowerPoint</Application>
  <PresentationFormat>Widescreen</PresentationFormat>
  <Paragraphs>226</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Arial Black</vt:lpstr>
      <vt:lpstr>Calibri</vt:lpstr>
      <vt:lpstr>Calibri Light</vt:lpstr>
      <vt:lpstr>Times New Roman</vt:lpstr>
      <vt:lpstr>Wingdings</vt:lpstr>
      <vt:lpstr>Office Theme</vt:lpstr>
      <vt:lpstr>PowerPoint Presentation</vt:lpstr>
      <vt:lpstr>AGENDA</vt:lpstr>
      <vt:lpstr>ABSTRACT</vt:lpstr>
      <vt:lpstr>INTRODUCTION</vt:lpstr>
      <vt:lpstr>OBJECTIVE </vt:lpstr>
      <vt:lpstr>SCOPE OF THE PROJECT</vt:lpstr>
      <vt:lpstr>PowerPoint Presentation</vt:lpstr>
      <vt:lpstr>PowerPoint Presentation</vt:lpstr>
      <vt:lpstr>PowerPoint Presentation</vt:lpstr>
      <vt:lpstr>PowerPoint Presentation</vt:lpstr>
      <vt:lpstr>PowerPoint Presentation</vt:lpstr>
      <vt:lpstr>EXISTING SYSTEM    </vt:lpstr>
      <vt:lpstr>PROBLEM DEFINITION</vt:lpstr>
      <vt:lpstr>LIMITATIONS OF EXISTING SYSTEM</vt:lpstr>
      <vt:lpstr>PROPOSED SYSTEM</vt:lpstr>
      <vt:lpstr>SYSTEM ARCHITECTURE</vt:lpstr>
      <vt:lpstr>MODULES</vt:lpstr>
      <vt:lpstr>USER MODULE</vt:lpstr>
      <vt:lpstr>TOURISM AND CITY GUIDE</vt:lpstr>
      <vt:lpstr>POI CATEGORIES</vt:lpstr>
      <vt:lpstr>User Registration and Authentication</vt:lpstr>
      <vt:lpstr>FIND DESTINATION LOCATION</vt:lpstr>
      <vt:lpstr>TOURISM AND CITY GUIDE</vt:lpstr>
      <vt:lpstr>INFORMATION ABOUT CITIES</vt:lpstr>
      <vt:lpstr>PSEUDOCODE IMPLEMENTATION</vt:lpstr>
      <vt:lpstr>PSEUDOCODE IMPLEMENTATION</vt:lpstr>
      <vt:lpstr>USECASE DIAGRAM</vt:lpstr>
      <vt:lpstr>CLASS DIAGRAM</vt:lpstr>
      <vt:lpstr>Sequence Diagram of the User</vt:lpstr>
      <vt:lpstr>Admin Site Update Sequence Diagram</vt:lpstr>
      <vt:lpstr>CONCLUSION</vt:lpstr>
      <vt:lpstr>FUTURE ENHANCEMENT </vt:lpstr>
      <vt:lpstr>REFERENCES</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suresh kumar K</dc:creator>
  <cp:lastModifiedBy>Zaid Altaf</cp:lastModifiedBy>
  <cp:revision>107</cp:revision>
  <dcterms:created xsi:type="dcterms:W3CDTF">2022-05-01T18:20:12Z</dcterms:created>
  <dcterms:modified xsi:type="dcterms:W3CDTF">2023-04-03T17:45:40Z</dcterms:modified>
</cp:coreProperties>
</file>