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4"/>
  </p:sldMasterIdLst>
  <p:notesMasterIdLst>
    <p:notesMasterId r:id="rId25"/>
  </p:notesMasterIdLst>
  <p:sldIdLst>
    <p:sldId id="256" r:id="rId5"/>
    <p:sldId id="257" r:id="rId6"/>
    <p:sldId id="258" r:id="rId7"/>
    <p:sldId id="259" r:id="rId8"/>
    <p:sldId id="260" r:id="rId9"/>
    <p:sldId id="261" r:id="rId10"/>
    <p:sldId id="262" r:id="rId11"/>
    <p:sldId id="263" r:id="rId12"/>
    <p:sldId id="266" r:id="rId13"/>
    <p:sldId id="267" r:id="rId14"/>
    <p:sldId id="268" r:id="rId15"/>
    <p:sldId id="269" r:id="rId16"/>
    <p:sldId id="270" r:id="rId17"/>
    <p:sldId id="271" r:id="rId18"/>
    <p:sldId id="277" r:id="rId19"/>
    <p:sldId id="272" r:id="rId20"/>
    <p:sldId id="275" r:id="rId21"/>
    <p:sldId id="273" r:id="rId22"/>
    <p:sldId id="274"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B5E1F9-B76A-47F4-91AF-A4D62ECFD520}">
          <p14:sldIdLst>
            <p14:sldId id="256"/>
            <p14:sldId id="257"/>
            <p14:sldId id="258"/>
            <p14:sldId id="259"/>
            <p14:sldId id="260"/>
            <p14:sldId id="261"/>
            <p14:sldId id="262"/>
            <p14:sldId id="263"/>
            <p14:sldId id="266"/>
            <p14:sldId id="267"/>
            <p14:sldId id="268"/>
            <p14:sldId id="269"/>
            <p14:sldId id="270"/>
            <p14:sldId id="271"/>
            <p14:sldId id="277"/>
            <p14:sldId id="272"/>
            <p14:sldId id="275"/>
            <p14:sldId id="273"/>
            <p14:sldId id="274"/>
            <p14:sldId id="276"/>
          </p14:sldIdLst>
        </p14:section>
        <p14:section name="Untitled Section" id="{3FBB4C9C-4755-4EFE-BA43-BC1A94915ED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dha.falke@outlook.com" initials="s" lastIdx="1" clrIdx="0">
    <p:extLst>
      <p:ext uri="{19B8F6BF-5375-455C-9EA6-DF929625EA0E}">
        <p15:presenceInfo xmlns:p15="http://schemas.microsoft.com/office/powerpoint/2012/main" userId="e16bd773f8f3e8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1" autoAdjust="0"/>
    <p:restoredTop sz="94660"/>
  </p:normalViewPr>
  <p:slideViewPr>
    <p:cSldViewPr snapToGrid="0">
      <p:cViewPr varScale="1">
        <p:scale>
          <a:sx n="65" d="100"/>
          <a:sy n="65"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C2CED-AB70-4340-AB8F-6B75D7414227}"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B014E-E4AC-4C0C-BFB4-F8636CACFDBE}" type="slidenum">
              <a:rPr lang="en-US" smtClean="0"/>
              <a:t>‹#›</a:t>
            </a:fld>
            <a:endParaRPr lang="en-US"/>
          </a:p>
        </p:txBody>
      </p:sp>
    </p:spTree>
    <p:extLst>
      <p:ext uri="{BB962C8B-B14F-4D97-AF65-F5344CB8AC3E}">
        <p14:creationId xmlns:p14="http://schemas.microsoft.com/office/powerpoint/2010/main" val="135363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FF67E4B-E9F8-4169-B054-DD5FE3C8CE13}" type="datetimeFigureOut">
              <a:rPr lang="en-US" smtClean="0"/>
              <a:t>12/14/2023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28844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29522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74890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3610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6925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F67E4B-E9F8-4169-B054-DD5FE3C8CE13}"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379747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F67E4B-E9F8-4169-B054-DD5FE3C8CE13}"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863652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67E4B-E9F8-4169-B054-DD5FE3C8CE13}"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291740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67E4B-E9F8-4169-B054-DD5FE3C8CE13}"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3992074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67E4B-E9F8-4169-B054-DD5FE3C8CE13}"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93027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67E4B-E9F8-4169-B054-DD5FE3C8CE13}"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94630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67E4B-E9F8-4169-B054-DD5FE3C8CE13}"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46765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16794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F67E4B-E9F8-4169-B054-DD5FE3C8CE13}"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289557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F67E4B-E9F8-4169-B054-DD5FE3C8CE13}"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77465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67E4B-E9F8-4169-B054-DD5FE3C8CE13}"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281546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363848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67E4B-E9F8-4169-B054-DD5FE3C8CE13}"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DC0A8-5D58-4CCF-AFF0-C438BFED1897}" type="slidenum">
              <a:rPr lang="en-US" smtClean="0"/>
              <a:t>‹#›</a:t>
            </a:fld>
            <a:endParaRPr lang="en-US"/>
          </a:p>
        </p:txBody>
      </p:sp>
    </p:spTree>
    <p:extLst>
      <p:ext uri="{BB962C8B-B14F-4D97-AF65-F5344CB8AC3E}">
        <p14:creationId xmlns:p14="http://schemas.microsoft.com/office/powerpoint/2010/main" val="425880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F67E4B-E9F8-4169-B054-DD5FE3C8CE13}" type="datetimeFigureOut">
              <a:rPr lang="en-US" smtClean="0"/>
              <a:t>12/14/2023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BDC0A8-5D58-4CCF-AFF0-C438BFED1897}" type="slidenum">
              <a:rPr lang="en-US" smtClean="0"/>
              <a:t>‹#›</a:t>
            </a:fld>
            <a:endParaRPr lang="en-US"/>
          </a:p>
        </p:txBody>
      </p:sp>
    </p:spTree>
    <p:extLst>
      <p:ext uri="{BB962C8B-B14F-4D97-AF65-F5344CB8AC3E}">
        <p14:creationId xmlns:p14="http://schemas.microsoft.com/office/powerpoint/2010/main" val="2804846309"/>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 id="214748412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671E6-547D-470B-825F-6E366EEB7280}"/>
              </a:ext>
            </a:extLst>
          </p:cNvPr>
          <p:cNvPicPr>
            <a:picLocks noChangeAspect="1"/>
          </p:cNvPicPr>
          <p:nvPr/>
        </p:nvPicPr>
        <p:blipFill rotWithShape="1">
          <a:blip r:embed="rId3">
            <a:alphaModFix/>
          </a:blip>
          <a:srcRect t="17129" b="4451"/>
          <a:stretch/>
        </p:blipFill>
        <p:spPr>
          <a:xfrm>
            <a:off x="2598833" y="1496918"/>
            <a:ext cx="9274080" cy="5218207"/>
          </a:xfrm>
          <a:prstGeom prst="rect">
            <a:avLst/>
          </a:prstGeom>
        </p:spPr>
      </p:pic>
      <p:sp>
        <p:nvSpPr>
          <p:cNvPr id="4" name="TextBox 3">
            <a:extLst>
              <a:ext uri="{FF2B5EF4-FFF2-40B4-BE49-F238E27FC236}">
                <a16:creationId xmlns:a16="http://schemas.microsoft.com/office/drawing/2014/main" id="{AFBFD0C0-00E3-B73F-7B07-0F6C9A342CA8}"/>
              </a:ext>
            </a:extLst>
          </p:cNvPr>
          <p:cNvSpPr txBox="1"/>
          <p:nvPr/>
        </p:nvSpPr>
        <p:spPr>
          <a:xfrm>
            <a:off x="2228850" y="485775"/>
            <a:ext cx="8586787" cy="830997"/>
          </a:xfrm>
          <a:prstGeom prst="rect">
            <a:avLst/>
          </a:prstGeom>
          <a:noFill/>
        </p:spPr>
        <p:txBody>
          <a:bodyPr wrap="square" rtlCol="0">
            <a:spAutoFit/>
          </a:bodyPr>
          <a:lstStyle/>
          <a:p>
            <a:r>
              <a:rPr lang="en-US" sz="4800" b="1" i="1" dirty="0">
                <a:solidFill>
                  <a:schemeClr val="bg1"/>
                </a:solidFill>
                <a:latin typeface="Calibri" panose="020F0502020204030204" pitchFamily="34" charset="0"/>
                <a:ea typeface="Calibri" panose="020F0502020204030204" pitchFamily="34" charset="0"/>
                <a:cs typeface="Calibri" panose="020F0502020204030204" pitchFamily="34" charset="0"/>
              </a:rPr>
              <a:t>BIG MART SALESPREDICTION</a:t>
            </a:r>
            <a:endParaRPr lang="en-US" sz="4800" dirty="0">
              <a:solidFill>
                <a:schemeClr val="bg1"/>
              </a:solidFill>
            </a:endParaRPr>
          </a:p>
        </p:txBody>
      </p:sp>
    </p:spTree>
    <p:extLst>
      <p:ext uri="{BB962C8B-B14F-4D97-AF65-F5344CB8AC3E}">
        <p14:creationId xmlns:p14="http://schemas.microsoft.com/office/powerpoint/2010/main" val="48387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B4508D-75CD-4BDB-958F-B8746FC34CE5}"/>
              </a:ext>
            </a:extLst>
          </p:cNvPr>
          <p:cNvSpPr>
            <a:spLocks noGrp="1"/>
          </p:cNvSpPr>
          <p:nvPr>
            <p:ph type="body" idx="1"/>
          </p:nvPr>
        </p:nvSpPr>
        <p:spPr>
          <a:xfrm>
            <a:off x="684211" y="1175657"/>
            <a:ext cx="10615159" cy="5339443"/>
          </a:xfrm>
        </p:spPr>
        <p:txBody>
          <a:bodyPr/>
          <a:lstStyle/>
          <a:p>
            <a:r>
              <a:rPr lang="en-US" b="1" dirty="0"/>
              <a:t>import </a:t>
            </a:r>
            <a:r>
              <a:rPr lang="en-US" b="1" dirty="0" err="1"/>
              <a:t>numpy</a:t>
            </a:r>
            <a:r>
              <a:rPr lang="en-US" b="1" dirty="0"/>
              <a:t> as np</a:t>
            </a:r>
          </a:p>
          <a:p>
            <a:r>
              <a:rPr lang="en-US" b="1" dirty="0"/>
              <a:t>import pandas as pd</a:t>
            </a:r>
          </a:p>
          <a:p>
            <a:r>
              <a:rPr lang="en-US" b="1" dirty="0"/>
              <a:t>import </a:t>
            </a:r>
            <a:r>
              <a:rPr lang="en-US" b="1" dirty="0" err="1"/>
              <a:t>matplotlib.pyplot</a:t>
            </a:r>
            <a:r>
              <a:rPr lang="en-US" b="1" dirty="0"/>
              <a:t> as </a:t>
            </a:r>
            <a:r>
              <a:rPr lang="en-US" b="1" dirty="0" err="1"/>
              <a:t>plt</a:t>
            </a:r>
            <a:endParaRPr lang="en-US" b="1" dirty="0"/>
          </a:p>
          <a:p>
            <a:r>
              <a:rPr lang="en-US" b="1" dirty="0"/>
              <a:t>import seaborn as </a:t>
            </a:r>
            <a:r>
              <a:rPr lang="en-US" b="1" dirty="0" err="1"/>
              <a:t>sns</a:t>
            </a:r>
            <a:endParaRPr lang="en-US" b="1" dirty="0"/>
          </a:p>
          <a:p>
            <a:r>
              <a:rPr lang="en-US" b="1" dirty="0"/>
              <a:t>import warnings</a:t>
            </a:r>
          </a:p>
          <a:p>
            <a:r>
              <a:rPr lang="en-US" b="1" dirty="0" err="1"/>
              <a:t>warnings.filterwarnings</a:t>
            </a:r>
            <a:r>
              <a:rPr lang="en-US" b="1" dirty="0"/>
              <a:t>('ignore’)</a:t>
            </a:r>
          </a:p>
          <a:p>
            <a:r>
              <a:rPr lang="en-US" b="1" dirty="0"/>
              <a:t>data = </a:t>
            </a:r>
            <a:r>
              <a:rPr lang="en-US" b="1" dirty="0" err="1"/>
              <a:t>pd.read_csv</a:t>
            </a:r>
            <a:r>
              <a:rPr lang="en-US" b="1" dirty="0"/>
              <a:t>('Big_Mart_train.csv')</a:t>
            </a:r>
          </a:p>
          <a:p>
            <a:r>
              <a:rPr lang="en-US" b="1" dirty="0"/>
              <a:t>Data</a:t>
            </a:r>
          </a:p>
          <a:p>
            <a:endParaRPr lang="en-US" b="1" dirty="0"/>
          </a:p>
          <a:p>
            <a:endParaRPr lang="en-US" b="1" dirty="0"/>
          </a:p>
          <a:p>
            <a:endParaRPr lang="en-US" b="1" dirty="0"/>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FBE0EA5F-FDF5-43CA-BA17-94AC11856B62}"/>
              </a:ext>
            </a:extLst>
          </p:cNvPr>
          <p:cNvPicPr>
            <a:picLocks noChangeAspect="1"/>
          </p:cNvPicPr>
          <p:nvPr/>
        </p:nvPicPr>
        <p:blipFill>
          <a:blip r:embed="rId2"/>
          <a:stretch>
            <a:fillRect/>
          </a:stretch>
        </p:blipFill>
        <p:spPr>
          <a:xfrm>
            <a:off x="0" y="3722914"/>
            <a:ext cx="12192000" cy="3135085"/>
          </a:xfrm>
          <a:prstGeom prst="rect">
            <a:avLst/>
          </a:prstGeom>
        </p:spPr>
      </p:pic>
    </p:spTree>
    <p:extLst>
      <p:ext uri="{BB962C8B-B14F-4D97-AF65-F5344CB8AC3E}">
        <p14:creationId xmlns:p14="http://schemas.microsoft.com/office/powerpoint/2010/main" val="17289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64F803-90B1-44A1-B14A-3A4B30270D06}"/>
              </a:ext>
            </a:extLst>
          </p:cNvPr>
          <p:cNvSpPr>
            <a:spLocks noGrp="1"/>
          </p:cNvSpPr>
          <p:nvPr>
            <p:ph type="body" idx="1"/>
          </p:nvPr>
        </p:nvSpPr>
        <p:spPr>
          <a:xfrm>
            <a:off x="512874" y="769710"/>
            <a:ext cx="10353902" cy="5318579"/>
          </a:xfrm>
        </p:spPr>
        <p:txBody>
          <a:bodyPr>
            <a:normAutofit fontScale="92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Most of the items in the train dataset present 8523 non-null values. However, there are some cases such as </a:t>
            </a:r>
            <a:r>
              <a:rPr lang="en-US" b="1" dirty="0" err="1">
                <a:latin typeface="Calibri" panose="020F0502020204030204" pitchFamily="34" charset="0"/>
                <a:ea typeface="Calibri" panose="020F0502020204030204" pitchFamily="34" charset="0"/>
                <a:cs typeface="Calibri" panose="020F0502020204030204" pitchFamily="34" charset="0"/>
              </a:rPr>
              <a:t>item_weight</a:t>
            </a:r>
            <a:r>
              <a:rPr lang="en-US" b="1" dirty="0">
                <a:latin typeface="Calibri" panose="020F0502020204030204" pitchFamily="34" charset="0"/>
                <a:ea typeface="Calibri" panose="020F0502020204030204" pitchFamily="34" charset="0"/>
                <a:cs typeface="Calibri" panose="020F0502020204030204" pitchFamily="34" charset="0"/>
              </a:rPr>
              <a:t> and outlet _size which seem to present Null values .We always have to consider if this absence of values has a significant meaning. In this case it does not since all values should have weight higher than 0 and a stores cannot exist with zero size.</a:t>
            </a:r>
          </a:p>
          <a:p>
            <a:r>
              <a:rPr lang="en-US" b="1" dirty="0">
                <a:latin typeface="Calibri" panose="020F0502020204030204" pitchFamily="34" charset="0"/>
                <a:ea typeface="Calibri" panose="020F0502020204030204" pitchFamily="34" charset="0"/>
                <a:cs typeface="Calibri" panose="020F0502020204030204" pitchFamily="34" charset="0"/>
              </a:rPr>
              <a:t>Moreover, from the 12 features,5 are numeric and 7 categorical.</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453CFE3E-4FC6-4F69-8777-33D6B5EB1455}"/>
              </a:ext>
            </a:extLst>
          </p:cNvPr>
          <p:cNvPicPr>
            <a:picLocks noChangeAspect="1"/>
          </p:cNvPicPr>
          <p:nvPr/>
        </p:nvPicPr>
        <p:blipFill>
          <a:blip r:embed="rId2"/>
          <a:stretch>
            <a:fillRect/>
          </a:stretch>
        </p:blipFill>
        <p:spPr>
          <a:xfrm>
            <a:off x="831395" y="2894240"/>
            <a:ext cx="9716861" cy="3714750"/>
          </a:xfrm>
          <a:prstGeom prst="rect">
            <a:avLst/>
          </a:prstGeom>
        </p:spPr>
      </p:pic>
    </p:spTree>
    <p:extLst>
      <p:ext uri="{BB962C8B-B14F-4D97-AF65-F5344CB8AC3E}">
        <p14:creationId xmlns:p14="http://schemas.microsoft.com/office/powerpoint/2010/main" val="212212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0765-C239-4D04-9887-FDE74F5F897C}"/>
              </a:ext>
            </a:extLst>
          </p:cNvPr>
          <p:cNvSpPr>
            <a:spLocks noGrp="1"/>
          </p:cNvSpPr>
          <p:nvPr>
            <p:ph type="title"/>
          </p:nvPr>
        </p:nvSpPr>
        <p:spPr>
          <a:xfrm>
            <a:off x="684213" y="685800"/>
            <a:ext cx="10778444" cy="996043"/>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Data cleaning</a:t>
            </a:r>
          </a:p>
        </p:txBody>
      </p:sp>
      <p:sp>
        <p:nvSpPr>
          <p:cNvPr id="3" name="Text Placeholder 2">
            <a:extLst>
              <a:ext uri="{FF2B5EF4-FFF2-40B4-BE49-F238E27FC236}">
                <a16:creationId xmlns:a16="http://schemas.microsoft.com/office/drawing/2014/main" id="{EBD2A5F4-4189-440A-A5AD-D58D77834957}"/>
              </a:ext>
            </a:extLst>
          </p:cNvPr>
          <p:cNvSpPr>
            <a:spLocks noGrp="1"/>
          </p:cNvSpPr>
          <p:nvPr>
            <p:ph type="body" idx="1"/>
          </p:nvPr>
        </p:nvSpPr>
        <p:spPr>
          <a:xfrm>
            <a:off x="684212" y="1453243"/>
            <a:ext cx="10582502" cy="4541157"/>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This step typically involves  imputing missing values and treating outliers . Though outlier removal is very important in regression techniques , advanced tree based algorithms are impervious to outliers . So I’ll leave it to you to try it out . Well focus on the imputation step here , which is a very  important step.</a:t>
            </a:r>
          </a:p>
          <a:p>
            <a:r>
              <a:rPr lang="en-US" b="1" dirty="0">
                <a:latin typeface="Calibri" panose="020F0502020204030204" pitchFamily="34" charset="0"/>
                <a:ea typeface="Calibri" panose="020F0502020204030204" pitchFamily="34" charset="0"/>
                <a:cs typeface="Calibri" panose="020F0502020204030204" pitchFamily="34" charset="0"/>
              </a:rPr>
              <a:t>Note: We’ll be using  some Pandas library extensively  here . If you’re new to pandas,</a:t>
            </a:r>
          </a:p>
          <a:p>
            <a:r>
              <a:rPr lang="en-US" b="1" dirty="0">
                <a:latin typeface="Calibri" panose="020F0502020204030204" pitchFamily="34" charset="0"/>
                <a:ea typeface="Calibri" panose="020F0502020204030204" pitchFamily="34" charset="0"/>
                <a:cs typeface="Calibri" panose="020F0502020204030204" pitchFamily="34" charset="0"/>
              </a:rPr>
              <a:t>Imputing Missing Values We found variables  with missing values – Item _ Weight and  Outlet _ size. Lets impute the former by the average weight of the particular item . This can be  done as:</a:t>
            </a:r>
          </a:p>
        </p:txBody>
      </p:sp>
    </p:spTree>
    <p:extLst>
      <p:ext uri="{BB962C8B-B14F-4D97-AF65-F5344CB8AC3E}">
        <p14:creationId xmlns:p14="http://schemas.microsoft.com/office/powerpoint/2010/main" val="575448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6E29-BAA7-421E-A43B-1908AD6F008E}"/>
              </a:ext>
            </a:extLst>
          </p:cNvPr>
          <p:cNvSpPr>
            <a:spLocks noGrp="1"/>
          </p:cNvSpPr>
          <p:nvPr>
            <p:ph type="title"/>
          </p:nvPr>
        </p:nvSpPr>
        <p:spPr>
          <a:xfrm>
            <a:off x="682622" y="863600"/>
            <a:ext cx="10058400" cy="930729"/>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3" name="Text Placeholder 2">
            <a:extLst>
              <a:ext uri="{FF2B5EF4-FFF2-40B4-BE49-F238E27FC236}">
                <a16:creationId xmlns:a16="http://schemas.microsoft.com/office/drawing/2014/main" id="{DBA3EFD1-2353-4AA0-AC71-0FA9F3F0BC05}"/>
              </a:ext>
            </a:extLst>
          </p:cNvPr>
          <p:cNvSpPr>
            <a:spLocks noGrp="1"/>
          </p:cNvSpPr>
          <p:nvPr>
            <p:ph type="body" idx="1"/>
          </p:nvPr>
        </p:nvSpPr>
        <p:spPr>
          <a:xfrm>
            <a:off x="684211" y="1616529"/>
            <a:ext cx="10823575" cy="4377871"/>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We explored some nuances in the data in the data exploration section . Lets move on to resolving them and making our data ready for analysis . We will also create some new variables  using the existing ones in this section .</a:t>
            </a:r>
          </a:p>
          <a:p>
            <a:r>
              <a:rPr lang="en-US" b="1" dirty="0">
                <a:latin typeface="Calibri" panose="020F0502020204030204" pitchFamily="34" charset="0"/>
                <a:ea typeface="Calibri" panose="020F0502020204030204" pitchFamily="34" charset="0"/>
                <a:cs typeface="Calibri" panose="020F0502020204030204" pitchFamily="34" charset="0"/>
              </a:rPr>
              <a:t>Step 1: Consider Combining Outlet _ Type                                                                                                             </a:t>
            </a:r>
          </a:p>
          <a:p>
            <a:r>
              <a:rPr lang="en-US" b="1" dirty="0">
                <a:latin typeface="Calibri" panose="020F0502020204030204" pitchFamily="34" charset="0"/>
                <a:ea typeface="Calibri" panose="020F0502020204030204" pitchFamily="34" charset="0"/>
                <a:cs typeface="Calibri" panose="020F0502020204030204" pitchFamily="34" charset="0"/>
              </a:rPr>
              <a:t>   During exploration , we  decided to consider combining the Supermarket Type 2 and Type 3 variables. But is that a good idea ? A quick way to check that could be to analyze the mean sales by type of store. If they  have similar sales , then keeping them separate won’t help much.</a:t>
            </a:r>
          </a:p>
        </p:txBody>
      </p:sp>
    </p:spTree>
    <p:extLst>
      <p:ext uri="{BB962C8B-B14F-4D97-AF65-F5344CB8AC3E}">
        <p14:creationId xmlns:p14="http://schemas.microsoft.com/office/powerpoint/2010/main" val="326035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E73E17-4749-4B26-A045-A72649E8B800}"/>
              </a:ext>
            </a:extLst>
          </p:cNvPr>
          <p:cNvSpPr>
            <a:spLocks noGrp="1"/>
          </p:cNvSpPr>
          <p:nvPr>
            <p:ph type="body" idx="1"/>
          </p:nvPr>
        </p:nvSpPr>
        <p:spPr>
          <a:xfrm>
            <a:off x="567670" y="774700"/>
            <a:ext cx="10647817" cy="5130799"/>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Step 2 : Modify item_ Visibility      															We noticed that the minimum values here is 0. which makes no practical sense    . Lets consider it with mean visibility of that product.</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Step 3 : Create a broad category of Type of item Earlier we saw that the Item _ Type variables has 16 categories which might prove to be very useful in analysis. So it’s a good idea to combine them . One way could be to manually assign a new category to each . But there’s catch here . If you look at the Item _ Identifier , i.e. the unique ID of each item, it starts with either FD, DR or NC . If you see the categories , these look like being Food , Drinks and Non – Consumables . So I’ve used the Item _ Identifier variables to create a new column:</a:t>
            </a:r>
          </a:p>
        </p:txBody>
      </p:sp>
    </p:spTree>
    <p:extLst>
      <p:ext uri="{BB962C8B-B14F-4D97-AF65-F5344CB8AC3E}">
        <p14:creationId xmlns:p14="http://schemas.microsoft.com/office/powerpoint/2010/main" val="2196498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0EFC-EF4E-4CCA-A3BE-8875AD02AED9}"/>
              </a:ext>
            </a:extLst>
          </p:cNvPr>
          <p:cNvSpPr>
            <a:spLocks noGrp="1"/>
          </p:cNvSpPr>
          <p:nvPr>
            <p:ph type="title"/>
          </p:nvPr>
        </p:nvSpPr>
        <p:spPr>
          <a:xfrm>
            <a:off x="684213" y="105896"/>
            <a:ext cx="10058400" cy="1272988"/>
          </a:xfrm>
        </p:spPr>
        <p:txBody>
          <a:bodyPr>
            <a:normAutofit/>
          </a:bodyPr>
          <a:lstStyle/>
          <a:p>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MACHINE LEARNING</a:t>
            </a:r>
            <a:b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br>
            <a:endParaRPr lang="en-US"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560A3C6-1B9B-46A8-BCE0-5394B3938B32}"/>
              </a:ext>
            </a:extLst>
          </p:cNvPr>
          <p:cNvSpPr>
            <a:spLocks noGrp="1"/>
          </p:cNvSpPr>
          <p:nvPr>
            <p:ph type="body" idx="1"/>
          </p:nvPr>
        </p:nvSpPr>
        <p:spPr>
          <a:xfrm>
            <a:off x="622577" y="1378884"/>
            <a:ext cx="10826471" cy="4712447"/>
          </a:xfrm>
        </p:spPr>
        <p:txBody>
          <a:bodyPr>
            <a:normAutofit fontScale="92500" lnSpcReduction="10000"/>
          </a:bodyPr>
          <a:lstStyle/>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ML is a branch of artificial intelligence:</a:t>
            </a:r>
          </a:p>
          <a:p>
            <a:pPr lvl="1"/>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Uses computing-based systems to make sense out of data</a:t>
            </a:r>
          </a:p>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Supervised Learning</a:t>
            </a:r>
          </a:p>
          <a:p>
            <a:pPr lvl="1"/>
            <a:r>
              <a:rPr lang="en-US" sz="2000" dirty="0">
                <a:solidFill>
                  <a:srgbClr val="0055A0"/>
                </a:solidFill>
                <a:latin typeface="Calibri" panose="020F0502020204030204" pitchFamily="34" charset="0"/>
                <a:ea typeface="Calibri" panose="020F0502020204030204" pitchFamily="34" charset="0"/>
                <a:cs typeface="Calibri" panose="020F0502020204030204" pitchFamily="34" charset="0"/>
              </a:rPr>
              <a:t>For every example in the data there is </a:t>
            </a: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always a predefined outcome</a:t>
            </a:r>
          </a:p>
          <a:p>
            <a:pPr lvl="1"/>
            <a:r>
              <a:rPr lang="en-US" sz="2000" dirty="0">
                <a:solidFill>
                  <a:srgbClr val="0055A0"/>
                </a:solidFill>
                <a:latin typeface="Calibri" panose="020F0502020204030204" pitchFamily="34" charset="0"/>
                <a:ea typeface="Calibri" panose="020F0502020204030204" pitchFamily="34" charset="0"/>
                <a:cs typeface="Calibri" panose="020F0502020204030204" pitchFamily="34" charset="0"/>
              </a:rPr>
              <a:t>Models the </a:t>
            </a: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relations between a set of descriptive features and a target </a:t>
            </a:r>
            <a:r>
              <a:rPr lang="en-US" sz="2000" dirty="0">
                <a:latin typeface="Calibri" panose="020F0502020204030204" pitchFamily="34" charset="0"/>
                <a:ea typeface="Calibri" panose="020F0502020204030204" pitchFamily="34" charset="0"/>
                <a:cs typeface="Calibri" panose="020F0502020204030204" pitchFamily="34" charset="0"/>
              </a:rPr>
              <a:t>(Fits data to a function)</a:t>
            </a:r>
          </a:p>
          <a:p>
            <a:pPr lvl="1"/>
            <a:r>
              <a:rPr lang="en-US" sz="2000" dirty="0">
                <a:solidFill>
                  <a:srgbClr val="0055A0"/>
                </a:solidFill>
                <a:latin typeface="Calibri" panose="020F0502020204030204" pitchFamily="34" charset="0"/>
                <a:ea typeface="Calibri" panose="020F0502020204030204" pitchFamily="34" charset="0"/>
                <a:cs typeface="Calibri" panose="020F0502020204030204" pitchFamily="34" charset="0"/>
              </a:rPr>
              <a:t>2 groups of problems: </a:t>
            </a:r>
          </a:p>
          <a:p>
            <a:pPr marL="1257300" lvl="2" indent="-342900">
              <a:buFont typeface="Arial" panose="020B0604020202020204" pitchFamily="34" charset="0"/>
              <a:buChar char="•"/>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Classification</a:t>
            </a:r>
          </a:p>
          <a:p>
            <a:pPr marL="1257300" lvl="2" indent="-342900">
              <a:buFont typeface="Arial" panose="020B0604020202020204" pitchFamily="34" charset="0"/>
              <a:buChar char="•"/>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Regression</a:t>
            </a:r>
          </a:p>
          <a:p>
            <a:r>
              <a:rPr lang="en-US" sz="2400" dirty="0">
                <a:latin typeface="Calibri" panose="020F0502020204030204" pitchFamily="34" charset="0"/>
                <a:ea typeface="Calibri" panose="020F0502020204030204" pitchFamily="34" charset="0"/>
                <a:cs typeface="Calibri" panose="020F0502020204030204" pitchFamily="34" charset="0"/>
              </a:rPr>
              <a:t>Classification</a:t>
            </a:r>
          </a:p>
          <a:p>
            <a:pPr lvl="1"/>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Predicts which class a given sample of data (sample  of descriptive features) is part of (</a:t>
            </a:r>
            <a:r>
              <a:rPr lang="en-US" sz="2000" b="1"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discrete value</a:t>
            </a:r>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 </a:t>
            </a:r>
          </a:p>
          <a:p>
            <a:pPr lvl="1"/>
            <a:r>
              <a:rPr lang="en-US" sz="20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Example : Stroke prediction Analysis</a:t>
            </a:r>
          </a:p>
          <a:p>
            <a:pPr lvl="1"/>
            <a:endParaRPr lang="en-US" sz="2800" dirty="0">
              <a:solidFill>
                <a:schemeClr val="tx2"/>
              </a:solidFill>
              <a:latin typeface="Adobe Garamond Pro Bold" panose="02020702060506020403" pitchFamily="18" charset="0"/>
            </a:endParaRPr>
          </a:p>
          <a:p>
            <a:endParaRPr lang="en-US" dirty="0"/>
          </a:p>
        </p:txBody>
      </p:sp>
    </p:spTree>
    <p:extLst>
      <p:ext uri="{BB962C8B-B14F-4D97-AF65-F5344CB8AC3E}">
        <p14:creationId xmlns:p14="http://schemas.microsoft.com/office/powerpoint/2010/main" val="3982670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A381-CEDC-4449-B8B8-8CB8E7AEA119}"/>
              </a:ext>
            </a:extLst>
          </p:cNvPr>
          <p:cNvSpPr>
            <a:spLocks noGrp="1"/>
          </p:cNvSpPr>
          <p:nvPr>
            <p:ph type="title"/>
          </p:nvPr>
        </p:nvSpPr>
        <p:spPr>
          <a:xfrm>
            <a:off x="684213" y="685800"/>
            <a:ext cx="10058400" cy="963706"/>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901C49C4-1E33-4994-869E-8F445E52B08C}"/>
              </a:ext>
            </a:extLst>
          </p:cNvPr>
          <p:cNvSpPr>
            <a:spLocks noGrp="1"/>
          </p:cNvSpPr>
          <p:nvPr>
            <p:ph type="body" idx="1"/>
          </p:nvPr>
        </p:nvSpPr>
        <p:spPr>
          <a:xfrm>
            <a:off x="684211" y="1864659"/>
            <a:ext cx="9714847" cy="4129741"/>
          </a:xfrm>
        </p:spPr>
        <p:txBody>
          <a:bodyPr/>
          <a:lstStyle/>
          <a:p>
            <a:endParaRPr lang="en-US" dirty="0"/>
          </a:p>
        </p:txBody>
      </p:sp>
      <p:pic>
        <p:nvPicPr>
          <p:cNvPr id="5" name="Picture 4">
            <a:extLst>
              <a:ext uri="{FF2B5EF4-FFF2-40B4-BE49-F238E27FC236}">
                <a16:creationId xmlns:a16="http://schemas.microsoft.com/office/drawing/2014/main" id="{EFDAED01-9C72-49A2-AA5E-64722D5F5B60}"/>
              </a:ext>
            </a:extLst>
          </p:cNvPr>
          <p:cNvPicPr>
            <a:picLocks noChangeAspect="1"/>
          </p:cNvPicPr>
          <p:nvPr/>
        </p:nvPicPr>
        <p:blipFill>
          <a:blip r:embed="rId2"/>
          <a:stretch>
            <a:fillRect/>
          </a:stretch>
        </p:blipFill>
        <p:spPr>
          <a:xfrm>
            <a:off x="684212" y="1469571"/>
            <a:ext cx="9080274" cy="4974091"/>
          </a:xfrm>
          <a:prstGeom prst="rect">
            <a:avLst/>
          </a:prstGeom>
        </p:spPr>
      </p:pic>
    </p:spTree>
    <p:extLst>
      <p:ext uri="{BB962C8B-B14F-4D97-AF65-F5344CB8AC3E}">
        <p14:creationId xmlns:p14="http://schemas.microsoft.com/office/powerpoint/2010/main" val="226962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E4D8-C1C1-4508-B031-44D58E0F0EF4}"/>
              </a:ext>
            </a:extLst>
          </p:cNvPr>
          <p:cNvSpPr>
            <a:spLocks noGrp="1"/>
          </p:cNvSpPr>
          <p:nvPr>
            <p:ph type="title"/>
          </p:nvPr>
        </p:nvSpPr>
        <p:spPr>
          <a:xfrm>
            <a:off x="684213" y="685800"/>
            <a:ext cx="10058400" cy="1094014"/>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DFE2AF7E-FF28-4EAF-B27A-4B55934A116B}"/>
              </a:ext>
            </a:extLst>
          </p:cNvPr>
          <p:cNvSpPr>
            <a:spLocks noGrp="1"/>
          </p:cNvSpPr>
          <p:nvPr>
            <p:ph type="body" idx="1"/>
          </p:nvPr>
        </p:nvSpPr>
        <p:spPr>
          <a:xfrm>
            <a:off x="684211" y="1943100"/>
            <a:ext cx="10058399" cy="4051300"/>
          </a:xfrm>
        </p:spPr>
        <p:txBody>
          <a:bodyPr/>
          <a:lstStyle/>
          <a:p>
            <a:endParaRPr lang="en-US" dirty="0"/>
          </a:p>
        </p:txBody>
      </p:sp>
      <p:pic>
        <p:nvPicPr>
          <p:cNvPr id="5" name="Picture 4">
            <a:extLst>
              <a:ext uri="{FF2B5EF4-FFF2-40B4-BE49-F238E27FC236}">
                <a16:creationId xmlns:a16="http://schemas.microsoft.com/office/drawing/2014/main" id="{2D3F82DA-FEEB-4BDF-B6C8-B2282DCA8394}"/>
              </a:ext>
            </a:extLst>
          </p:cNvPr>
          <p:cNvPicPr>
            <a:picLocks noChangeAspect="1"/>
          </p:cNvPicPr>
          <p:nvPr/>
        </p:nvPicPr>
        <p:blipFill>
          <a:blip r:embed="rId2"/>
          <a:stretch>
            <a:fillRect/>
          </a:stretch>
        </p:blipFill>
        <p:spPr>
          <a:xfrm>
            <a:off x="408214" y="1600199"/>
            <a:ext cx="9731829" cy="4791075"/>
          </a:xfrm>
          <a:prstGeom prst="rect">
            <a:avLst/>
          </a:prstGeom>
        </p:spPr>
      </p:pic>
    </p:spTree>
    <p:extLst>
      <p:ext uri="{BB962C8B-B14F-4D97-AF65-F5344CB8AC3E}">
        <p14:creationId xmlns:p14="http://schemas.microsoft.com/office/powerpoint/2010/main" val="97651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9158-AC18-4EB0-931C-0E820CEA6740}"/>
              </a:ext>
            </a:extLst>
          </p:cNvPr>
          <p:cNvSpPr>
            <a:spLocks noGrp="1"/>
          </p:cNvSpPr>
          <p:nvPr>
            <p:ph type="title"/>
          </p:nvPr>
        </p:nvSpPr>
        <p:spPr>
          <a:xfrm>
            <a:off x="684213" y="685800"/>
            <a:ext cx="10058400" cy="767443"/>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A2C4E3D0-64E5-4574-83A5-FE5B4565E27E}"/>
              </a:ext>
            </a:extLst>
          </p:cNvPr>
          <p:cNvSpPr>
            <a:spLocks noGrp="1"/>
          </p:cNvSpPr>
          <p:nvPr>
            <p:ph type="body" idx="1"/>
          </p:nvPr>
        </p:nvSpPr>
        <p:spPr>
          <a:xfrm>
            <a:off x="684212" y="1453243"/>
            <a:ext cx="8535988" cy="4541157"/>
          </a:xfrm>
        </p:spPr>
        <p:txBody>
          <a:bodyPr/>
          <a:lstStyle/>
          <a:p>
            <a:endParaRPr lang="en-US" dirty="0"/>
          </a:p>
        </p:txBody>
      </p:sp>
      <p:pic>
        <p:nvPicPr>
          <p:cNvPr id="5" name="Picture 4">
            <a:extLst>
              <a:ext uri="{FF2B5EF4-FFF2-40B4-BE49-F238E27FC236}">
                <a16:creationId xmlns:a16="http://schemas.microsoft.com/office/drawing/2014/main" id="{32FF6B33-F8C0-4E1C-8E7E-F9A632FA0F79}"/>
              </a:ext>
            </a:extLst>
          </p:cNvPr>
          <p:cNvPicPr>
            <a:picLocks noChangeAspect="1"/>
          </p:cNvPicPr>
          <p:nvPr/>
        </p:nvPicPr>
        <p:blipFill>
          <a:blip r:embed="rId2"/>
          <a:stretch>
            <a:fillRect/>
          </a:stretch>
        </p:blipFill>
        <p:spPr>
          <a:xfrm>
            <a:off x="790575" y="1453242"/>
            <a:ext cx="10610850" cy="4871357"/>
          </a:xfrm>
          <a:prstGeom prst="rect">
            <a:avLst/>
          </a:prstGeom>
        </p:spPr>
      </p:pic>
    </p:spTree>
    <p:extLst>
      <p:ext uri="{BB962C8B-B14F-4D97-AF65-F5344CB8AC3E}">
        <p14:creationId xmlns:p14="http://schemas.microsoft.com/office/powerpoint/2010/main" val="133191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3891-4B10-4EDA-AA1B-8A0E7C964CCD}"/>
              </a:ext>
            </a:extLst>
          </p:cNvPr>
          <p:cNvSpPr>
            <a:spLocks noGrp="1"/>
          </p:cNvSpPr>
          <p:nvPr>
            <p:ph type="title"/>
          </p:nvPr>
        </p:nvSpPr>
        <p:spPr>
          <a:xfrm>
            <a:off x="684213" y="685800"/>
            <a:ext cx="10058400" cy="1061357"/>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Commands for plotting graphs</a:t>
            </a:r>
          </a:p>
        </p:txBody>
      </p:sp>
      <p:sp>
        <p:nvSpPr>
          <p:cNvPr id="3" name="Text Placeholder 2">
            <a:extLst>
              <a:ext uri="{FF2B5EF4-FFF2-40B4-BE49-F238E27FC236}">
                <a16:creationId xmlns:a16="http://schemas.microsoft.com/office/drawing/2014/main" id="{93537B7F-CD64-4318-9C64-9210BB37D947}"/>
              </a:ext>
            </a:extLst>
          </p:cNvPr>
          <p:cNvSpPr>
            <a:spLocks noGrp="1"/>
          </p:cNvSpPr>
          <p:nvPr>
            <p:ph type="body" idx="1"/>
          </p:nvPr>
        </p:nvSpPr>
        <p:spPr>
          <a:xfrm>
            <a:off x="684212" y="1632857"/>
            <a:ext cx="10239602" cy="4361543"/>
          </a:xfrm>
        </p:spPr>
        <p:txBody>
          <a:bodyPr/>
          <a:lstStyle/>
          <a:p>
            <a:endParaRPr lang="en-US" dirty="0"/>
          </a:p>
        </p:txBody>
      </p:sp>
      <p:pic>
        <p:nvPicPr>
          <p:cNvPr id="5" name="Picture 4">
            <a:extLst>
              <a:ext uri="{FF2B5EF4-FFF2-40B4-BE49-F238E27FC236}">
                <a16:creationId xmlns:a16="http://schemas.microsoft.com/office/drawing/2014/main" id="{683FDB40-FE9D-4890-BA1B-A1ED492D57A6}"/>
              </a:ext>
            </a:extLst>
          </p:cNvPr>
          <p:cNvPicPr>
            <a:picLocks noChangeAspect="1"/>
          </p:cNvPicPr>
          <p:nvPr/>
        </p:nvPicPr>
        <p:blipFill>
          <a:blip r:embed="rId2"/>
          <a:stretch>
            <a:fillRect/>
          </a:stretch>
        </p:blipFill>
        <p:spPr>
          <a:xfrm>
            <a:off x="473529" y="1632856"/>
            <a:ext cx="10522264" cy="5225143"/>
          </a:xfrm>
          <a:prstGeom prst="rect">
            <a:avLst/>
          </a:prstGeom>
        </p:spPr>
      </p:pic>
    </p:spTree>
    <p:extLst>
      <p:ext uri="{BB962C8B-B14F-4D97-AF65-F5344CB8AC3E}">
        <p14:creationId xmlns:p14="http://schemas.microsoft.com/office/powerpoint/2010/main" val="317555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20E8-E2EB-4C3C-BA01-1E7F32EF9E85}"/>
              </a:ext>
            </a:extLst>
          </p:cNvPr>
          <p:cNvSpPr>
            <a:spLocks noGrp="1"/>
          </p:cNvSpPr>
          <p:nvPr>
            <p:ph type="ctrTitle"/>
          </p:nvPr>
        </p:nvSpPr>
        <p:spPr>
          <a:xfrm>
            <a:off x="2257424" y="852486"/>
            <a:ext cx="6486525" cy="161928"/>
          </a:xfrm>
        </p:spPr>
        <p:txBody>
          <a:bodyPr>
            <a:normAutofit fontScale="90000"/>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Content</a:t>
            </a:r>
            <a:r>
              <a:rPr lang="en-US" b="1" dirty="0">
                <a:solidFill>
                  <a:schemeClr val="bg1"/>
                </a:solidFill>
              </a:rPr>
              <a:t>:-</a:t>
            </a:r>
          </a:p>
        </p:txBody>
      </p:sp>
      <p:sp>
        <p:nvSpPr>
          <p:cNvPr id="3" name="Content Placeholder 2">
            <a:extLst>
              <a:ext uri="{FF2B5EF4-FFF2-40B4-BE49-F238E27FC236}">
                <a16:creationId xmlns:a16="http://schemas.microsoft.com/office/drawing/2014/main" id="{743261D1-7163-4051-92D7-132C72C75BF2}"/>
              </a:ext>
            </a:extLst>
          </p:cNvPr>
          <p:cNvSpPr>
            <a:spLocks noGrp="1"/>
          </p:cNvSpPr>
          <p:nvPr>
            <p:ph type="subTitle" idx="1"/>
          </p:nvPr>
        </p:nvSpPr>
        <p:spPr>
          <a:xfrm>
            <a:off x="4797342" y="714375"/>
            <a:ext cx="6275472" cy="5900737"/>
          </a:xfrm>
        </p:spPr>
        <p:txBody>
          <a:bodyPr>
            <a:noAutofit/>
          </a:bodyPr>
          <a:lstStyle/>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Abstract</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Introduction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Problem Definition  &amp; Scope</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Software Requirement Specification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Proposed Work</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Data Exploration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Data  cleaning</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Data visualization</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Machine learning</a:t>
            </a:r>
          </a:p>
          <a:p>
            <a:pPr marL="457200" indent="-457200">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91471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BE9-8F3E-449A-A427-691BE954F27A}"/>
              </a:ext>
            </a:extLst>
          </p:cNvPr>
          <p:cNvSpPr>
            <a:spLocks noGrp="1"/>
          </p:cNvSpPr>
          <p:nvPr>
            <p:ph type="title"/>
          </p:nvPr>
        </p:nvSpPr>
        <p:spPr>
          <a:xfrm>
            <a:off x="684213" y="685800"/>
            <a:ext cx="10058400" cy="979714"/>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B2C3C92E-C78A-4AFF-9FD2-C99066596584}"/>
              </a:ext>
            </a:extLst>
          </p:cNvPr>
          <p:cNvSpPr>
            <a:spLocks noGrp="1"/>
          </p:cNvSpPr>
          <p:nvPr>
            <p:ph type="body" idx="1"/>
          </p:nvPr>
        </p:nvSpPr>
        <p:spPr>
          <a:xfrm>
            <a:off x="1071563" y="828675"/>
            <a:ext cx="9671047" cy="620894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Most of the shopping  malls / shopping centers plan to attract the customers to the store and make profit to the  maximum extent by them. Once the customers enter the  store they  are attracted then definitely they shop more by the special offers and obtain the desired items which are available in the favorable cost and satisfy them. If the products as per the needs of the customers then it can  make maximum profit the retailers can also make  the changes in the  operation . Objectives  of the store that cause loss and efficient methods  can be applied to gain more profit by observing  the history of the data existing stores a clear idea of sales can be known like seasonality trend and randomness.</a:t>
            </a:r>
          </a:p>
          <a:p>
            <a:r>
              <a:rPr lang="en-US" b="1" dirty="0">
                <a:latin typeface="Calibri" panose="020F0502020204030204" pitchFamily="34" charset="0"/>
                <a:ea typeface="Calibri" panose="020F0502020204030204" pitchFamily="34" charset="0"/>
                <a:cs typeface="Calibri" panose="020F0502020204030204" pitchFamily="34" charset="0"/>
              </a:rPr>
              <a:t>                  The advantage of forecasting is to know the number of employees should be appointed to meet the production level . sales drop is bad thing forecasting sales  helps to analyze it and it can overcomes through  the sales drop to remain in the competition forecast plays a vital role.</a:t>
            </a:r>
          </a:p>
        </p:txBody>
      </p:sp>
    </p:spTree>
    <p:extLst>
      <p:ext uri="{BB962C8B-B14F-4D97-AF65-F5344CB8AC3E}">
        <p14:creationId xmlns:p14="http://schemas.microsoft.com/office/powerpoint/2010/main" val="129574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BB11E8-A38B-4A00-BF75-9DBDBDEF591A}"/>
              </a:ext>
            </a:extLst>
          </p:cNvPr>
          <p:cNvSpPr>
            <a:spLocks noGrp="1"/>
          </p:cNvSpPr>
          <p:nvPr>
            <p:ph type="title"/>
          </p:nvPr>
        </p:nvSpPr>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Abstract</a:t>
            </a:r>
          </a:p>
        </p:txBody>
      </p:sp>
      <p:sp>
        <p:nvSpPr>
          <p:cNvPr id="7" name="Text Placeholder 6">
            <a:extLst>
              <a:ext uri="{FF2B5EF4-FFF2-40B4-BE49-F238E27FC236}">
                <a16:creationId xmlns:a16="http://schemas.microsoft.com/office/drawing/2014/main" id="{6C1702D4-3DC3-439B-B3A7-4439AF9FD1A4}"/>
              </a:ext>
            </a:extLst>
          </p:cNvPr>
          <p:cNvSpPr>
            <a:spLocks noGrp="1"/>
          </p:cNvSpPr>
          <p:nvPr>
            <p:ph type="body" idx="1"/>
          </p:nvPr>
        </p:nvSpPr>
        <p:spPr>
          <a:xfrm>
            <a:off x="684212" y="2711117"/>
            <a:ext cx="10288588" cy="3283284"/>
          </a:xfrm>
        </p:spPr>
        <p:txBody>
          <a:bodyPr>
            <a:normAutofit/>
          </a:bodyPr>
          <a:lstStyle/>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In today’s world big malls and marts record sales data of individual items for predicting future demand and inventory management .</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This data Stores a large  number of the item as  well as individual  customer data together in a data warehouse.</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This data is mined for detecting frequent patterns as well as anomalies.</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This data can be used for forecasting future sales volume with the help of random forest and multiple linear regression model</a:t>
            </a:r>
          </a:p>
          <a:p>
            <a:pPr marL="342900" indent="-342900">
              <a:buFont typeface="Wingdings" panose="05000000000000000000" pitchFamily="2" charset="2"/>
              <a:buChar char="q"/>
            </a:pPr>
            <a:endParaRPr lang="en-US" b="1" dirty="0"/>
          </a:p>
        </p:txBody>
      </p:sp>
    </p:spTree>
    <p:extLst>
      <p:ext uri="{BB962C8B-B14F-4D97-AF65-F5344CB8AC3E}">
        <p14:creationId xmlns:p14="http://schemas.microsoft.com/office/powerpoint/2010/main" val="25689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45B1-745F-4F53-B7AD-3ED8E51BF571}"/>
              </a:ext>
            </a:extLst>
          </p:cNvPr>
          <p:cNvSpPr>
            <a:spLocks noGrp="1"/>
          </p:cNvSpPr>
          <p:nvPr>
            <p:ph type="title"/>
          </p:nvPr>
        </p:nvSpPr>
        <p:spPr>
          <a:xfrm>
            <a:off x="684211" y="157164"/>
            <a:ext cx="10261351" cy="2457450"/>
          </a:xfrm>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Text Placeholder 2">
            <a:extLst>
              <a:ext uri="{FF2B5EF4-FFF2-40B4-BE49-F238E27FC236}">
                <a16:creationId xmlns:a16="http://schemas.microsoft.com/office/drawing/2014/main" id="{96B0004C-40FC-4D01-B726-444D53817465}"/>
              </a:ext>
            </a:extLst>
          </p:cNvPr>
          <p:cNvSpPr>
            <a:spLocks noGrp="1"/>
          </p:cNvSpPr>
          <p:nvPr>
            <p:ph type="body" idx="1"/>
          </p:nvPr>
        </p:nvSpPr>
        <p:spPr>
          <a:xfrm>
            <a:off x="341311" y="2073943"/>
            <a:ext cx="10141631" cy="3491832"/>
          </a:xfrm>
        </p:spPr>
        <p:txBody>
          <a:bodyPr>
            <a:normAutofit fontScale="92500"/>
          </a:bodyPr>
          <a:lstStyle/>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Global malls and stores chains and the increase in the number of electronic payment customers , the competition among the rival organizations is becoming more serious day by day.</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Each organization is trying to attract more customers using personalized and short time offers which makes the prediction of future volume of sales of every organization , transport service , etc. </a:t>
            </a:r>
          </a:p>
          <a:p>
            <a:pPr marL="342900" indent="-34290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Due to the cheap  availability of computing and storage.it has become possible to use sophisticated machine learning for this purpose. In this paper , we are providing forecast for the sales data of big mart in a number  of big mart stores across various location types which is based on the historical data of sales volume.</a:t>
            </a:r>
          </a:p>
          <a:p>
            <a:endParaRPr lang="en-US" b="1" dirty="0"/>
          </a:p>
        </p:txBody>
      </p:sp>
    </p:spTree>
    <p:extLst>
      <p:ext uri="{BB962C8B-B14F-4D97-AF65-F5344CB8AC3E}">
        <p14:creationId xmlns:p14="http://schemas.microsoft.com/office/powerpoint/2010/main" val="401814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EDB4-B267-422A-B699-9BDE14EC58F7}"/>
              </a:ext>
            </a:extLst>
          </p:cNvPr>
          <p:cNvSpPr>
            <a:spLocks noGrp="1"/>
          </p:cNvSpPr>
          <p:nvPr>
            <p:ph type="title"/>
          </p:nvPr>
        </p:nvSpPr>
        <p:spPr>
          <a:xfrm>
            <a:off x="684213" y="346983"/>
            <a:ext cx="10058400" cy="1534886"/>
          </a:xfrm>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Problem Definition &amp; scope</a:t>
            </a:r>
          </a:p>
        </p:txBody>
      </p:sp>
      <p:sp>
        <p:nvSpPr>
          <p:cNvPr id="3" name="Text Placeholder 2">
            <a:extLst>
              <a:ext uri="{FF2B5EF4-FFF2-40B4-BE49-F238E27FC236}">
                <a16:creationId xmlns:a16="http://schemas.microsoft.com/office/drawing/2014/main" id="{6CD10892-0FC1-4B64-A1AA-EE34DF1854C9}"/>
              </a:ext>
            </a:extLst>
          </p:cNvPr>
          <p:cNvSpPr>
            <a:spLocks noGrp="1"/>
          </p:cNvSpPr>
          <p:nvPr>
            <p:ph type="body" idx="1"/>
          </p:nvPr>
        </p:nvSpPr>
        <p:spPr>
          <a:xfrm>
            <a:off x="684212" y="1681843"/>
            <a:ext cx="10517188" cy="4312558"/>
          </a:xfrm>
        </p:spPr>
        <p:txBody>
          <a:bodyPr/>
          <a:lstStyle/>
          <a:p>
            <a:r>
              <a:rPr lang="en-US" dirty="0"/>
              <a:t>            </a:t>
            </a:r>
            <a:r>
              <a:rPr lang="en-US" b="1" dirty="0">
                <a:latin typeface="Calibri" panose="020F0502020204030204" pitchFamily="34" charset="0"/>
                <a:ea typeface="Calibri" panose="020F0502020204030204" pitchFamily="34" charset="0"/>
                <a:cs typeface="Calibri" panose="020F0502020204030204" pitchFamily="34" charset="0"/>
              </a:rPr>
              <a:t>Regression is an important machine learning model for these kinds of problem. Predicting sales of a company needs time series data of that company and based on that data the model can predict the future sales of that company or product</a:t>
            </a:r>
            <a:r>
              <a:rPr lang="en-US" dirty="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            So , in this research project we will analyze the time series sales data of a company and will predict the sales of the company for coming quarter and for a specific product.</a:t>
            </a:r>
          </a:p>
          <a:p>
            <a:r>
              <a:rPr lang="en-US" b="1" dirty="0">
                <a:latin typeface="Calibri" panose="020F0502020204030204" pitchFamily="34" charset="0"/>
                <a:ea typeface="Calibri" panose="020F0502020204030204" pitchFamily="34" charset="0"/>
                <a:cs typeface="Calibri" panose="020F0502020204030204" pitchFamily="34" charset="0"/>
              </a:rPr>
              <a:t>              For this kind of project of sales predict, we will apply the linear regression and logistic regression and evaluate the result based on the training , testing and validation set of the data</a:t>
            </a:r>
            <a:r>
              <a:rPr lang="en-US" b="1" dirty="0"/>
              <a:t>.</a:t>
            </a:r>
          </a:p>
          <a:p>
            <a:r>
              <a:rPr lang="en-US" b="1" dirty="0"/>
              <a:t>                  </a:t>
            </a:r>
          </a:p>
        </p:txBody>
      </p:sp>
    </p:spTree>
    <p:extLst>
      <p:ext uri="{BB962C8B-B14F-4D97-AF65-F5344CB8AC3E}">
        <p14:creationId xmlns:p14="http://schemas.microsoft.com/office/powerpoint/2010/main" val="318545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CFB3-E65F-4197-8E79-BDAA9FBFDF5E}"/>
              </a:ext>
            </a:extLst>
          </p:cNvPr>
          <p:cNvSpPr>
            <a:spLocks noGrp="1"/>
          </p:cNvSpPr>
          <p:nvPr>
            <p:ph type="title"/>
          </p:nvPr>
        </p:nvSpPr>
        <p:spPr>
          <a:xfrm>
            <a:off x="684211" y="314326"/>
            <a:ext cx="10058402" cy="1939018"/>
          </a:xfrm>
        </p:spPr>
        <p:txBody>
          <a:bodyPr>
            <a:normAutofit/>
          </a:bodyPr>
          <a:lstStyle/>
          <a:p>
            <a:r>
              <a:rPr lang="en-US" sz="4800" b="1"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rPr>
              <a:t>Software requirement specification</a:t>
            </a:r>
          </a:p>
        </p:txBody>
      </p:sp>
      <p:sp>
        <p:nvSpPr>
          <p:cNvPr id="3" name="Text Placeholder 2">
            <a:extLst>
              <a:ext uri="{FF2B5EF4-FFF2-40B4-BE49-F238E27FC236}">
                <a16:creationId xmlns:a16="http://schemas.microsoft.com/office/drawing/2014/main" id="{C287698D-B53F-47CE-B2A5-A07A0708BB35}"/>
              </a:ext>
            </a:extLst>
          </p:cNvPr>
          <p:cNvSpPr>
            <a:spLocks noGrp="1"/>
          </p:cNvSpPr>
          <p:nvPr>
            <p:ph type="body" idx="1"/>
          </p:nvPr>
        </p:nvSpPr>
        <p:spPr>
          <a:xfrm>
            <a:off x="684211" y="2253343"/>
            <a:ext cx="10190617" cy="3741057"/>
          </a:xfrm>
        </p:spPr>
        <p:txBody>
          <a:bodyPr>
            <a:normAutofit/>
          </a:bodyPr>
          <a:lstStyle/>
          <a:p>
            <a:pPr marL="514350" indent="-51435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Matplotlib – Matplotlib helps with data analyzing , and is a numerical plotting library</a:t>
            </a:r>
          </a:p>
          <a:p>
            <a:pPr marL="514350" indent="-514350">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Pandas – Pandas is a must for data-science . It provides fast , expressive , and flexible data structures to easily ( and intuitively) work with structured (tabular ,multidimensional , potentially heterogeneous ) and time – series data .</a:t>
            </a:r>
          </a:p>
          <a:p>
            <a:pPr marL="514350" indent="-514350">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b="1" dirty="0" err="1">
                <a:latin typeface="Calibri" panose="020F0502020204030204" pitchFamily="34" charset="0"/>
                <a:ea typeface="Calibri" panose="020F0502020204030204" pitchFamily="34" charset="0"/>
                <a:cs typeface="Calibri" panose="020F0502020204030204" pitchFamily="34" charset="0"/>
              </a:rPr>
              <a:t>numpy</a:t>
            </a:r>
            <a:r>
              <a:rPr lang="en-US" b="1" dirty="0">
                <a:latin typeface="Calibri" panose="020F0502020204030204" pitchFamily="34" charset="0"/>
                <a:ea typeface="Calibri" panose="020F0502020204030204" pitchFamily="34" charset="0"/>
                <a:cs typeface="Calibri" panose="020F0502020204030204" pitchFamily="34" charset="0"/>
              </a:rPr>
              <a:t>  – It has advanced math functions and a rudimentary scientific computing package.</a:t>
            </a:r>
          </a:p>
          <a:p>
            <a:endParaRPr lang="en-US" b="1" dirty="0"/>
          </a:p>
          <a:p>
            <a:pPr marL="514350" indent="-514350">
              <a:buFont typeface="+mj-lt"/>
              <a:buAutoNum type="arabicPeriod"/>
            </a:pPr>
            <a:endParaRPr lang="en-US" b="1" dirty="0"/>
          </a:p>
        </p:txBody>
      </p:sp>
    </p:spTree>
    <p:extLst>
      <p:ext uri="{BB962C8B-B14F-4D97-AF65-F5344CB8AC3E}">
        <p14:creationId xmlns:p14="http://schemas.microsoft.com/office/powerpoint/2010/main" val="331919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E02E-3736-450E-B2AE-1ED7FEE4508A}"/>
              </a:ext>
            </a:extLst>
          </p:cNvPr>
          <p:cNvSpPr>
            <a:spLocks noGrp="1"/>
          </p:cNvSpPr>
          <p:nvPr>
            <p:ph type="title"/>
          </p:nvPr>
        </p:nvSpPr>
        <p:spPr>
          <a:xfrm>
            <a:off x="1119641" y="408214"/>
            <a:ext cx="9622972" cy="930729"/>
          </a:xfrm>
        </p:spPr>
        <p:txBody>
          <a:bodyPr/>
          <a:lstStyle/>
          <a:p>
            <a:r>
              <a:rPr lang="en-US" b="1" dirty="0">
                <a:solidFill>
                  <a:schemeClr val="bg1">
                    <a:lumMod val="75000"/>
                    <a:lumOff val="25000"/>
                  </a:schemeClr>
                </a:solidFill>
              </a:rPr>
              <a:t>Proposed  work</a:t>
            </a:r>
          </a:p>
        </p:txBody>
      </p:sp>
      <p:pic>
        <p:nvPicPr>
          <p:cNvPr id="7" name="Picture 6">
            <a:extLst>
              <a:ext uri="{FF2B5EF4-FFF2-40B4-BE49-F238E27FC236}">
                <a16:creationId xmlns:a16="http://schemas.microsoft.com/office/drawing/2014/main" id="{B821C294-C94F-420B-815F-EF724653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528" y="1486811"/>
            <a:ext cx="9622971" cy="4509176"/>
          </a:xfrm>
          <a:prstGeom prst="rect">
            <a:avLst/>
          </a:prstGeom>
        </p:spPr>
      </p:pic>
    </p:spTree>
    <p:extLst>
      <p:ext uri="{BB962C8B-B14F-4D97-AF65-F5344CB8AC3E}">
        <p14:creationId xmlns:p14="http://schemas.microsoft.com/office/powerpoint/2010/main" val="349567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EEB11F4-1048-48EC-8F00-8BBDF8893B53}"/>
              </a:ext>
            </a:extLst>
          </p:cNvPr>
          <p:cNvSpPr>
            <a:spLocks noGrp="1"/>
          </p:cNvSpPr>
          <p:nvPr>
            <p:ph type="body" idx="1"/>
          </p:nvPr>
        </p:nvSpPr>
        <p:spPr>
          <a:xfrm>
            <a:off x="812913" y="963386"/>
            <a:ext cx="10566174" cy="5257800"/>
          </a:xfrm>
        </p:spPr>
        <p:txBody>
          <a:bodyPr>
            <a:normAutofit fontScale="25000" lnSpcReduction="20000"/>
          </a:bodyPr>
          <a:lstStyle/>
          <a:p>
            <a:r>
              <a:rPr lang="en-US" sz="11200" b="1" dirty="0">
                <a:latin typeface="Calibri" panose="020F0502020204030204" pitchFamily="34" charset="0"/>
                <a:ea typeface="Calibri" panose="020F0502020204030204" pitchFamily="34" charset="0"/>
                <a:cs typeface="Calibri" panose="020F0502020204030204" pitchFamily="34" charset="0"/>
              </a:rPr>
              <a:t>We will explore the problem in following stages</a:t>
            </a:r>
            <a:r>
              <a:rPr lang="en-US" sz="11200" b="1" dirty="0"/>
              <a:t>:</a:t>
            </a:r>
          </a:p>
          <a:p>
            <a:endParaRPr lang="en-US" sz="11200" b="1" dirty="0"/>
          </a:p>
          <a:p>
            <a:pPr marL="342900" indent="-342900">
              <a:buFont typeface="Wingdings" panose="05000000000000000000" pitchFamily="2" charset="2"/>
              <a:buChar char="v"/>
            </a:pPr>
            <a:r>
              <a:rPr lang="en-US" sz="9600" b="1" dirty="0"/>
              <a:t>Hypothesis Generation </a:t>
            </a:r>
            <a:r>
              <a:rPr lang="en-US" sz="8000" b="1" dirty="0"/>
              <a:t>– understanding the problem better  by brainstorming possible factors that can impact the outcome.</a:t>
            </a:r>
          </a:p>
          <a:p>
            <a:endParaRPr lang="en-US" sz="8000" b="1" dirty="0"/>
          </a:p>
          <a:p>
            <a:pPr marL="342900" indent="-342900">
              <a:buFont typeface="Wingdings" panose="05000000000000000000" pitchFamily="2" charset="2"/>
              <a:buChar char="v"/>
            </a:pPr>
            <a:r>
              <a:rPr lang="en-US" sz="9600" b="1" dirty="0"/>
              <a:t>Data Exploration </a:t>
            </a:r>
            <a:r>
              <a:rPr lang="en-US" sz="8000" b="1" dirty="0"/>
              <a:t>– looking at categorical and continuous feature summaries and making inference about the data.</a:t>
            </a:r>
          </a:p>
          <a:p>
            <a:endParaRPr lang="en-US" sz="8000" b="1" dirty="0"/>
          </a:p>
          <a:p>
            <a:pPr marL="342900" indent="-342900">
              <a:buFont typeface="Wingdings" panose="05000000000000000000" pitchFamily="2" charset="2"/>
              <a:buChar char="v"/>
            </a:pPr>
            <a:r>
              <a:rPr lang="en-US" sz="9600" b="1" dirty="0"/>
              <a:t>Data Cleaning </a:t>
            </a:r>
            <a:r>
              <a:rPr lang="en-US" sz="8000" b="1" dirty="0"/>
              <a:t>– important missing values in the data and checking for outliers.</a:t>
            </a:r>
          </a:p>
          <a:p>
            <a:endParaRPr lang="en-US" sz="8000" b="1" dirty="0"/>
          </a:p>
          <a:p>
            <a:pPr marL="342900" indent="-342900">
              <a:buFont typeface="Wingdings" panose="05000000000000000000" pitchFamily="2" charset="2"/>
              <a:buChar char="v"/>
            </a:pPr>
            <a:r>
              <a:rPr lang="en-US" sz="9600" b="1" dirty="0"/>
              <a:t>Feature Engineering </a:t>
            </a:r>
            <a:r>
              <a:rPr lang="en-US" sz="8000" b="1" dirty="0"/>
              <a:t>– modifying  existing variables and creating for outlies.</a:t>
            </a:r>
          </a:p>
          <a:p>
            <a:endParaRPr lang="en-US" sz="8000" b="1" dirty="0"/>
          </a:p>
          <a:p>
            <a:pPr marL="342900" indent="-342900">
              <a:buFont typeface="Wingdings" panose="05000000000000000000" pitchFamily="2" charset="2"/>
              <a:buChar char="v"/>
            </a:pPr>
            <a:r>
              <a:rPr lang="en-US" sz="9600" b="1" dirty="0"/>
              <a:t>Model Building </a:t>
            </a:r>
            <a:r>
              <a:rPr lang="en-US" sz="8000" b="1" dirty="0"/>
              <a:t>– making predicting model on the data.</a:t>
            </a:r>
          </a:p>
          <a:p>
            <a:pPr marL="342900" indent="-342900">
              <a:buFont typeface="Wingdings" panose="05000000000000000000" pitchFamily="2" charset="2"/>
              <a:buChar char="v"/>
            </a:pPr>
            <a:endParaRPr lang="en-US" sz="3200" b="1" dirty="0"/>
          </a:p>
          <a:p>
            <a:pPr marL="342900" indent="-342900">
              <a:buFont typeface="Wingdings" panose="05000000000000000000" pitchFamily="2" charset="2"/>
              <a:buChar char="v"/>
            </a:pPr>
            <a:endParaRPr lang="en-US" b="1" dirty="0"/>
          </a:p>
          <a:p>
            <a:r>
              <a:rPr lang="en-US" b="1" dirty="0"/>
              <a:t>`</a:t>
            </a:r>
          </a:p>
        </p:txBody>
      </p:sp>
    </p:spTree>
    <p:extLst>
      <p:ext uri="{BB962C8B-B14F-4D97-AF65-F5344CB8AC3E}">
        <p14:creationId xmlns:p14="http://schemas.microsoft.com/office/powerpoint/2010/main" val="257857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D1B2-6431-43A9-B0C9-BE3B1372F16B}"/>
              </a:ext>
            </a:extLst>
          </p:cNvPr>
          <p:cNvSpPr>
            <a:spLocks noGrp="1"/>
          </p:cNvSpPr>
          <p:nvPr>
            <p:ph type="title"/>
          </p:nvPr>
        </p:nvSpPr>
        <p:spPr>
          <a:xfrm>
            <a:off x="684213" y="200025"/>
            <a:ext cx="10058400" cy="914400"/>
          </a:xfrm>
        </p:spPr>
        <p:txBody>
          <a:bodyPr/>
          <a:lstStyle/>
          <a:p>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Data exploration</a:t>
            </a:r>
          </a:p>
        </p:txBody>
      </p:sp>
      <p:sp>
        <p:nvSpPr>
          <p:cNvPr id="3" name="Text Placeholder 2">
            <a:extLst>
              <a:ext uri="{FF2B5EF4-FFF2-40B4-BE49-F238E27FC236}">
                <a16:creationId xmlns:a16="http://schemas.microsoft.com/office/drawing/2014/main" id="{8BED6FB5-7A8A-45A3-A55F-3102852492E8}"/>
              </a:ext>
            </a:extLst>
          </p:cNvPr>
          <p:cNvSpPr>
            <a:spLocks noGrp="1"/>
          </p:cNvSpPr>
          <p:nvPr>
            <p:ph type="body" idx="1"/>
          </p:nvPr>
        </p:nvSpPr>
        <p:spPr>
          <a:xfrm>
            <a:off x="684211" y="1028699"/>
            <a:ext cx="10647817" cy="5600701"/>
          </a:xfrm>
        </p:spPr>
        <p:txBody>
          <a:bodyPr>
            <a:normAutofit lnSpcReduction="10000"/>
          </a:bodyPr>
          <a:lstStyle/>
          <a:p>
            <a:r>
              <a:rPr lang="en-US" dirty="0"/>
              <a:t>        </a:t>
            </a:r>
            <a:r>
              <a:rPr lang="en-US" b="1" dirty="0">
                <a:latin typeface="Calibri" panose="020F0502020204030204" pitchFamily="34" charset="0"/>
                <a:ea typeface="Calibri" panose="020F0502020204030204" pitchFamily="34" charset="0"/>
                <a:cs typeface="Calibri" panose="020F0502020204030204" pitchFamily="34" charset="0"/>
              </a:rPr>
              <a:t>we’ll be performing some basic data exploration here and come  up with some inferences about the data .We’ll try to figure out some irregularities and address them in the next section. He first step is to look at the data and try to look at the data and try to identify the information  which we hypothesized vs the available data . 	A comparison between the data dictionary on the competition page and out hypotheses is shown below </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45EA5942-6FE4-482B-B004-7B77BABE66F9}"/>
              </a:ext>
            </a:extLst>
          </p:cNvPr>
          <p:cNvPicPr>
            <a:picLocks noChangeAspect="1"/>
          </p:cNvPicPr>
          <p:nvPr/>
        </p:nvPicPr>
        <p:blipFill>
          <a:blip r:embed="rId2"/>
          <a:stretch>
            <a:fillRect/>
          </a:stretch>
        </p:blipFill>
        <p:spPr>
          <a:xfrm>
            <a:off x="684211" y="3070452"/>
            <a:ext cx="10647817" cy="3558948"/>
          </a:xfrm>
          <a:prstGeom prst="rect">
            <a:avLst/>
          </a:prstGeom>
        </p:spPr>
      </p:pic>
    </p:spTree>
    <p:extLst>
      <p:ext uri="{BB962C8B-B14F-4D97-AF65-F5344CB8AC3E}">
        <p14:creationId xmlns:p14="http://schemas.microsoft.com/office/powerpoint/2010/main" val="8795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A8E2DD6-15EF-460C-8A3F-C46817646693}">
  <we:reference id="c5523a33-b9ac-4e01-bd6f-21be1b4d5ea2" version="1.0.1.0"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4EF9A9B144345B1BD0511C9CE9818" ma:contentTypeVersion="13" ma:contentTypeDescription="Create a new document." ma:contentTypeScope="" ma:versionID="2706b377080a0f3be6bd66538f83e564">
  <xsd:schema xmlns:xsd="http://www.w3.org/2001/XMLSchema" xmlns:xs="http://www.w3.org/2001/XMLSchema" xmlns:p="http://schemas.microsoft.com/office/2006/metadata/properties" xmlns:ns3="f987e7cd-4503-4133-8400-a377fabfab60" xmlns:ns4="d50ca066-7fb3-4bf1-b168-ef8510b5b115" targetNamespace="http://schemas.microsoft.com/office/2006/metadata/properties" ma:root="true" ma:fieldsID="6e8954a1108096bc4d629247f0feb805" ns3:_="" ns4:_="">
    <xsd:import namespace="f987e7cd-4503-4133-8400-a377fabfab60"/>
    <xsd:import namespace="d50ca066-7fb3-4bf1-b168-ef8510b5b11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87e7cd-4503-4133-8400-a377fabfab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0ca066-7fb3-4bf1-b168-ef8510b5b11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987e7cd-4503-4133-8400-a377fabfab60" xsi:nil="true"/>
  </documentManagement>
</p:properties>
</file>

<file path=customXml/itemProps1.xml><?xml version="1.0" encoding="utf-8"?>
<ds:datastoreItem xmlns:ds="http://schemas.openxmlformats.org/officeDocument/2006/customXml" ds:itemID="{9FA9A4DC-B179-4FC7-AB7E-082E063483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87e7cd-4503-4133-8400-a377fabfab60"/>
    <ds:schemaRef ds:uri="d50ca066-7fb3-4bf1-b168-ef8510b5b1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FCBF74-48A4-48F1-BB5A-EF765A088BDC}">
  <ds:schemaRefs>
    <ds:schemaRef ds:uri="http://schemas.microsoft.com/sharepoint/v3/contenttype/forms"/>
  </ds:schemaRefs>
</ds:datastoreItem>
</file>

<file path=customXml/itemProps3.xml><?xml version="1.0" encoding="utf-8"?>
<ds:datastoreItem xmlns:ds="http://schemas.openxmlformats.org/officeDocument/2006/customXml" ds:itemID="{3313D79F-7283-44B1-90DF-06577B93E009}">
  <ds:schemaRefs>
    <ds:schemaRef ds:uri="http://purl.org/dc/dcmitype/"/>
    <ds:schemaRef ds:uri="http://purl.org/dc/term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schemas.microsoft.com/office/infopath/2007/PartnerControls"/>
    <ds:schemaRef ds:uri="d50ca066-7fb3-4bf1-b168-ef8510b5b115"/>
    <ds:schemaRef ds:uri="f987e7cd-4503-4133-8400-a377fabfab6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1482</TotalTime>
  <Words>1389</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 Garamond Pro Bold</vt:lpstr>
      <vt:lpstr>Arial</vt:lpstr>
      <vt:lpstr>Calibri</vt:lpstr>
      <vt:lpstr>Tw Cen MT</vt:lpstr>
      <vt:lpstr>Wingdings</vt:lpstr>
      <vt:lpstr>Circuit</vt:lpstr>
      <vt:lpstr>PowerPoint Presentation</vt:lpstr>
      <vt:lpstr>Content:-</vt:lpstr>
      <vt:lpstr>Abstract</vt:lpstr>
      <vt:lpstr>Introduction</vt:lpstr>
      <vt:lpstr>Problem Definition &amp; scope</vt:lpstr>
      <vt:lpstr>Software requirement specification</vt:lpstr>
      <vt:lpstr>Proposed  work</vt:lpstr>
      <vt:lpstr>PowerPoint Presentation</vt:lpstr>
      <vt:lpstr>Data exploration</vt:lpstr>
      <vt:lpstr>PowerPoint Presentation</vt:lpstr>
      <vt:lpstr>PowerPoint Presentation</vt:lpstr>
      <vt:lpstr>Data cleaning</vt:lpstr>
      <vt:lpstr>Feature engineering</vt:lpstr>
      <vt:lpstr>PowerPoint Presentation</vt:lpstr>
      <vt:lpstr>MACHINE LEARNING </vt:lpstr>
      <vt:lpstr>Commands for plotting graphs</vt:lpstr>
      <vt:lpstr>Commands for plotting graphs</vt:lpstr>
      <vt:lpstr>Commands for plotting graphs</vt:lpstr>
      <vt:lpstr>Commands for plotting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shardha.falke@outlook.com</dc:creator>
  <cp:lastModifiedBy>Nalini Mule</cp:lastModifiedBy>
  <cp:revision>71</cp:revision>
  <dcterms:created xsi:type="dcterms:W3CDTF">2023-10-16T07:22:44Z</dcterms:created>
  <dcterms:modified xsi:type="dcterms:W3CDTF">2023-12-14T12:26:32Z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2023-12-06T08:46:02Z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54af63c3-b0e2-4478-af6a-cb5cb655ba69</vt:lpwstr>
  </property>
  <property fmtid="{D5CDD505-2E9C-101B-9397-08002B2CF9AE}" pid="8" name="MSIP_Label_a0819fa7-4367-4500-ba88-dd630d977609_ContentBits">
    <vt:lpwstr>0</vt:lpwstr>
  </property>
  <property fmtid="{D5CDD505-2E9C-101B-9397-08002B2CF9AE}" pid="9" name="ContentTypeId">
    <vt:lpwstr>0x01010055C4EF9A9B144345B1BD0511C9CE9818</vt:lpwstr>
  </property>
</Properties>
</file>