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5"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0" autoAdjust="0"/>
    <p:restoredTop sz="93792" autoAdjust="0"/>
  </p:normalViewPr>
  <p:slideViewPr>
    <p:cSldViewPr>
      <p:cViewPr varScale="1">
        <p:scale>
          <a:sx n="77" d="100"/>
          <a:sy n="77" d="100"/>
        </p:scale>
        <p:origin x="250" y="43"/>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06/12/2022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06/12/2022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67" name="think-cell Slide" r:id="rId6" imgW="12700" imgH="12700" progId="">
                  <p:embed/>
                </p:oleObj>
              </mc:Choice>
              <mc:Fallback>
                <p:oleObj name="think-cell Slide" r:id="rId6" imgW="12700" imgH="12700" progId="">
                  <p:embed/>
                  <p:pic>
                    <p:nvPicPr>
                      <p:cNvPr id="0"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11"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35"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9"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91" name="think-cell Slide" r:id="rId7" imgW="12700" imgH="12700" progId="">
                  <p:embed/>
                </p:oleObj>
              </mc:Choice>
              <mc:Fallback>
                <p:oleObj name="think-cell Slide" r:id="rId7" imgW="12700" imgH="12700" progId="">
                  <p:embed/>
                  <p:pic>
                    <p:nvPicPr>
                      <p:cNvPr id="0"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07"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31"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55" name="think-cell Slide" r:id="rId4" imgW="12700" imgH="12700" progId="TCLayout.ActiveDocument.1">
                  <p:embed/>
                </p:oleObj>
              </mc:Choice>
              <mc:Fallback>
                <p:oleObj name="think-cell Slide" r:id="rId4" imgW="12700" imgH="12700" progId="TCLayout.ActiveDocument.1">
                  <p:embed/>
                  <p:pic>
                    <p:nvPicPr>
                      <p:cNvPr id="0"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15" name="think-cell Slide" r:id="rId7" imgW="12700" imgH="12700" progId="">
                  <p:embed/>
                </p:oleObj>
              </mc:Choice>
              <mc:Fallback>
                <p:oleObj name="think-cell Slide" r:id="rId7" imgW="12700" imgH="12700" progId="">
                  <p:embed/>
                  <p:pic>
                    <p:nvPicPr>
                      <p:cNvPr id="0"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39" name="think-cell Slide" r:id="rId9" imgW="12700" imgH="12700" progId="">
                  <p:embed/>
                </p:oleObj>
              </mc:Choice>
              <mc:Fallback>
                <p:oleObj name="think-cell Slide" r:id="rId9" imgW="12700" imgH="12700" progId="">
                  <p:embed/>
                  <p:pic>
                    <p:nvPicPr>
                      <p:cNvPr id="0"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63" name="think-cell Slide" r:id="rId5" imgW="12700" imgH="12700" progId="">
                  <p:embed/>
                </p:oleObj>
              </mc:Choice>
              <mc:Fallback>
                <p:oleObj name="think-cell Slide" r:id="rId5" imgW="12700" imgH="1270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87" name="think-cell Slide" r:id="rId4" imgW="12700" imgH="12700" progId="">
                  <p:embed/>
                </p:oleObj>
              </mc:Choice>
              <mc:Fallback>
                <p:oleObj name="think-cell Slide" r:id="rId4" imgW="12700" imgH="12700" progId="">
                  <p:embed/>
                  <p:pic>
                    <p:nvPicPr>
                      <p:cNvPr id="0"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12/6/2022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43" name="think-cell Slide" r:id="rId25" imgW="12700" imgH="12700" progId="">
                  <p:embed/>
                </p:oleObj>
              </mc:Choice>
              <mc:Fallback>
                <p:oleObj name="think-cell Slide" r:id="rId25" imgW="12700" imgH="12700" progId="">
                  <p:embed/>
                  <p:pic>
                    <p:nvPicPr>
                      <p:cNvPr id="0"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83" name="think-cell Slide" r:id="rId14" imgW="12700" imgH="12700" progId="TCLayout.ActiveDocument.1">
                  <p:embed/>
                </p:oleObj>
              </mc:Choice>
              <mc:Fallback>
                <p:oleObj name="think-cell Slide" r:id="rId14" imgW="12700" imgH="12700" progId="TCLayout.ActiveDocument.1">
                  <p:embed/>
                  <p:pic>
                    <p:nvPicPr>
                      <p:cNvPr id="0"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NaliniPogula?tab=repositories"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3311584280"/>
              </p:ext>
            </p:extLst>
          </p:nvPr>
        </p:nvGraphicFramePr>
        <p:xfrm>
          <a:off x="9220200" y="1295403"/>
          <a:ext cx="2971800" cy="5455493"/>
        </p:xfrm>
        <a:graphic>
          <a:graphicData uri="http://schemas.openxmlformats.org/drawingml/2006/table">
            <a:tbl>
              <a:tblPr firstRow="1" bandRow="1">
                <a:tableStyleId>{0E3FDE45-AF77-4B5C-9715-49D594BDF05E}</a:tableStyleId>
              </a:tblPr>
              <a:tblGrid>
                <a:gridCol w="12192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01598">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0"/>
                  </a:ext>
                </a:extLst>
              </a:tr>
              <a:tr h="434930">
                <a:tc>
                  <a:txBody>
                    <a:bodyPr/>
                    <a:lstStyle/>
                    <a:p>
                      <a:r>
                        <a:rPr kumimoji="0" lang="en-US" sz="1400" b="0" i="0" u="none" strike="noStrike" kern="1200" cap="none" spc="0" normalizeH="0" baseline="0" dirty="0">
                          <a:ln>
                            <a:noFill/>
                          </a:ln>
                          <a:solidFill>
                            <a:prstClr val="black"/>
                          </a:solidFill>
                          <a:effectLst/>
                          <a:uLnTx/>
                          <a:uFillTx/>
                          <a:latin typeface="Times New Roman" panose="02020603050405020304" pitchFamily="18" charset="0"/>
                          <a:ea typeface="+mn-ea"/>
                          <a:cs typeface="Times New Roman" panose="02020603050405020304" pitchFamily="18" charset="0"/>
                        </a:rPr>
                        <a:t>C#</a:t>
                      </a:r>
                    </a:p>
                  </a:txBody>
                  <a:tcPr/>
                </a:tc>
                <a:tc>
                  <a:txBody>
                    <a:bodyPr/>
                    <a:lstStyle/>
                    <a:p>
                      <a:r>
                        <a:rPr kumimoji="0" lang="en-US" sz="1200" b="0" i="0" u="none" strike="noStrike" kern="1200" cap="none" spc="0" normalizeH="0" baseline="0" dirty="0">
                          <a:ln>
                            <a:noFill/>
                          </a:ln>
                          <a:solidFill>
                            <a:prstClr val="black"/>
                          </a:solidFill>
                          <a:effectLst/>
                          <a:uLnTx/>
                          <a:uFillTx/>
                          <a:latin typeface="Times New Roman" panose="02020603050405020304" pitchFamily="18" charset="0"/>
                          <a:ea typeface="+mn-ea"/>
                          <a:cs typeface="Times New Roman" panose="02020603050405020304" pitchFamily="18" charset="0"/>
                        </a:rPr>
                        <a:t>C#, OOPS, Generics, Collections, Arrays</a:t>
                      </a:r>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a:t>
                      </a:r>
                    </a:p>
                  </a:txBody>
                  <a:tcPr/>
                </a:tc>
                <a:extLst>
                  <a:ext uri="{0D108BD9-81ED-4DB2-BD59-A6C34878D82A}">
                    <a16:rowId xmlns:a16="http://schemas.microsoft.com/office/drawing/2014/main" val="236619847"/>
                  </a:ext>
                </a:extLst>
              </a:tr>
              <a:tr h="461583">
                <a:tc>
                  <a:txBody>
                    <a:bodyPr/>
                    <a:lstStyle/>
                    <a:p>
                      <a:r>
                        <a:rPr kumimoji="0" lang="en-US" sz="1050" b="0" i="0" u="none" strike="noStrike" kern="1200" cap="none" spc="0" normalizeH="0" baseline="0" dirty="0">
                          <a:ln>
                            <a:noFill/>
                          </a:ln>
                          <a:solidFill>
                            <a:prstClr val="black"/>
                          </a:solidFill>
                          <a:effectLst/>
                          <a:uLnTx/>
                          <a:uFillTx/>
                          <a:latin typeface="Times New Roman" panose="02020603050405020304" pitchFamily="18" charset="0"/>
                          <a:ea typeface="+mn-ea"/>
                          <a:cs typeface="Times New Roman" panose="02020603050405020304" pitchFamily="18" charset="0"/>
                        </a:rPr>
                        <a:t>.NET</a:t>
                      </a:r>
                    </a:p>
                    <a:p>
                      <a:r>
                        <a:rPr kumimoji="0" lang="en-US" sz="1050" b="0" i="0" u="none" strike="noStrike" kern="1200" cap="none" spc="0" normalizeH="0" baseline="0" dirty="0">
                          <a:ln>
                            <a:noFill/>
                          </a:ln>
                          <a:solidFill>
                            <a:prstClr val="black"/>
                          </a:solidFill>
                          <a:effectLst/>
                          <a:uLnTx/>
                          <a:uFillTx/>
                          <a:latin typeface="Times New Roman" panose="02020603050405020304" pitchFamily="18" charset="0"/>
                          <a:ea typeface="+mn-ea"/>
                          <a:cs typeface="Times New Roman" panose="02020603050405020304" pitchFamily="18" charset="0"/>
                        </a:rPr>
                        <a:t>Framework</a:t>
                      </a:r>
                    </a:p>
                  </a:txBody>
                  <a:tcPr/>
                </a:tc>
                <a:tc>
                  <a:txBody>
                    <a:bodyPr/>
                    <a:lstStyle/>
                    <a:p>
                      <a:r>
                        <a:rPr kumimoji="0" lang="en-US" sz="1200" b="0" i="0" u="none" strike="noStrike" kern="1200" cap="none" spc="0" normalizeH="0" baseline="0" dirty="0">
                          <a:ln>
                            <a:noFill/>
                          </a:ln>
                          <a:solidFill>
                            <a:prstClr val="black"/>
                          </a:solidFill>
                          <a:effectLst/>
                          <a:uLnTx/>
                          <a:uFillTx/>
                          <a:latin typeface="Times New Roman" panose="02020603050405020304" pitchFamily="18" charset="0"/>
                          <a:ea typeface="+mn-ea"/>
                          <a:cs typeface="Times New Roman" panose="02020603050405020304" pitchFamily="18" charset="0"/>
                        </a:rPr>
                        <a:t>ADO.NET,ASP.NETCORE , Entity Framework</a:t>
                      </a:r>
                    </a:p>
                  </a:txBody>
                  <a:tcPr/>
                </a:tc>
                <a:extLst>
                  <a:ext uri="{0D108BD9-81ED-4DB2-BD59-A6C34878D82A}">
                    <a16:rowId xmlns:a16="http://schemas.microsoft.com/office/drawing/2014/main" val="2362141945"/>
                  </a:ext>
                </a:extLst>
              </a:tr>
              <a:tr h="202967">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1"/>
                  </a:ext>
                </a:extLst>
              </a:tr>
              <a:tr h="550911">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800" u="none" strike="noStrike" kern="1200" cap="none" spc="0" normalizeH="0" baseline="0" noProof="0" dirty="0">
                        <a:ln>
                          <a:noFill/>
                        </a:ln>
                        <a:effectLst/>
                        <a:uLnTx/>
                        <a:uFillTx/>
                      </a:endParaRPr>
                    </a:p>
                    <a:p>
                      <a:r>
                        <a:rPr kumimoji="0" lang="en-US" sz="1200" b="0" i="0" u="none" strike="noStrike" kern="1200" cap="none" spc="0" normalizeH="0" baseline="0" dirty="0">
                          <a:ln>
                            <a:noFill/>
                          </a:ln>
                          <a:solidFill>
                            <a:prstClr val="black"/>
                          </a:solidFill>
                          <a:effectLst/>
                          <a:uLnTx/>
                          <a:uFillTx/>
                          <a:latin typeface="Times New Roman" panose="02020603050405020304" pitchFamily="18" charset="0"/>
                          <a:ea typeface="+mn-ea"/>
                          <a:cs typeface="Times New Roman" panose="02020603050405020304" pitchFamily="18" charset="0"/>
                        </a:rPr>
                        <a:t>Version Control Tool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sz="10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dirty="0">
                          <a:solidFill>
                            <a:schemeClr val="tx1"/>
                          </a:solidFill>
                          <a:latin typeface="Times New Roman" panose="02020603050405020304" pitchFamily="18" charset="0"/>
                          <a:cs typeface="Times New Roman" panose="02020603050405020304" pitchFamily="18" charset="0"/>
                        </a:rPr>
                        <a:t>Git, GitHub</a:t>
                      </a:r>
                    </a:p>
                  </a:txBody>
                  <a:tcPr/>
                </a:tc>
                <a:extLst>
                  <a:ext uri="{0D108BD9-81ED-4DB2-BD59-A6C34878D82A}">
                    <a16:rowId xmlns:a16="http://schemas.microsoft.com/office/drawing/2014/main" val="10002"/>
                  </a:ext>
                </a:extLst>
              </a:tr>
              <a:tr h="753879">
                <a:tc>
                  <a:txBody>
                    <a:bodyPr/>
                    <a:lstStyle/>
                    <a:p>
                      <a:r>
                        <a:rPr kumimoji="0" lang="en-US" sz="1200" b="0" i="0" u="none" strike="noStrike" kern="1200" cap="none" spc="0" normalizeH="0" baseline="0" dirty="0">
                          <a:ln>
                            <a:noFill/>
                          </a:ln>
                          <a:solidFill>
                            <a:prstClr val="black"/>
                          </a:solidFill>
                          <a:effectLst/>
                          <a:uLnTx/>
                          <a:uFillTx/>
                          <a:latin typeface="Times New Roman" panose="02020603050405020304" pitchFamily="18" charset="0"/>
                          <a:ea typeface="+mn-ea"/>
                          <a:cs typeface="Times New Roman" panose="02020603050405020304" pitchFamily="18" charset="0"/>
                        </a:rPr>
                        <a:t>Angular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dirty="0">
                          <a:ln>
                            <a:noFill/>
                          </a:ln>
                          <a:solidFill>
                            <a:schemeClr val="tx1"/>
                          </a:solidFill>
                          <a:effectLst/>
                          <a:uLnTx/>
                          <a:uFillTx/>
                          <a:latin typeface="Times New Roman" panose="02020603050405020304" pitchFamily="18" charset="0"/>
                          <a:ea typeface="+mn-ea"/>
                          <a:cs typeface="Times New Roman" panose="02020603050405020304" pitchFamily="18" charset="0"/>
                        </a:rPr>
                        <a:t>Components, Services, Modules, Routing, Forms &amp; Validation.</a:t>
                      </a:r>
                      <a:endParaRPr kumimoji="0" lang="en-US" sz="1200" b="0" i="0" u="none" strike="noStrike" kern="1200" cap="none" spc="0" normalizeH="0" baseline="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0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423119">
                <a:tc>
                  <a:txBody>
                    <a:bodyPr/>
                    <a:lstStyle/>
                    <a:p>
                      <a:r>
                        <a:rPr kumimoji="0" lang="en-US" sz="1400" b="0" i="0" u="none" strike="noStrike" kern="1200" cap="none" spc="0" normalizeH="0" baseline="0" dirty="0">
                          <a:ln>
                            <a:noFill/>
                          </a:ln>
                          <a:solidFill>
                            <a:prstClr val="black"/>
                          </a:solidFill>
                          <a:effectLst/>
                          <a:uLnTx/>
                          <a:uFillTx/>
                          <a:latin typeface="Times New Roman" panose="02020603050405020304" pitchFamily="18" charset="0"/>
                          <a:ea typeface="+mn-ea"/>
                          <a:cs typeface="Times New Roman" panose="02020603050405020304" pitchFamily="18" charset="0"/>
                        </a:rPr>
                        <a:t>UI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dirty="0">
                          <a:ln>
                            <a:noFill/>
                          </a:ln>
                          <a:solidFill>
                            <a:schemeClr val="tx1"/>
                          </a:solidFill>
                          <a:effectLst/>
                          <a:uLnTx/>
                          <a:uFillTx/>
                          <a:latin typeface="Times New Roman" panose="02020603050405020304" pitchFamily="18" charset="0"/>
                          <a:ea typeface="+mn-ea"/>
                          <a:cs typeface="Times New Roman" panose="02020603050405020304" pitchFamily="18" charset="0"/>
                        </a:rPr>
                        <a:t>HTML &amp; CSS , Angular</a:t>
                      </a:r>
                    </a:p>
                    <a:p>
                      <a:endParaRPr kumimoji="0" lang="en-US" sz="1000" b="0" i="0" u="none" strike="noStrike" kern="1200" cap="none" spc="0" normalizeH="0" baseline="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4"/>
                  </a:ext>
                </a:extLst>
              </a:tr>
              <a:tr h="318949">
                <a:tc>
                  <a:txBody>
                    <a:bodyPr/>
                    <a:lstStyle/>
                    <a:p>
                      <a:r>
                        <a:rPr kumimoji="0" lang="en-US" sz="1600" b="0" i="0" u="none" strike="noStrike" kern="1200" cap="none" spc="0" normalizeH="0" baseline="0" dirty="0">
                          <a:ln>
                            <a:noFill/>
                          </a:ln>
                          <a:solidFill>
                            <a:prstClr val="black"/>
                          </a:solidFill>
                          <a:effectLst/>
                          <a:uLnTx/>
                          <a:uFillTx/>
                          <a:latin typeface="Times New Roman" panose="02020603050405020304" pitchFamily="18" charset="0"/>
                          <a:ea typeface="+mn-ea"/>
                          <a:cs typeface="Times New Roman" panose="02020603050405020304" pitchFamily="18" charset="0"/>
                        </a:rPr>
                        <a:t>Database</a:t>
                      </a:r>
                    </a:p>
                  </a:txBody>
                  <a:tcPr/>
                </a:tc>
                <a:tc>
                  <a:txBody>
                    <a:bodyPr/>
                    <a:lstStyle/>
                    <a:p>
                      <a:pPr marL="0" lvl="1" indent="0" algn="l" defTabSz="914400" rtl="0" eaLnBrk="1" latinLnBrk="0" hangingPunct="1">
                        <a:buFont typeface="Arial" panose="020B0604020202020204" pitchFamily="34" charset="0"/>
                        <a:buNone/>
                      </a:pPr>
                      <a:r>
                        <a:rPr kumimoji="0" lang="en-US" sz="1200" u="none" strike="noStrike" kern="1200" cap="none" spc="0" normalizeH="0" baseline="0" dirty="0">
                          <a:ln>
                            <a:noFill/>
                          </a:ln>
                          <a:solidFill>
                            <a:schemeClr val="tx1"/>
                          </a:solidFill>
                          <a:effectLst/>
                          <a:uLnTx/>
                          <a:uFillTx/>
                          <a:latin typeface="Times New Roman" panose="02020603050405020304" pitchFamily="18" charset="0"/>
                          <a:ea typeface="+mn-ea"/>
                          <a:cs typeface="Times New Roman" panose="02020603050405020304" pitchFamily="18" charset="0"/>
                        </a:rPr>
                        <a:t>Microsoft sql server</a:t>
                      </a:r>
                    </a:p>
                  </a:txBody>
                  <a:tcPr/>
                </a:tc>
                <a:extLst>
                  <a:ext uri="{0D108BD9-81ED-4DB2-BD59-A6C34878D82A}">
                    <a16:rowId xmlns:a16="http://schemas.microsoft.com/office/drawing/2014/main" val="10005"/>
                  </a:ext>
                </a:extLst>
              </a:tr>
              <a:tr h="753879">
                <a:tc>
                  <a:txBody>
                    <a:bodyPr/>
                    <a:lstStyle/>
                    <a:p>
                      <a:r>
                        <a:rPr kumimoji="0" lang="en-US" sz="1400" b="0" i="0" u="none" strike="noStrike" kern="1200" cap="none" spc="0" normalizeH="0" baseline="0" dirty="0">
                          <a:ln>
                            <a:noFill/>
                          </a:ln>
                          <a:solidFill>
                            <a:prstClr val="black"/>
                          </a:solidFill>
                          <a:effectLst/>
                          <a:uLnTx/>
                          <a:uFillTx/>
                          <a:latin typeface="Times New Roman" panose="02020603050405020304" pitchFamily="18" charset="0"/>
                          <a:ea typeface="+mn-ea"/>
                          <a:cs typeface="Times New Roman" panose="02020603050405020304" pitchFamily="18" charset="0"/>
                        </a:rPr>
                        <a:t>Tools</a:t>
                      </a: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dirty="0">
                          <a:ln>
                            <a:noFill/>
                          </a:ln>
                          <a:solidFill>
                            <a:prstClr val="black"/>
                          </a:solidFill>
                          <a:effectLst/>
                          <a:uLnTx/>
                          <a:uFillTx/>
                          <a:latin typeface="Times New Roman" panose="02020603050405020304" pitchFamily="18" charset="0"/>
                          <a:ea typeface="+mn-ea"/>
                          <a:cs typeface="Times New Roman" panose="02020603050405020304" pitchFamily="18" charset="0"/>
                        </a:rPr>
                        <a:t>Git, SSMS, Visual Studio, Visual Studio Code</a:t>
                      </a:r>
                    </a:p>
                    <a:p>
                      <a:pPr marL="0" lvl="1" indent="0" algn="l" defTabSz="914400" rtl="0" eaLnBrk="1" latinLnBrk="0" hangingPunct="1">
                        <a:buFont typeface="Arial" panose="020B0604020202020204" pitchFamily="34" charset="0"/>
                        <a:buNone/>
                      </a:pPr>
                      <a:endParaRPr kumimoji="0" lang="en-US" sz="1000" b="0" i="0" u="none" strike="noStrike" kern="1200" cap="none" spc="0" normalizeH="0" baseline="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6"/>
                  </a:ext>
                </a:extLst>
              </a:tr>
              <a:tr h="347944">
                <a:tc>
                  <a:txBody>
                    <a:bodyPr/>
                    <a:lstStyle/>
                    <a:p>
                      <a:r>
                        <a:rPr kumimoji="0" lang="en-US" sz="1400" b="0" i="0" u="none" strike="noStrike" kern="1200" cap="none" spc="0" normalizeH="0" baseline="0" dirty="0">
                          <a:ln>
                            <a:noFill/>
                          </a:ln>
                          <a:solidFill>
                            <a:prstClr val="black"/>
                          </a:solidFill>
                          <a:effectLst/>
                          <a:uLnTx/>
                          <a:uFillTx/>
                          <a:latin typeface="Times New Roman" panose="02020603050405020304" pitchFamily="18" charset="0"/>
                          <a:ea typeface="+mn-ea"/>
                          <a:cs typeface="Times New Roman" panose="02020603050405020304" pitchFamily="18" charset="0"/>
                        </a:rPr>
                        <a:t>Add On Skills</a:t>
                      </a:r>
                    </a:p>
                  </a:txBody>
                  <a:tcPr/>
                </a:tc>
                <a:tc>
                  <a:txBody>
                    <a:bodyPr/>
                    <a:lstStyle/>
                    <a:p>
                      <a:r>
                        <a:rPr kumimoji="0" lang="en-US" sz="1600" b="0" i="0" u="none" strike="noStrike" kern="1200" cap="none" spc="0" normalizeH="0" baseline="0" dirty="0">
                          <a:ln>
                            <a:noFill/>
                          </a:ln>
                          <a:solidFill>
                            <a:prstClr val="black"/>
                          </a:solidFill>
                          <a:effectLst/>
                          <a:uLnTx/>
                          <a:uFillTx/>
                          <a:latin typeface="Times New Roman" panose="02020603050405020304" pitchFamily="18" charset="0"/>
                          <a:ea typeface="+mn-ea"/>
                          <a:cs typeface="Times New Roman" panose="02020603050405020304" pitchFamily="18" charset="0"/>
                        </a:rPr>
                        <a:t>Self Learning</a:t>
                      </a:r>
                    </a:p>
                  </a:txBody>
                  <a:tcPr/>
                </a:tc>
                <a:extLst>
                  <a:ext uri="{0D108BD9-81ED-4DB2-BD59-A6C34878D82A}">
                    <a16:rowId xmlns:a16="http://schemas.microsoft.com/office/drawing/2014/main" val="10007"/>
                  </a:ext>
                </a:extLst>
              </a:tr>
              <a:tr h="202967">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10008"/>
                  </a:ext>
                </a:extLst>
              </a:tr>
              <a:tr h="308463">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9"/>
                  </a:ext>
                </a:extLst>
              </a:tr>
              <a:tr h="225905">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10"/>
                  </a:ext>
                </a:extLst>
              </a:tr>
            </a:tbl>
          </a:graphicData>
        </a:graphic>
      </p:graphicFrame>
      <p:sp>
        <p:nvSpPr>
          <p:cNvPr id="7170" name="Text Placeholder 18"/>
          <p:cNvSpPr>
            <a:spLocks noGrp="1"/>
          </p:cNvSpPr>
          <p:nvPr>
            <p:ph type="body" sz="quarter" idx="36"/>
          </p:nvPr>
        </p:nvSpPr>
        <p:spPr>
          <a:xfrm>
            <a:off x="4866006" y="2848148"/>
            <a:ext cx="4006532" cy="3705052"/>
          </a:xfrm>
        </p:spPr>
        <p:txBody>
          <a:bodyPr/>
          <a:lstStyle/>
          <a:p>
            <a:pPr eaLnBrk="1" hangingPunct="1">
              <a:lnSpc>
                <a:spcPct val="114000"/>
              </a:lnSpc>
            </a:pPr>
            <a:r>
              <a:rPr lang="en-US" altLang="en-US" sz="1400" b="1" dirty="0" smtClean="0">
                <a:latin typeface="Times New Roman" panose="02020603050405020304" pitchFamily="18" charset="0"/>
                <a:cs typeface="Times New Roman" panose="02020603050405020304" pitchFamily="18" charset="0"/>
              </a:rPr>
              <a:t>Online Banking</a:t>
            </a:r>
            <a:endParaRPr lang="en-US" altLang="en-US" sz="1400" dirty="0">
              <a:latin typeface="Times New Roman" panose="02020603050405020304" pitchFamily="18" charset="0"/>
              <a:cs typeface="Times New Roman" panose="02020603050405020304" pitchFamily="18" charset="0"/>
            </a:endParaRPr>
          </a:p>
          <a:p>
            <a:pPr eaLnBrk="1" hangingPunct="1">
              <a:lnSpc>
                <a:spcPct val="114000"/>
              </a:lnSpc>
            </a:pPr>
            <a:r>
              <a:rPr lang="en-US" sz="1400" b="0" i="0" dirty="0">
                <a:effectLst/>
                <a:latin typeface="Times New Roman" panose="02020603050405020304" pitchFamily="18" charset="0"/>
                <a:cs typeface="Times New Roman" panose="02020603050405020304" pitchFamily="18" charset="0"/>
              </a:rPr>
              <a:t>Created a Online </a:t>
            </a:r>
            <a:r>
              <a:rPr lang="en-US" sz="1400" dirty="0" smtClean="0">
                <a:latin typeface="Times New Roman" panose="02020603050405020304" pitchFamily="18" charset="0"/>
                <a:cs typeface="Times New Roman" panose="02020603050405020304" pitchFamily="18" charset="0"/>
              </a:rPr>
              <a:t>Banking</a:t>
            </a:r>
            <a:r>
              <a:rPr lang="en-US" sz="1400" b="0" i="0" dirty="0" smtClean="0">
                <a:effectLst/>
                <a:latin typeface="Times New Roman" panose="02020603050405020304" pitchFamily="18" charset="0"/>
                <a:cs typeface="Times New Roman" panose="02020603050405020304" pitchFamily="18" charset="0"/>
              </a:rPr>
              <a:t> </a:t>
            </a:r>
            <a:r>
              <a:rPr lang="en-US" sz="1400" b="0" i="0" dirty="0">
                <a:effectLst/>
                <a:latin typeface="Times New Roman" panose="02020603050405020304" pitchFamily="18" charset="0"/>
                <a:cs typeface="Times New Roman" panose="02020603050405020304" pitchFamily="18" charset="0"/>
              </a:rPr>
              <a:t>Application With MySQL Backend and Web API Core as middleware and Angular as front end Used HTML, CSS and TypeScript for the </a:t>
            </a:r>
            <a:r>
              <a:rPr lang="en-US" sz="1400" b="0" i="0" dirty="0" smtClean="0">
                <a:effectLst/>
                <a:latin typeface="Times New Roman" panose="02020603050405020304" pitchFamily="18" charset="0"/>
                <a:cs typeface="Times New Roman" panose="02020603050405020304" pitchFamily="18" charset="0"/>
              </a:rPr>
              <a:t>designing</a:t>
            </a:r>
            <a:r>
              <a:rPr lang="en-US" sz="1400" b="0" i="0" dirty="0" smtClean="0">
                <a:effectLst/>
                <a:latin typeface="Times New Roman" panose="02020603050405020304" pitchFamily="18" charset="0"/>
                <a:cs typeface="Times New Roman" panose="02020603050405020304" pitchFamily="18" charset="0"/>
              </a:rPr>
              <a:t>.</a:t>
            </a:r>
          </a:p>
          <a:p>
            <a:pPr>
              <a:lnSpc>
                <a:spcPct val="114000"/>
              </a:lnSpc>
            </a:pPr>
            <a:r>
              <a:rPr lang="en-US" altLang="nl-NL" sz="1400" b="1" dirty="0">
                <a:latin typeface="Times New Roman" panose="02020603050405020304" pitchFamily="18" charset="0"/>
                <a:cs typeface="Times New Roman" panose="02020603050405020304" pitchFamily="18" charset="0"/>
              </a:rPr>
              <a:t>Covid Survey</a:t>
            </a:r>
          </a:p>
          <a:p>
            <a:pPr eaLnBrk="1" hangingPunct="1">
              <a:lnSpc>
                <a:spcPct val="114000"/>
              </a:lnSpc>
            </a:pPr>
            <a:r>
              <a:rPr lang="en-US" altLang="nl-NL" sz="1400" dirty="0" smtClean="0">
                <a:latin typeface="Times New Roman" panose="02020603050405020304" pitchFamily="18" charset="0"/>
                <a:cs typeface="Times New Roman" panose="02020603050405020304" pitchFamily="18" charset="0"/>
              </a:rPr>
              <a:t>Created a Power apps application with </a:t>
            </a:r>
            <a:r>
              <a:rPr lang="en-US" altLang="nl-NL" sz="1400" dirty="0" err="1" smtClean="0">
                <a:latin typeface="Times New Roman" panose="02020603050405020304" pitchFamily="18" charset="0"/>
                <a:cs typeface="Times New Roman" panose="02020603050405020304" pitchFamily="18" charset="0"/>
              </a:rPr>
              <a:t>S</a:t>
            </a:r>
            <a:r>
              <a:rPr lang="en-US" altLang="nl-NL" sz="1400" dirty="0" err="1" smtClean="0">
                <a:latin typeface="Times New Roman" panose="02020603050405020304" pitchFamily="18" charset="0"/>
                <a:cs typeface="Times New Roman" panose="02020603050405020304" pitchFamily="18" charset="0"/>
              </a:rPr>
              <a:t>harepoint</a:t>
            </a:r>
            <a:r>
              <a:rPr lang="en-US" altLang="nl-NL" sz="1400" dirty="0" smtClean="0">
                <a:latin typeface="Times New Roman" panose="02020603050405020304" pitchFamily="18" charset="0"/>
                <a:cs typeface="Times New Roman" panose="02020603050405020304" pitchFamily="18" charset="0"/>
              </a:rPr>
              <a:t> as backend and also included power automate. </a:t>
            </a:r>
          </a:p>
          <a:p>
            <a:pPr>
              <a:lnSpc>
                <a:spcPct val="114000"/>
              </a:lnSpc>
            </a:pPr>
            <a:r>
              <a:rPr lang="en-IN" altLang="nl-NL" sz="1400" b="1" dirty="0" smtClean="0">
                <a:latin typeface="Times New Roman" panose="02020603050405020304" pitchFamily="18" charset="0"/>
                <a:cs typeface="Times New Roman" panose="02020603050405020304" pitchFamily="18" charset="0"/>
              </a:rPr>
              <a:t>Degreed </a:t>
            </a:r>
            <a:r>
              <a:rPr lang="en-IN" altLang="nl-NL" sz="1400" b="1" dirty="0">
                <a:latin typeface="Times New Roman" panose="02020603050405020304" pitchFamily="18" charset="0"/>
                <a:cs typeface="Times New Roman" panose="02020603050405020304" pitchFamily="18" charset="0"/>
              </a:rPr>
              <a:t>:</a:t>
            </a:r>
          </a:p>
          <a:p>
            <a:pPr>
              <a:lnSpc>
                <a:spcPct val="114000"/>
              </a:lnSpc>
            </a:pPr>
            <a:r>
              <a:rPr lang="en-IN" altLang="en-US" sz="1400" dirty="0">
                <a:latin typeface="Times New Roman" panose="02020603050405020304" pitchFamily="18" charset="0"/>
                <a:cs typeface="Times New Roman" panose="02020603050405020304" pitchFamily="18" charset="0"/>
              </a:rPr>
              <a:t>Successfully completed the degreed training in git,sql server </a:t>
            </a:r>
            <a:r>
              <a:rPr lang="en-US" altLang="nl-NL" sz="1400" dirty="0">
                <a:latin typeface="Times New Roman" panose="02020603050405020304" pitchFamily="18" charset="0"/>
                <a:cs typeface="Times New Roman" panose="02020603050405020304" pitchFamily="18" charset="0"/>
              </a:rPr>
              <a:t>C#, .Net Core, </a:t>
            </a:r>
            <a:r>
              <a:rPr lang="en-US" altLang="nl-NL" sz="1400" dirty="0" smtClean="0">
                <a:latin typeface="Times New Roman" panose="02020603050405020304" pitchFamily="18" charset="0"/>
                <a:cs typeface="Times New Roman" panose="02020603050405020304" pitchFamily="18" charset="0"/>
              </a:rPr>
              <a:t>HTML, CSS, Angular</a:t>
            </a:r>
            <a:r>
              <a:rPr lang="en-US" altLang="nl-NL" sz="1200" b="1" dirty="0" smtClean="0">
                <a:latin typeface="Times New Roman" panose="02020603050405020304" pitchFamily="18" charset="0"/>
                <a:cs typeface="Times New Roman" panose="02020603050405020304" pitchFamily="18" charset="0"/>
              </a:rPr>
              <a:t>.</a:t>
            </a:r>
          </a:p>
          <a:p>
            <a:pPr>
              <a:lnSpc>
                <a:spcPct val="114000"/>
              </a:lnSpc>
            </a:pPr>
            <a:r>
              <a:rPr lang="en-US" altLang="nl-NL" sz="1400" dirty="0" smtClean="0">
                <a:latin typeface="Times New Roman" panose="02020603050405020304" pitchFamily="18" charset="0"/>
                <a:cs typeface="Times New Roman" panose="02020603050405020304" pitchFamily="18" charset="0"/>
              </a:rPr>
              <a:t>    Completed </a:t>
            </a:r>
            <a:r>
              <a:rPr lang="en-US" altLang="nl-NL" sz="1400" dirty="0" smtClean="0">
                <a:latin typeface="Times New Roman" panose="02020603050405020304" pitchFamily="18" charset="0"/>
                <a:cs typeface="Times New Roman" panose="02020603050405020304" pitchFamily="18" charset="0"/>
              </a:rPr>
              <a:t>training on </a:t>
            </a:r>
            <a:r>
              <a:rPr lang="en-US" altLang="nl-NL" sz="1400" b="1" dirty="0" smtClean="0">
                <a:latin typeface="Times New Roman" panose="02020603050405020304" pitchFamily="18" charset="0"/>
                <a:cs typeface="Times New Roman" panose="02020603050405020304" pitchFamily="18" charset="0"/>
              </a:rPr>
              <a:t>Power BI course.</a:t>
            </a:r>
          </a:p>
          <a:p>
            <a:pPr eaLnBrk="1" hangingPunct="1">
              <a:lnSpc>
                <a:spcPct val="114000"/>
              </a:lnSpc>
            </a:pPr>
            <a:endParaRPr lang="en-IN" altLang="en-US" sz="1400" dirty="0"/>
          </a:p>
          <a:p>
            <a:pPr eaLnBrk="1" hangingPunct="1">
              <a:lnSpc>
                <a:spcPct val="114000"/>
              </a:lnSpc>
            </a:pPr>
            <a:endParaRPr lang="en-IN" altLang="en-US" dirty="0"/>
          </a:p>
          <a:p>
            <a:pPr>
              <a:lnSpc>
                <a:spcPct val="114000"/>
              </a:lnSpc>
            </a:pPr>
            <a:endParaRPr lang="en-IN" altLang="en-US" dirty="0"/>
          </a:p>
          <a:p>
            <a:pPr algn="ctr" eaLnBrk="1" hangingPunct="1">
              <a:lnSpc>
                <a:spcPct val="114000"/>
              </a:lnSpc>
            </a:pPr>
            <a:endParaRPr lang="en-IN" altLang="en-US" dirty="0"/>
          </a:p>
          <a:p>
            <a:pPr eaLnBrk="1" hangingPunct="1">
              <a:lnSpc>
                <a:spcPct val="114000"/>
              </a:lnSpc>
            </a:pPr>
            <a:r>
              <a:rPr lang="en-IN" altLang="en-US" dirty="0"/>
              <a:t>    </a:t>
            </a:r>
            <a:r>
              <a:rPr lang="en-IN" altLang="en-US" dirty="0">
                <a:sym typeface="Wingdings" panose="05000000000000000000" pitchFamily="2" charset="2"/>
              </a:rPr>
              <a:t>--</a:t>
            </a:r>
            <a:r>
              <a:rPr lang="en-IN" altLang="en-US" sz="1200" dirty="0">
                <a:latin typeface="Times New Roman" panose="02020603050405020304" pitchFamily="18" charset="0"/>
                <a:cs typeface="Times New Roman" panose="02020603050405020304" pitchFamily="18" charset="0"/>
              </a:rPr>
              <a:t>Click here to go git – hub account</a:t>
            </a:r>
          </a:p>
          <a:p>
            <a:pPr eaLnBrk="1" hangingPunct="1">
              <a:lnSpc>
                <a:spcPct val="114000"/>
              </a:lnSpc>
            </a:pPr>
            <a:endParaRPr lang="en-IN" altLang="en-US" dirty="0"/>
          </a:p>
          <a:p>
            <a:pPr>
              <a:lnSpc>
                <a:spcPct val="114000"/>
              </a:lnSpc>
            </a:pPr>
            <a:r>
              <a:rPr lang="en-US" altLang="en-US" sz="1200" dirty="0"/>
              <a:t>Check out my work on GitHub</a:t>
            </a:r>
            <a:endParaRPr lang="en-IN" altLang="en-US" sz="1200"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r>
              <a:rPr lang="en-US" altLang="nl-NL" dirty="0"/>
              <a:t/>
            </a:r>
            <a:br>
              <a:rPr lang="en-US" altLang="nl-NL" dirty="0"/>
            </a:br>
            <a:r>
              <a:rPr lang="en-US" altLang="nl-NL" dirty="0"/>
              <a:t/>
            </a:r>
            <a:br>
              <a:rPr lang="en-US" altLang="nl-NL" dirty="0"/>
            </a:br>
            <a:endParaRPr lang="nl-NL" altLang="nl-NL" dirty="0"/>
          </a:p>
        </p:txBody>
      </p:sp>
      <p:sp>
        <p:nvSpPr>
          <p:cNvPr id="7171" name="Text Placeholder 21"/>
          <p:cNvSpPr>
            <a:spLocks noGrp="1"/>
          </p:cNvSpPr>
          <p:nvPr>
            <p:ph type="body" sz="quarter" idx="42"/>
          </p:nvPr>
        </p:nvSpPr>
        <p:spPr>
          <a:xfrm>
            <a:off x="2468563" y="889336"/>
            <a:ext cx="6056312" cy="406064"/>
          </a:xfrm>
        </p:spPr>
        <p:txBody>
          <a:bodyPr/>
          <a:lstStyle/>
          <a:p>
            <a:pPr fontAlgn="base">
              <a:spcBef>
                <a:spcPct val="0"/>
              </a:spcBef>
            </a:pPr>
            <a:r>
              <a:rPr lang="nl-NL" altLang="nl-NL" dirty="0"/>
              <a:t>Analyst/Software Engineer </a:t>
            </a:r>
          </a:p>
          <a:p>
            <a:pPr fontAlgn="base">
              <a:spcBef>
                <a:spcPct val="0"/>
              </a:spcBef>
            </a:pPr>
            <a:r>
              <a:rPr lang="nl-NL" altLang="nl-NL" dirty="0"/>
              <a:t> </a:t>
            </a:r>
          </a:p>
          <a:p>
            <a:pPr fontAlgn="base">
              <a:spcBef>
                <a:spcPct val="0"/>
              </a:spcBef>
            </a:pPr>
            <a:endParaRPr lang="nl-NL" altLang="nl-NL" dirty="0"/>
          </a:p>
          <a:p>
            <a:pPr fontAlgn="base">
              <a:spcBef>
                <a:spcPct val="0"/>
              </a:spcBef>
            </a:pPr>
            <a:endParaRPr lang="nl-NL" altLang="nl-NL" dirty="0"/>
          </a:p>
          <a:p>
            <a:pPr fontAlgn="base">
              <a:spcBef>
                <a:spcPct val="0"/>
              </a:spcBef>
            </a:pPr>
            <a:endParaRPr lang="nl-NL" altLang="nl-NL" dirty="0"/>
          </a:p>
          <a:p>
            <a:pPr fontAlgn="base">
              <a:spcBef>
                <a:spcPct val="0"/>
              </a:spcBef>
            </a:pPr>
            <a:endParaRPr lang="nl-NL" altLang="nl-NL" dirty="0"/>
          </a:p>
        </p:txBody>
      </p:sp>
      <p:sp>
        <p:nvSpPr>
          <p:cNvPr id="7173" name="Text Placeholder 24"/>
          <p:cNvSpPr>
            <a:spLocks noGrp="1"/>
          </p:cNvSpPr>
          <p:nvPr>
            <p:ph type="body" sz="quarter" idx="47"/>
          </p:nvPr>
        </p:nvSpPr>
        <p:spPr>
          <a:xfrm>
            <a:off x="3200400" y="1608636"/>
            <a:ext cx="5715000" cy="268285"/>
          </a:xfrm>
        </p:spPr>
        <p:txBody>
          <a:bodyPr/>
          <a:lstStyle/>
          <a:p>
            <a:pPr eaLnBrk="1" hangingPunct="1"/>
            <a:r>
              <a:rPr lang="en-US" altLang="nl-NL" dirty="0" smtClean="0">
                <a:solidFill>
                  <a:schemeClr val="accent2">
                    <a:lumMod val="60000"/>
                    <a:lumOff val="40000"/>
                  </a:schemeClr>
                </a:solidFill>
              </a:rPr>
              <a:t>NALINI.POGULA@CAPGEMINI.COM</a:t>
            </a:r>
            <a:endParaRPr lang="nl-NL" altLang="nl-NL" dirty="0"/>
          </a:p>
        </p:txBody>
      </p:sp>
      <p:sp>
        <p:nvSpPr>
          <p:cNvPr id="7174" name="Text Placeholder 25"/>
          <p:cNvSpPr>
            <a:spLocks noGrp="1"/>
          </p:cNvSpPr>
          <p:nvPr>
            <p:ph type="body" sz="quarter" idx="48"/>
          </p:nvPr>
        </p:nvSpPr>
        <p:spPr>
          <a:xfrm>
            <a:off x="3327559" y="1852273"/>
            <a:ext cx="2382837" cy="292176"/>
          </a:xfrm>
        </p:spPr>
        <p:txBody>
          <a:bodyPr/>
          <a:lstStyle/>
          <a:p>
            <a:pPr eaLnBrk="1" hangingPunct="1"/>
            <a:r>
              <a:rPr lang="nl-NL" altLang="nl-NL" dirty="0"/>
              <a:t>+91 </a:t>
            </a:r>
            <a:r>
              <a:rPr lang="nl-NL" altLang="nl-NL" dirty="0" smtClean="0"/>
              <a:t>9398561597</a:t>
            </a:r>
            <a:endParaRPr lang="en-US" altLang="nl-NL" dirty="0"/>
          </a:p>
        </p:txBody>
      </p:sp>
      <p:sp>
        <p:nvSpPr>
          <p:cNvPr id="7175" name="Text Placeholder 26"/>
          <p:cNvSpPr>
            <a:spLocks noGrp="1"/>
          </p:cNvSpPr>
          <p:nvPr>
            <p:ph type="body" sz="quarter" idx="50"/>
          </p:nvPr>
        </p:nvSpPr>
        <p:spPr>
          <a:xfrm>
            <a:off x="273328" y="2850558"/>
            <a:ext cx="4240133" cy="4030769"/>
          </a:xfrm>
        </p:spPr>
        <p:txBody>
          <a:bodyPr/>
          <a:lstStyle/>
          <a:p>
            <a:r>
              <a:rPr lang="en-US" altLang="en-US" sz="1400" b="1" dirty="0">
                <a:latin typeface="Times New Roman" panose="02020603050405020304" pitchFamily="18" charset="0"/>
                <a:cs typeface="Times New Roman" panose="02020603050405020304" pitchFamily="18" charset="0"/>
              </a:rPr>
              <a:t>Full Stack Developer</a:t>
            </a:r>
            <a:r>
              <a:rPr lang="en-US" sz="1400" dirty="0">
                <a:latin typeface="Times New Roman" panose="02020603050405020304" pitchFamily="18" charset="0"/>
                <a:cs typeface="Times New Roman" panose="02020603050405020304" pitchFamily="18" charset="0"/>
              </a:rPr>
              <a:t> </a:t>
            </a:r>
          </a:p>
          <a:p>
            <a:pPr marL="171450" indent="-1714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Hands on experience on </a:t>
            </a:r>
            <a:r>
              <a:rPr lang="en-US" sz="1400" b="1" dirty="0">
                <a:latin typeface="Times New Roman" panose="02020603050405020304" pitchFamily="18" charset="0"/>
                <a:cs typeface="Times New Roman" panose="02020603050405020304" pitchFamily="18" charset="0"/>
              </a:rPr>
              <a:t>C#, Sql Server, ADO.NET, LINQ, Entity framework, ASP.NET CORE with WEB API</a:t>
            </a:r>
            <a:endParaRPr lang="en-US" altLang="en-US" sz="1400" dirty="0">
              <a:latin typeface="Times New Roman" panose="02020603050405020304" pitchFamily="18" charset="0"/>
              <a:cs typeface="Times New Roman" panose="02020603050405020304" pitchFamily="18" charset="0"/>
              <a:sym typeface="+mn-ea"/>
            </a:endParaRPr>
          </a:p>
          <a:p>
            <a:pPr marL="171450" indent="-1714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sym typeface="+mn-ea"/>
              </a:rPr>
              <a:t>Knowledge on creating </a:t>
            </a:r>
            <a:r>
              <a:rPr lang="en-US" sz="1400" b="1" dirty="0">
                <a:latin typeface="Times New Roman" panose="02020603050405020304" pitchFamily="18" charset="0"/>
                <a:cs typeface="Times New Roman" panose="02020603050405020304" pitchFamily="18" charset="0"/>
                <a:sym typeface="+mn-ea"/>
              </a:rPr>
              <a:t>Simple web</a:t>
            </a:r>
            <a:r>
              <a:rPr lang="en-US" sz="1400" dirty="0">
                <a:latin typeface="Times New Roman" panose="02020603050405020304" pitchFamily="18" charset="0"/>
                <a:cs typeface="Times New Roman" panose="02020603050405020304" pitchFamily="18" charset="0"/>
                <a:sym typeface="+mn-ea"/>
              </a:rPr>
              <a:t> Application in </a:t>
            </a:r>
            <a:r>
              <a:rPr lang="en-US" sz="1400" b="1" dirty="0">
                <a:latin typeface="Times New Roman" panose="02020603050405020304" pitchFamily="18" charset="0"/>
                <a:cs typeface="Times New Roman" panose="02020603050405020304" pitchFamily="18" charset="0"/>
                <a:sym typeface="+mn-ea"/>
              </a:rPr>
              <a:t>Angular .</a:t>
            </a:r>
            <a:endParaRPr lang="en-US" altLang="en-US" sz="14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sym typeface="+mn-ea"/>
              </a:rPr>
              <a:t>Knowledge on creating databases in </a:t>
            </a:r>
            <a:r>
              <a:rPr lang="en-US" sz="1400" b="1" dirty="0">
                <a:latin typeface="Times New Roman" panose="02020603050405020304" pitchFamily="18" charset="0"/>
                <a:cs typeface="Times New Roman" panose="02020603050405020304" pitchFamily="18" charset="0"/>
                <a:sym typeface="+mn-ea"/>
              </a:rPr>
              <a:t>SSMS</a:t>
            </a:r>
            <a:endParaRPr lang="en-US" sz="1400" b="1"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Having Knowledge on </a:t>
            </a:r>
            <a:r>
              <a:rPr lang="en-US" sz="1400" b="1" dirty="0">
                <a:latin typeface="Times New Roman" panose="02020603050405020304" pitchFamily="18" charset="0"/>
                <a:cs typeface="Times New Roman" panose="02020603050405020304" pitchFamily="18" charset="0"/>
              </a:rPr>
              <a:t>Git</a:t>
            </a:r>
            <a:r>
              <a:rPr lang="en-US" sz="1400" dirty="0">
                <a:latin typeface="Times New Roman" panose="02020603050405020304" pitchFamily="18" charset="0"/>
                <a:cs typeface="Times New Roman" panose="02020603050405020304" pitchFamily="18" charset="0"/>
              </a:rPr>
              <a:t> And </a:t>
            </a:r>
            <a:r>
              <a:rPr lang="en-US" sz="1400" b="1" dirty="0">
                <a:latin typeface="Times New Roman" panose="02020603050405020304" pitchFamily="18" charset="0"/>
                <a:cs typeface="Times New Roman" panose="02020603050405020304" pitchFamily="18" charset="0"/>
              </a:rPr>
              <a:t>GitHub</a:t>
            </a:r>
          </a:p>
          <a:p>
            <a:pPr marL="171450" indent="-171450">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Passionate about learning new things.</a:t>
            </a:r>
          </a:p>
          <a:p>
            <a:pPr marL="171450" indent="-171450">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Ready to learn new technologies and implement them to further improve my knowledge.</a:t>
            </a:r>
          </a:p>
          <a:p>
            <a:pPr marL="171450" indent="-1714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Completed certification on </a:t>
            </a:r>
            <a:r>
              <a:rPr lang="en-US" sz="1400" b="1" dirty="0" smtClean="0">
                <a:latin typeface="Times New Roman" panose="02020603050405020304" pitchFamily="18" charset="0"/>
                <a:cs typeface="Times New Roman" panose="02020603050405020304" pitchFamily="18" charset="0"/>
              </a:rPr>
              <a:t>AZ-900(Microsoft Azure Fundamentals)</a:t>
            </a:r>
          </a:p>
          <a:p>
            <a:pPr marL="171450" indent="-171450">
              <a:buFont typeface="Arial" panose="020B0604020202020204" pitchFamily="34" charset="0"/>
              <a:buChar char="•"/>
            </a:pPr>
            <a:endParaRPr lang="en-US" sz="1400" b="1" dirty="0">
              <a:latin typeface="Times New Roman" panose="02020603050405020304" pitchFamily="18" charset="0"/>
              <a:cs typeface="Times New Roman" panose="02020603050405020304" pitchFamily="18" charset="0"/>
            </a:endParaRPr>
          </a:p>
        </p:txBody>
      </p:sp>
      <p:pic>
        <p:nvPicPr>
          <p:cNvPr id="7179" name="Picture 7">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l="23582" t="2058" r="24332" b="4875"/>
          <a:stretch>
            <a:fillRect/>
          </a:stretch>
        </p:blipFill>
        <p:spPr bwMode="auto">
          <a:xfrm>
            <a:off x="4379872" y="6277008"/>
            <a:ext cx="634921"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48000"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408851" y="685800"/>
            <a:ext cx="2580583" cy="653705"/>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2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200" dirty="0">
                <a:solidFill>
                  <a:prstClr val="black"/>
                </a:solidFill>
                <a:latin typeface="Verdana" panose="020B0604030504040204" pitchFamily="34" charset="0"/>
              </a:rPr>
              <a:t>Engineering</a:t>
            </a:r>
            <a:r>
              <a:rPr kumimoji="0" lang="en-US" altLang="nl-NL" sz="12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a:t>
            </a:r>
          </a:p>
          <a:p>
            <a:pPr marL="0" marR="0" lvl="0" indent="0" algn="l" defTabSz="914400" rtl="0" eaLnBrk="1" fontAlgn="auto" latinLnBrk="0" hangingPunct="1">
              <a:lnSpc>
                <a:spcPct val="114000"/>
              </a:lnSpc>
              <a:spcBef>
                <a:spcPts val="0"/>
              </a:spcBef>
              <a:spcAft>
                <a:spcPts val="0"/>
              </a:spcAft>
              <a:buClrTx/>
              <a:buSzTx/>
              <a:buFontTx/>
              <a:buNone/>
              <a:defRPr/>
            </a:pPr>
            <a:r>
              <a:rPr lang="en-US" altLang="nl-NL" sz="1000" noProof="0" dirty="0" smtClean="0">
                <a:solidFill>
                  <a:prstClr val="black"/>
                </a:solidFill>
                <a:latin typeface="Verdana" panose="020B0604030504040204" pitchFamily="34" charset="0"/>
              </a:rPr>
              <a:t>Computer Science </a:t>
            </a:r>
            <a:r>
              <a:rPr lang="en-US" altLang="nl-NL" sz="1000" dirty="0" smtClean="0">
                <a:solidFill>
                  <a:prstClr val="black"/>
                </a:solidFill>
                <a:latin typeface="Verdana" panose="020B0604030504040204" pitchFamily="34" charset="0"/>
              </a:rPr>
              <a:t>:2016-2020</a:t>
            </a:r>
            <a:endParaRPr lang="en-US" altLang="nl-NL" sz="1000" dirty="0">
              <a:solidFill>
                <a:prstClr val="black"/>
              </a:solidFill>
              <a:latin typeface="Verdana" panose="020B0604030504040204" pitchFamily="34" charset="0"/>
            </a:endParaRPr>
          </a:p>
          <a:p>
            <a:pPr marL="0" marR="0" lvl="0" indent="0" algn="l" defTabSz="914400" rtl="0" eaLnBrk="1" fontAlgn="auto" latinLnBrk="0" hangingPunct="1">
              <a:lnSpc>
                <a:spcPct val="114000"/>
              </a:lnSpc>
              <a:spcBef>
                <a:spcPts val="0"/>
              </a:spcBef>
              <a:spcAft>
                <a:spcPts val="0"/>
              </a:spcAft>
              <a:buClrTx/>
              <a:buSzTx/>
              <a:buFontTx/>
              <a:buNone/>
              <a:defRPr/>
            </a:pPr>
            <a:endParaRPr lang="en-US" altLang="nl-NL" sz="1000" dirty="0">
              <a:solidFill>
                <a:prstClr val="black"/>
              </a:solidFill>
              <a:latin typeface="Verdana" panose="020B0604030504040204" pitchFamily="34" charset="0"/>
            </a:endParaRPr>
          </a:p>
        </p:txBody>
      </p:sp>
      <p:sp>
        <p:nvSpPr>
          <p:cNvPr id="6" name="Rectangle 5"/>
          <p:cNvSpPr/>
          <p:nvPr/>
        </p:nvSpPr>
        <p:spPr>
          <a:xfrm>
            <a:off x="9241790" y="939800"/>
            <a:ext cx="1045210" cy="61555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noProof="0" dirty="0" smtClean="0">
              <a:ln>
                <a:noFill/>
              </a:ln>
              <a:solidFill>
                <a:prstClr val="black"/>
              </a:solidFill>
              <a:effectLst/>
              <a:uLnTx/>
              <a:uFillTx/>
              <a:latin typeface="Verdana" panose="020B060403050404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000" dirty="0">
              <a:solidFill>
                <a:prstClr val="black"/>
              </a:solidFill>
              <a:latin typeface="Verdana" panose="020B0604030504040204"/>
            </a:endParaRPr>
          </a:p>
          <a:p>
            <a:pPr marL="0" marR="0" lvl="0" indent="0"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SKILLS:</a:t>
            </a:r>
          </a:p>
        </p:txBody>
      </p:sp>
      <p:sp>
        <p:nvSpPr>
          <p:cNvPr id="7" name="Text Placeholder 6">
            <a:extLst>
              <a:ext uri="{FF2B5EF4-FFF2-40B4-BE49-F238E27FC236}">
                <a16:creationId xmlns:a16="http://schemas.microsoft.com/office/drawing/2014/main" id="{08E729D8-92DF-42D1-9A4F-E6D621453A44}"/>
              </a:ext>
            </a:extLst>
          </p:cNvPr>
          <p:cNvSpPr>
            <a:spLocks noGrp="1"/>
          </p:cNvSpPr>
          <p:nvPr>
            <p:ph type="body" sz="quarter" idx="43"/>
          </p:nvPr>
        </p:nvSpPr>
        <p:spPr>
          <a:xfrm>
            <a:off x="3713163" y="1368924"/>
            <a:ext cx="2382837" cy="197725"/>
          </a:xfrm>
        </p:spPr>
        <p:txBody>
          <a:bodyPr/>
          <a:lstStyle/>
          <a:p>
            <a:r>
              <a:rPr lang="en-US" sz="1200" smtClean="0"/>
              <a:t>Bangalore</a:t>
            </a:r>
            <a:endParaRPr lang="en-IN" sz="1200" dirty="0"/>
          </a:p>
        </p:txBody>
      </p:sp>
      <p:sp>
        <p:nvSpPr>
          <p:cNvPr id="10" name="Text Placeholder 9">
            <a:extLst>
              <a:ext uri="{FF2B5EF4-FFF2-40B4-BE49-F238E27FC236}">
                <a16:creationId xmlns:a16="http://schemas.microsoft.com/office/drawing/2014/main" id="{F10F67DF-FFC0-6741-83FD-AB9E5E22DAC6}"/>
              </a:ext>
            </a:extLst>
          </p:cNvPr>
          <p:cNvSpPr>
            <a:spLocks noGrp="1"/>
          </p:cNvSpPr>
          <p:nvPr>
            <p:ph type="body" sz="quarter" idx="41"/>
          </p:nvPr>
        </p:nvSpPr>
        <p:spPr>
          <a:xfrm>
            <a:off x="2468282" y="253664"/>
            <a:ext cx="6223654" cy="635672"/>
          </a:xfrm>
        </p:spPr>
        <p:txBody>
          <a:bodyPr/>
          <a:lstStyle/>
          <a:p>
            <a:r>
              <a:rPr lang="en-US" sz="2000" dirty="0" smtClean="0"/>
              <a:t>NALINI POGULA</a:t>
            </a:r>
          </a:p>
          <a:p>
            <a:endParaRPr lang="en-US" sz="2000" dirty="0"/>
          </a:p>
          <a:p>
            <a:endParaRPr lang="en-IN" sz="2000" dirty="0"/>
          </a:p>
        </p:txBody>
      </p:sp>
      <p:pic>
        <p:nvPicPr>
          <p:cNvPr id="3" name="Picture 2"/>
          <p:cNvPicPr>
            <a:picLocks noChangeAspect="1"/>
          </p:cNvPicPr>
          <p:nvPr/>
        </p:nvPicPr>
        <p:blipFill>
          <a:blip r:embed="rId5"/>
          <a:stretch>
            <a:fillRect/>
          </a:stretch>
        </p:blipFill>
        <p:spPr>
          <a:xfrm>
            <a:off x="354233" y="197991"/>
            <a:ext cx="1630323" cy="1544787"/>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9520C565D7B7748A5232C07CA744C45" ma:contentTypeVersion="2" ma:contentTypeDescription="Create a new document." ma:contentTypeScope="" ma:versionID="5db1e81c526937bc70f7aa320387fe18">
  <xsd:schema xmlns:xsd="http://www.w3.org/2001/XMLSchema" xmlns:xs="http://www.w3.org/2001/XMLSchema" xmlns:p="http://schemas.microsoft.com/office/2006/metadata/properties" xmlns:ns2="a0ccc030-2f39-4c7e-a57f-62279c4c19e2" targetNamespace="http://schemas.microsoft.com/office/2006/metadata/properties" ma:root="true" ma:fieldsID="494489cc8eaa43860ccb4ba2de79c2dc" ns2:_="">
    <xsd:import namespace="a0ccc030-2f39-4c7e-a57f-62279c4c19e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ccc030-2f39-4c7e-a57f-62279c4c19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53B9B6C-CA97-40F5-B8CD-A34DA1795E1A}">
  <ds:schemaRefs>
    <ds:schemaRef ds:uri="http://schemas.microsoft.com/sharepoint/v3/contenttype/forms"/>
  </ds:schemaRefs>
</ds:datastoreItem>
</file>

<file path=customXml/itemProps2.xml><?xml version="1.0" encoding="utf-8"?>
<ds:datastoreItem xmlns:ds="http://schemas.openxmlformats.org/officeDocument/2006/customXml" ds:itemID="{0CE7ACD4-12A6-41FA-A24A-339D5D4984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ccc030-2f39-4c7e-a57f-62279c4c19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D08F7DB-AA7F-464E-B6A0-BA59D99F06C5}">
  <ds:schemaRefs>
    <ds:schemaRef ds:uri="http://purl.org/dc/dcmitype/"/>
    <ds:schemaRef ds:uri="http://schemas.microsoft.com/office/infopath/2007/PartnerControls"/>
    <ds:schemaRef ds:uri="http://schemas.openxmlformats.org/package/2006/metadata/core-properties"/>
    <ds:schemaRef ds:uri="http://purl.org/dc/elements/1.1/"/>
    <ds:schemaRef ds:uri="http://purl.org/dc/terms/"/>
    <ds:schemaRef ds:uri="http://schemas.microsoft.com/office/2006/metadata/properties"/>
    <ds:schemaRef ds:uri="http://schemas.microsoft.com/office/2006/documentManagement/types"/>
    <ds:schemaRef ds:uri="a0ccc030-2f39-4c7e-a57f-62279c4c19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694</TotalTime>
  <Words>252</Words>
  <Application>Microsoft Office PowerPoint</Application>
  <PresentationFormat>Widescreen</PresentationFormat>
  <Paragraphs>60</Paragraphs>
  <Slides>1</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9" baseType="lpstr">
      <vt:lpstr>Arial</vt:lpstr>
      <vt:lpstr>Helvetica Light</vt:lpstr>
      <vt:lpstr>Times New Roman</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hp</cp:lastModifiedBy>
  <cp:revision>160</cp:revision>
  <dcterms:created xsi:type="dcterms:W3CDTF">2020-09-22T06:24:00Z</dcterms:created>
  <dcterms:modified xsi:type="dcterms:W3CDTF">2022-12-06T07:50:40Z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0x01010029520C565D7B7748A5232C07CA744C45</vt:lpwstr>
  </property>
  <property fmtid="{D5CDD505-2E9C-101B-9397-08002B2CF9AE}" pid="3" name="KSOProductBuildVer">
    <vt:lpwstr>1033-11.2.0.10152</vt:lpwstr>
  </property>
</Properties>
</file>