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4" d="100"/>
          <a:sy n="94" d="100"/>
        </p:scale>
        <p:origin x="384" y="-6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9/9/2025</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33836547"/>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08817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20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20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3995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0585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498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0409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5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35188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08228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7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43996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8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51148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9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4400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516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906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37398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33794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3888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4939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06794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50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002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5452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14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52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1395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9/9/2025</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038035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文本框"/>
          <p:cNvSpPr>
            <a:spLocks noGrp="1"/>
          </p:cNvSpPr>
          <p:nvPr>
            <p:ph type="ctrTitle"/>
          </p:nvPr>
        </p:nvSpPr>
        <p:spPr>
          <a:xfrm>
            <a:off x="-95226" y="257786"/>
            <a:ext cx="7629525" cy="16548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5400" b="1" i="0" u="none" strike="noStrike" kern="0" cap="none" spc="0" baseline="0">
                <a:solidFill>
                  <a:srgbClr val="0F0F0F"/>
                </a:solidFill>
                <a:latin typeface="Times New Roman" pitchFamily="18" charset="0"/>
                <a:ea typeface="宋体" charset="0"/>
                <a:cs typeface="Times New Roman" pitchFamily="18" charset="0"/>
              </a:rPr>
              <a:t>Food Portfolio </a:t>
            </a:r>
            <a:r>
              <a:rPr lang="zh-CN" altLang="en-US" sz="5400" b="1" i="0" u="none" strike="noStrike" kern="0" cap="none" spc="0" baseline="0">
                <a:solidFill>
                  <a:srgbClr val="0F0F0F"/>
                </a:solidFill>
                <a:latin typeface="Roboto" pitchFamily="2" charset="0"/>
                <a:ea typeface="宋体" charset="0"/>
                <a:cs typeface="Trebuchet MS" charset="0"/>
              </a:rPr>
              <a:t/>
            </a:r>
            <a:br>
              <a:rPr lang="zh-CN" altLang="en-US" sz="5400" b="1" i="0" u="none" strike="noStrike" kern="0" cap="none" spc="0" baseline="0">
                <a:solidFill>
                  <a:srgbClr val="0F0F0F"/>
                </a:solidFill>
                <a:latin typeface="Roboto" pitchFamily="2" charset="0"/>
                <a:ea typeface="宋体" charset="0"/>
                <a:cs typeface="Trebuchet MS" charset="0"/>
              </a:rPr>
            </a:br>
            <a:endParaRPr lang="zh-CN" altLang="en-US" sz="54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770331" y="1847321"/>
            <a:ext cx="6116532"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charset="0"/>
                <a:ea typeface="宋体" charset="0"/>
                <a:cs typeface="Calibri" charset="0"/>
              </a:rPr>
              <a:t>STUDENT NAME: </a:t>
            </a: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charset="0"/>
                <a:ea typeface="宋体" charset="0"/>
                <a:cs typeface="Calibri" charset="0"/>
              </a:rPr>
              <a:t>REGISTER NO AND NMID: </a:t>
            </a: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charset="0"/>
                <a:ea typeface="宋体" charset="0"/>
                <a:cs typeface="Calibri" charset="0"/>
              </a:rPr>
              <a:t>DEPARTMENT: </a:t>
            </a: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charset="0"/>
                <a:ea typeface="宋体" charset="0"/>
                <a:cs typeface="Calibri" charset="0"/>
              </a:rPr>
              <a:t>COLLEGE: COLLEGE/ UNIVERSITY</a:t>
            </a: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charset="0"/>
                <a:ea typeface="宋体" charset="0"/>
                <a:cs typeface="Calibri" charset="0"/>
              </a:rPr>
              <a:t>           </a:t>
            </a:r>
            <a:endParaRPr lang="zh-CN" altLang="en-US" sz="3600" b="0" i="0" u="none" strike="noStrike" kern="1200" cap="none" spc="0" baseline="0">
              <a:solidFill>
                <a:schemeClr val="tx1"/>
              </a:solidFill>
              <a:latin typeface="Calibri" charset="0"/>
              <a:ea typeface="宋体" charset="0"/>
              <a:cs typeface="Calibri" charset="0"/>
            </a:endParaRPr>
          </a:p>
        </p:txBody>
      </p:sp>
      <p:sp>
        <p:nvSpPr>
          <p:cNvPr id="208" name="文本框"/>
          <p:cNvSpPr txBox="1">
            <a:spLocks/>
          </p:cNvSpPr>
          <p:nvPr/>
        </p:nvSpPr>
        <p:spPr>
          <a:xfrm>
            <a:off x="4372588" y="1701207"/>
            <a:ext cx="4243373" cy="758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Droid Sans" charset="0"/>
                <a:ea typeface="宋体" charset="0"/>
                <a:cs typeface="Lucida Sans" charset="0"/>
              </a:rPr>
              <a:t>P.Nalini</a:t>
            </a:r>
            <a:endParaRPr lang="zh-CN" altLang="en-US" sz="4400" b="0" i="0" u="none" strike="noStrike" kern="1200" cap="none" spc="0" baseline="0">
              <a:solidFill>
                <a:schemeClr val="tx1"/>
              </a:solidFill>
              <a:latin typeface="Droid Sans" charset="0"/>
              <a:ea typeface="宋体" charset="0"/>
              <a:cs typeface="Lucida Sans" charset="0"/>
            </a:endParaRPr>
          </a:p>
        </p:txBody>
      </p:sp>
      <p:sp>
        <p:nvSpPr>
          <p:cNvPr id="209" name="文本框"/>
          <p:cNvSpPr txBox="1">
            <a:spLocks/>
          </p:cNvSpPr>
          <p:nvPr/>
        </p:nvSpPr>
        <p:spPr>
          <a:xfrm>
            <a:off x="5677494" y="3015637"/>
            <a:ext cx="857236"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210" name="文本框"/>
          <p:cNvSpPr txBox="1">
            <a:spLocks/>
          </p:cNvSpPr>
          <p:nvPr/>
        </p:nvSpPr>
        <p:spPr>
          <a:xfrm>
            <a:off x="6098250" y="2495512"/>
            <a:ext cx="4393883" cy="3295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charset="0"/>
                <a:ea typeface="宋体" charset="0"/>
                <a:cs typeface="Lucida Sans" charset="0"/>
              </a:rPr>
              <a:t>83BEA100D49FC63AA03440AD50AA92CC</a:t>
            </a:r>
            <a:endParaRPr lang="zh-CN" altLang="en-US" sz="1600" b="0" i="0" u="none" strike="noStrike" kern="1200" cap="none" spc="0" baseline="0">
              <a:solidFill>
                <a:schemeClr val="tx1"/>
              </a:solidFill>
              <a:latin typeface="Droid Sans" charset="0"/>
              <a:ea typeface="宋体" charset="0"/>
              <a:cs typeface="Lucida Sans" charset="0"/>
            </a:endParaRPr>
          </a:p>
        </p:txBody>
      </p:sp>
      <p:sp>
        <p:nvSpPr>
          <p:cNvPr id="211" name="文本框"/>
          <p:cNvSpPr txBox="1">
            <a:spLocks/>
          </p:cNvSpPr>
          <p:nvPr/>
        </p:nvSpPr>
        <p:spPr>
          <a:xfrm>
            <a:off x="3939896" y="2850308"/>
            <a:ext cx="4204922"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charset="0"/>
                <a:ea typeface="宋体" charset="0"/>
                <a:cs typeface="Lucida Sans" charset="0"/>
              </a:rPr>
              <a:t>Bsc Computer Science </a:t>
            </a:r>
            <a:endParaRPr lang="zh-CN" altLang="en-US" sz="3200" b="0" i="0" u="none" strike="noStrike" kern="1200" cap="none" spc="0" baseline="0">
              <a:solidFill>
                <a:schemeClr val="tx1"/>
              </a:solidFill>
              <a:latin typeface="Droid Sans" charset="0"/>
              <a:ea typeface="宋体" charset="0"/>
              <a:cs typeface="Lucida Sans" charset="0"/>
            </a:endParaRPr>
          </a:p>
        </p:txBody>
      </p:sp>
      <p:sp>
        <p:nvSpPr>
          <p:cNvPr id="212" name="文本框"/>
          <p:cNvSpPr txBox="1">
            <a:spLocks/>
          </p:cNvSpPr>
          <p:nvPr/>
        </p:nvSpPr>
        <p:spPr>
          <a:xfrm rot="1388294">
            <a:off x="5674344" y="3002093"/>
            <a:ext cx="857236" cy="3581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213" name="文本框"/>
          <p:cNvSpPr txBox="1">
            <a:spLocks/>
          </p:cNvSpPr>
          <p:nvPr/>
        </p:nvSpPr>
        <p:spPr>
          <a:xfrm>
            <a:off x="5302875" y="3573584"/>
            <a:ext cx="5689050" cy="453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C.S.I Ewart Women's Christian college </a:t>
            </a:r>
            <a:endParaRPr lang="zh-CN" altLang="en-US" sz="2400" b="0" i="0" u="none" strike="noStrike" kern="1200" cap="none" spc="0" baseline="0">
              <a:solidFill>
                <a:schemeClr val="tx1"/>
              </a:solidFill>
              <a:latin typeface="Droid Sans" charset="0"/>
              <a:ea typeface="宋体" charset="0"/>
              <a:cs typeface="Lucida Sans" charset="0"/>
            </a:endParaRPr>
          </a:p>
        </p:txBody>
      </p:sp>
      <p:sp>
        <p:nvSpPr>
          <p:cNvPr id="214" name="文本框"/>
          <p:cNvSpPr txBox="1">
            <a:spLocks/>
          </p:cNvSpPr>
          <p:nvPr/>
        </p:nvSpPr>
        <p:spPr>
          <a:xfrm>
            <a:off x="5379074" y="4078402"/>
            <a:ext cx="3961077" cy="520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charset="0"/>
              </a:rPr>
              <a:t>Madras University </a:t>
            </a:r>
            <a:endParaRPr lang="zh-CN" altLang="en-US" sz="2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37732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pic>
        <p:nvPicPr>
          <p:cNvPr id="189" name="图片"/>
          <p:cNvPicPr>
            <a:picLocks/>
          </p:cNvPicPr>
          <p:nvPr/>
        </p:nvPicPr>
        <p:blipFill>
          <a:blip cstate="print"/>
          <a:stretch>
            <a:fillRect/>
          </a:stretch>
        </p:blipFill>
        <p:spPr>
          <a:xfrm>
            <a:off x="66675" y="3381373"/>
            <a:ext cx="2466975" cy="3419473"/>
          </a:xfrm>
          <a:prstGeom prst="rect">
            <a:avLst/>
          </a:prstGeom>
          <a:noFill/>
          <a:ln w="12700" cap="flat" cmpd="sng">
            <a:noFill/>
            <a:prstDash val="solid"/>
            <a:miter/>
          </a:ln>
        </p:spPr>
      </p:pic>
      <p:sp>
        <p:nvSpPr>
          <p:cNvPr id="190"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RESULTS AND SCREENSHOTS</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9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92"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193" name="图片"/>
          <p:cNvPicPr>
            <a:picLocks noChangeAspect="1"/>
          </p:cNvPicPr>
          <p:nvPr/>
        </p:nvPicPr>
        <p:blipFill>
          <a:blip r:embed="rId3" cstate="print"/>
          <a:stretch>
            <a:fillRect/>
          </a:stretch>
        </p:blipFill>
        <p:spPr>
          <a:xfrm>
            <a:off x="1060576" y="1558152"/>
            <a:ext cx="7416544" cy="4432979"/>
          </a:xfrm>
          <a:prstGeom prst="rect">
            <a:avLst/>
          </a:prstGeom>
          <a:noFill/>
          <a:ln w="12700" cap="flat" cmpd="sng">
            <a:noFill/>
            <a:prstDash val="solid"/>
            <a:miter/>
          </a:ln>
        </p:spPr>
      </p:pic>
    </p:spTree>
    <p:extLst>
      <p:ext uri="{BB962C8B-B14F-4D97-AF65-F5344CB8AC3E}">
        <p14:creationId xmlns:p14="http://schemas.microsoft.com/office/powerpoint/2010/main" val="188990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9"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200" name="文本框"/>
          <p:cNvSpPr>
            <a:spLocks noGrp="1"/>
          </p:cNvSpPr>
          <p:nvPr>
            <p:ph type="title"/>
          </p:nvPr>
        </p:nvSpPr>
        <p:spPr>
          <a:xfrm>
            <a:off x="755332" y="385444"/>
            <a:ext cx="4578668" cy="737233"/>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CONCLUSION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20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202" name="矩形"/>
          <p:cNvSpPr>
            <a:spLocks/>
          </p:cNvSpPr>
          <p:nvPr/>
        </p:nvSpPr>
        <p:spPr>
          <a:xfrm>
            <a:off x="5672597" y="3009332"/>
            <a:ext cx="857235" cy="358140"/>
          </a:xfrm>
          <a:prstGeom prst="rect">
            <a:avLst/>
          </a:prstGeom>
          <a:noFill/>
          <a:ln w="12700" cap="flat" cmpd="sng">
            <a:noFill/>
            <a:prstDash val="solid"/>
            <a:miter/>
          </a:ln>
        </p:spPr>
      </p:sp>
      <p:sp>
        <p:nvSpPr>
          <p:cNvPr id="203" name="矩形"/>
          <p:cNvSpPr>
            <a:spLocks/>
          </p:cNvSpPr>
          <p:nvPr/>
        </p:nvSpPr>
        <p:spPr>
          <a:xfrm>
            <a:off x="699457" y="1990693"/>
            <a:ext cx="8930940" cy="30918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charset="0"/>
                <a:ea typeface="宋体" charset="0"/>
                <a:cs typeface="Lucida Sans" charset="0"/>
              </a:rPr>
              <a:t>Food is the foundation of life. Eating safe, nutritious, and balanced food gives us energy, protects us from diseases, and ensures a healthy and happy future.</a:t>
            </a:r>
            <a:endParaRPr lang="zh-CN" altLang="en-US" sz="40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04593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12359905" y="-390519"/>
            <a:ext cx="1603718" cy="3315526"/>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600"/>
                </a:lnTo>
                <a:lnTo>
                  <a:pt x="21599" y="21600"/>
                </a:lnTo>
                <a:lnTo>
                  <a:pt x="21599" y="0"/>
                </a:lnTo>
                <a:close/>
              </a:path>
            </a:pathLst>
          </a:custGeom>
          <a:solidFill>
            <a:srgbClr val="F1F1F1"/>
          </a:solidFill>
          <a:ln cap="flat" cmpd="sng">
            <a:noFill/>
            <a:prstDash val="solid"/>
            <a:miter/>
          </a:ln>
        </p:spPr>
      </p:sp>
      <p:grpSp>
        <p:nvGrpSpPr>
          <p:cNvPr id="77" name="组合"/>
          <p:cNvGrpSpPr>
            <a:grpSpLocks/>
          </p:cNvGrpSpPr>
          <p:nvPr/>
        </p:nvGrpSpPr>
        <p:grpSpPr>
          <a:xfrm>
            <a:off x="7535978" y="0"/>
            <a:ext cx="4656426" cy="7100944"/>
            <a:chOff x="7535978" y="0"/>
            <a:chExt cx="4656426" cy="7100944"/>
          </a:xfrm>
        </p:grpSpPr>
        <p:sp>
          <p:nvSpPr>
            <p:cNvPr id="68" name="曲线"/>
            <p:cNvSpPr>
              <a:spLocks/>
            </p:cNvSpPr>
            <p:nvPr/>
          </p:nvSpPr>
          <p:spPr>
            <a:xfrm>
              <a:off x="9429264" y="4995"/>
              <a:ext cx="1196101" cy="7095858"/>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69" name="曲线"/>
            <p:cNvSpPr>
              <a:spLocks/>
            </p:cNvSpPr>
            <p:nvPr/>
          </p:nvSpPr>
          <p:spPr>
            <a:xfrm>
              <a:off x="7535978" y="3825527"/>
              <a:ext cx="4656095" cy="3275417"/>
            </a:xfrm>
            <a:custGeom>
              <a:avLst/>
              <a:gdLst>
                <a:gd name="T1" fmla="*/ 0 w 21600"/>
                <a:gd name="T2" fmla="*/ 0 h 21600"/>
                <a:gd name="T3" fmla="*/ 21600 w 21600"/>
                <a:gd name="T4" fmla="*/ 21600 h 21600"/>
              </a:gdLst>
              <a:ahLst/>
              <a:cxnLst/>
              <a:rect l="T1" t="T2" r="T3" b="T4"/>
              <a:pathLst>
                <a:path w="21600" h="21600">
                  <a:moveTo>
                    <a:pt x="21599" y="0"/>
                  </a:moveTo>
                  <a:lnTo>
                    <a:pt x="0" y="21594"/>
                  </a:lnTo>
                </a:path>
              </a:pathLst>
            </a:custGeom>
            <a:noFill/>
            <a:ln w="9525" cap="flat" cmpd="sng">
              <a:solidFill>
                <a:srgbClr val="5FCAEE"/>
              </a:solidFill>
              <a:prstDash val="solid"/>
              <a:round/>
            </a:ln>
          </p:spPr>
        </p:sp>
        <p:sp>
          <p:nvSpPr>
            <p:cNvPr id="70" name="曲线"/>
            <p:cNvSpPr>
              <a:spLocks/>
            </p:cNvSpPr>
            <p:nvPr/>
          </p:nvSpPr>
          <p:spPr>
            <a:xfrm>
              <a:off x="9237538" y="0"/>
              <a:ext cx="2954446" cy="7100465"/>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50589" y="0"/>
              <a:ext cx="2541816" cy="7100465"/>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72" name="曲线"/>
            <p:cNvSpPr>
              <a:spLocks/>
            </p:cNvSpPr>
            <p:nvPr/>
          </p:nvSpPr>
          <p:spPr>
            <a:xfrm>
              <a:off x="8994441" y="3155761"/>
              <a:ext cx="3197543" cy="3944704"/>
            </a:xfrm>
            <a:custGeom>
              <a:avLst/>
              <a:gdLst>
                <a:gd name="T1" fmla="*/ 0 w 21600"/>
                <a:gd name="T2" fmla="*/ 0 h 21600"/>
                <a:gd name="T3" fmla="*/ 21600 w 21600"/>
                <a:gd name="T4" fmla="*/ 21600 h 21600"/>
              </a:gdLst>
              <a:ahLst/>
              <a:cxnLst/>
              <a:rect l="T1" t="T2" r="T3" b="T4"/>
              <a:pathLst>
                <a:path w="21600" h="21600">
                  <a:moveTo>
                    <a:pt x="21599" y="0"/>
                  </a:moveTo>
                  <a:lnTo>
                    <a:pt x="0" y="21600"/>
                  </a:lnTo>
                  <a:lnTo>
                    <a:pt x="21599" y="21600"/>
                  </a:lnTo>
                  <a:lnTo>
                    <a:pt x="21599" y="0"/>
                  </a:lnTo>
                  <a:close/>
                </a:path>
              </a:pathLst>
            </a:custGeom>
            <a:solidFill>
              <a:srgbClr val="17AFE3">
                <a:alpha val="66000"/>
              </a:srgbClr>
            </a:solidFill>
            <a:ln cap="flat" cmpd="sng">
              <a:noFill/>
              <a:prstDash val="solid"/>
              <a:miter/>
            </a:ln>
          </p:spPr>
        </p:sp>
        <p:sp>
          <p:nvSpPr>
            <p:cNvPr id="73" name="曲线"/>
            <p:cNvSpPr>
              <a:spLocks/>
            </p:cNvSpPr>
            <p:nvPr/>
          </p:nvSpPr>
          <p:spPr>
            <a:xfrm>
              <a:off x="9390487" y="0"/>
              <a:ext cx="2801796" cy="7100465"/>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920494" y="0"/>
              <a:ext cx="1271490" cy="7100465"/>
            </a:xfrm>
            <a:custGeom>
              <a:avLst/>
              <a:gdLst>
                <a:gd name="T1" fmla="*/ 0 w 21600"/>
                <a:gd name="T2" fmla="*/ 0 h 21600"/>
                <a:gd name="T3" fmla="*/ 21600 w 21600"/>
                <a:gd name="T4" fmla="*/ 21600 h 21600"/>
              </a:gdLst>
              <a:ahLst/>
              <a:cxnLst/>
              <a:rect l="T1" t="T2" r="T3" b="T4"/>
              <a:pathLst>
                <a:path w="21600" h="21600">
                  <a:moveTo>
                    <a:pt x="21598" y="0"/>
                  </a:moveTo>
                  <a:lnTo>
                    <a:pt x="17046"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59384" y="0"/>
              <a:ext cx="1232916" cy="7100465"/>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4"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406242" y="3717880"/>
              <a:ext cx="1785741" cy="3382584"/>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2064361" y="2634642"/>
            <a:ext cx="6047608" cy="12915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charset="0"/>
                <a:ea typeface="宋体" charset="0"/>
                <a:cs typeface="Lucida Sans" charset="0"/>
              </a:rPr>
              <a:t>Food portfolio using front end web development </a:t>
            </a:r>
            <a:endParaRPr lang="zh-CN" altLang="en-US" sz="4000" b="0" i="0" u="none" strike="noStrike" kern="1200" cap="none" spc="0" baseline="0">
              <a:solidFill>
                <a:schemeClr val="tx1"/>
              </a:solidFill>
              <a:latin typeface="Droid Sans" charset="0"/>
              <a:ea typeface="宋体" charset="0"/>
              <a:cs typeface="Lucida Sans" charset="0"/>
            </a:endParaRPr>
          </a:p>
        </p:txBody>
      </p:sp>
      <p:sp>
        <p:nvSpPr>
          <p:cNvPr id="206" name="文本框"/>
          <p:cNvSpPr txBox="1">
            <a:spLocks/>
          </p:cNvSpPr>
          <p:nvPr/>
        </p:nvSpPr>
        <p:spPr>
          <a:xfrm>
            <a:off x="6221771" y="3015637"/>
            <a:ext cx="857236"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4120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5" name="图片"/>
          <p:cNvPicPr>
            <a:picLocks/>
          </p:cNvPicPr>
          <p:nvPr/>
        </p:nvPicPr>
        <p:blipFill>
          <a:blip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95247" y="3648075"/>
            <a:ext cx="4124324" cy="3009896"/>
            <a:chOff x="-95247" y="3648075"/>
            <a:chExt cx="4124324" cy="3009896"/>
          </a:xfrm>
        </p:grpSpPr>
        <p:pic>
          <p:nvPicPr>
            <p:cNvPr id="106" name="图片"/>
            <p:cNvPicPr>
              <a:picLocks/>
            </p:cNvPicPr>
            <p:nvPr/>
          </p:nvPicPr>
          <p:blipFill>
            <a:blip cstate="print"/>
            <a:stretch>
              <a:fillRect/>
            </a:stretch>
          </p:blipFill>
          <p:spPr>
            <a:xfrm>
              <a:off x="323852" y="6238877"/>
              <a:ext cx="3705224" cy="295275"/>
            </a:xfrm>
            <a:prstGeom prst="rect">
              <a:avLst/>
            </a:prstGeom>
            <a:noFill/>
            <a:ln w="12700" cap="flat" cmpd="sng">
              <a:noFill/>
              <a:prstDash val="solid"/>
              <a:miter/>
            </a:ln>
          </p:spPr>
        </p:pic>
        <p:pic>
          <p:nvPicPr>
            <p:cNvPr id="107" name="图片"/>
            <p:cNvPicPr>
              <a:picLocks/>
            </p:cNvPicPr>
            <p:nvPr/>
          </p:nvPicPr>
          <p:blipFill>
            <a:blip cstate="print"/>
            <a:stretch>
              <a:fillRect/>
            </a:stretch>
          </p:blipFill>
          <p:spPr>
            <a:xfrm>
              <a:off x="-95247" y="3648075"/>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67212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5677494" y="3015637"/>
            <a:ext cx="778501" cy="358140"/>
          </a:xfrm>
          <a:prstGeom prst="rect">
            <a:avLst/>
          </a:prstGeom>
          <a:noFill/>
          <a:ln w="12700" cap="flat" cmpd="sng">
            <a:noFill/>
            <a:prstDash val="solid"/>
            <a:miter/>
          </a:ln>
        </p:spPr>
      </p:sp>
      <p:sp>
        <p:nvSpPr>
          <p:cNvPr id="123" name="矩形"/>
          <p:cNvSpPr>
            <a:spLocks/>
          </p:cNvSpPr>
          <p:nvPr/>
        </p:nvSpPr>
        <p:spPr>
          <a:xfrm>
            <a:off x="981003" y="838185"/>
            <a:ext cx="8639869" cy="5349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Droid Sans" charset="0"/>
              </a:rPr>
              <a:t>Despite sufficient global food production, millions of people still suffer from hunger and malnutrition due to unequal distribution, food waste, and poor storage and transportation systems. At the same time, a large amount of </a:t>
            </a:r>
            <a:r>
              <a:rPr lang="en-US" altLang="zh-CN" sz="3600" b="0" i="0" u="none" strike="noStrike" kern="1200" cap="none" spc="0" baseline="0">
                <a:solidFill>
                  <a:schemeClr val="tx1"/>
                </a:solidFill>
                <a:latin typeface="Droid Sans" charset="0"/>
                <a:ea typeface="宋体" charset="0"/>
                <a:cs typeface="Droid Sans" charset="0"/>
              </a:rPr>
              <a:t>food</a:t>
            </a:r>
            <a:r>
              <a:rPr lang="en-US" altLang="zh-CN" sz="2800" b="0" i="0" u="none" strike="noStrike" kern="1200" cap="none" spc="0" baseline="0">
                <a:solidFill>
                  <a:schemeClr val="tx1"/>
                </a:solidFill>
                <a:latin typeface="Droid Sans" charset="0"/>
                <a:ea typeface="宋体" charset="0"/>
                <a:cs typeface="Droid Sans" charset="0"/>
              </a:rPr>
              <a:t> is lost or wasted at various stages from farm to table, contributing to environmental and economic challenges. Addressing this issue requires sustainable solutions to improve food access, reduce waste, and ensure food security for a</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charset="0"/>
              <a:ea typeface="宋体" charset="0"/>
              <a:cs typeface="Droid Sans" charset="0"/>
            </a:endParaRPr>
          </a:p>
        </p:txBody>
      </p:sp>
    </p:spTree>
    <p:extLst>
      <p:ext uri="{BB962C8B-B14F-4D97-AF65-F5344CB8AC3E}">
        <p14:creationId xmlns:p14="http://schemas.microsoft.com/office/powerpoint/2010/main" val="115912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5855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44" name="图片"/>
          <p:cNvPicPr>
            <a:picLocks/>
          </p:cNvPicPr>
          <p:nvPr/>
        </p:nvPicPr>
        <p:blipFill>
          <a:blip cstate="print"/>
          <a:stretch>
            <a:fillRect/>
          </a:stretch>
        </p:blipFill>
        <p:spPr>
          <a:xfrm>
            <a:off x="723900" y="6172200"/>
            <a:ext cx="2181225" cy="485775"/>
          </a:xfrm>
          <a:prstGeom prst="rect">
            <a:avLst/>
          </a:prstGeom>
          <a:noFill/>
          <a:ln w="12700" cap="flat" cmpd="sng">
            <a:noFill/>
            <a:prstDash val="solid"/>
            <a:miter/>
          </a:ln>
        </p:spPr>
      </p:pic>
      <p:sp>
        <p:nvSpPr>
          <p:cNvPr id="1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6" name="矩形"/>
          <p:cNvSpPr>
            <a:spLocks/>
          </p:cNvSpPr>
          <p:nvPr/>
        </p:nvSpPr>
        <p:spPr>
          <a:xfrm>
            <a:off x="5690173" y="3015735"/>
            <a:ext cx="857235" cy="358140"/>
          </a:xfrm>
          <a:prstGeom prst="rect">
            <a:avLst/>
          </a:prstGeom>
          <a:noFill/>
          <a:ln w="12700" cap="flat" cmpd="sng">
            <a:noFill/>
            <a:prstDash val="solid"/>
            <a:miter/>
          </a:ln>
        </p:spPr>
      </p:sp>
      <p:sp>
        <p:nvSpPr>
          <p:cNvPr id="147" name="矩形"/>
          <p:cNvSpPr>
            <a:spLocks/>
          </p:cNvSpPr>
          <p:nvPr/>
        </p:nvSpPr>
        <p:spPr>
          <a:xfrm rot="21571688">
            <a:off x="770931" y="1914494"/>
            <a:ext cx="7485036" cy="520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Droid Sans" charset="0"/>
              </a:rPr>
              <a:t>1.Restaurants and cafés also act as end users.</a:t>
            </a:r>
            <a:endParaRPr lang="zh-CN" altLang="en-US" sz="2800" b="0" i="0" u="none" strike="noStrike" kern="1200" cap="none" spc="0" baseline="0">
              <a:solidFill>
                <a:schemeClr val="tx1"/>
              </a:solidFill>
              <a:latin typeface="Droid Sans" charset="0"/>
              <a:ea typeface="宋体" charset="0"/>
              <a:cs typeface="Lucida Sans" charset="0"/>
            </a:endParaRPr>
          </a:p>
        </p:txBody>
      </p:sp>
      <p:sp>
        <p:nvSpPr>
          <p:cNvPr id="148" name="矩形"/>
          <p:cNvSpPr>
            <a:spLocks/>
          </p:cNvSpPr>
          <p:nvPr/>
        </p:nvSpPr>
        <p:spPr>
          <a:xfrm>
            <a:off x="5675948" y="3002494"/>
            <a:ext cx="857235" cy="358140"/>
          </a:xfrm>
          <a:prstGeom prst="rect">
            <a:avLst/>
          </a:prstGeom>
          <a:noFill/>
          <a:ln w="12700" cap="flat" cmpd="sng">
            <a:noFill/>
            <a:prstDash val="solid"/>
            <a:miter/>
          </a:ln>
        </p:spPr>
      </p:sp>
      <p:sp>
        <p:nvSpPr>
          <p:cNvPr id="149" name="矩形"/>
          <p:cNvSpPr>
            <a:spLocks/>
          </p:cNvSpPr>
          <p:nvPr/>
        </p:nvSpPr>
        <p:spPr>
          <a:xfrm rot="21587502">
            <a:off x="840080" y="2781257"/>
            <a:ext cx="8495871"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charset="0"/>
              </a:rPr>
              <a:t>2.Hospitals, schools, and institutions use food to feed patients, students, or staff</a:t>
            </a:r>
            <a:endParaRPr lang="zh-CN" altLang="en-US" sz="2800" b="0" i="0" u="none" strike="noStrike" kern="1200" cap="none" spc="0" baseline="0">
              <a:solidFill>
                <a:schemeClr val="tx1"/>
              </a:solidFill>
              <a:latin typeface="Droid Sans" charset="0"/>
              <a:ea typeface="宋体" charset="0"/>
              <a:cs typeface="Lucida Sans" charset="0"/>
            </a:endParaRPr>
          </a:p>
        </p:txBody>
      </p:sp>
      <p:sp>
        <p:nvSpPr>
          <p:cNvPr id="150" name="矩形"/>
          <p:cNvSpPr>
            <a:spLocks/>
          </p:cNvSpPr>
          <p:nvPr/>
        </p:nvSpPr>
        <p:spPr>
          <a:xfrm>
            <a:off x="5866445" y="3192990"/>
            <a:ext cx="857235" cy="358140"/>
          </a:xfrm>
          <a:prstGeom prst="rect">
            <a:avLst/>
          </a:prstGeom>
          <a:noFill/>
          <a:ln w="12700" cap="flat" cmpd="sng">
            <a:noFill/>
            <a:prstDash val="solid"/>
            <a:miter/>
          </a:ln>
        </p:spPr>
      </p:sp>
      <p:sp>
        <p:nvSpPr>
          <p:cNvPr id="151" name="矩形"/>
          <p:cNvSpPr>
            <a:spLocks/>
          </p:cNvSpPr>
          <p:nvPr/>
        </p:nvSpPr>
        <p:spPr>
          <a:xfrm>
            <a:off x="909153" y="4295709"/>
            <a:ext cx="8354798" cy="94868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charset="0"/>
              </a:rPr>
              <a:t>3.They buy ingredients to cook and serve meals to customers</a:t>
            </a:r>
            <a:endParaRPr lang="zh-CN" altLang="en-US" sz="2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98619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4" name="图片"/>
          <p:cNvPicPr>
            <a:picLocks/>
          </p:cNvPicPr>
          <p:nvPr/>
        </p:nvPicPr>
        <p:blipFill>
          <a:blip cstate="print"/>
          <a:stretch>
            <a:fillRect/>
          </a:stretch>
        </p:blipFill>
        <p:spPr>
          <a:xfrm>
            <a:off x="2924130" y="2565013"/>
            <a:ext cx="4224028" cy="1664094"/>
          </a:xfrm>
          <a:prstGeom prst="rect">
            <a:avLst/>
          </a:prstGeom>
          <a:noFill/>
          <a:ln w="12700" cap="flat" cmpd="sng">
            <a:noFill/>
            <a:prstDash val="solid"/>
            <a:miter/>
          </a:ln>
        </p:spPr>
      </p:pic>
      <p:sp>
        <p:nvSpPr>
          <p:cNvPr id="158"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TOOLS AND TECHNIQUES</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5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6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1" name="矩形"/>
          <p:cNvSpPr>
            <a:spLocks/>
          </p:cNvSpPr>
          <p:nvPr/>
        </p:nvSpPr>
        <p:spPr>
          <a:xfrm>
            <a:off x="5675948" y="3002494"/>
            <a:ext cx="857235" cy="358140"/>
          </a:xfrm>
          <a:prstGeom prst="rect">
            <a:avLst/>
          </a:prstGeom>
          <a:noFill/>
          <a:ln w="12700" cap="flat" cmpd="sng">
            <a:noFill/>
            <a:prstDash val="solid"/>
            <a:miter/>
          </a:ln>
        </p:spPr>
      </p:sp>
      <p:sp>
        <p:nvSpPr>
          <p:cNvPr id="162" name="矩形"/>
          <p:cNvSpPr>
            <a:spLocks/>
          </p:cNvSpPr>
          <p:nvPr/>
        </p:nvSpPr>
        <p:spPr>
          <a:xfrm>
            <a:off x="5677494" y="3015637"/>
            <a:ext cx="857235" cy="358140"/>
          </a:xfrm>
          <a:prstGeom prst="rect">
            <a:avLst/>
          </a:prstGeom>
          <a:noFill/>
          <a:ln w="12700" cap="flat" cmpd="sng">
            <a:noFill/>
            <a:prstDash val="solid"/>
            <a:miter/>
          </a:ln>
        </p:spPr>
      </p:sp>
      <p:sp>
        <p:nvSpPr>
          <p:cNvPr id="163" name="矩形"/>
          <p:cNvSpPr>
            <a:spLocks/>
          </p:cNvSpPr>
          <p:nvPr/>
        </p:nvSpPr>
        <p:spPr>
          <a:xfrm>
            <a:off x="840080" y="2057367"/>
            <a:ext cx="9503855" cy="520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Droid Sans" charset="0"/>
              </a:rPr>
              <a:t>Food storage  – refrigerator, airtight containers, freezer.</a:t>
            </a:r>
            <a:endParaRPr lang="zh-CN" altLang="en-US" sz="2800" b="0" i="0" u="none" strike="noStrike" kern="1200" cap="none" spc="0" baseline="0">
              <a:solidFill>
                <a:schemeClr val="tx1"/>
              </a:solidFill>
              <a:latin typeface="Droid Sans" charset="0"/>
              <a:ea typeface="宋体" charset="0"/>
              <a:cs typeface="Lucida Sans" charset="0"/>
            </a:endParaRPr>
          </a:p>
        </p:txBody>
      </p:sp>
      <p:sp>
        <p:nvSpPr>
          <p:cNvPr id="164" name="矩形"/>
          <p:cNvSpPr>
            <a:spLocks/>
          </p:cNvSpPr>
          <p:nvPr/>
        </p:nvSpPr>
        <p:spPr>
          <a:xfrm>
            <a:off x="841205" y="2276440"/>
            <a:ext cx="9791851"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Droid Sans" charset="0"/>
              </a:rPr>
              <a:t>Food safety  – thermometer, gloves, clean utensils.</a:t>
            </a:r>
            <a:endParaRPr lang="zh-CN" altLang="en-US" sz="2800" b="0" i="0" u="none" strike="noStrike" kern="1200" cap="none" spc="0" baseline="0">
              <a:solidFill>
                <a:schemeClr val="tx1"/>
              </a:solidFill>
              <a:latin typeface="Droid Sans" charset="0"/>
              <a:ea typeface="宋体" charset="0"/>
              <a:cs typeface="Droid Sans" charset="0"/>
            </a:endParaRPr>
          </a:p>
        </p:txBody>
      </p:sp>
      <p:sp>
        <p:nvSpPr>
          <p:cNvPr id="165" name="矩形"/>
          <p:cNvSpPr>
            <a:spLocks/>
          </p:cNvSpPr>
          <p:nvPr/>
        </p:nvSpPr>
        <p:spPr>
          <a:xfrm>
            <a:off x="840080" y="3352749"/>
            <a:ext cx="9575855" cy="520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Droid Sans" charset="0"/>
              </a:rPr>
              <a:t>Preparation – washing, peeling, cutting, chopping, grinding.</a:t>
            </a:r>
            <a:endParaRPr lang="zh-CN" altLang="en-US" sz="2800" b="0" i="0" u="none" strike="noStrike" kern="1200" cap="none" spc="0" baseline="0">
              <a:solidFill>
                <a:schemeClr val="tx1"/>
              </a:solidFill>
              <a:latin typeface="Droid Sans" charset="0"/>
              <a:ea typeface="宋体" charset="0"/>
              <a:cs typeface="Lucida Sans" charset="0"/>
            </a:endParaRPr>
          </a:p>
        </p:txBody>
      </p:sp>
      <p:sp>
        <p:nvSpPr>
          <p:cNvPr id="166" name="矩形"/>
          <p:cNvSpPr>
            <a:spLocks/>
          </p:cNvSpPr>
          <p:nvPr/>
        </p:nvSpPr>
        <p:spPr>
          <a:xfrm>
            <a:off x="838186" y="4076638"/>
            <a:ext cx="8855508"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Droid Sans" charset="0"/>
              </a:rPr>
              <a:t>Safety  – proper handwashing, covering food, avoiding contamination.</a:t>
            </a:r>
            <a:endParaRPr lang="zh-CN" altLang="en-US" sz="2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15245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0"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7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8</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739774" y="291147"/>
            <a:ext cx="8794750" cy="6134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charset="0"/>
                <a:ea typeface="宋体" charset="0"/>
                <a:cs typeface="Trebuchet MS" charset="0"/>
              </a:rPr>
              <a:t>POTFOLIO DESIGN AND LAYOUT</a:t>
            </a:r>
            <a:endParaRPr lang="zh-CN" altLang="en-US" sz="4000" b="0" i="0" u="none" strike="noStrike" kern="1200" cap="none" spc="0" baseline="0">
              <a:solidFill>
                <a:schemeClr val="tx1"/>
              </a:solidFill>
              <a:latin typeface="Trebuchet MS" charset="0"/>
              <a:ea typeface="宋体" charset="0"/>
              <a:cs typeface="Trebuchet MS" charset="0"/>
            </a:endParaRPr>
          </a:p>
        </p:txBody>
      </p:sp>
      <p:sp>
        <p:nvSpPr>
          <p:cNvPr id="174" name="矩形"/>
          <p:cNvSpPr>
            <a:spLocks/>
          </p:cNvSpPr>
          <p:nvPr/>
        </p:nvSpPr>
        <p:spPr>
          <a:xfrm rot="642">
            <a:off x="2785375" y="1916459"/>
            <a:ext cx="4967723" cy="18916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charset="0"/>
                <a:ea typeface="宋体" charset="0"/>
                <a:cs typeface="Lucida Sans" charset="0"/>
              </a:rPr>
              <a:t>1.about Me</a:t>
            </a:r>
          </a:p>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charset="0"/>
                <a:ea typeface="宋体" charset="0"/>
                <a:cs typeface="Lucida Sans" charset="0"/>
              </a:rPr>
              <a:t>2.My skills </a:t>
            </a:r>
          </a:p>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charset="0"/>
                <a:ea typeface="宋体" charset="0"/>
                <a:cs typeface="Lucida Sans" charset="0"/>
              </a:rPr>
              <a:t>3.Contact Me</a:t>
            </a:r>
            <a:endParaRPr lang="zh-CN" altLang="en-US" sz="40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27344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FEATURES AND FUNCTIONALITY</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矩形"/>
          <p:cNvSpPr>
            <a:spLocks/>
          </p:cNvSpPr>
          <p:nvPr/>
        </p:nvSpPr>
        <p:spPr>
          <a:xfrm>
            <a:off x="1345197" y="1920278"/>
            <a:ext cx="7198764" cy="5200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charset="0"/>
              </a:rPr>
              <a:t>1. Navigation bar with smooth scrolling.</a:t>
            </a:r>
            <a:endParaRPr lang="zh-CN" altLang="en-US" sz="2800" b="0" i="0" u="none" strike="noStrike" kern="1200" cap="none" spc="0" baseline="0">
              <a:solidFill>
                <a:schemeClr val="tx1"/>
              </a:solidFill>
              <a:latin typeface="Droid Sans" charset="0"/>
              <a:ea typeface="宋体" charset="0"/>
              <a:cs typeface="Lucida Sans" charset="0"/>
            </a:endParaRPr>
          </a:p>
        </p:txBody>
      </p:sp>
      <p:sp>
        <p:nvSpPr>
          <p:cNvPr id="179" name="矩形"/>
          <p:cNvSpPr>
            <a:spLocks/>
          </p:cNvSpPr>
          <p:nvPr/>
        </p:nvSpPr>
        <p:spPr>
          <a:xfrm rot="21579114">
            <a:off x="1416071" y="3016292"/>
            <a:ext cx="6695899" cy="520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charset="0"/>
              </a:rPr>
              <a:t>2. Project showcase with images.</a:t>
            </a:r>
            <a:endParaRPr lang="zh-CN" altLang="en-US" sz="2800" b="0" i="0" u="none" strike="noStrike" kern="1200" cap="none" spc="0" baseline="0">
              <a:solidFill>
                <a:schemeClr val="tx1"/>
              </a:solidFill>
              <a:latin typeface="Droid Sans" charset="0"/>
              <a:ea typeface="宋体" charset="0"/>
              <a:cs typeface="Lucida Sans" charset="0"/>
            </a:endParaRPr>
          </a:p>
        </p:txBody>
      </p:sp>
      <p:sp>
        <p:nvSpPr>
          <p:cNvPr id="180" name="矩形"/>
          <p:cNvSpPr>
            <a:spLocks/>
          </p:cNvSpPr>
          <p:nvPr/>
        </p:nvSpPr>
        <p:spPr>
          <a:xfrm rot="1488924">
            <a:off x="5677494" y="3015637"/>
            <a:ext cx="857235" cy="358140"/>
          </a:xfrm>
          <a:prstGeom prst="rect">
            <a:avLst/>
          </a:prstGeom>
          <a:noFill/>
          <a:ln w="12700" cap="flat" cmpd="sng">
            <a:noFill/>
            <a:prstDash val="solid"/>
            <a:miter/>
          </a:ln>
        </p:spPr>
      </p:sp>
      <p:sp>
        <p:nvSpPr>
          <p:cNvPr id="181" name="矩形"/>
          <p:cNvSpPr>
            <a:spLocks/>
          </p:cNvSpPr>
          <p:nvPr/>
        </p:nvSpPr>
        <p:spPr>
          <a:xfrm rot="17701048">
            <a:off x="8687615" y="5136225"/>
            <a:ext cx="1774537" cy="358140"/>
          </a:xfrm>
          <a:prstGeom prst="rect">
            <a:avLst/>
          </a:prstGeom>
          <a:noFill/>
          <a:ln w="12700" cap="flat" cmpd="sng">
            <a:noFill/>
            <a:prstDash val="solid"/>
            <a:miter/>
          </a:ln>
        </p:spPr>
      </p:sp>
      <p:sp>
        <p:nvSpPr>
          <p:cNvPr id="182" name="矩形"/>
          <p:cNvSpPr>
            <a:spLocks/>
          </p:cNvSpPr>
          <p:nvPr/>
        </p:nvSpPr>
        <p:spPr>
          <a:xfrm rot="21553928">
            <a:off x="1488073" y="4272981"/>
            <a:ext cx="6983881" cy="520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charset="0"/>
              </a:rPr>
              <a:t>3. Responsive design for all devices .</a:t>
            </a:r>
            <a:endParaRPr lang="zh-CN" altLang="en-US" sz="2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776371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468</TotalTime>
  <Words>326</Words>
  <Application>Microsoft Office PowerPoint</Application>
  <PresentationFormat>Widescreen</PresentationFormat>
  <Paragraphs>70</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宋体</vt:lpstr>
      <vt:lpstr>Arial</vt:lpstr>
      <vt:lpstr>Calibri</vt:lpstr>
      <vt:lpstr>等线</vt:lpstr>
      <vt:lpstr>Droid Sans</vt:lpstr>
      <vt:lpstr>Lucida Sans</vt:lpstr>
      <vt:lpstr>Roboto</vt:lpstr>
      <vt:lpstr>Times New Roman</vt:lpstr>
      <vt:lpstr>Trebuchet MS</vt:lpstr>
      <vt:lpstr>Office Theme</vt:lpstr>
      <vt:lpstr>Food Portfolio  </vt:lpstr>
      <vt:lpstr>PROJECT TITLE</vt:lpstr>
      <vt:lpstr>AGENDA</vt:lpstr>
      <vt:lpstr>PROBLEM STATEMENT</vt:lpstr>
      <vt:lpstr>PowerPoint Presentation</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CS3</cp:lastModifiedBy>
  <cp:revision>23</cp:revision>
  <dcterms:created xsi:type="dcterms:W3CDTF">2024-03-29T15:07:22Z</dcterms:created>
  <dcterms:modified xsi:type="dcterms:W3CDTF">2025-09-09T05:46:32Z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