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1" r:id="rId5"/>
    <p:sldId id="262" r:id="rId6"/>
    <p:sldId id="263" r:id="rId7"/>
    <p:sldId id="264" r:id="rId8"/>
    <p:sldId id="265" r:id="rId9"/>
    <p:sldId id="259" r:id="rId10"/>
    <p:sldId id="260" r:id="rId11"/>
    <p:sldId id="266" r:id="rId12"/>
    <p:sldId id="270" r:id="rId13"/>
    <p:sldId id="268" r:id="rId14"/>
    <p:sldId id="267" r:id="rId15"/>
    <p:sldId id="269" r:id="rId16"/>
    <p:sldId id="272" r:id="rId17"/>
    <p:sldId id="278" r:id="rId18"/>
    <p:sldId id="271" r:id="rId19"/>
    <p:sldId id="273" r:id="rId20"/>
    <p:sldId id="276" r:id="rId21"/>
    <p:sldId id="277"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A82D48-7D90-4610-8472-42249A2C8780}" type="datetimeFigureOut">
              <a:rPr lang="en-GB" smtClean="0"/>
              <a:t>02/12/2023</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B9F8FA0-7AFB-42CE-84D1-6340D8C0338B}" type="slidenum">
              <a:rPr lang="en-GB" smtClean="0"/>
              <a:t>‹#›</a:t>
            </a:fld>
            <a:endParaRPr lang="en-GB"/>
          </a:p>
        </p:txBody>
      </p:sp>
    </p:spTree>
    <p:extLst>
      <p:ext uri="{BB962C8B-B14F-4D97-AF65-F5344CB8AC3E}">
        <p14:creationId xmlns:p14="http://schemas.microsoft.com/office/powerpoint/2010/main" val="347648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A82D48-7D90-4610-8472-42249A2C8780}" type="datetimeFigureOut">
              <a:rPr lang="en-GB" smtClean="0"/>
              <a:t>02/12/2023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B9F8FA0-7AFB-42CE-84D1-6340D8C0338B}" type="slidenum">
              <a:rPr lang="en-GB" smtClean="0"/>
              <a:t>‹#›</a:t>
            </a:fld>
            <a:endParaRPr lang="en-GB"/>
          </a:p>
        </p:txBody>
      </p:sp>
    </p:spTree>
    <p:extLst>
      <p:ext uri="{BB962C8B-B14F-4D97-AF65-F5344CB8AC3E}">
        <p14:creationId xmlns:p14="http://schemas.microsoft.com/office/powerpoint/2010/main" val="4264341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A82D48-7D90-4610-8472-42249A2C8780}" type="datetimeFigureOut">
              <a:rPr lang="en-GB" smtClean="0"/>
              <a:t>02/12/2023</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B9F8FA0-7AFB-42CE-84D1-6340D8C0338B}"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6965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4A82D48-7D90-4610-8472-42249A2C8780}" type="datetimeFigureOut">
              <a:rPr lang="en-GB" smtClean="0"/>
              <a:t>02/12/2023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9F8FA0-7AFB-42CE-84D1-6340D8C0338B}" type="slidenum">
              <a:rPr lang="en-GB" smtClean="0"/>
              <a:t>‹#›</a:t>
            </a:fld>
            <a:endParaRPr lang="en-GB"/>
          </a:p>
        </p:txBody>
      </p:sp>
    </p:spTree>
    <p:extLst>
      <p:ext uri="{BB962C8B-B14F-4D97-AF65-F5344CB8AC3E}">
        <p14:creationId xmlns:p14="http://schemas.microsoft.com/office/powerpoint/2010/main" val="787688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4A82D48-7D90-4610-8472-42249A2C8780}" type="datetimeFigureOut">
              <a:rPr lang="en-GB" smtClean="0"/>
              <a:t>02/12/2023</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9F8FA0-7AFB-42CE-84D1-6340D8C0338B}"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30247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4A82D48-7D90-4610-8472-42249A2C8780}" type="datetimeFigureOut">
              <a:rPr lang="en-GB" smtClean="0"/>
              <a:t>02/12/2023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9F8FA0-7AFB-42CE-84D1-6340D8C0338B}" type="slidenum">
              <a:rPr lang="en-GB" smtClean="0"/>
              <a:t>‹#›</a:t>
            </a:fld>
            <a:endParaRPr lang="en-GB"/>
          </a:p>
        </p:txBody>
      </p:sp>
    </p:spTree>
    <p:extLst>
      <p:ext uri="{BB962C8B-B14F-4D97-AF65-F5344CB8AC3E}">
        <p14:creationId xmlns:p14="http://schemas.microsoft.com/office/powerpoint/2010/main" val="3088318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A82D48-7D90-4610-8472-42249A2C8780}" type="datetimeFigureOut">
              <a:rPr lang="en-GB" smtClean="0"/>
              <a:t>02/12/2023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9F8FA0-7AFB-42CE-84D1-6340D8C0338B}" type="slidenum">
              <a:rPr lang="en-GB" smtClean="0"/>
              <a:t>‹#›</a:t>
            </a:fld>
            <a:endParaRPr lang="en-GB"/>
          </a:p>
        </p:txBody>
      </p:sp>
    </p:spTree>
    <p:extLst>
      <p:ext uri="{BB962C8B-B14F-4D97-AF65-F5344CB8AC3E}">
        <p14:creationId xmlns:p14="http://schemas.microsoft.com/office/powerpoint/2010/main" val="361413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A82D48-7D90-4610-8472-42249A2C8780}" type="datetimeFigureOut">
              <a:rPr lang="en-GB" smtClean="0"/>
              <a:t>02/12/2023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9F8FA0-7AFB-42CE-84D1-6340D8C0338B}" type="slidenum">
              <a:rPr lang="en-GB" smtClean="0"/>
              <a:t>‹#›</a:t>
            </a:fld>
            <a:endParaRPr lang="en-GB"/>
          </a:p>
        </p:txBody>
      </p:sp>
    </p:spTree>
    <p:extLst>
      <p:ext uri="{BB962C8B-B14F-4D97-AF65-F5344CB8AC3E}">
        <p14:creationId xmlns:p14="http://schemas.microsoft.com/office/powerpoint/2010/main" val="1416035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A82D48-7D90-4610-8472-42249A2C8780}" type="datetimeFigureOut">
              <a:rPr lang="en-GB" smtClean="0"/>
              <a:t>02/12/2023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9F8FA0-7AFB-42CE-84D1-6340D8C0338B}" type="slidenum">
              <a:rPr lang="en-GB" smtClean="0"/>
              <a:t>‹#›</a:t>
            </a:fld>
            <a:endParaRPr lang="en-GB"/>
          </a:p>
        </p:txBody>
      </p:sp>
    </p:spTree>
    <p:extLst>
      <p:ext uri="{BB962C8B-B14F-4D97-AF65-F5344CB8AC3E}">
        <p14:creationId xmlns:p14="http://schemas.microsoft.com/office/powerpoint/2010/main" val="237763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A82D48-7D90-4610-8472-42249A2C8780}" type="datetimeFigureOut">
              <a:rPr lang="en-GB" smtClean="0"/>
              <a:t>02/12/2023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B9F8FA0-7AFB-42CE-84D1-6340D8C0338B}" type="slidenum">
              <a:rPr lang="en-GB" smtClean="0"/>
              <a:t>‹#›</a:t>
            </a:fld>
            <a:endParaRPr lang="en-GB"/>
          </a:p>
        </p:txBody>
      </p:sp>
    </p:spTree>
    <p:extLst>
      <p:ext uri="{BB962C8B-B14F-4D97-AF65-F5344CB8AC3E}">
        <p14:creationId xmlns:p14="http://schemas.microsoft.com/office/powerpoint/2010/main" val="3124153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A82D48-7D90-4610-8472-42249A2C8780}" type="datetimeFigureOut">
              <a:rPr lang="en-GB" smtClean="0"/>
              <a:t>02/12/2023</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B9F8FA0-7AFB-42CE-84D1-6340D8C0338B}" type="slidenum">
              <a:rPr lang="en-GB" smtClean="0"/>
              <a:t>‹#›</a:t>
            </a:fld>
            <a:endParaRPr lang="en-GB"/>
          </a:p>
        </p:txBody>
      </p:sp>
    </p:spTree>
    <p:extLst>
      <p:ext uri="{BB962C8B-B14F-4D97-AF65-F5344CB8AC3E}">
        <p14:creationId xmlns:p14="http://schemas.microsoft.com/office/powerpoint/2010/main" val="49349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A82D48-7D90-4610-8472-42249A2C8780}" type="datetimeFigureOut">
              <a:rPr lang="en-GB" smtClean="0"/>
              <a:t>02/12/2023</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B9F8FA0-7AFB-42CE-84D1-6340D8C0338B}" type="slidenum">
              <a:rPr lang="en-GB" smtClean="0"/>
              <a:t>‹#›</a:t>
            </a:fld>
            <a:endParaRPr lang="en-GB"/>
          </a:p>
        </p:txBody>
      </p:sp>
    </p:spTree>
    <p:extLst>
      <p:ext uri="{BB962C8B-B14F-4D97-AF65-F5344CB8AC3E}">
        <p14:creationId xmlns:p14="http://schemas.microsoft.com/office/powerpoint/2010/main" val="1231209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A82D48-7D90-4610-8472-42249A2C8780}" type="datetimeFigureOut">
              <a:rPr lang="en-GB" smtClean="0"/>
              <a:t>02/12/2023</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B9F8FA0-7AFB-42CE-84D1-6340D8C0338B}" type="slidenum">
              <a:rPr lang="en-GB" smtClean="0"/>
              <a:t>‹#›</a:t>
            </a:fld>
            <a:endParaRPr lang="en-GB"/>
          </a:p>
        </p:txBody>
      </p:sp>
    </p:spTree>
    <p:extLst>
      <p:ext uri="{BB962C8B-B14F-4D97-AF65-F5344CB8AC3E}">
        <p14:creationId xmlns:p14="http://schemas.microsoft.com/office/powerpoint/2010/main" val="1511868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A82D48-7D90-4610-8472-42249A2C8780}" type="datetimeFigureOut">
              <a:rPr lang="en-GB" smtClean="0"/>
              <a:t>02/12/2023</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B9F8FA0-7AFB-42CE-84D1-6340D8C0338B}" type="slidenum">
              <a:rPr lang="en-GB" smtClean="0"/>
              <a:t>‹#›</a:t>
            </a:fld>
            <a:endParaRPr lang="en-GB"/>
          </a:p>
        </p:txBody>
      </p:sp>
    </p:spTree>
    <p:extLst>
      <p:ext uri="{BB962C8B-B14F-4D97-AF65-F5344CB8AC3E}">
        <p14:creationId xmlns:p14="http://schemas.microsoft.com/office/powerpoint/2010/main" val="3351708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A82D48-7D90-4610-8472-42249A2C8780}" type="datetimeFigureOut">
              <a:rPr lang="en-GB" smtClean="0"/>
              <a:t>02/12/2023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B9F8FA0-7AFB-42CE-84D1-6340D8C0338B}" type="slidenum">
              <a:rPr lang="en-GB" smtClean="0"/>
              <a:t>‹#›</a:t>
            </a:fld>
            <a:endParaRPr lang="en-GB"/>
          </a:p>
        </p:txBody>
      </p:sp>
    </p:spTree>
    <p:extLst>
      <p:ext uri="{BB962C8B-B14F-4D97-AF65-F5344CB8AC3E}">
        <p14:creationId xmlns:p14="http://schemas.microsoft.com/office/powerpoint/2010/main" val="1671938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A82D48-7D90-4610-8472-42249A2C8780}" type="datetimeFigureOut">
              <a:rPr lang="en-GB" smtClean="0"/>
              <a:t>02/12/2023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9F8FA0-7AFB-42CE-84D1-6340D8C0338B}" type="slidenum">
              <a:rPr lang="en-GB" smtClean="0"/>
              <a:t>‹#›</a:t>
            </a:fld>
            <a:endParaRPr lang="en-GB"/>
          </a:p>
        </p:txBody>
      </p:sp>
    </p:spTree>
    <p:extLst>
      <p:ext uri="{BB962C8B-B14F-4D97-AF65-F5344CB8AC3E}">
        <p14:creationId xmlns:p14="http://schemas.microsoft.com/office/powerpoint/2010/main" val="3331803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4A82D48-7D90-4610-8472-42249A2C8780}" type="datetimeFigureOut">
              <a:rPr lang="en-GB" smtClean="0"/>
              <a:t>02/12/2023</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B9F8FA0-7AFB-42CE-84D1-6340D8C0338B}" type="slidenum">
              <a:rPr lang="en-GB" smtClean="0"/>
              <a:t>‹#›</a:t>
            </a:fld>
            <a:endParaRPr lang="en-GB"/>
          </a:p>
        </p:txBody>
      </p:sp>
    </p:spTree>
    <p:extLst>
      <p:ext uri="{BB962C8B-B14F-4D97-AF65-F5344CB8AC3E}">
        <p14:creationId xmlns:p14="http://schemas.microsoft.com/office/powerpoint/2010/main" val="422221255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8CBF-A2DB-EA0E-5623-85390371D10F}"/>
              </a:ext>
            </a:extLst>
          </p:cNvPr>
          <p:cNvSpPr>
            <a:spLocks noGrp="1"/>
          </p:cNvSpPr>
          <p:nvPr>
            <p:ph type="ctrTitle"/>
          </p:nvPr>
        </p:nvSpPr>
        <p:spPr/>
        <p:txBody>
          <a:bodyPr/>
          <a:lstStyle/>
          <a:p>
            <a:r>
              <a:rPr lang="en-US" dirty="0"/>
              <a:t>Case Study on Unemployment in Africa</a:t>
            </a:r>
            <a:endParaRPr lang="en-GB" dirty="0"/>
          </a:p>
        </p:txBody>
      </p:sp>
      <p:sp>
        <p:nvSpPr>
          <p:cNvPr id="3" name="Subtitle 2">
            <a:extLst>
              <a:ext uri="{FF2B5EF4-FFF2-40B4-BE49-F238E27FC236}">
                <a16:creationId xmlns:a16="http://schemas.microsoft.com/office/drawing/2014/main" id="{2DF99C2B-0116-C32F-779D-0546435E5CEF}"/>
              </a:ext>
            </a:extLst>
          </p:cNvPr>
          <p:cNvSpPr>
            <a:spLocks noGrp="1"/>
          </p:cNvSpPr>
          <p:nvPr>
            <p:ph type="subTitle" idx="1"/>
          </p:nvPr>
        </p:nvSpPr>
        <p:spPr/>
        <p:txBody>
          <a:bodyPr/>
          <a:lstStyle/>
          <a:p>
            <a:r>
              <a:rPr lang="en-US" dirty="0"/>
              <a:t>Ifeoluwa Oduwaiye</a:t>
            </a:r>
            <a:endParaRPr lang="en-GB" dirty="0"/>
          </a:p>
        </p:txBody>
      </p:sp>
    </p:spTree>
    <p:extLst>
      <p:ext uri="{BB962C8B-B14F-4D97-AF65-F5344CB8AC3E}">
        <p14:creationId xmlns:p14="http://schemas.microsoft.com/office/powerpoint/2010/main" val="217923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B618-2DC4-4A37-6736-DE3801137828}"/>
              </a:ext>
            </a:extLst>
          </p:cNvPr>
          <p:cNvSpPr>
            <a:spLocks noGrp="1"/>
          </p:cNvSpPr>
          <p:nvPr>
            <p:ph type="title"/>
          </p:nvPr>
        </p:nvSpPr>
        <p:spPr/>
        <p:txBody>
          <a:bodyPr/>
          <a:lstStyle/>
          <a:p>
            <a:r>
              <a:rPr lang="en-US" dirty="0"/>
              <a:t>Unemployment Trends Analysis</a:t>
            </a:r>
            <a:endParaRPr lang="en-GB" dirty="0"/>
          </a:p>
        </p:txBody>
      </p:sp>
      <p:sp>
        <p:nvSpPr>
          <p:cNvPr id="6" name="Content Placeholder 5">
            <a:extLst>
              <a:ext uri="{FF2B5EF4-FFF2-40B4-BE49-F238E27FC236}">
                <a16:creationId xmlns:a16="http://schemas.microsoft.com/office/drawing/2014/main" id="{A5E3ECE7-1B4E-54E2-68C8-0C5202F8CD54}"/>
              </a:ext>
            </a:extLst>
          </p:cNvPr>
          <p:cNvSpPr>
            <a:spLocks noGrp="1"/>
          </p:cNvSpPr>
          <p:nvPr>
            <p:ph idx="1"/>
          </p:nvPr>
        </p:nvSpPr>
        <p:spPr>
          <a:xfrm>
            <a:off x="457199" y="1540188"/>
            <a:ext cx="2457451" cy="4693701"/>
          </a:xfrm>
        </p:spPr>
        <p:txBody>
          <a:bodyPr>
            <a:normAutofit fontScale="92500" lnSpcReduction="10000"/>
          </a:bodyPr>
          <a:lstStyle/>
          <a:p>
            <a:pPr marL="0" indent="0">
              <a:buNone/>
            </a:pPr>
            <a:r>
              <a:rPr lang="en-US" dirty="0"/>
              <a:t>This dashboard shows that:</a:t>
            </a:r>
          </a:p>
          <a:p>
            <a:r>
              <a:rPr lang="en-US" dirty="0"/>
              <a:t>Female unemployment rate is higher than that of males</a:t>
            </a:r>
          </a:p>
          <a:p>
            <a:r>
              <a:rPr lang="en-US" dirty="0"/>
              <a:t>There has a been a spike in the yearly trend of unemployment at 2020 (this was probably due to the COVID crisis)</a:t>
            </a:r>
          </a:p>
          <a:p>
            <a:r>
              <a:rPr lang="en-US" dirty="0"/>
              <a:t>There is a concentration of unemployment in Africa</a:t>
            </a:r>
          </a:p>
          <a:p>
            <a:endParaRPr lang="en-GB" dirty="0"/>
          </a:p>
        </p:txBody>
      </p:sp>
      <p:pic>
        <p:nvPicPr>
          <p:cNvPr id="8" name="Picture 7">
            <a:extLst>
              <a:ext uri="{FF2B5EF4-FFF2-40B4-BE49-F238E27FC236}">
                <a16:creationId xmlns:a16="http://schemas.microsoft.com/office/drawing/2014/main" id="{A39FE1D9-4EE5-1873-5D01-614411AC0ADA}"/>
              </a:ext>
            </a:extLst>
          </p:cNvPr>
          <p:cNvPicPr>
            <a:picLocks noChangeAspect="1"/>
          </p:cNvPicPr>
          <p:nvPr/>
        </p:nvPicPr>
        <p:blipFill>
          <a:blip r:embed="rId2"/>
          <a:stretch>
            <a:fillRect/>
          </a:stretch>
        </p:blipFill>
        <p:spPr>
          <a:xfrm>
            <a:off x="3095735" y="1299350"/>
            <a:ext cx="8915401" cy="5168251"/>
          </a:xfrm>
          <a:prstGeom prst="rect">
            <a:avLst/>
          </a:prstGeom>
        </p:spPr>
      </p:pic>
    </p:spTree>
    <p:extLst>
      <p:ext uri="{BB962C8B-B14F-4D97-AF65-F5344CB8AC3E}">
        <p14:creationId xmlns:p14="http://schemas.microsoft.com/office/powerpoint/2010/main" val="711237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B618-2DC4-4A37-6736-DE3801137828}"/>
              </a:ext>
            </a:extLst>
          </p:cNvPr>
          <p:cNvSpPr>
            <a:spLocks noGrp="1"/>
          </p:cNvSpPr>
          <p:nvPr>
            <p:ph type="title"/>
          </p:nvPr>
        </p:nvSpPr>
        <p:spPr/>
        <p:txBody>
          <a:bodyPr/>
          <a:lstStyle/>
          <a:p>
            <a:r>
              <a:rPr lang="en-US" dirty="0"/>
              <a:t>Unemployment Trends Analysis Cont’d</a:t>
            </a:r>
            <a:endParaRPr lang="en-GB" dirty="0"/>
          </a:p>
        </p:txBody>
      </p:sp>
      <p:sp>
        <p:nvSpPr>
          <p:cNvPr id="6" name="Content Placeholder 5">
            <a:extLst>
              <a:ext uri="{FF2B5EF4-FFF2-40B4-BE49-F238E27FC236}">
                <a16:creationId xmlns:a16="http://schemas.microsoft.com/office/drawing/2014/main" id="{A5E3ECE7-1B4E-54E2-68C8-0C5202F8CD54}"/>
              </a:ext>
            </a:extLst>
          </p:cNvPr>
          <p:cNvSpPr>
            <a:spLocks noGrp="1"/>
          </p:cNvSpPr>
          <p:nvPr>
            <p:ph idx="1"/>
          </p:nvPr>
        </p:nvSpPr>
        <p:spPr>
          <a:xfrm>
            <a:off x="457199" y="1540188"/>
            <a:ext cx="2457451" cy="4917762"/>
          </a:xfrm>
        </p:spPr>
        <p:txBody>
          <a:bodyPr>
            <a:normAutofit lnSpcReduction="10000"/>
          </a:bodyPr>
          <a:lstStyle/>
          <a:p>
            <a:pPr marL="0" indent="0">
              <a:buNone/>
            </a:pPr>
            <a:r>
              <a:rPr lang="en-US" dirty="0"/>
              <a:t>This dashboard shows that:</a:t>
            </a:r>
          </a:p>
          <a:p>
            <a:r>
              <a:rPr lang="en-US" dirty="0"/>
              <a:t>The regions with the lowest unemployment rates are Oceania and Asia.</a:t>
            </a:r>
          </a:p>
          <a:p>
            <a:r>
              <a:rPr lang="en-US" dirty="0"/>
              <a:t>There is a direct, positive correlation between the female unemployment rate and the male unemployment rate.</a:t>
            </a:r>
          </a:p>
          <a:p>
            <a:endParaRPr lang="en-GB" dirty="0"/>
          </a:p>
        </p:txBody>
      </p:sp>
      <p:pic>
        <p:nvPicPr>
          <p:cNvPr id="4" name="Picture 3">
            <a:extLst>
              <a:ext uri="{FF2B5EF4-FFF2-40B4-BE49-F238E27FC236}">
                <a16:creationId xmlns:a16="http://schemas.microsoft.com/office/drawing/2014/main" id="{03E640E1-440A-3050-8BC3-9098CBF7A814}"/>
              </a:ext>
            </a:extLst>
          </p:cNvPr>
          <p:cNvPicPr>
            <a:picLocks noChangeAspect="1"/>
          </p:cNvPicPr>
          <p:nvPr/>
        </p:nvPicPr>
        <p:blipFill>
          <a:blip r:embed="rId2"/>
          <a:stretch>
            <a:fillRect/>
          </a:stretch>
        </p:blipFill>
        <p:spPr>
          <a:xfrm>
            <a:off x="2914650" y="1356207"/>
            <a:ext cx="9098493" cy="5272601"/>
          </a:xfrm>
          <a:prstGeom prst="rect">
            <a:avLst/>
          </a:prstGeom>
        </p:spPr>
      </p:pic>
    </p:spTree>
    <p:extLst>
      <p:ext uri="{BB962C8B-B14F-4D97-AF65-F5344CB8AC3E}">
        <p14:creationId xmlns:p14="http://schemas.microsoft.com/office/powerpoint/2010/main" val="3720648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B618-2DC4-4A37-6736-DE3801137828}"/>
              </a:ext>
            </a:extLst>
          </p:cNvPr>
          <p:cNvSpPr>
            <a:spLocks noGrp="1"/>
          </p:cNvSpPr>
          <p:nvPr>
            <p:ph type="title"/>
          </p:nvPr>
        </p:nvSpPr>
        <p:spPr>
          <a:xfrm>
            <a:off x="1685924" y="259298"/>
            <a:ext cx="9818687" cy="1280890"/>
          </a:xfrm>
        </p:spPr>
        <p:txBody>
          <a:bodyPr/>
          <a:lstStyle/>
          <a:p>
            <a:r>
              <a:rPr lang="en-US" dirty="0"/>
              <a:t>LLCs and Business Density Rates Trends Analysis</a:t>
            </a:r>
            <a:endParaRPr lang="en-GB" dirty="0"/>
          </a:p>
        </p:txBody>
      </p:sp>
      <p:sp>
        <p:nvSpPr>
          <p:cNvPr id="6" name="Content Placeholder 5">
            <a:extLst>
              <a:ext uri="{FF2B5EF4-FFF2-40B4-BE49-F238E27FC236}">
                <a16:creationId xmlns:a16="http://schemas.microsoft.com/office/drawing/2014/main" id="{A5E3ECE7-1B4E-54E2-68C8-0C5202F8CD54}"/>
              </a:ext>
            </a:extLst>
          </p:cNvPr>
          <p:cNvSpPr>
            <a:spLocks noGrp="1"/>
          </p:cNvSpPr>
          <p:nvPr>
            <p:ph idx="1"/>
          </p:nvPr>
        </p:nvSpPr>
        <p:spPr>
          <a:xfrm>
            <a:off x="457199" y="1540188"/>
            <a:ext cx="2457451" cy="4917762"/>
          </a:xfrm>
        </p:spPr>
        <p:txBody>
          <a:bodyPr>
            <a:normAutofit/>
          </a:bodyPr>
          <a:lstStyle/>
          <a:p>
            <a:pPr marL="0" indent="0">
              <a:buNone/>
            </a:pPr>
            <a:r>
              <a:rPr lang="en-US" dirty="0"/>
              <a:t>This dashboard shows that:</a:t>
            </a:r>
          </a:p>
          <a:p>
            <a:r>
              <a:rPr lang="en-US" dirty="0"/>
              <a:t>The number of LLCs has a direct correlation with the business density, that is; excluding the last two years.</a:t>
            </a:r>
          </a:p>
          <a:p>
            <a:r>
              <a:rPr lang="en-US" dirty="0"/>
              <a:t>There are 543 million LLCs and 22.99 million adults.</a:t>
            </a:r>
          </a:p>
          <a:p>
            <a:endParaRPr lang="en-GB" dirty="0"/>
          </a:p>
        </p:txBody>
      </p:sp>
      <p:pic>
        <p:nvPicPr>
          <p:cNvPr id="8" name="Picture 7">
            <a:extLst>
              <a:ext uri="{FF2B5EF4-FFF2-40B4-BE49-F238E27FC236}">
                <a16:creationId xmlns:a16="http://schemas.microsoft.com/office/drawing/2014/main" id="{2E5EB557-9592-C565-3456-B95E96B0A512}"/>
              </a:ext>
            </a:extLst>
          </p:cNvPr>
          <p:cNvPicPr>
            <a:picLocks noChangeAspect="1"/>
          </p:cNvPicPr>
          <p:nvPr/>
        </p:nvPicPr>
        <p:blipFill>
          <a:blip r:embed="rId2"/>
          <a:stretch>
            <a:fillRect/>
          </a:stretch>
        </p:blipFill>
        <p:spPr>
          <a:xfrm>
            <a:off x="2914650" y="1597386"/>
            <a:ext cx="9137218" cy="5260614"/>
          </a:xfrm>
          <a:prstGeom prst="rect">
            <a:avLst/>
          </a:prstGeom>
        </p:spPr>
      </p:pic>
    </p:spTree>
    <p:extLst>
      <p:ext uri="{BB962C8B-B14F-4D97-AF65-F5344CB8AC3E}">
        <p14:creationId xmlns:p14="http://schemas.microsoft.com/office/powerpoint/2010/main" val="2930085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73C9-29D3-76C9-4B6A-8EA109968A33}"/>
              </a:ext>
            </a:extLst>
          </p:cNvPr>
          <p:cNvSpPr>
            <a:spLocks noGrp="1"/>
          </p:cNvSpPr>
          <p:nvPr>
            <p:ph type="title"/>
          </p:nvPr>
        </p:nvSpPr>
        <p:spPr/>
        <p:txBody>
          <a:bodyPr/>
          <a:lstStyle/>
          <a:p>
            <a:r>
              <a:rPr lang="en-US" dirty="0"/>
              <a:t>Factors Affecting Unemployment Rate in Africa</a:t>
            </a:r>
            <a:endParaRPr lang="en-GB" dirty="0"/>
          </a:p>
        </p:txBody>
      </p:sp>
      <p:sp>
        <p:nvSpPr>
          <p:cNvPr id="3" name="Text Placeholder 2">
            <a:extLst>
              <a:ext uri="{FF2B5EF4-FFF2-40B4-BE49-F238E27FC236}">
                <a16:creationId xmlns:a16="http://schemas.microsoft.com/office/drawing/2014/main" id="{937E7A8A-1AF9-E469-97D3-29AD0A4F9597}"/>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83126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B618-2DC4-4A37-6736-DE3801137828}"/>
              </a:ext>
            </a:extLst>
          </p:cNvPr>
          <p:cNvSpPr>
            <a:spLocks noGrp="1"/>
          </p:cNvSpPr>
          <p:nvPr>
            <p:ph type="title"/>
          </p:nvPr>
        </p:nvSpPr>
        <p:spPr>
          <a:xfrm>
            <a:off x="1485900" y="259298"/>
            <a:ext cx="10032999" cy="1280890"/>
          </a:xfrm>
        </p:spPr>
        <p:txBody>
          <a:bodyPr/>
          <a:lstStyle/>
          <a:p>
            <a:r>
              <a:rPr lang="en-US" dirty="0"/>
              <a:t>Government Strategy and Electricity Access Trends Analysis</a:t>
            </a:r>
            <a:endParaRPr lang="en-GB" dirty="0"/>
          </a:p>
        </p:txBody>
      </p:sp>
      <p:sp>
        <p:nvSpPr>
          <p:cNvPr id="6" name="Content Placeholder 5">
            <a:extLst>
              <a:ext uri="{FF2B5EF4-FFF2-40B4-BE49-F238E27FC236}">
                <a16:creationId xmlns:a16="http://schemas.microsoft.com/office/drawing/2014/main" id="{A5E3ECE7-1B4E-54E2-68C8-0C5202F8CD54}"/>
              </a:ext>
            </a:extLst>
          </p:cNvPr>
          <p:cNvSpPr>
            <a:spLocks noGrp="1"/>
          </p:cNvSpPr>
          <p:nvPr>
            <p:ph idx="1"/>
          </p:nvPr>
        </p:nvSpPr>
        <p:spPr>
          <a:xfrm>
            <a:off x="457199" y="1540188"/>
            <a:ext cx="2457451" cy="4917762"/>
          </a:xfrm>
        </p:spPr>
        <p:txBody>
          <a:bodyPr>
            <a:normAutofit lnSpcReduction="10000"/>
          </a:bodyPr>
          <a:lstStyle/>
          <a:p>
            <a:r>
              <a:rPr lang="en-US" dirty="0"/>
              <a:t>Due to the equal distribution between the various government strategies, it is clear that there is no correlation between government strategies and unemployment rates.</a:t>
            </a:r>
          </a:p>
          <a:p>
            <a:r>
              <a:rPr lang="en-US" dirty="0"/>
              <a:t>Excluding Africa, the rate of unemployment varies directly with access to electricity.</a:t>
            </a:r>
            <a:endParaRPr lang="en-GB" dirty="0"/>
          </a:p>
        </p:txBody>
      </p:sp>
      <p:pic>
        <p:nvPicPr>
          <p:cNvPr id="5" name="Picture 4">
            <a:extLst>
              <a:ext uri="{FF2B5EF4-FFF2-40B4-BE49-F238E27FC236}">
                <a16:creationId xmlns:a16="http://schemas.microsoft.com/office/drawing/2014/main" id="{C12AE4ED-39D4-D92C-D665-676223AF5F04}"/>
              </a:ext>
            </a:extLst>
          </p:cNvPr>
          <p:cNvPicPr>
            <a:picLocks noChangeAspect="1"/>
          </p:cNvPicPr>
          <p:nvPr/>
        </p:nvPicPr>
        <p:blipFill>
          <a:blip r:embed="rId2"/>
          <a:stretch>
            <a:fillRect/>
          </a:stretch>
        </p:blipFill>
        <p:spPr>
          <a:xfrm>
            <a:off x="3177621" y="1540188"/>
            <a:ext cx="9014379" cy="5181067"/>
          </a:xfrm>
          <a:prstGeom prst="rect">
            <a:avLst/>
          </a:prstGeom>
        </p:spPr>
      </p:pic>
    </p:spTree>
    <p:extLst>
      <p:ext uri="{BB962C8B-B14F-4D97-AF65-F5344CB8AC3E}">
        <p14:creationId xmlns:p14="http://schemas.microsoft.com/office/powerpoint/2010/main" val="1270597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B618-2DC4-4A37-6736-DE3801137828}"/>
              </a:ext>
            </a:extLst>
          </p:cNvPr>
          <p:cNvSpPr>
            <a:spLocks noGrp="1"/>
          </p:cNvSpPr>
          <p:nvPr>
            <p:ph type="title"/>
          </p:nvPr>
        </p:nvSpPr>
        <p:spPr>
          <a:xfrm>
            <a:off x="2564350" y="259298"/>
            <a:ext cx="8911687" cy="1280890"/>
          </a:xfrm>
        </p:spPr>
        <p:txBody>
          <a:bodyPr/>
          <a:lstStyle/>
          <a:p>
            <a:r>
              <a:rPr lang="en-US" dirty="0"/>
              <a:t>Education Budget and LLCs Trends Analysis</a:t>
            </a:r>
            <a:endParaRPr lang="en-GB" dirty="0"/>
          </a:p>
        </p:txBody>
      </p:sp>
      <p:sp>
        <p:nvSpPr>
          <p:cNvPr id="6" name="Content Placeholder 5">
            <a:extLst>
              <a:ext uri="{FF2B5EF4-FFF2-40B4-BE49-F238E27FC236}">
                <a16:creationId xmlns:a16="http://schemas.microsoft.com/office/drawing/2014/main" id="{A5E3ECE7-1B4E-54E2-68C8-0C5202F8CD54}"/>
              </a:ext>
            </a:extLst>
          </p:cNvPr>
          <p:cNvSpPr>
            <a:spLocks noGrp="1"/>
          </p:cNvSpPr>
          <p:nvPr>
            <p:ph idx="1"/>
          </p:nvPr>
        </p:nvSpPr>
        <p:spPr>
          <a:xfrm>
            <a:off x="457199" y="1540188"/>
            <a:ext cx="2457451" cy="4917762"/>
          </a:xfrm>
        </p:spPr>
        <p:txBody>
          <a:bodyPr>
            <a:normAutofit lnSpcReduction="10000"/>
          </a:bodyPr>
          <a:lstStyle/>
          <a:p>
            <a:pPr marL="0" indent="0">
              <a:buNone/>
            </a:pPr>
            <a:r>
              <a:rPr lang="en-US" dirty="0"/>
              <a:t>This dashboard shows that:</a:t>
            </a:r>
          </a:p>
          <a:p>
            <a:r>
              <a:rPr lang="en-US" dirty="0"/>
              <a:t>There is little or no correlation between the education budget and the unemployment rate.</a:t>
            </a:r>
          </a:p>
          <a:p>
            <a:r>
              <a:rPr lang="en-US" dirty="0"/>
              <a:t>Excluding Africa and the Americas, there is a direct correlation between unemployment rate and the number of LLCs.</a:t>
            </a:r>
            <a:endParaRPr lang="en-GB" dirty="0"/>
          </a:p>
        </p:txBody>
      </p:sp>
      <p:pic>
        <p:nvPicPr>
          <p:cNvPr id="5" name="Picture 4">
            <a:extLst>
              <a:ext uri="{FF2B5EF4-FFF2-40B4-BE49-F238E27FC236}">
                <a16:creationId xmlns:a16="http://schemas.microsoft.com/office/drawing/2014/main" id="{65BF0C1B-823C-26AD-BFA5-E71A2034F535}"/>
              </a:ext>
            </a:extLst>
          </p:cNvPr>
          <p:cNvPicPr>
            <a:picLocks noChangeAspect="1"/>
          </p:cNvPicPr>
          <p:nvPr/>
        </p:nvPicPr>
        <p:blipFill>
          <a:blip r:embed="rId2"/>
          <a:stretch>
            <a:fillRect/>
          </a:stretch>
        </p:blipFill>
        <p:spPr>
          <a:xfrm>
            <a:off x="2833731" y="1540188"/>
            <a:ext cx="9184680" cy="5317812"/>
          </a:xfrm>
          <a:prstGeom prst="rect">
            <a:avLst/>
          </a:prstGeom>
        </p:spPr>
      </p:pic>
    </p:spTree>
    <p:extLst>
      <p:ext uri="{BB962C8B-B14F-4D97-AF65-F5344CB8AC3E}">
        <p14:creationId xmlns:p14="http://schemas.microsoft.com/office/powerpoint/2010/main" val="694980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E48FF-F04B-64B7-EE11-5B85CB85F3D2}"/>
              </a:ext>
            </a:extLst>
          </p:cNvPr>
          <p:cNvSpPr>
            <a:spLocks noGrp="1"/>
          </p:cNvSpPr>
          <p:nvPr>
            <p:ph type="title"/>
          </p:nvPr>
        </p:nvSpPr>
        <p:spPr/>
        <p:txBody>
          <a:bodyPr/>
          <a:lstStyle/>
          <a:p>
            <a:r>
              <a:rPr lang="en-US" dirty="0"/>
              <a:t>Data-driven solutions to unemployment in Africa</a:t>
            </a:r>
            <a:endParaRPr lang="en-GB" dirty="0"/>
          </a:p>
        </p:txBody>
      </p:sp>
      <p:sp>
        <p:nvSpPr>
          <p:cNvPr id="3" name="Text Placeholder 2">
            <a:extLst>
              <a:ext uri="{FF2B5EF4-FFF2-40B4-BE49-F238E27FC236}">
                <a16:creationId xmlns:a16="http://schemas.microsoft.com/office/drawing/2014/main" id="{A7C32E6D-300E-09E5-F216-7629E74D9B37}"/>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59495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A0F42-A223-8017-B775-D710F2FE2410}"/>
              </a:ext>
            </a:extLst>
          </p:cNvPr>
          <p:cNvSpPr>
            <a:spLocks noGrp="1"/>
          </p:cNvSpPr>
          <p:nvPr>
            <p:ph type="title"/>
          </p:nvPr>
        </p:nvSpPr>
        <p:spPr/>
        <p:txBody>
          <a:bodyPr/>
          <a:lstStyle/>
          <a:p>
            <a:r>
              <a:rPr lang="en-US" dirty="0"/>
              <a:t>Comparative Analysis</a:t>
            </a:r>
            <a:endParaRPr lang="en-GB" dirty="0"/>
          </a:p>
        </p:txBody>
      </p:sp>
      <p:sp>
        <p:nvSpPr>
          <p:cNvPr id="3" name="Content Placeholder 2">
            <a:extLst>
              <a:ext uri="{FF2B5EF4-FFF2-40B4-BE49-F238E27FC236}">
                <a16:creationId xmlns:a16="http://schemas.microsoft.com/office/drawing/2014/main" id="{CD601CA3-7946-ACF9-76A5-23971070FD2E}"/>
              </a:ext>
            </a:extLst>
          </p:cNvPr>
          <p:cNvSpPr>
            <a:spLocks noGrp="1"/>
          </p:cNvSpPr>
          <p:nvPr>
            <p:ph idx="1"/>
          </p:nvPr>
        </p:nvSpPr>
        <p:spPr/>
        <p:txBody>
          <a:bodyPr/>
          <a:lstStyle/>
          <a:p>
            <a:r>
              <a:rPr lang="en-US" dirty="0"/>
              <a:t>I will be doing a comparative analysis between the two regions with the lowest unemployment ratios to identify areas where Africa can improve</a:t>
            </a:r>
          </a:p>
          <a:p>
            <a:pPr lvl="1"/>
            <a:r>
              <a:rPr lang="en-US" dirty="0"/>
              <a:t>Asia</a:t>
            </a:r>
          </a:p>
          <a:p>
            <a:pPr lvl="1"/>
            <a:r>
              <a:rPr lang="en-US" dirty="0"/>
              <a:t>Oceania</a:t>
            </a:r>
            <a:endParaRPr lang="en-GB" dirty="0"/>
          </a:p>
        </p:txBody>
      </p:sp>
    </p:spTree>
    <p:extLst>
      <p:ext uri="{BB962C8B-B14F-4D97-AF65-F5344CB8AC3E}">
        <p14:creationId xmlns:p14="http://schemas.microsoft.com/office/powerpoint/2010/main" val="1413829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B618-2DC4-4A37-6736-DE3801137828}"/>
              </a:ext>
            </a:extLst>
          </p:cNvPr>
          <p:cNvSpPr>
            <a:spLocks noGrp="1"/>
          </p:cNvSpPr>
          <p:nvPr>
            <p:ph type="title"/>
          </p:nvPr>
        </p:nvSpPr>
        <p:spPr/>
        <p:txBody>
          <a:bodyPr/>
          <a:lstStyle/>
          <a:p>
            <a:r>
              <a:rPr lang="en-US" dirty="0"/>
              <a:t>Comparative Study 1: Asia VS. Africa</a:t>
            </a:r>
            <a:endParaRPr lang="en-GB" dirty="0"/>
          </a:p>
        </p:txBody>
      </p:sp>
      <p:sp>
        <p:nvSpPr>
          <p:cNvPr id="6" name="Content Placeholder 5">
            <a:extLst>
              <a:ext uri="{FF2B5EF4-FFF2-40B4-BE49-F238E27FC236}">
                <a16:creationId xmlns:a16="http://schemas.microsoft.com/office/drawing/2014/main" id="{A5E3ECE7-1B4E-54E2-68C8-0C5202F8CD54}"/>
              </a:ext>
            </a:extLst>
          </p:cNvPr>
          <p:cNvSpPr>
            <a:spLocks noGrp="1"/>
          </p:cNvSpPr>
          <p:nvPr>
            <p:ph idx="1"/>
          </p:nvPr>
        </p:nvSpPr>
        <p:spPr>
          <a:xfrm>
            <a:off x="457199" y="1540188"/>
            <a:ext cx="2457451" cy="4917762"/>
          </a:xfrm>
        </p:spPr>
        <p:txBody>
          <a:bodyPr>
            <a:normAutofit/>
          </a:bodyPr>
          <a:lstStyle/>
          <a:p>
            <a:r>
              <a:rPr lang="en-US" dirty="0"/>
              <a:t>The first bar plot shows the difference between Asia’s access to electricity and that of Africa</a:t>
            </a:r>
          </a:p>
          <a:p>
            <a:r>
              <a:rPr lang="en-US" dirty="0"/>
              <a:t>The other two bar charts show a significant difference between the business density and number of LLCs in Africa and Asia.</a:t>
            </a:r>
            <a:endParaRPr lang="en-GB" dirty="0"/>
          </a:p>
        </p:txBody>
      </p:sp>
      <p:pic>
        <p:nvPicPr>
          <p:cNvPr id="8" name="Picture 7">
            <a:extLst>
              <a:ext uri="{FF2B5EF4-FFF2-40B4-BE49-F238E27FC236}">
                <a16:creationId xmlns:a16="http://schemas.microsoft.com/office/drawing/2014/main" id="{65102E47-A647-3546-45F6-5F350A37DD5A}"/>
              </a:ext>
            </a:extLst>
          </p:cNvPr>
          <p:cNvPicPr>
            <a:picLocks noChangeAspect="1"/>
          </p:cNvPicPr>
          <p:nvPr/>
        </p:nvPicPr>
        <p:blipFill>
          <a:blip r:embed="rId2"/>
          <a:stretch>
            <a:fillRect/>
          </a:stretch>
        </p:blipFill>
        <p:spPr>
          <a:xfrm>
            <a:off x="2801732" y="1540188"/>
            <a:ext cx="9274767" cy="5317812"/>
          </a:xfrm>
          <a:prstGeom prst="rect">
            <a:avLst/>
          </a:prstGeom>
        </p:spPr>
      </p:pic>
    </p:spTree>
    <p:extLst>
      <p:ext uri="{BB962C8B-B14F-4D97-AF65-F5344CB8AC3E}">
        <p14:creationId xmlns:p14="http://schemas.microsoft.com/office/powerpoint/2010/main" val="1547823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B618-2DC4-4A37-6736-DE3801137828}"/>
              </a:ext>
            </a:extLst>
          </p:cNvPr>
          <p:cNvSpPr>
            <a:spLocks noGrp="1"/>
          </p:cNvSpPr>
          <p:nvPr>
            <p:ph type="title"/>
          </p:nvPr>
        </p:nvSpPr>
        <p:spPr>
          <a:xfrm>
            <a:off x="1785939" y="624110"/>
            <a:ext cx="9718674" cy="1280890"/>
          </a:xfrm>
        </p:spPr>
        <p:txBody>
          <a:bodyPr/>
          <a:lstStyle/>
          <a:p>
            <a:r>
              <a:rPr lang="en-US" dirty="0"/>
              <a:t>Comparative Study 2: Oceania VS. Africa</a:t>
            </a:r>
            <a:endParaRPr lang="en-GB" dirty="0"/>
          </a:p>
        </p:txBody>
      </p:sp>
      <p:sp>
        <p:nvSpPr>
          <p:cNvPr id="6" name="Content Placeholder 5">
            <a:extLst>
              <a:ext uri="{FF2B5EF4-FFF2-40B4-BE49-F238E27FC236}">
                <a16:creationId xmlns:a16="http://schemas.microsoft.com/office/drawing/2014/main" id="{A5E3ECE7-1B4E-54E2-68C8-0C5202F8CD54}"/>
              </a:ext>
            </a:extLst>
          </p:cNvPr>
          <p:cNvSpPr>
            <a:spLocks noGrp="1"/>
          </p:cNvSpPr>
          <p:nvPr>
            <p:ph idx="1"/>
          </p:nvPr>
        </p:nvSpPr>
        <p:spPr>
          <a:xfrm>
            <a:off x="457199" y="1540188"/>
            <a:ext cx="2457451" cy="4917762"/>
          </a:xfrm>
        </p:spPr>
        <p:txBody>
          <a:bodyPr>
            <a:normAutofit fontScale="92500"/>
          </a:bodyPr>
          <a:lstStyle/>
          <a:p>
            <a:r>
              <a:rPr lang="en-US" dirty="0"/>
              <a:t>The first bar plot shows the difference between Oceania’s access to electricity and that of Africa</a:t>
            </a:r>
          </a:p>
          <a:p>
            <a:r>
              <a:rPr lang="en-US" dirty="0"/>
              <a:t>The other two bar charts show a significant difference between the business density and number of LLCs in Africa and Asia. Although this difference is lesser in Asia.</a:t>
            </a:r>
            <a:endParaRPr lang="en-GB" dirty="0"/>
          </a:p>
          <a:p>
            <a:endParaRPr lang="en-GB" dirty="0"/>
          </a:p>
        </p:txBody>
      </p:sp>
      <p:pic>
        <p:nvPicPr>
          <p:cNvPr id="8" name="Picture 7">
            <a:extLst>
              <a:ext uri="{FF2B5EF4-FFF2-40B4-BE49-F238E27FC236}">
                <a16:creationId xmlns:a16="http://schemas.microsoft.com/office/drawing/2014/main" id="{431CD79A-A90A-07CE-BA8D-D29088FC78E7}"/>
              </a:ext>
            </a:extLst>
          </p:cNvPr>
          <p:cNvPicPr>
            <a:picLocks noChangeAspect="1"/>
          </p:cNvPicPr>
          <p:nvPr/>
        </p:nvPicPr>
        <p:blipFill>
          <a:blip r:embed="rId2"/>
          <a:stretch>
            <a:fillRect/>
          </a:stretch>
        </p:blipFill>
        <p:spPr>
          <a:xfrm>
            <a:off x="2829929" y="1540188"/>
            <a:ext cx="9195383" cy="5317812"/>
          </a:xfrm>
          <a:prstGeom prst="rect">
            <a:avLst/>
          </a:prstGeom>
        </p:spPr>
      </p:pic>
    </p:spTree>
    <p:extLst>
      <p:ext uri="{BB962C8B-B14F-4D97-AF65-F5344CB8AC3E}">
        <p14:creationId xmlns:p14="http://schemas.microsoft.com/office/powerpoint/2010/main" val="2595814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0C54-62E1-7442-7300-19D97AD3E266}"/>
              </a:ext>
            </a:extLst>
          </p:cNvPr>
          <p:cNvSpPr>
            <a:spLocks noGrp="1"/>
          </p:cNvSpPr>
          <p:nvPr>
            <p:ph type="title"/>
          </p:nvPr>
        </p:nvSpPr>
        <p:spPr/>
        <p:txBody>
          <a:bodyPr/>
          <a:lstStyle/>
          <a:p>
            <a:r>
              <a:rPr lang="en-US" dirty="0"/>
              <a:t>Tools Used</a:t>
            </a:r>
            <a:endParaRPr lang="en-GB" dirty="0"/>
          </a:p>
        </p:txBody>
      </p:sp>
      <p:sp>
        <p:nvSpPr>
          <p:cNvPr id="3" name="Content Placeholder 2">
            <a:extLst>
              <a:ext uri="{FF2B5EF4-FFF2-40B4-BE49-F238E27FC236}">
                <a16:creationId xmlns:a16="http://schemas.microsoft.com/office/drawing/2014/main" id="{47A8EEDB-2871-9CED-9102-1324546D2B86}"/>
              </a:ext>
            </a:extLst>
          </p:cNvPr>
          <p:cNvSpPr>
            <a:spLocks noGrp="1"/>
          </p:cNvSpPr>
          <p:nvPr>
            <p:ph idx="1"/>
          </p:nvPr>
        </p:nvSpPr>
        <p:spPr/>
        <p:txBody>
          <a:bodyPr/>
          <a:lstStyle/>
          <a:p>
            <a:r>
              <a:rPr lang="en-US" dirty="0"/>
              <a:t>Microsoft Excel: For data manipulation</a:t>
            </a:r>
          </a:p>
          <a:p>
            <a:r>
              <a:rPr lang="en-US" dirty="0"/>
              <a:t>Microsoft Power BI: For data cleaning, manipulation and visualization</a:t>
            </a:r>
            <a:endParaRPr lang="en-GB" dirty="0"/>
          </a:p>
        </p:txBody>
      </p:sp>
    </p:spTree>
    <p:extLst>
      <p:ext uri="{BB962C8B-B14F-4D97-AF65-F5344CB8AC3E}">
        <p14:creationId xmlns:p14="http://schemas.microsoft.com/office/powerpoint/2010/main" val="2844947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90E5D-494B-BEE4-75A8-99A60989126F}"/>
              </a:ext>
            </a:extLst>
          </p:cNvPr>
          <p:cNvSpPr>
            <a:spLocks noGrp="1"/>
          </p:cNvSpPr>
          <p:nvPr>
            <p:ph type="title"/>
          </p:nvPr>
        </p:nvSpPr>
        <p:spPr/>
        <p:txBody>
          <a:bodyPr/>
          <a:lstStyle/>
          <a:p>
            <a:r>
              <a:rPr lang="en-US" dirty="0"/>
              <a:t>Conclusion</a:t>
            </a:r>
            <a:endParaRPr lang="en-GB" dirty="0"/>
          </a:p>
        </p:txBody>
      </p:sp>
      <p:sp>
        <p:nvSpPr>
          <p:cNvPr id="3" name="Text Placeholder 2">
            <a:extLst>
              <a:ext uri="{FF2B5EF4-FFF2-40B4-BE49-F238E27FC236}">
                <a16:creationId xmlns:a16="http://schemas.microsoft.com/office/drawing/2014/main" id="{BD09A655-C89E-4295-E585-5752C2253809}"/>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006012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6AF73-2C66-E812-26E5-6F73A8E43798}"/>
              </a:ext>
            </a:extLst>
          </p:cNvPr>
          <p:cNvSpPr>
            <a:spLocks noGrp="1"/>
          </p:cNvSpPr>
          <p:nvPr>
            <p:ph type="title"/>
          </p:nvPr>
        </p:nvSpPr>
        <p:spPr/>
        <p:txBody>
          <a:bodyPr/>
          <a:lstStyle/>
          <a:p>
            <a:r>
              <a:rPr lang="en-US" dirty="0"/>
              <a:t>Conclusion</a:t>
            </a:r>
            <a:endParaRPr lang="en-GB" dirty="0"/>
          </a:p>
        </p:txBody>
      </p:sp>
      <p:sp>
        <p:nvSpPr>
          <p:cNvPr id="3" name="Content Placeholder 2">
            <a:extLst>
              <a:ext uri="{FF2B5EF4-FFF2-40B4-BE49-F238E27FC236}">
                <a16:creationId xmlns:a16="http://schemas.microsoft.com/office/drawing/2014/main" id="{CA4CDFC6-342A-B883-1E75-EF507CB7A5BF}"/>
              </a:ext>
            </a:extLst>
          </p:cNvPr>
          <p:cNvSpPr>
            <a:spLocks noGrp="1"/>
          </p:cNvSpPr>
          <p:nvPr>
            <p:ph idx="1"/>
          </p:nvPr>
        </p:nvSpPr>
        <p:spPr/>
        <p:txBody>
          <a:bodyPr/>
          <a:lstStyle/>
          <a:p>
            <a:r>
              <a:rPr lang="en-US" dirty="0"/>
              <a:t>Africa should to imitate Asia and Oceania by doing the following:</a:t>
            </a:r>
          </a:p>
          <a:p>
            <a:pPr lvl="1"/>
            <a:r>
              <a:rPr lang="en-US" b="1" dirty="0"/>
              <a:t>Increasing the number of LLCs in the continent</a:t>
            </a:r>
            <a:r>
              <a:rPr lang="en-GB" dirty="0"/>
              <a:t>: Doing this will inevitable increase the business density rates in the continent and provide more jobs for Africans. Startups and business owners should be encouraged to grow and expand, the government should implement policies that would favour business owners.</a:t>
            </a:r>
          </a:p>
          <a:p>
            <a:pPr lvl="1"/>
            <a:r>
              <a:rPr lang="en-GB" b="1" dirty="0"/>
              <a:t>Improving access to electricity: </a:t>
            </a:r>
            <a:r>
              <a:rPr lang="en-GB" dirty="0"/>
              <a:t>Both Oceania and Asia had a significant difference in their access to electricity when compared to Africa. Improving the continent’s access to electricity would help businesses thrive and ultimately reduce the unemployment rate in the continent.</a:t>
            </a:r>
            <a:endParaRPr lang="en-US" b="1" dirty="0"/>
          </a:p>
        </p:txBody>
      </p:sp>
    </p:spTree>
    <p:extLst>
      <p:ext uri="{BB962C8B-B14F-4D97-AF65-F5344CB8AC3E}">
        <p14:creationId xmlns:p14="http://schemas.microsoft.com/office/powerpoint/2010/main" val="1153147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88787-EC6C-0464-6675-53527E21D215}"/>
              </a:ext>
            </a:extLst>
          </p:cNvPr>
          <p:cNvSpPr>
            <a:spLocks noGrp="1"/>
          </p:cNvSpPr>
          <p:nvPr>
            <p:ph type="title"/>
          </p:nvPr>
        </p:nvSpPr>
        <p:spPr/>
        <p:txBody>
          <a:bodyPr/>
          <a:lstStyle/>
          <a:p>
            <a:r>
              <a:rPr lang="en-US" dirty="0"/>
              <a:t>Thank you</a:t>
            </a:r>
            <a:endParaRPr lang="en-GB" dirty="0"/>
          </a:p>
        </p:txBody>
      </p:sp>
      <p:sp>
        <p:nvSpPr>
          <p:cNvPr id="3" name="Text Placeholder 2">
            <a:extLst>
              <a:ext uri="{FF2B5EF4-FFF2-40B4-BE49-F238E27FC236}">
                <a16:creationId xmlns:a16="http://schemas.microsoft.com/office/drawing/2014/main" id="{A7A9389F-8B9E-AEE6-3B61-745CC93A0AC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276346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2138A-2C95-C389-E2BA-D26AB09B576C}"/>
              </a:ext>
            </a:extLst>
          </p:cNvPr>
          <p:cNvSpPr>
            <a:spLocks noGrp="1"/>
          </p:cNvSpPr>
          <p:nvPr>
            <p:ph type="title"/>
          </p:nvPr>
        </p:nvSpPr>
        <p:spPr/>
        <p:txBody>
          <a:bodyPr/>
          <a:lstStyle/>
          <a:p>
            <a:r>
              <a:rPr lang="en-US" dirty="0"/>
              <a:t>Outline</a:t>
            </a:r>
            <a:endParaRPr lang="en-GB" dirty="0"/>
          </a:p>
        </p:txBody>
      </p:sp>
      <p:sp>
        <p:nvSpPr>
          <p:cNvPr id="3" name="Content Placeholder 2">
            <a:extLst>
              <a:ext uri="{FF2B5EF4-FFF2-40B4-BE49-F238E27FC236}">
                <a16:creationId xmlns:a16="http://schemas.microsoft.com/office/drawing/2014/main" id="{DE6535D2-4F0B-4BA5-CBD3-D8BAB6A45675}"/>
              </a:ext>
            </a:extLst>
          </p:cNvPr>
          <p:cNvSpPr>
            <a:spLocks noGrp="1"/>
          </p:cNvSpPr>
          <p:nvPr>
            <p:ph idx="1"/>
          </p:nvPr>
        </p:nvSpPr>
        <p:spPr/>
        <p:txBody>
          <a:bodyPr/>
          <a:lstStyle/>
          <a:p>
            <a:r>
              <a:rPr lang="en-US" dirty="0"/>
              <a:t>Introduction to the Problem Statement </a:t>
            </a:r>
          </a:p>
          <a:p>
            <a:r>
              <a:rPr lang="en-US" dirty="0"/>
              <a:t>Data Preprocessing</a:t>
            </a:r>
          </a:p>
          <a:p>
            <a:r>
              <a:rPr lang="en-US" dirty="0"/>
              <a:t>Exploratory Data Analysis</a:t>
            </a:r>
          </a:p>
          <a:p>
            <a:r>
              <a:rPr lang="en-US" dirty="0"/>
              <a:t>Factors affecting unemployment in Africa</a:t>
            </a:r>
          </a:p>
          <a:p>
            <a:r>
              <a:rPr lang="en-US" dirty="0"/>
              <a:t>Data-driven solutions to unemployment in Africa</a:t>
            </a:r>
          </a:p>
          <a:p>
            <a:r>
              <a:rPr lang="en-US" dirty="0"/>
              <a:t>Conclusion</a:t>
            </a:r>
            <a:endParaRPr lang="en-GB" dirty="0"/>
          </a:p>
        </p:txBody>
      </p:sp>
    </p:spTree>
    <p:extLst>
      <p:ext uri="{BB962C8B-B14F-4D97-AF65-F5344CB8AC3E}">
        <p14:creationId xmlns:p14="http://schemas.microsoft.com/office/powerpoint/2010/main" val="436732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982B-5A78-6699-9C89-EA1DB7DC05F0}"/>
              </a:ext>
            </a:extLst>
          </p:cNvPr>
          <p:cNvSpPr>
            <a:spLocks noGrp="1"/>
          </p:cNvSpPr>
          <p:nvPr>
            <p:ph type="title"/>
          </p:nvPr>
        </p:nvSpPr>
        <p:spPr/>
        <p:txBody>
          <a:bodyPr/>
          <a:lstStyle/>
          <a:p>
            <a:r>
              <a:rPr lang="en-US" dirty="0"/>
              <a:t>Problem Statement</a:t>
            </a:r>
            <a:endParaRPr lang="en-GB" dirty="0"/>
          </a:p>
        </p:txBody>
      </p:sp>
      <p:sp>
        <p:nvSpPr>
          <p:cNvPr id="3" name="Text Placeholder 2">
            <a:extLst>
              <a:ext uri="{FF2B5EF4-FFF2-40B4-BE49-F238E27FC236}">
                <a16:creationId xmlns:a16="http://schemas.microsoft.com/office/drawing/2014/main" id="{5F50BA6D-9371-577E-219E-6DD83BC311D4}"/>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757393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0307-471A-CD3A-1194-D2D4D2C20779}"/>
              </a:ext>
            </a:extLst>
          </p:cNvPr>
          <p:cNvSpPr>
            <a:spLocks noGrp="1"/>
          </p:cNvSpPr>
          <p:nvPr>
            <p:ph type="title"/>
          </p:nvPr>
        </p:nvSpPr>
        <p:spPr/>
        <p:txBody>
          <a:bodyPr/>
          <a:lstStyle/>
          <a:p>
            <a:r>
              <a:rPr lang="en-US" dirty="0"/>
              <a:t>Problem Statement</a:t>
            </a:r>
            <a:endParaRPr lang="en-GB" dirty="0"/>
          </a:p>
        </p:txBody>
      </p:sp>
      <p:sp>
        <p:nvSpPr>
          <p:cNvPr id="3" name="Content Placeholder 2">
            <a:extLst>
              <a:ext uri="{FF2B5EF4-FFF2-40B4-BE49-F238E27FC236}">
                <a16:creationId xmlns:a16="http://schemas.microsoft.com/office/drawing/2014/main" id="{31C10C7A-3094-81DC-32B8-C612EDA4ED5C}"/>
              </a:ext>
            </a:extLst>
          </p:cNvPr>
          <p:cNvSpPr>
            <a:spLocks noGrp="1"/>
          </p:cNvSpPr>
          <p:nvPr>
            <p:ph idx="1"/>
          </p:nvPr>
        </p:nvSpPr>
        <p:spPr/>
        <p:txBody>
          <a:bodyPr/>
          <a:lstStyle/>
          <a:p>
            <a:r>
              <a:rPr lang="en-US" dirty="0"/>
              <a:t>Unemployment is still one of the major societal challenges facing people all over the world and more commonly in Africa. 10Alytics organized this hackathon in aid to solve the unemployment issue facing Africa.</a:t>
            </a:r>
          </a:p>
          <a:p>
            <a:r>
              <a:rPr lang="en-US" dirty="0"/>
              <a:t>The main goal of this hackathon is to use data analytical tools and knowledge to investigate the key factors contributing to unemployment in Africa and to proffer solutions to the issue.</a:t>
            </a:r>
            <a:endParaRPr lang="en-GB" dirty="0"/>
          </a:p>
        </p:txBody>
      </p:sp>
    </p:spTree>
    <p:extLst>
      <p:ext uri="{BB962C8B-B14F-4D97-AF65-F5344CB8AC3E}">
        <p14:creationId xmlns:p14="http://schemas.microsoft.com/office/powerpoint/2010/main" val="2434241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8C193-97DA-C450-5E4F-B7E40100E5D5}"/>
              </a:ext>
            </a:extLst>
          </p:cNvPr>
          <p:cNvSpPr>
            <a:spLocks noGrp="1"/>
          </p:cNvSpPr>
          <p:nvPr>
            <p:ph type="title"/>
          </p:nvPr>
        </p:nvSpPr>
        <p:spPr/>
        <p:txBody>
          <a:bodyPr/>
          <a:lstStyle/>
          <a:p>
            <a:r>
              <a:rPr lang="en-US" dirty="0"/>
              <a:t>Data Preprocessing</a:t>
            </a:r>
            <a:endParaRPr lang="en-GB" dirty="0"/>
          </a:p>
        </p:txBody>
      </p:sp>
      <p:sp>
        <p:nvSpPr>
          <p:cNvPr id="3" name="Text Placeholder 2">
            <a:extLst>
              <a:ext uri="{FF2B5EF4-FFF2-40B4-BE49-F238E27FC236}">
                <a16:creationId xmlns:a16="http://schemas.microsoft.com/office/drawing/2014/main" id="{EB74FA42-5F45-1CBD-D848-CCC12D1FC65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524131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8F0C-61D1-5E28-9041-EA4DAA6A7565}"/>
              </a:ext>
            </a:extLst>
          </p:cNvPr>
          <p:cNvSpPr>
            <a:spLocks noGrp="1"/>
          </p:cNvSpPr>
          <p:nvPr>
            <p:ph type="title"/>
          </p:nvPr>
        </p:nvSpPr>
        <p:spPr/>
        <p:txBody>
          <a:bodyPr/>
          <a:lstStyle/>
          <a:p>
            <a:r>
              <a:rPr lang="en-US" dirty="0"/>
              <a:t>Data Preprocessing</a:t>
            </a:r>
            <a:endParaRPr lang="en-GB" dirty="0"/>
          </a:p>
        </p:txBody>
      </p:sp>
      <p:sp>
        <p:nvSpPr>
          <p:cNvPr id="3" name="Content Placeholder 2">
            <a:extLst>
              <a:ext uri="{FF2B5EF4-FFF2-40B4-BE49-F238E27FC236}">
                <a16:creationId xmlns:a16="http://schemas.microsoft.com/office/drawing/2014/main" id="{08DAE0BA-F491-0467-5AB9-BC259822FA67}"/>
              </a:ext>
            </a:extLst>
          </p:cNvPr>
          <p:cNvSpPr>
            <a:spLocks noGrp="1"/>
          </p:cNvSpPr>
          <p:nvPr>
            <p:ph idx="1"/>
          </p:nvPr>
        </p:nvSpPr>
        <p:spPr/>
        <p:txBody>
          <a:bodyPr/>
          <a:lstStyle/>
          <a:p>
            <a:r>
              <a:rPr lang="en-US" dirty="0"/>
              <a:t>The first data preprocessing step I performed was to merge the 6 datasets into a single Excel worksheet. This was done using Microsoft Excel</a:t>
            </a:r>
          </a:p>
          <a:p>
            <a:r>
              <a:rPr lang="en-US" dirty="0"/>
              <a:t>I then uploaded the merged dataset to Microsoft Power BI and transformed it using Power Query. I removed missing columns and created some new columns to aid my analysis.</a:t>
            </a:r>
          </a:p>
          <a:p>
            <a:r>
              <a:rPr lang="en-US" dirty="0"/>
              <a:t>I also removed the “Continent” column as it contained too many missing values.</a:t>
            </a:r>
            <a:endParaRPr lang="en-GB" dirty="0"/>
          </a:p>
        </p:txBody>
      </p:sp>
    </p:spTree>
    <p:extLst>
      <p:ext uri="{BB962C8B-B14F-4D97-AF65-F5344CB8AC3E}">
        <p14:creationId xmlns:p14="http://schemas.microsoft.com/office/powerpoint/2010/main" val="1051380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A75-3884-EC99-B576-F729D299FC48}"/>
              </a:ext>
            </a:extLst>
          </p:cNvPr>
          <p:cNvSpPr>
            <a:spLocks noGrp="1"/>
          </p:cNvSpPr>
          <p:nvPr>
            <p:ph type="title"/>
          </p:nvPr>
        </p:nvSpPr>
        <p:spPr/>
        <p:txBody>
          <a:bodyPr/>
          <a:lstStyle/>
          <a:p>
            <a:r>
              <a:rPr lang="en-US" dirty="0"/>
              <a:t>Data Modeling</a:t>
            </a:r>
            <a:endParaRPr lang="en-GB" dirty="0"/>
          </a:p>
        </p:txBody>
      </p:sp>
      <p:sp>
        <p:nvSpPr>
          <p:cNvPr id="12" name="Content Placeholder 11">
            <a:extLst>
              <a:ext uri="{FF2B5EF4-FFF2-40B4-BE49-F238E27FC236}">
                <a16:creationId xmlns:a16="http://schemas.microsoft.com/office/drawing/2014/main" id="{D6E38E76-4203-A730-985B-440931CB049E}"/>
              </a:ext>
            </a:extLst>
          </p:cNvPr>
          <p:cNvSpPr>
            <a:spLocks noGrp="1"/>
          </p:cNvSpPr>
          <p:nvPr>
            <p:ph idx="1"/>
          </p:nvPr>
        </p:nvSpPr>
        <p:spPr/>
        <p:txBody>
          <a:bodyPr/>
          <a:lstStyle/>
          <a:p>
            <a:endParaRPr lang="en-GB"/>
          </a:p>
        </p:txBody>
      </p:sp>
      <p:pic>
        <p:nvPicPr>
          <p:cNvPr id="11" name="Picture 10">
            <a:extLst>
              <a:ext uri="{FF2B5EF4-FFF2-40B4-BE49-F238E27FC236}">
                <a16:creationId xmlns:a16="http://schemas.microsoft.com/office/drawing/2014/main" id="{6921B60B-A722-2D63-449B-F61DDF28E259}"/>
              </a:ext>
            </a:extLst>
          </p:cNvPr>
          <p:cNvPicPr>
            <a:picLocks noChangeAspect="1"/>
          </p:cNvPicPr>
          <p:nvPr/>
        </p:nvPicPr>
        <p:blipFill>
          <a:blip r:embed="rId2"/>
          <a:stretch>
            <a:fillRect/>
          </a:stretch>
        </p:blipFill>
        <p:spPr>
          <a:xfrm>
            <a:off x="1458230" y="1570039"/>
            <a:ext cx="9774014" cy="4658375"/>
          </a:xfrm>
          <a:prstGeom prst="rect">
            <a:avLst/>
          </a:prstGeom>
        </p:spPr>
      </p:pic>
    </p:spTree>
    <p:extLst>
      <p:ext uri="{BB962C8B-B14F-4D97-AF65-F5344CB8AC3E}">
        <p14:creationId xmlns:p14="http://schemas.microsoft.com/office/powerpoint/2010/main" val="2300991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BBDB-8F38-8627-F9A0-4EEFE7EE68B2}"/>
              </a:ext>
            </a:extLst>
          </p:cNvPr>
          <p:cNvSpPr>
            <a:spLocks noGrp="1"/>
          </p:cNvSpPr>
          <p:nvPr>
            <p:ph type="title"/>
          </p:nvPr>
        </p:nvSpPr>
        <p:spPr/>
        <p:txBody>
          <a:bodyPr/>
          <a:lstStyle/>
          <a:p>
            <a:r>
              <a:rPr lang="en-US" dirty="0"/>
              <a:t>Exploratory Data Analysis</a:t>
            </a:r>
            <a:endParaRPr lang="en-GB" dirty="0"/>
          </a:p>
        </p:txBody>
      </p:sp>
      <p:sp>
        <p:nvSpPr>
          <p:cNvPr id="3" name="Text Placeholder 2">
            <a:extLst>
              <a:ext uri="{FF2B5EF4-FFF2-40B4-BE49-F238E27FC236}">
                <a16:creationId xmlns:a16="http://schemas.microsoft.com/office/drawing/2014/main" id="{3EC0151D-EEFA-0F0E-070E-4A2F30AD59FB}"/>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31807340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62</TotalTime>
  <Words>676</Words>
  <Application>Microsoft Office PowerPoint</Application>
  <PresentationFormat>Widescreen</PresentationFormat>
  <Paragraphs>61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Wisp</vt:lpstr>
      <vt:lpstr>Case Study on Unemployment in Africa</vt:lpstr>
      <vt:lpstr>Tools Used</vt:lpstr>
      <vt:lpstr>Outline</vt:lpstr>
      <vt:lpstr>Problem Statement</vt:lpstr>
      <vt:lpstr>Problem Statement</vt:lpstr>
      <vt:lpstr>Data Preprocessing</vt:lpstr>
      <vt:lpstr>Data Preprocessing</vt:lpstr>
      <vt:lpstr>Data Modeling</vt:lpstr>
      <vt:lpstr>Exploratory Data Analysis</vt:lpstr>
      <vt:lpstr>Unemployment Trends Analysis</vt:lpstr>
      <vt:lpstr>Unemployment Trends Analysis Cont’d</vt:lpstr>
      <vt:lpstr>LLCs and Business Density Rates Trends Analysis</vt:lpstr>
      <vt:lpstr>Factors Affecting Unemployment Rate in Africa</vt:lpstr>
      <vt:lpstr>Government Strategy and Electricity Access Trends Analysis</vt:lpstr>
      <vt:lpstr>Education Budget and LLCs Trends Analysis</vt:lpstr>
      <vt:lpstr>Data-driven solutions to unemployment in Africa</vt:lpstr>
      <vt:lpstr>Comparative Analysis</vt:lpstr>
      <vt:lpstr>Comparative Study 1: Asia VS. Africa</vt:lpstr>
      <vt:lpstr>Comparative Study 2: Oceania VS. Africa</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on Unemployment in Africa</dc:title>
  <dc:creator>Ifeoluwa Oduwaiye</dc:creator>
  <cp:lastModifiedBy>Ifeoluwa Oduwaiye</cp:lastModifiedBy>
  <cp:revision>2</cp:revision>
  <dcterms:created xsi:type="dcterms:W3CDTF">2023-12-02T19:38:48Z</dcterms:created>
  <dcterms:modified xsi:type="dcterms:W3CDTF">2023-12-02T20:41:02Z</dcterms:modified>
</cp:coreProperties>
</file>