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7.jpg" ContentType="image/png"/>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9" r:id="rId3"/>
    <p:sldId id="260" r:id="rId4"/>
    <p:sldId id="261" r:id="rId5"/>
    <p:sldId id="262" r:id="rId6"/>
    <p:sldId id="263" r:id="rId7"/>
    <p:sldId id="276"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varScale="1">
        <p:scale>
          <a:sx n="92" d="100"/>
          <a:sy n="92" d="100"/>
        </p:scale>
        <p:origin x="245"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0D8E07-7F6C-4990-9A48-D2AC6B5D02D3}" type="datetimeFigureOut">
              <a:rPr lang="en-US" smtClean="0"/>
              <a:t>5/18/2024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64ABE8-41F2-4854-932D-9E1E2083F786}" type="slidenum">
              <a:rPr lang="en-US" smtClean="0"/>
              <a:t>‹#›</a:t>
            </a:fld>
            <a:endParaRPr lang="en-US"/>
          </a:p>
        </p:txBody>
      </p:sp>
    </p:spTree>
    <p:extLst>
      <p:ext uri="{BB962C8B-B14F-4D97-AF65-F5344CB8AC3E}">
        <p14:creationId xmlns:p14="http://schemas.microsoft.com/office/powerpoint/2010/main" val="3941323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64ABE8-41F2-4854-932D-9E1E2083F786}" type="slidenum">
              <a:rPr lang="en-US" smtClean="0"/>
              <a:t>13</a:t>
            </a:fld>
            <a:endParaRPr lang="en-US"/>
          </a:p>
        </p:txBody>
      </p:sp>
    </p:spTree>
    <p:extLst>
      <p:ext uri="{BB962C8B-B14F-4D97-AF65-F5344CB8AC3E}">
        <p14:creationId xmlns:p14="http://schemas.microsoft.com/office/powerpoint/2010/main" val="3530192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68AE51-4517-4C24-98A7-C296A610D7AE}" type="datetimeFigureOut">
              <a:rPr lang="en-US" smtClean="0"/>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5606A-6AA8-4637-BCEA-CA6E48F250D0}" type="slidenum">
              <a:rPr lang="en-US" smtClean="0"/>
              <a:t>‹#›</a:t>
            </a:fld>
            <a:endParaRPr lang="en-US"/>
          </a:p>
        </p:txBody>
      </p:sp>
    </p:spTree>
    <p:extLst>
      <p:ext uri="{BB962C8B-B14F-4D97-AF65-F5344CB8AC3E}">
        <p14:creationId xmlns:p14="http://schemas.microsoft.com/office/powerpoint/2010/main" val="434828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68AE51-4517-4C24-98A7-C296A610D7AE}" type="datetimeFigureOut">
              <a:rPr lang="en-US" smtClean="0"/>
              <a:t>5/18/2024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5606A-6AA8-4637-BCEA-CA6E48F250D0}" type="slidenum">
              <a:rPr lang="en-US" smtClean="0"/>
              <a:t>‹#›</a:t>
            </a:fld>
            <a:endParaRPr lang="en-US"/>
          </a:p>
        </p:txBody>
      </p:sp>
    </p:spTree>
    <p:extLst>
      <p:ext uri="{BB962C8B-B14F-4D97-AF65-F5344CB8AC3E}">
        <p14:creationId xmlns:p14="http://schemas.microsoft.com/office/powerpoint/2010/main" val="4099074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F68AE51-4517-4C24-98A7-C296A610D7AE}" type="datetimeFigureOut">
              <a:rPr lang="en-US" smtClean="0"/>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5606A-6AA8-4637-BCEA-CA6E48F250D0}" type="slidenum">
              <a:rPr lang="en-US" smtClean="0"/>
              <a:t>‹#›</a:t>
            </a:fld>
            <a:endParaRPr lang="en-US"/>
          </a:p>
        </p:txBody>
      </p:sp>
    </p:spTree>
    <p:extLst>
      <p:ext uri="{BB962C8B-B14F-4D97-AF65-F5344CB8AC3E}">
        <p14:creationId xmlns:p14="http://schemas.microsoft.com/office/powerpoint/2010/main" val="3429616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F68AE51-4517-4C24-98A7-C296A610D7AE}" type="datetimeFigureOut">
              <a:rPr lang="en-US" smtClean="0"/>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5606A-6AA8-4637-BCEA-CA6E48F250D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44109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68AE51-4517-4C24-98A7-C296A610D7AE}" type="datetimeFigureOut">
              <a:rPr lang="en-US" smtClean="0"/>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5606A-6AA8-4637-BCEA-CA6E48F250D0}" type="slidenum">
              <a:rPr lang="en-US" smtClean="0"/>
              <a:t>‹#›</a:t>
            </a:fld>
            <a:endParaRPr lang="en-US"/>
          </a:p>
        </p:txBody>
      </p:sp>
    </p:spTree>
    <p:extLst>
      <p:ext uri="{BB962C8B-B14F-4D97-AF65-F5344CB8AC3E}">
        <p14:creationId xmlns:p14="http://schemas.microsoft.com/office/powerpoint/2010/main" val="6973167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F68AE51-4517-4C24-98A7-C296A610D7AE}" type="datetimeFigureOut">
              <a:rPr lang="en-US" smtClean="0"/>
              <a:t>5/18/2024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5606A-6AA8-4637-BCEA-CA6E48F250D0}" type="slidenum">
              <a:rPr lang="en-US" smtClean="0"/>
              <a:t>‹#›</a:t>
            </a:fld>
            <a:endParaRPr lang="en-US"/>
          </a:p>
        </p:txBody>
      </p:sp>
    </p:spTree>
    <p:extLst>
      <p:ext uri="{BB962C8B-B14F-4D97-AF65-F5344CB8AC3E}">
        <p14:creationId xmlns:p14="http://schemas.microsoft.com/office/powerpoint/2010/main" val="4260025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F68AE51-4517-4C24-98A7-C296A610D7AE}" type="datetimeFigureOut">
              <a:rPr lang="en-US" smtClean="0"/>
              <a:t>5/18/2024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5606A-6AA8-4637-BCEA-CA6E48F250D0}" type="slidenum">
              <a:rPr lang="en-US" smtClean="0"/>
              <a:t>‹#›</a:t>
            </a:fld>
            <a:endParaRPr lang="en-US"/>
          </a:p>
        </p:txBody>
      </p:sp>
    </p:spTree>
    <p:extLst>
      <p:ext uri="{BB962C8B-B14F-4D97-AF65-F5344CB8AC3E}">
        <p14:creationId xmlns:p14="http://schemas.microsoft.com/office/powerpoint/2010/main" val="2815740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68AE51-4517-4C24-98A7-C296A610D7AE}" type="datetimeFigureOut">
              <a:rPr lang="en-US" smtClean="0"/>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5606A-6AA8-4637-BCEA-CA6E48F250D0}" type="slidenum">
              <a:rPr lang="en-US" smtClean="0"/>
              <a:t>‹#›</a:t>
            </a:fld>
            <a:endParaRPr lang="en-US"/>
          </a:p>
        </p:txBody>
      </p:sp>
    </p:spTree>
    <p:extLst>
      <p:ext uri="{BB962C8B-B14F-4D97-AF65-F5344CB8AC3E}">
        <p14:creationId xmlns:p14="http://schemas.microsoft.com/office/powerpoint/2010/main" val="2160334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68AE51-4517-4C24-98A7-C296A610D7AE}" type="datetimeFigureOut">
              <a:rPr lang="en-US" smtClean="0"/>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5606A-6AA8-4637-BCEA-CA6E48F250D0}" type="slidenum">
              <a:rPr lang="en-US" smtClean="0"/>
              <a:t>‹#›</a:t>
            </a:fld>
            <a:endParaRPr lang="en-US"/>
          </a:p>
        </p:txBody>
      </p:sp>
    </p:spTree>
    <p:extLst>
      <p:ext uri="{BB962C8B-B14F-4D97-AF65-F5344CB8AC3E}">
        <p14:creationId xmlns:p14="http://schemas.microsoft.com/office/powerpoint/2010/main" val="791713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F68AE51-4517-4C24-98A7-C296A610D7AE}" type="datetimeFigureOut">
              <a:rPr lang="en-US" smtClean="0"/>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5606A-6AA8-4637-BCEA-CA6E48F250D0}" type="slidenum">
              <a:rPr lang="en-US" smtClean="0"/>
              <a:t>‹#›</a:t>
            </a:fld>
            <a:endParaRPr lang="en-US"/>
          </a:p>
        </p:txBody>
      </p:sp>
    </p:spTree>
    <p:extLst>
      <p:ext uri="{BB962C8B-B14F-4D97-AF65-F5344CB8AC3E}">
        <p14:creationId xmlns:p14="http://schemas.microsoft.com/office/powerpoint/2010/main" val="228686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68AE51-4517-4C24-98A7-C296A610D7AE}" type="datetimeFigureOut">
              <a:rPr lang="en-US" smtClean="0"/>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B5606A-6AA8-4637-BCEA-CA6E48F250D0}" type="slidenum">
              <a:rPr lang="en-US" smtClean="0"/>
              <a:t>‹#›</a:t>
            </a:fld>
            <a:endParaRPr lang="en-US"/>
          </a:p>
        </p:txBody>
      </p:sp>
    </p:spTree>
    <p:extLst>
      <p:ext uri="{BB962C8B-B14F-4D97-AF65-F5344CB8AC3E}">
        <p14:creationId xmlns:p14="http://schemas.microsoft.com/office/powerpoint/2010/main" val="2453131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68AE51-4517-4C24-98A7-C296A610D7AE}" type="datetimeFigureOut">
              <a:rPr lang="en-US" smtClean="0"/>
              <a:t>5/18/2024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5606A-6AA8-4637-BCEA-CA6E48F250D0}" type="slidenum">
              <a:rPr lang="en-US" smtClean="0"/>
              <a:t>‹#›</a:t>
            </a:fld>
            <a:endParaRPr lang="en-US"/>
          </a:p>
        </p:txBody>
      </p:sp>
    </p:spTree>
    <p:extLst>
      <p:ext uri="{BB962C8B-B14F-4D97-AF65-F5344CB8AC3E}">
        <p14:creationId xmlns:p14="http://schemas.microsoft.com/office/powerpoint/2010/main" val="3564976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68AE51-4517-4C24-98A7-C296A610D7AE}" type="datetimeFigureOut">
              <a:rPr lang="en-US" smtClean="0"/>
              <a:t>5/18/2024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B5606A-6AA8-4637-BCEA-CA6E48F250D0}" type="slidenum">
              <a:rPr lang="en-US" smtClean="0"/>
              <a:t>‹#›</a:t>
            </a:fld>
            <a:endParaRPr lang="en-US"/>
          </a:p>
        </p:txBody>
      </p:sp>
    </p:spTree>
    <p:extLst>
      <p:ext uri="{BB962C8B-B14F-4D97-AF65-F5344CB8AC3E}">
        <p14:creationId xmlns:p14="http://schemas.microsoft.com/office/powerpoint/2010/main" val="1071668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F68AE51-4517-4C24-98A7-C296A610D7AE}" type="datetimeFigureOut">
              <a:rPr lang="en-US" smtClean="0"/>
              <a:t>5/18/2024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6B5606A-6AA8-4637-BCEA-CA6E48F250D0}" type="slidenum">
              <a:rPr lang="en-US" smtClean="0"/>
              <a:t>‹#›</a:t>
            </a:fld>
            <a:endParaRPr lang="en-US"/>
          </a:p>
        </p:txBody>
      </p:sp>
    </p:spTree>
    <p:extLst>
      <p:ext uri="{BB962C8B-B14F-4D97-AF65-F5344CB8AC3E}">
        <p14:creationId xmlns:p14="http://schemas.microsoft.com/office/powerpoint/2010/main" val="3413857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F68AE51-4517-4C24-98A7-C296A610D7AE}" type="datetimeFigureOut">
              <a:rPr lang="en-US" smtClean="0"/>
              <a:t>5/18/2024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6B5606A-6AA8-4637-BCEA-CA6E48F250D0}" type="slidenum">
              <a:rPr lang="en-US" smtClean="0"/>
              <a:t>‹#›</a:t>
            </a:fld>
            <a:endParaRPr lang="en-US"/>
          </a:p>
        </p:txBody>
      </p:sp>
    </p:spTree>
    <p:extLst>
      <p:ext uri="{BB962C8B-B14F-4D97-AF65-F5344CB8AC3E}">
        <p14:creationId xmlns:p14="http://schemas.microsoft.com/office/powerpoint/2010/main" val="3774317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F68AE51-4517-4C24-98A7-C296A610D7AE}" type="datetimeFigureOut">
              <a:rPr lang="en-US" smtClean="0"/>
              <a:t>5/18/2024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6B5606A-6AA8-4637-BCEA-CA6E48F250D0}" type="slidenum">
              <a:rPr lang="en-US" smtClean="0"/>
              <a:t>‹#›</a:t>
            </a:fld>
            <a:endParaRPr lang="en-US"/>
          </a:p>
        </p:txBody>
      </p:sp>
    </p:spTree>
    <p:extLst>
      <p:ext uri="{BB962C8B-B14F-4D97-AF65-F5344CB8AC3E}">
        <p14:creationId xmlns:p14="http://schemas.microsoft.com/office/powerpoint/2010/main" val="1164977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68AE51-4517-4C24-98A7-C296A610D7AE}" type="datetimeFigureOut">
              <a:rPr lang="en-US" smtClean="0"/>
              <a:t>5/18/2024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B5606A-6AA8-4637-BCEA-CA6E48F250D0}" type="slidenum">
              <a:rPr lang="en-US" smtClean="0"/>
              <a:t>‹#›</a:t>
            </a:fld>
            <a:endParaRPr lang="en-US"/>
          </a:p>
        </p:txBody>
      </p:sp>
    </p:spTree>
    <p:extLst>
      <p:ext uri="{BB962C8B-B14F-4D97-AF65-F5344CB8AC3E}">
        <p14:creationId xmlns:p14="http://schemas.microsoft.com/office/powerpoint/2010/main" val="3887066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F68AE51-4517-4C24-98A7-C296A610D7AE}" type="datetimeFigureOut">
              <a:rPr lang="en-US" smtClean="0"/>
              <a:t>5/18/2024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6B5606A-6AA8-4637-BCEA-CA6E48F250D0}" type="slidenum">
              <a:rPr lang="en-US" smtClean="0"/>
              <a:t>‹#›</a:t>
            </a:fld>
            <a:endParaRPr lang="en-US"/>
          </a:p>
        </p:txBody>
      </p:sp>
    </p:spTree>
    <p:extLst>
      <p:ext uri="{BB962C8B-B14F-4D97-AF65-F5344CB8AC3E}">
        <p14:creationId xmlns:p14="http://schemas.microsoft.com/office/powerpoint/2010/main" val="97007142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readingrockets.org/teaching/reading101-course/modules/vocabulary/" TargetMode="External"/><Relationship Id="rId2" Type="http://schemas.openxmlformats.org/officeDocument/2006/relationships/hyperlink" Target="https://www1.nichd.nih.gov/publications/pubs/nrp/Documents/report.pdf" TargetMode="External"/><Relationship Id="rId1" Type="http://schemas.openxmlformats.org/officeDocument/2006/relationships/slideLayout" Target="../slideLayouts/slideLayout2.xml"/><Relationship Id="rId5" Type="http://schemas.openxmlformats.org/officeDocument/2006/relationships/hyperlink" Target="https://www.scholastic.com/teachers/teaching-tools/expert-articles/vocabulary-spelling.html" TargetMode="External"/><Relationship Id="rId4" Type="http://schemas.openxmlformats.org/officeDocument/2006/relationships/hyperlink" Target="https://www.vocabulary.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chromewebstore.google.com/detail/wordweb-dictionary-lookup/ilikenhndcpmliapkmmhoimckaokmihm.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7CD50-164A-F378-2305-997E0A1944E7}"/>
              </a:ext>
            </a:extLst>
          </p:cNvPr>
          <p:cNvSpPr>
            <a:spLocks noGrp="1"/>
          </p:cNvSpPr>
          <p:nvPr>
            <p:ph type="ctrTitle"/>
          </p:nvPr>
        </p:nvSpPr>
        <p:spPr>
          <a:xfrm>
            <a:off x="1524000" y="87087"/>
            <a:ext cx="9144000" cy="1105987"/>
          </a:xfrm>
        </p:spPr>
        <p:txBody>
          <a:bodyPr>
            <a:normAutofit fontScale="90000"/>
          </a:bodyPr>
          <a:lstStyle/>
          <a:p>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8" name="Subtitle 7">
            <a:extLst>
              <a:ext uri="{FF2B5EF4-FFF2-40B4-BE49-F238E27FC236}">
                <a16:creationId xmlns:a16="http://schemas.microsoft.com/office/drawing/2014/main" id="{668224A2-0DD6-5461-FEF8-39059CF43D72}"/>
              </a:ext>
            </a:extLst>
          </p:cNvPr>
          <p:cNvSpPr>
            <a:spLocks noGrp="1"/>
          </p:cNvSpPr>
          <p:nvPr>
            <p:ph type="subTitle" idx="1"/>
          </p:nvPr>
        </p:nvSpPr>
        <p:spPr>
          <a:xfrm>
            <a:off x="0" y="1890949"/>
            <a:ext cx="11864636" cy="4967051"/>
          </a:xfrm>
        </p:spPr>
        <p:txBody>
          <a:bodyPr/>
          <a:lstStyle/>
          <a:p>
            <a:pPr marL="0" marR="0" algn="ctr">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endParaRPr lang="en-US" sz="1800" dirty="0">
              <a:effectLst/>
              <a:latin typeface="Arial" panose="020B0604020202020204" pitchFamily="34" charset="0"/>
              <a:ea typeface="Arial" panose="020B0604020202020204" pitchFamily="34" charset="0"/>
            </a:endParaRPr>
          </a:p>
          <a:p>
            <a:pPr marL="0" marR="0" algn="ctr">
              <a:lnSpc>
                <a:spcPct val="115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A</a:t>
            </a:r>
            <a:endParaRPr lang="en-US" sz="1800" dirty="0">
              <a:effectLst/>
              <a:latin typeface="Arial" panose="020B0604020202020204" pitchFamily="34" charset="0"/>
              <a:ea typeface="Arial" panose="020B0604020202020204" pitchFamily="34" charset="0"/>
            </a:endParaRPr>
          </a:p>
          <a:p>
            <a:pPr marL="0" marR="0" algn="ctr">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MINI PROJECT ON                         </a:t>
            </a:r>
            <a:endParaRPr lang="en-US" sz="1800" dirty="0">
              <a:effectLst/>
              <a:latin typeface="Arial" panose="020B0604020202020204" pitchFamily="34" charset="0"/>
              <a:ea typeface="Arial" panose="020B0604020202020204" pitchFamily="34" charset="0"/>
            </a:endParaRPr>
          </a:p>
          <a:p>
            <a:pPr marL="0" marR="0" algn="ctr">
              <a:lnSpc>
                <a:spcPct val="115000"/>
              </a:lnSpc>
              <a:spcBef>
                <a:spcPts val="0"/>
              </a:spcBef>
              <a:spcAft>
                <a:spcPts val="0"/>
              </a:spcAft>
            </a:pPr>
            <a:r>
              <a:rPr lang="en-US" sz="1800" b="1" u="sng" dirty="0">
                <a:effectLst/>
                <a:latin typeface="Times New Roman" panose="02020603050405020304" pitchFamily="18" charset="0"/>
                <a:ea typeface="Times New Roman" panose="02020603050405020304" pitchFamily="18" charset="0"/>
              </a:rPr>
              <a:t>WORD TRACKER </a:t>
            </a:r>
            <a:endParaRPr lang="en-US" sz="1800" dirty="0">
              <a:effectLst/>
              <a:latin typeface="Arial" panose="020B0604020202020204" pitchFamily="34" charset="0"/>
              <a:ea typeface="Arial" panose="020B0604020202020204" pitchFamily="34" charset="0"/>
            </a:endParaRPr>
          </a:p>
          <a:p>
            <a:pPr marL="0" marR="0" algn="ctr">
              <a:lnSpc>
                <a:spcPct val="115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  Under guidance of</a:t>
            </a:r>
            <a:r>
              <a:rPr lang="en-US" sz="1800" dirty="0">
                <a:effectLst/>
                <a:latin typeface="Times New Roman" panose="02020603050405020304" pitchFamily="18" charset="0"/>
                <a:ea typeface="Times New Roman" panose="02020603050405020304" pitchFamily="18" charset="0"/>
              </a:rPr>
              <a:t> </a:t>
            </a:r>
          </a:p>
          <a:p>
            <a:pPr marL="0" marR="0" algn="ctr">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Mr. U. Sairam          </a:t>
            </a:r>
            <a:endParaRPr lang="en-US" sz="1800" dirty="0">
              <a:effectLst/>
              <a:latin typeface="Arial" panose="020B0604020202020204" pitchFamily="34" charset="0"/>
              <a:ea typeface="Arial" panose="020B0604020202020204" pitchFamily="34" charset="0"/>
            </a:endParaRPr>
          </a:p>
          <a:p>
            <a:pPr marL="0" marR="0" algn="ctr">
              <a:lnSpc>
                <a:spcPct val="115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Assistant professor</a:t>
            </a:r>
            <a:endParaRPr lang="en-US" sz="1800" dirty="0">
              <a:effectLst/>
              <a:latin typeface="Arial" panose="020B0604020202020204" pitchFamily="34" charset="0"/>
              <a:ea typeface="Arial" panose="020B0604020202020204" pitchFamily="34" charset="0"/>
            </a:endParaRPr>
          </a:p>
          <a:p>
            <a:pPr marL="0" marR="0" algn="ctr">
              <a:lnSpc>
                <a:spcPct val="115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IT Department</a:t>
            </a:r>
          </a:p>
          <a:p>
            <a:pPr marL="0" marR="0" algn="ctr">
              <a:lnSpc>
                <a:spcPct val="115000"/>
              </a:lnSpc>
              <a:spcBef>
                <a:spcPts val="0"/>
              </a:spcBef>
              <a:spcAft>
                <a:spcPts val="0"/>
              </a:spcAft>
            </a:pPr>
            <a:endParaRPr lang="en-US" sz="1800" b="1" dirty="0">
              <a:latin typeface="Times New Roman" panose="02020603050405020304" pitchFamily="18" charset="0"/>
              <a:ea typeface="Arial" panose="020B0604020202020204" pitchFamily="34" charset="0"/>
            </a:endParaRPr>
          </a:p>
          <a:p>
            <a:pPr marL="0" marR="0" algn="ctr">
              <a:lnSpc>
                <a:spcPct val="115000"/>
              </a:lnSpc>
              <a:spcBef>
                <a:spcPts val="0"/>
              </a:spcBef>
              <a:spcAft>
                <a:spcPts val="0"/>
              </a:spcAft>
            </a:pPr>
            <a:endParaRPr lang="en-US" sz="1800" b="1" dirty="0">
              <a:effectLst/>
              <a:latin typeface="Times New Roman" panose="02020603050405020304" pitchFamily="18" charset="0"/>
              <a:ea typeface="Arial" panose="020B0604020202020204" pitchFamily="34" charset="0"/>
            </a:endParaRPr>
          </a:p>
          <a:p>
            <a:pPr marL="0" marR="0" algn="ctr">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                                                                         </a:t>
            </a: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BY</a:t>
            </a:r>
          </a:p>
          <a:p>
            <a:pPr marL="0" marR="0" algn="ctr">
              <a:lnSpc>
                <a:spcPct val="115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							                                                                                 -J. </a:t>
            </a:r>
            <a:r>
              <a:rPr lang="en-US" sz="1800" b="1" dirty="0" err="1">
                <a:effectLst/>
                <a:latin typeface="Times New Roman" panose="02020603050405020304" pitchFamily="18" charset="0"/>
                <a:ea typeface="Times New Roman" panose="02020603050405020304" pitchFamily="18" charset="0"/>
              </a:rPr>
              <a:t>Vinathi</a:t>
            </a:r>
            <a:r>
              <a:rPr lang="en-US" sz="1800" b="1" dirty="0">
                <a:effectLst/>
                <a:latin typeface="Times New Roman" panose="02020603050405020304" pitchFamily="18" charset="0"/>
                <a:ea typeface="Times New Roman" panose="02020603050405020304" pitchFamily="18" charset="0"/>
              </a:rPr>
              <a:t> Reddy(160122737007)</a:t>
            </a:r>
            <a:endParaRPr lang="en-US" sz="1800" dirty="0">
              <a:effectLst/>
              <a:latin typeface="Arial" panose="020B0604020202020204" pitchFamily="34" charset="0"/>
              <a:ea typeface="Arial" panose="020B0604020202020204" pitchFamily="34" charset="0"/>
            </a:endParaRPr>
          </a:p>
          <a:p>
            <a:pPr marL="0" marR="0" algn="ctr">
              <a:lnSpc>
                <a:spcPct val="115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								                                                                          -M. Sai </a:t>
            </a:r>
            <a:r>
              <a:rPr lang="en-US" sz="1800" b="1" dirty="0" err="1">
                <a:effectLst/>
                <a:latin typeface="Times New Roman" panose="02020603050405020304" pitchFamily="18" charset="0"/>
                <a:ea typeface="Times New Roman" panose="02020603050405020304" pitchFamily="18" charset="0"/>
              </a:rPr>
              <a:t>Varshitha</a:t>
            </a:r>
            <a:r>
              <a:rPr lang="en-US" sz="1800" b="1" dirty="0">
                <a:effectLst/>
                <a:latin typeface="Times New Roman" panose="02020603050405020304" pitchFamily="18" charset="0"/>
                <a:ea typeface="Times New Roman" panose="02020603050405020304" pitchFamily="18" charset="0"/>
              </a:rPr>
              <a:t> (160122737015)</a:t>
            </a:r>
            <a:endParaRPr lang="en-US" sz="1800" dirty="0">
              <a:effectLst/>
              <a:latin typeface="Arial" panose="020B0604020202020204" pitchFamily="34" charset="0"/>
              <a:ea typeface="Arial" panose="020B0604020202020204" pitchFamily="34" charset="0"/>
            </a:endParaRPr>
          </a:p>
          <a:p>
            <a:pPr marL="0" marR="0" algn="ctr">
              <a:lnSpc>
                <a:spcPct val="115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 							                                                                     -N. </a:t>
            </a:r>
            <a:r>
              <a:rPr lang="en-US" sz="1800" b="1" dirty="0" err="1">
                <a:effectLst/>
                <a:latin typeface="Times New Roman" panose="02020603050405020304" pitchFamily="18" charset="0"/>
                <a:ea typeface="Times New Roman" panose="02020603050405020304" pitchFamily="18" charset="0"/>
              </a:rPr>
              <a:t>Manvika</a:t>
            </a:r>
            <a:r>
              <a:rPr lang="en-US" sz="1800" b="1" dirty="0">
                <a:effectLst/>
                <a:latin typeface="Times New Roman" panose="02020603050405020304" pitchFamily="18" charset="0"/>
                <a:ea typeface="Times New Roman" panose="02020603050405020304" pitchFamily="18" charset="0"/>
              </a:rPr>
              <a:t>(160122737017)</a:t>
            </a:r>
            <a:endParaRPr lang="en-US" sz="1800" dirty="0">
              <a:effectLst/>
              <a:latin typeface="Arial" panose="020B0604020202020204" pitchFamily="34" charset="0"/>
              <a:ea typeface="Arial" panose="020B0604020202020204" pitchFamily="34" charset="0"/>
            </a:endParaRPr>
          </a:p>
          <a:p>
            <a:endParaRPr lang="en-US" dirty="0"/>
          </a:p>
        </p:txBody>
      </p:sp>
      <p:pic>
        <p:nvPicPr>
          <p:cNvPr id="5" name="image14.jpg" descr="A close-up of a company logo">
            <a:extLst>
              <a:ext uri="{FF2B5EF4-FFF2-40B4-BE49-F238E27FC236}">
                <a16:creationId xmlns:a16="http://schemas.microsoft.com/office/drawing/2014/main" id="{A0C5FF72-B749-E681-6996-C36EAC0D6CCD}"/>
              </a:ext>
            </a:extLst>
          </p:cNvPr>
          <p:cNvPicPr/>
          <p:nvPr/>
        </p:nvPicPr>
        <p:blipFill>
          <a:blip r:embed="rId2"/>
          <a:srcRect/>
          <a:stretch>
            <a:fillRect/>
          </a:stretch>
        </p:blipFill>
        <p:spPr>
          <a:xfrm>
            <a:off x="1138843" y="87088"/>
            <a:ext cx="9260379" cy="1846215"/>
          </a:xfrm>
          <a:prstGeom prst="rect">
            <a:avLst/>
          </a:prstGeom>
          <a:ln/>
        </p:spPr>
      </p:pic>
    </p:spTree>
    <p:extLst>
      <p:ext uri="{BB962C8B-B14F-4D97-AF65-F5344CB8AC3E}">
        <p14:creationId xmlns:p14="http://schemas.microsoft.com/office/powerpoint/2010/main" val="4264090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9E1C-4B0D-7200-2B2E-17D1C9EF61D0}"/>
              </a:ext>
            </a:extLst>
          </p:cNvPr>
          <p:cNvSpPr>
            <a:spLocks noGrp="1"/>
          </p:cNvSpPr>
          <p:nvPr>
            <p:ph type="title"/>
          </p:nvPr>
        </p:nvSpPr>
        <p:spPr>
          <a:xfrm>
            <a:off x="532015" y="207818"/>
            <a:ext cx="10821785" cy="556953"/>
          </a:xfrm>
        </p:spPr>
        <p:txBody>
          <a:bodyPr>
            <a:normAutofit/>
          </a:bodyPr>
          <a:lstStyle/>
          <a:p>
            <a:r>
              <a:rPr lang="en-US" sz="2000" b="1" dirty="0">
                <a:latin typeface="Times New Roman" panose="02020603050405020304" pitchFamily="18" charset="0"/>
                <a:cs typeface="Times New Roman" panose="02020603050405020304" pitchFamily="18" charset="0"/>
              </a:rPr>
              <a:t>STEPS</a:t>
            </a:r>
          </a:p>
        </p:txBody>
      </p:sp>
      <p:sp>
        <p:nvSpPr>
          <p:cNvPr id="3" name="Content Placeholder 2">
            <a:extLst>
              <a:ext uri="{FF2B5EF4-FFF2-40B4-BE49-F238E27FC236}">
                <a16:creationId xmlns:a16="http://schemas.microsoft.com/office/drawing/2014/main" id="{89D5BC6A-A69B-08C9-0DD9-60854F9E5E0B}"/>
              </a:ext>
            </a:extLst>
          </p:cNvPr>
          <p:cNvSpPr>
            <a:spLocks noGrp="1"/>
          </p:cNvSpPr>
          <p:nvPr>
            <p:ph idx="1"/>
          </p:nvPr>
        </p:nvSpPr>
        <p:spPr>
          <a:xfrm>
            <a:off x="532015" y="955963"/>
            <a:ext cx="10821785" cy="5220999"/>
          </a:xfrm>
        </p:spPr>
        <p:txBody>
          <a:bodyPr>
            <a:normAutofit/>
          </a:bodyPr>
          <a:lstStyle/>
          <a:p>
            <a:pPr marR="0" algn="just">
              <a:lnSpc>
                <a:spcPct val="115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Step 1: Word Embeddings</a:t>
            </a:r>
          </a:p>
          <a:p>
            <a:pPr marR="0" algn="just">
              <a:lnSpc>
                <a:spcPct val="115000"/>
              </a:lnSpc>
              <a:spcBef>
                <a:spcPts val="0"/>
              </a:spcBef>
              <a:spcAft>
                <a:spcPts val="0"/>
              </a:spcAft>
              <a:buFont typeface="Wingdings" panose="05000000000000000000" pitchFamily="2" charset="2"/>
              <a:buChar char="Ø"/>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0" algn="just">
              <a:lnSpc>
                <a:spcPct val="115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Step 2 : Named Entity Recognition (NER)</a:t>
            </a:r>
          </a:p>
          <a:p>
            <a:pPr marR="0" algn="just">
              <a:lnSpc>
                <a:spcPct val="115000"/>
              </a:lnSpc>
              <a:spcBef>
                <a:spcPts val="0"/>
              </a:spcBef>
              <a:spcAft>
                <a:spcPts val="0"/>
              </a:spcAft>
              <a:buFont typeface="Wingdings" panose="05000000000000000000" pitchFamily="2" charset="2"/>
              <a:buChar char="Ø"/>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0" algn="just">
              <a:lnSpc>
                <a:spcPct val="115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Step 3: Text Summarization</a:t>
            </a:r>
          </a:p>
          <a:p>
            <a:pPr marR="0" algn="just">
              <a:lnSpc>
                <a:spcPct val="115000"/>
              </a:lnSpc>
              <a:spcBef>
                <a:spcPts val="0"/>
              </a:spcBef>
              <a:spcAft>
                <a:spcPts val="0"/>
              </a:spcAft>
              <a:buFont typeface="Wingdings" panose="05000000000000000000" pitchFamily="2" charset="2"/>
              <a:buChar char="Ø"/>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0" algn="just">
              <a:lnSpc>
                <a:spcPct val="115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Step 4: Word Sense Disambiguation</a:t>
            </a:r>
          </a:p>
          <a:p>
            <a:pPr marR="0" algn="just">
              <a:lnSpc>
                <a:spcPct val="115000"/>
              </a:lnSpc>
              <a:spcBef>
                <a:spcPts val="0"/>
              </a:spcBef>
              <a:spcAft>
                <a:spcPts val="0"/>
              </a:spcAft>
              <a:buFont typeface="Wingdings" panose="05000000000000000000" pitchFamily="2" charset="2"/>
              <a:buChar char="Ø"/>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0" algn="just">
              <a:lnSpc>
                <a:spcPct val="115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Step 5: PDF Parsing</a:t>
            </a:r>
          </a:p>
          <a:p>
            <a:pPr marR="0" algn="just">
              <a:lnSpc>
                <a:spcPct val="115000"/>
              </a:lnSpc>
              <a:spcBef>
                <a:spcPts val="0"/>
              </a:spcBef>
              <a:spcAft>
                <a:spcPts val="0"/>
              </a:spcAft>
              <a:buFont typeface="Wingdings" panose="05000000000000000000" pitchFamily="2" charset="2"/>
              <a:buChar char="Ø"/>
            </a:pPr>
            <a:endParaRPr lang="en-US" sz="1800" dirty="0">
              <a:solidFill>
                <a:srgbClr val="0D0D0D"/>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endParaRPr>
          </a:p>
          <a:p>
            <a:pPr marR="0" algn="just">
              <a:lnSpc>
                <a:spcPct val="115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Step 6: Information Retrieval</a:t>
            </a:r>
            <a:endParaRPr lang="en-US" sz="18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3683710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0278B-3F52-2AE4-A697-52AC5767D332}"/>
              </a:ext>
            </a:extLst>
          </p:cNvPr>
          <p:cNvSpPr>
            <a:spLocks noGrp="1"/>
          </p:cNvSpPr>
          <p:nvPr>
            <p:ph type="title"/>
          </p:nvPr>
        </p:nvSpPr>
        <p:spPr>
          <a:xfrm>
            <a:off x="448887" y="365126"/>
            <a:ext cx="10904913" cy="740468"/>
          </a:xfrm>
        </p:spPr>
        <p:txBody>
          <a:bodyPr>
            <a:normAutofit/>
          </a:bodyPr>
          <a:lstStyle/>
          <a:p>
            <a:r>
              <a:rPr lang="en-US" sz="2800" b="1" dirty="0">
                <a:solidFill>
                  <a:schemeClr val="tx1"/>
                </a:solidFill>
                <a:effectLst/>
                <a:latin typeface="Times New Roman" panose="02020603050405020304" pitchFamily="18" charset="0"/>
                <a:ea typeface="Times New Roman" panose="02020603050405020304" pitchFamily="18" charset="0"/>
              </a:rPr>
              <a:t>IMPLEMENTATION AND RESULTS</a:t>
            </a:r>
            <a:endParaRPr lang="en-US" dirty="0">
              <a:solidFill>
                <a:schemeClr val="tx1"/>
              </a:solidFill>
            </a:endParaRPr>
          </a:p>
        </p:txBody>
      </p:sp>
      <p:sp>
        <p:nvSpPr>
          <p:cNvPr id="3" name="Content Placeholder 2">
            <a:extLst>
              <a:ext uri="{FF2B5EF4-FFF2-40B4-BE49-F238E27FC236}">
                <a16:creationId xmlns:a16="http://schemas.microsoft.com/office/drawing/2014/main" id="{B5562BD6-494D-7BA4-C45E-5DE7485FC809}"/>
              </a:ext>
            </a:extLst>
          </p:cNvPr>
          <p:cNvSpPr>
            <a:spLocks noGrp="1"/>
          </p:cNvSpPr>
          <p:nvPr>
            <p:ph idx="1"/>
          </p:nvPr>
        </p:nvSpPr>
        <p:spPr>
          <a:xfrm>
            <a:off x="507076" y="1039091"/>
            <a:ext cx="10846724" cy="5137872"/>
          </a:xfrm>
        </p:spPr>
        <p:txBody>
          <a:bodyPr>
            <a:normAutofit fontScale="92500" lnSpcReduction="20000"/>
          </a:bodyPr>
          <a:lstStyle/>
          <a:p>
            <a:pPr marL="0" marR="0" indent="0">
              <a:lnSpc>
                <a:spcPct val="110000"/>
              </a:lnSpc>
              <a:spcBef>
                <a:spcPts val="400"/>
              </a:spcBef>
              <a:spcAft>
                <a:spcPts val="600"/>
              </a:spcAft>
              <a:buNone/>
            </a:pPr>
            <a:r>
              <a:rPr lang="en-US" sz="1800" b="1" dirty="0">
                <a:solidFill>
                  <a:srgbClr val="0D0D0D"/>
                </a:solidFill>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IMPLEMENTATIONS</a:t>
            </a:r>
          </a:p>
          <a:p>
            <a:pPr marR="0">
              <a:lnSpc>
                <a:spcPct val="110000"/>
              </a:lnSpc>
              <a:spcBef>
                <a:spcPts val="400"/>
              </a:spcBef>
              <a:spcAft>
                <a:spcPts val="6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Set Up Development Environment</a:t>
            </a:r>
          </a:p>
          <a:p>
            <a:pPr marR="0">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Design User Interface </a:t>
            </a:r>
          </a:p>
          <a:p>
            <a:pPr>
              <a:lnSpc>
                <a:spcPct val="115000"/>
              </a:lnSpc>
              <a:spcBef>
                <a:spcPts val="0"/>
              </a:spcBef>
            </a:pP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marR="0">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Implement Chrome Extension</a:t>
            </a:r>
          </a:p>
          <a:p>
            <a:pPr>
              <a:lnSpc>
                <a:spcPct val="115000"/>
              </a:lnSpc>
              <a:spcBef>
                <a:spcPts val="0"/>
              </a:spcBef>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0">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Integrate PDF Viewer </a:t>
            </a:r>
          </a:p>
          <a:p>
            <a:pPr>
              <a:lnSpc>
                <a:spcPct val="115000"/>
              </a:lnSpc>
              <a:spcBef>
                <a:spcPts val="0"/>
              </a:spcBef>
            </a:pP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R="0">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Implement Word Tracking Feature</a:t>
            </a:r>
          </a:p>
          <a:p>
            <a:pPr marL="0" marR="0" indent="0">
              <a:lnSpc>
                <a:spcPct val="115000"/>
              </a:lnSpc>
              <a:spcBef>
                <a:spcPts val="0"/>
              </a:spcBef>
              <a:spcAft>
                <a:spcPts val="0"/>
              </a:spcAft>
              <a:buNone/>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0">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Implement Backend Services (if necessary)</a:t>
            </a:r>
          </a:p>
          <a:p>
            <a:pPr marL="0" marR="0" indent="0">
              <a:lnSpc>
                <a:spcPct val="115000"/>
              </a:lnSpc>
              <a:spcBef>
                <a:spcPts val="0"/>
              </a:spcBef>
              <a:spcAft>
                <a:spcPts val="0"/>
              </a:spcAft>
              <a:buNone/>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0">
              <a:lnSpc>
                <a:spcPct val="115000"/>
              </a:lnSpc>
              <a:spcBef>
                <a:spcPts val="0"/>
              </a:spcBef>
              <a:spcAft>
                <a:spcPts val="0"/>
              </a:spcAft>
            </a:pPr>
            <a:r>
              <a:rPr lang="en-US" sz="1900" dirty="0">
                <a:effectLst/>
                <a:latin typeface="Times New Roman" panose="02020603050405020304" pitchFamily="18" charset="0"/>
                <a:ea typeface="Times New Roman" panose="02020603050405020304" pitchFamily="18" charset="0"/>
              </a:rPr>
              <a:t>Data Storage and Management</a:t>
            </a:r>
          </a:p>
          <a:p>
            <a:pPr marL="0" marR="0" indent="0">
              <a:lnSpc>
                <a:spcPct val="115000"/>
              </a:lnSpc>
              <a:spcBef>
                <a:spcPts val="0"/>
              </a:spcBef>
              <a:spcAft>
                <a:spcPts val="0"/>
              </a:spcAft>
              <a:buNone/>
            </a:pPr>
            <a:endParaRPr lang="en-US" sz="1900" dirty="0">
              <a:effectLst/>
              <a:latin typeface="Times New Roman" panose="02020603050405020304" pitchFamily="18" charset="0"/>
              <a:ea typeface="Times New Roman" panose="02020603050405020304" pitchFamily="18" charset="0"/>
            </a:endParaRPr>
          </a:p>
          <a:p>
            <a:pPr marR="0">
              <a:lnSpc>
                <a:spcPct val="115000"/>
              </a:lnSpc>
              <a:spcBef>
                <a:spcPts val="0"/>
              </a:spcBef>
              <a:spcAft>
                <a:spcPts val="0"/>
              </a:spcAft>
            </a:pPr>
            <a:r>
              <a:rPr lang="en-US" sz="1900" dirty="0">
                <a:effectLst/>
                <a:latin typeface="Times New Roman" panose="02020603050405020304" pitchFamily="18" charset="0"/>
                <a:ea typeface="Times New Roman" panose="02020603050405020304" pitchFamily="18" charset="0"/>
              </a:rPr>
              <a:t>Testing and Debugging</a:t>
            </a:r>
          </a:p>
          <a:p>
            <a:pPr marL="0" marR="0" indent="0">
              <a:lnSpc>
                <a:spcPct val="115000"/>
              </a:lnSpc>
              <a:spcBef>
                <a:spcPts val="0"/>
              </a:spcBef>
              <a:spcAft>
                <a:spcPts val="0"/>
              </a:spcAft>
              <a:buNone/>
            </a:pPr>
            <a:endParaRPr lang="en-US" sz="1900" dirty="0">
              <a:effectLst/>
              <a:latin typeface="Times New Roman" panose="02020603050405020304" pitchFamily="18" charset="0"/>
              <a:ea typeface="Times New Roman" panose="02020603050405020304" pitchFamily="18" charset="0"/>
            </a:endParaRPr>
          </a:p>
          <a:p>
            <a:pPr marR="0">
              <a:lnSpc>
                <a:spcPct val="115000"/>
              </a:lnSpc>
              <a:spcBef>
                <a:spcPts val="0"/>
              </a:spcBef>
              <a:spcAft>
                <a:spcPts val="0"/>
              </a:spcAft>
            </a:pPr>
            <a:r>
              <a:rPr lang="en-US" sz="1900" dirty="0">
                <a:effectLst/>
                <a:latin typeface="Times New Roman" panose="02020603050405020304" pitchFamily="18" charset="0"/>
                <a:ea typeface="Times New Roman" panose="02020603050405020304" pitchFamily="18" charset="0"/>
              </a:rPr>
              <a:t>User Documentation and Feedback</a:t>
            </a:r>
          </a:p>
          <a:p>
            <a:pPr marL="0" marR="0" indent="0">
              <a:lnSpc>
                <a:spcPct val="115000"/>
              </a:lnSpc>
              <a:spcBef>
                <a:spcPts val="0"/>
              </a:spcBef>
              <a:spcAft>
                <a:spcPts val="0"/>
              </a:spcAft>
              <a:buNone/>
            </a:pPr>
            <a:endParaRPr lang="en-US" sz="1900" dirty="0">
              <a:effectLst/>
              <a:latin typeface="Times New Roman" panose="02020603050405020304" pitchFamily="18" charset="0"/>
              <a:ea typeface="Times New Roman" panose="02020603050405020304" pitchFamily="18" charset="0"/>
            </a:endParaRPr>
          </a:p>
          <a:p>
            <a:pPr marR="0">
              <a:lnSpc>
                <a:spcPct val="115000"/>
              </a:lnSpc>
              <a:spcBef>
                <a:spcPts val="0"/>
              </a:spcBef>
              <a:spcAft>
                <a:spcPts val="0"/>
              </a:spcAft>
            </a:pPr>
            <a:r>
              <a:rPr lang="en-US" sz="1900" dirty="0">
                <a:effectLst/>
                <a:latin typeface="Times New Roman" panose="02020603050405020304" pitchFamily="18" charset="0"/>
                <a:ea typeface="Times New Roman" panose="02020603050405020304" pitchFamily="18" charset="0"/>
              </a:rPr>
              <a:t>Deployment</a:t>
            </a:r>
            <a:endParaRPr lang="en-US" sz="19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879706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17A23-743B-D990-8977-8DA53312A821}"/>
              </a:ext>
            </a:extLst>
          </p:cNvPr>
          <p:cNvSpPr>
            <a:spLocks noGrp="1"/>
          </p:cNvSpPr>
          <p:nvPr>
            <p:ph type="title"/>
          </p:nvPr>
        </p:nvSpPr>
        <p:spPr>
          <a:xfrm>
            <a:off x="507076" y="365125"/>
            <a:ext cx="10846724" cy="732155"/>
          </a:xfrm>
        </p:spPr>
        <p:txBody>
          <a:bodyPr>
            <a:normAutofit/>
          </a:bodyPr>
          <a:lstStyle/>
          <a:p>
            <a:r>
              <a:rPr lang="en-US" sz="2800" b="1" dirty="0">
                <a:latin typeface="Times New Roman" panose="02020603050405020304" pitchFamily="18" charset="0"/>
                <a:cs typeface="Times New Roman" panose="02020603050405020304" pitchFamily="18" charset="0"/>
              </a:rPr>
              <a:t>RESULTS</a:t>
            </a:r>
          </a:p>
        </p:txBody>
      </p:sp>
      <p:pic>
        <p:nvPicPr>
          <p:cNvPr id="4" name="Content Placeholder 3">
            <a:extLst>
              <a:ext uri="{FF2B5EF4-FFF2-40B4-BE49-F238E27FC236}">
                <a16:creationId xmlns:a16="http://schemas.microsoft.com/office/drawing/2014/main" id="{F4932EFA-546A-8EDB-9E46-85191BBF399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5266" y="1095167"/>
            <a:ext cx="5910350" cy="5016916"/>
          </a:xfrm>
          <a:prstGeom prst="rect">
            <a:avLst/>
          </a:prstGeom>
          <a:noFill/>
        </p:spPr>
      </p:pic>
      <p:pic>
        <p:nvPicPr>
          <p:cNvPr id="5" name="Picture 4">
            <a:extLst>
              <a:ext uri="{FF2B5EF4-FFF2-40B4-BE49-F238E27FC236}">
                <a16:creationId xmlns:a16="http://schemas.microsoft.com/office/drawing/2014/main" id="{095BF40C-BF4B-8595-0188-B16F3B23AC7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45894" y="1095167"/>
            <a:ext cx="5290935" cy="5016916"/>
          </a:xfrm>
          <a:prstGeom prst="rect">
            <a:avLst/>
          </a:prstGeom>
          <a:noFill/>
        </p:spPr>
      </p:pic>
    </p:spTree>
    <p:extLst>
      <p:ext uri="{BB962C8B-B14F-4D97-AF65-F5344CB8AC3E}">
        <p14:creationId xmlns:p14="http://schemas.microsoft.com/office/powerpoint/2010/main" val="1620174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A47D5-6561-AB0F-B474-998816EF1D89}"/>
              </a:ext>
            </a:extLst>
          </p:cNvPr>
          <p:cNvSpPr>
            <a:spLocks noGrp="1"/>
          </p:cNvSpPr>
          <p:nvPr>
            <p:ph type="title"/>
          </p:nvPr>
        </p:nvSpPr>
        <p:spPr>
          <a:xfrm>
            <a:off x="838200" y="365126"/>
            <a:ext cx="10515600" cy="208452"/>
          </a:xfrm>
        </p:spPr>
        <p:txBody>
          <a:bodyPr>
            <a:normAutofit fontScale="90000"/>
          </a:bodyPr>
          <a:lstStyle/>
          <a:p>
            <a:r>
              <a:rPr lang="en-US" dirty="0"/>
              <a:t> </a:t>
            </a:r>
          </a:p>
        </p:txBody>
      </p:sp>
      <p:pic>
        <p:nvPicPr>
          <p:cNvPr id="4" name="Content Placeholder 3">
            <a:extLst>
              <a:ext uri="{FF2B5EF4-FFF2-40B4-BE49-F238E27FC236}">
                <a16:creationId xmlns:a16="http://schemas.microsoft.com/office/drawing/2014/main" id="{6AE584AD-8386-64E7-8AEF-0612E19BBAD6}"/>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90513" y="537443"/>
            <a:ext cx="5345516" cy="5780229"/>
          </a:xfrm>
          <a:prstGeom prst="rect">
            <a:avLst/>
          </a:prstGeom>
          <a:noFill/>
        </p:spPr>
      </p:pic>
      <p:pic>
        <p:nvPicPr>
          <p:cNvPr id="5" name="Picture 4">
            <a:extLst>
              <a:ext uri="{FF2B5EF4-FFF2-40B4-BE49-F238E27FC236}">
                <a16:creationId xmlns:a16="http://schemas.microsoft.com/office/drawing/2014/main" id="{81004B32-C398-DDDA-C19B-09D7EBF8514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68035" y="573577"/>
            <a:ext cx="5759450" cy="5744095"/>
          </a:xfrm>
          <a:prstGeom prst="rect">
            <a:avLst/>
          </a:prstGeom>
          <a:noFill/>
        </p:spPr>
      </p:pic>
    </p:spTree>
    <p:extLst>
      <p:ext uri="{BB962C8B-B14F-4D97-AF65-F5344CB8AC3E}">
        <p14:creationId xmlns:p14="http://schemas.microsoft.com/office/powerpoint/2010/main" val="1558588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0C692-F4C6-17C1-3A92-3B5F60DD6060}"/>
              </a:ext>
            </a:extLst>
          </p:cNvPr>
          <p:cNvSpPr>
            <a:spLocks noGrp="1"/>
          </p:cNvSpPr>
          <p:nvPr>
            <p:ph type="title"/>
          </p:nvPr>
        </p:nvSpPr>
        <p:spPr>
          <a:xfrm flipV="1">
            <a:off x="838200" y="157942"/>
            <a:ext cx="10515600" cy="207183"/>
          </a:xfrm>
        </p:spPr>
        <p:txBody>
          <a:bodyPr>
            <a:normAutofit fontScale="90000"/>
          </a:bodyPr>
          <a:lstStyle/>
          <a:p>
            <a:r>
              <a:rPr lang="en-US" dirty="0"/>
              <a:t> </a:t>
            </a:r>
          </a:p>
        </p:txBody>
      </p:sp>
      <p:pic>
        <p:nvPicPr>
          <p:cNvPr id="4" name="Content Placeholder 3">
            <a:extLst>
              <a:ext uri="{FF2B5EF4-FFF2-40B4-BE49-F238E27FC236}">
                <a16:creationId xmlns:a16="http://schemas.microsoft.com/office/drawing/2014/main" id="{24CB833E-1252-2551-BB00-52491DD0AAD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9264" y="532015"/>
            <a:ext cx="5477712" cy="6051665"/>
          </a:xfrm>
          <a:prstGeom prst="rect">
            <a:avLst/>
          </a:prstGeom>
          <a:noFill/>
        </p:spPr>
      </p:pic>
      <p:pic>
        <p:nvPicPr>
          <p:cNvPr id="5" name="Picture 4">
            <a:extLst>
              <a:ext uri="{FF2B5EF4-FFF2-40B4-BE49-F238E27FC236}">
                <a16:creationId xmlns:a16="http://schemas.microsoft.com/office/drawing/2014/main" id="{8C0F0EFF-F145-BC2E-B77A-EF0CF788BAE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81581" y="532014"/>
            <a:ext cx="5680682" cy="6051665"/>
          </a:xfrm>
          <a:prstGeom prst="rect">
            <a:avLst/>
          </a:prstGeom>
          <a:noFill/>
        </p:spPr>
      </p:pic>
    </p:spTree>
    <p:extLst>
      <p:ext uri="{BB962C8B-B14F-4D97-AF65-F5344CB8AC3E}">
        <p14:creationId xmlns:p14="http://schemas.microsoft.com/office/powerpoint/2010/main" val="2019579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D2063-2280-D0F6-8B0A-4484903CD9A6}"/>
              </a:ext>
            </a:extLst>
          </p:cNvPr>
          <p:cNvSpPr>
            <a:spLocks noGrp="1"/>
          </p:cNvSpPr>
          <p:nvPr>
            <p:ph type="title"/>
          </p:nvPr>
        </p:nvSpPr>
        <p:spPr>
          <a:xfrm flipV="1">
            <a:off x="838200" y="282634"/>
            <a:ext cx="10515600" cy="82492"/>
          </a:xfrm>
        </p:spPr>
        <p:txBody>
          <a:bodyPr>
            <a:normAutofit fontScale="90000"/>
          </a:bodyPr>
          <a:lstStyle/>
          <a:p>
            <a:r>
              <a:rPr lang="en-US" dirty="0"/>
              <a:t> </a:t>
            </a:r>
          </a:p>
        </p:txBody>
      </p:sp>
      <p:pic>
        <p:nvPicPr>
          <p:cNvPr id="4" name="Content Placeholder 3">
            <a:extLst>
              <a:ext uri="{FF2B5EF4-FFF2-40B4-BE49-F238E27FC236}">
                <a16:creationId xmlns:a16="http://schemas.microsoft.com/office/drawing/2014/main" id="{EA118E17-BF0F-BA11-26CC-7AC25EF4F0E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44190" y="502334"/>
            <a:ext cx="7922028" cy="5853332"/>
          </a:xfrm>
          <a:prstGeom prst="rect">
            <a:avLst/>
          </a:prstGeom>
          <a:noFill/>
        </p:spPr>
      </p:pic>
    </p:spTree>
    <p:extLst>
      <p:ext uri="{BB962C8B-B14F-4D97-AF65-F5344CB8AC3E}">
        <p14:creationId xmlns:p14="http://schemas.microsoft.com/office/powerpoint/2010/main" val="1123825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F36CD-61FC-C891-1974-EBB82DEECF5E}"/>
              </a:ext>
            </a:extLst>
          </p:cNvPr>
          <p:cNvSpPr>
            <a:spLocks noGrp="1"/>
          </p:cNvSpPr>
          <p:nvPr>
            <p:ph type="title"/>
          </p:nvPr>
        </p:nvSpPr>
        <p:spPr>
          <a:xfrm>
            <a:off x="838200" y="365126"/>
            <a:ext cx="10515600" cy="315912"/>
          </a:xfrm>
        </p:spPr>
        <p:txBody>
          <a:bodyPr>
            <a:normAutofit fontScale="90000"/>
          </a:bodyPr>
          <a:lstStyle/>
          <a:p>
            <a:r>
              <a:rPr lang="en-US" dirty="0"/>
              <a:t> </a:t>
            </a:r>
          </a:p>
        </p:txBody>
      </p:sp>
      <p:pic>
        <p:nvPicPr>
          <p:cNvPr id="5" name="Content Placeholder 4">
            <a:extLst>
              <a:ext uri="{FF2B5EF4-FFF2-40B4-BE49-F238E27FC236}">
                <a16:creationId xmlns:a16="http://schemas.microsoft.com/office/drawing/2014/main" id="{44746F4F-B9D3-F4DB-CC87-856B8070085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365126"/>
            <a:ext cx="10515600" cy="6035674"/>
          </a:xfrm>
          <a:prstGeom prst="rect">
            <a:avLst/>
          </a:prstGeom>
          <a:noFill/>
        </p:spPr>
      </p:pic>
    </p:spTree>
    <p:extLst>
      <p:ext uri="{BB962C8B-B14F-4D97-AF65-F5344CB8AC3E}">
        <p14:creationId xmlns:p14="http://schemas.microsoft.com/office/powerpoint/2010/main" val="1870711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0C000-8A68-0243-53ED-DBCCB580C2B6}"/>
              </a:ext>
            </a:extLst>
          </p:cNvPr>
          <p:cNvSpPr>
            <a:spLocks noGrp="1"/>
          </p:cNvSpPr>
          <p:nvPr>
            <p:ph type="title"/>
          </p:nvPr>
        </p:nvSpPr>
        <p:spPr>
          <a:xfrm>
            <a:off x="838200" y="365126"/>
            <a:ext cx="10515600" cy="200140"/>
          </a:xfrm>
        </p:spPr>
        <p:txBody>
          <a:bodyPr>
            <a:normAutofit fontScale="90000"/>
          </a:bodyPr>
          <a:lstStyle/>
          <a:p>
            <a:r>
              <a:rPr lang="en-US" dirty="0"/>
              <a:t> </a:t>
            </a:r>
          </a:p>
        </p:txBody>
      </p:sp>
      <p:pic>
        <p:nvPicPr>
          <p:cNvPr id="4" name="Content Placeholder 3">
            <a:extLst>
              <a:ext uri="{FF2B5EF4-FFF2-40B4-BE49-F238E27FC236}">
                <a16:creationId xmlns:a16="http://schemas.microsoft.com/office/drawing/2014/main" id="{788B7432-84EB-47BC-5590-4BBBD435F73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0777" y="565266"/>
            <a:ext cx="10323023" cy="5669279"/>
          </a:xfrm>
          <a:prstGeom prst="rect">
            <a:avLst/>
          </a:prstGeom>
          <a:noFill/>
        </p:spPr>
      </p:pic>
    </p:spTree>
    <p:extLst>
      <p:ext uri="{BB962C8B-B14F-4D97-AF65-F5344CB8AC3E}">
        <p14:creationId xmlns:p14="http://schemas.microsoft.com/office/powerpoint/2010/main" val="3402222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2068B-3B42-84B7-E1F4-92AA6D481FBE}"/>
              </a:ext>
            </a:extLst>
          </p:cNvPr>
          <p:cNvSpPr>
            <a:spLocks noGrp="1"/>
          </p:cNvSpPr>
          <p:nvPr>
            <p:ph type="title"/>
          </p:nvPr>
        </p:nvSpPr>
        <p:spPr>
          <a:xfrm>
            <a:off x="465513" y="365126"/>
            <a:ext cx="10888287" cy="698904"/>
          </a:xfrm>
        </p:spPr>
        <p:txBody>
          <a:bodyPr>
            <a:normAutofit/>
          </a:bodyPr>
          <a:lstStyle/>
          <a:p>
            <a:pPr marL="0" marR="0">
              <a:lnSpc>
                <a:spcPct val="107000"/>
              </a:lnSpc>
              <a:spcBef>
                <a:spcPts val="0"/>
              </a:spcBef>
              <a:spcAft>
                <a:spcPts val="0"/>
              </a:spcAft>
            </a:pPr>
            <a:r>
              <a:rPr lang="en-US" sz="2800" b="1" dirty="0">
                <a:solidFill>
                  <a:schemeClr val="tx1"/>
                </a:solidFill>
                <a:effectLst/>
                <a:latin typeface="Times New Roman" panose="02020603050405020304" pitchFamily="18" charset="0"/>
                <a:ea typeface="Times New Roman" panose="02020603050405020304" pitchFamily="18" charset="0"/>
              </a:rPr>
              <a:t>CONCLUSION and FUTURE SCOPE </a:t>
            </a:r>
            <a:endParaRPr lang="en-US" sz="2800" dirty="0">
              <a:solidFill>
                <a:schemeClr val="tx1"/>
              </a:solidFill>
            </a:endParaRPr>
          </a:p>
        </p:txBody>
      </p:sp>
      <p:sp>
        <p:nvSpPr>
          <p:cNvPr id="3" name="Content Placeholder 2">
            <a:extLst>
              <a:ext uri="{FF2B5EF4-FFF2-40B4-BE49-F238E27FC236}">
                <a16:creationId xmlns:a16="http://schemas.microsoft.com/office/drawing/2014/main" id="{CEAF780F-1AD3-D60E-0CD9-F59D1A0BAE60}"/>
              </a:ext>
            </a:extLst>
          </p:cNvPr>
          <p:cNvSpPr>
            <a:spLocks noGrp="1"/>
          </p:cNvSpPr>
          <p:nvPr>
            <p:ph idx="1"/>
          </p:nvPr>
        </p:nvSpPr>
        <p:spPr>
          <a:xfrm>
            <a:off x="465513" y="1130531"/>
            <a:ext cx="10888287" cy="5444836"/>
          </a:xfrm>
        </p:spPr>
        <p:txBody>
          <a:bodyPr>
            <a:normAutofit/>
          </a:bodyPr>
          <a:lstStyle/>
          <a:p>
            <a:pPr marL="0" marR="0" indent="0">
              <a:lnSpc>
                <a:spcPct val="107000"/>
              </a:lnSpc>
              <a:spcBef>
                <a:spcPts val="0"/>
              </a:spcBef>
              <a:spcAft>
                <a:spcPts val="0"/>
              </a:spcAft>
              <a:buNone/>
            </a:pPr>
            <a:r>
              <a:rPr lang="en-US" sz="1800" b="1" dirty="0">
                <a:effectLst/>
                <a:latin typeface="Times New Roman" panose="02020603050405020304" pitchFamily="18" charset="0"/>
                <a:ea typeface="Times New Roman" panose="02020603050405020304" pitchFamily="18" charset="0"/>
              </a:rPr>
              <a:t>CONCLUSION</a:t>
            </a:r>
          </a:p>
          <a:p>
            <a:pPr marL="0" marR="0" indent="0">
              <a:lnSpc>
                <a:spcPct val="107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The proposed project aims to investigate the effectiveness of integrating contextual vocabulary learning into genre fiction, horror, and educational novels. By highlighting and defining words within their narrative contexts, the project seeks to enhance language proficiency, reading comprehension, and overall engagement with the text. Through a rigorous experimental design and comprehensive data analysis, the project has provided valuable insights into the potential benefits of this innovative approach to vocabulary acquisition.</a:t>
            </a:r>
            <a:r>
              <a:rPr lang="en-US" sz="1800" dirty="0">
                <a:latin typeface="Arial" panose="020B0604020202020204" pitchFamily="34"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 conclusion, the proposed project represents a significant step towards advancing our understanding of effective vocabulary acquisition strategies within the context of leisure reading. By building on the findings and exploring future research directions, educators and researchers can continue to innovate and enhance literacy instruction for the benefit of learners worldwide.</a:t>
            </a:r>
            <a:endParaRPr lang="en-US" sz="25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FUTURE SCOPE</a:t>
            </a:r>
          </a:p>
          <a:p>
            <a:pPr marR="0">
              <a:lnSpc>
                <a:spcPct val="107000"/>
              </a:lnSpc>
              <a:spcBef>
                <a:spcPts val="0"/>
              </a:spcBef>
              <a:spcAft>
                <a:spcPts val="0"/>
              </a:spcAft>
              <a:buFont typeface="Wingdings" panose="05000000000000000000" pitchFamily="2" charset="2"/>
              <a:buChar char="Ø"/>
            </a:pP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Long-term Effects.</a:t>
            </a: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marR="0">
              <a:lnSpc>
                <a:spcPct val="107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Adaptation for different genres </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R="0" algn="just">
              <a:lnSpc>
                <a:spcPct val="107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Technology Integration</a:t>
            </a: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marR="0" algn="just">
              <a:lnSpc>
                <a:spcPct val="107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Cross Cultural Studies</a:t>
            </a:r>
          </a:p>
          <a:p>
            <a:pPr marR="0" algn="just">
              <a:lnSpc>
                <a:spcPct val="107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Teacher Training Programs</a:t>
            </a:r>
          </a:p>
          <a:p>
            <a:pPr marR="0" algn="just">
              <a:lnSpc>
                <a:spcPct val="107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Intervention Optimization</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08637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6CAEC-790D-6C8C-69CB-35ADEBE88F2D}"/>
              </a:ext>
            </a:extLst>
          </p:cNvPr>
          <p:cNvSpPr>
            <a:spLocks noGrp="1"/>
          </p:cNvSpPr>
          <p:nvPr>
            <p:ph type="title"/>
          </p:nvPr>
        </p:nvSpPr>
        <p:spPr>
          <a:xfrm>
            <a:off x="838200" y="365126"/>
            <a:ext cx="10515600" cy="723842"/>
          </a:xfrm>
        </p:spPr>
        <p:txBody>
          <a:bodyPr>
            <a:normAutofit/>
          </a:bodyPr>
          <a:lstStyle/>
          <a:p>
            <a:r>
              <a:rPr lang="en-US" sz="28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C232BB2F-AEAF-3E8C-A9BD-6173901ECFCB}"/>
              </a:ext>
            </a:extLst>
          </p:cNvPr>
          <p:cNvSpPr>
            <a:spLocks noGrp="1"/>
          </p:cNvSpPr>
          <p:nvPr>
            <p:ph idx="1"/>
          </p:nvPr>
        </p:nvSpPr>
        <p:spPr>
          <a:xfrm>
            <a:off x="838200" y="1612669"/>
            <a:ext cx="10515600" cy="4564294"/>
          </a:xfrm>
        </p:spPr>
        <p:txBody>
          <a:bodyPr/>
          <a:lstStyle/>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[1]  National Reading Panel. (2000). Report of the National Reading Panel:</a:t>
            </a:r>
            <a:endParaRPr lang="en-US" sz="1800" dirty="0">
              <a:effectLst/>
              <a:latin typeface="Arial" panose="020B0604020202020204" pitchFamily="34" charset="0"/>
              <a:ea typeface="Arial" panose="020B0604020202020204" pitchFamily="34" charset="0"/>
            </a:endParaRPr>
          </a:p>
          <a:p>
            <a:pPr marL="0" marR="0" indent="0">
              <a:lnSpc>
                <a:spcPct val="107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Retrieved from  </a:t>
            </a:r>
            <a:r>
              <a:rPr lang="en-US" sz="18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https://www1.nichd.nih.gov/publications/pubs/nrp/Documents/report.pdf</a:t>
            </a:r>
            <a:endParaRPr lang="en-US" sz="1800" dirty="0">
              <a:effectLst/>
              <a:latin typeface="Arial" panose="020B0604020202020204" pitchFamily="34" charset="0"/>
              <a:ea typeface="Arial" panose="020B0604020202020204" pitchFamily="34" charset="0"/>
            </a:endParaRPr>
          </a:p>
          <a:p>
            <a:pPr marL="0" marR="0" indent="0">
              <a:lnSpc>
                <a:spcPct val="107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endParaRPr lang="en-US" sz="1800" dirty="0">
              <a:effectLst/>
              <a:latin typeface="Arial" panose="020B0604020202020204" pitchFamily="34" charset="0"/>
              <a:ea typeface="Arial" panose="020B0604020202020204" pitchFamily="34" charset="0"/>
            </a:endParaRPr>
          </a:p>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[2]  Reading Rockets. (n.d.). Vocabulary. Retrieved from </a:t>
            </a:r>
            <a:r>
              <a:rPr lang="en-US" sz="1100" u="sng"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https://www.readingrockets.org/teaching/reading101-course/modules/vocabulary/</a:t>
            </a:r>
            <a:endParaRPr lang="en-US" sz="1100" dirty="0">
              <a:effectLst/>
              <a:latin typeface="Arial" panose="020B0604020202020204" pitchFamily="34" charset="0"/>
              <a:ea typeface="Arial" panose="020B0604020202020204" pitchFamily="34" charset="0"/>
            </a:endParaRPr>
          </a:p>
          <a:p>
            <a:pPr marL="0" marR="0" indent="0">
              <a:lnSpc>
                <a:spcPct val="107000"/>
              </a:lnSpc>
              <a:spcBef>
                <a:spcPts val="0"/>
              </a:spcBef>
              <a:spcAft>
                <a:spcPts val="0"/>
              </a:spcAft>
              <a:buNone/>
            </a:pPr>
            <a:endParaRPr lang="en-US" sz="1800" dirty="0">
              <a:effectLst/>
              <a:latin typeface="Arial" panose="020B0604020202020204" pitchFamily="34" charset="0"/>
              <a:ea typeface="Arial" panose="020B0604020202020204" pitchFamily="34" charset="0"/>
            </a:endParaRPr>
          </a:p>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[3] Vocabulary.com.(n.d.).Learn Words-English Dictionary. Retrieved from</a:t>
            </a:r>
            <a:r>
              <a:rPr lang="en-US" sz="1800" dirty="0">
                <a:latin typeface="Arial" panose="020B0604020202020204" pitchFamily="34" charset="0"/>
                <a:ea typeface="Times New Roman" panose="02020603050405020304" pitchFamily="18" charset="0"/>
              </a:rPr>
              <a:t> </a:t>
            </a:r>
            <a:r>
              <a:rPr lang="en-US" sz="2000" u="sng" dirty="0">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https://www.vocabulary.com/</a:t>
            </a:r>
            <a:endParaRPr lang="en-US" sz="2000" dirty="0">
              <a:effectLst/>
              <a:latin typeface="Arial" panose="020B0604020202020204" pitchFamily="34" charset="0"/>
              <a:ea typeface="Arial" panose="020B0604020202020204" pitchFamily="34" charset="0"/>
            </a:endParaRPr>
          </a:p>
          <a:p>
            <a:pPr marL="0" marR="0" indent="0">
              <a:lnSpc>
                <a:spcPct val="107000"/>
              </a:lnSpc>
              <a:spcBef>
                <a:spcPts val="0"/>
              </a:spcBef>
              <a:spcAft>
                <a:spcPts val="0"/>
              </a:spcAft>
              <a:buNone/>
            </a:pPr>
            <a:endParaRPr lang="en-US" sz="1800" dirty="0">
              <a:latin typeface="Times New Roman" panose="02020603050405020304" pitchFamily="18" charset="0"/>
              <a:ea typeface="Times New Roman" panose="02020603050405020304" pitchFamily="18" charset="0"/>
            </a:endParaRPr>
          </a:p>
          <a:p>
            <a:pPr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[4] Scholastic.(n.d.). Vocabulary and Spelling. Retrieved from </a:t>
            </a:r>
            <a:r>
              <a:rPr lang="en-US" sz="1800" dirty="0">
                <a:effectLst/>
                <a:latin typeface="Times New Roman" panose="02020603050405020304" pitchFamily="18" charset="0"/>
                <a:ea typeface="Times New Roman" panose="02020603050405020304" pitchFamily="18" charset="0"/>
                <a:hlinkClick r:id="rId5">
                  <a:extLst>
                    <a:ext uri="{A12FA001-AC4F-418D-AE19-62706E023703}">
                      <ahyp:hlinkClr xmlns:ahyp="http://schemas.microsoft.com/office/drawing/2018/hyperlinkcolor" val="tx"/>
                    </a:ext>
                  </a:extLst>
                </a:hlinkClick>
              </a:rPr>
              <a:t>https://www.scholastic.com/teachers/teaching-tools/expert-articles/vocabulary-spelling.html</a:t>
            </a:r>
            <a:endParaRPr lang="en-US" sz="1800" dirty="0">
              <a:effectLst/>
              <a:latin typeface="Times New Roman" panose="02020603050405020304" pitchFamily="18" charset="0"/>
              <a:ea typeface="Times New Roman" panose="02020603050405020304" pitchFamily="18" charset="0"/>
            </a:endParaRPr>
          </a:p>
          <a:p>
            <a:pPr marL="0" marR="0" indent="0">
              <a:lnSpc>
                <a:spcPct val="107000"/>
              </a:lnSpc>
              <a:spcBef>
                <a:spcPts val="0"/>
              </a:spcBef>
              <a:spcAft>
                <a:spcPts val="0"/>
              </a:spcAft>
              <a:buNone/>
            </a:pPr>
            <a:endParaRPr lang="en-US" sz="1800" dirty="0">
              <a:latin typeface="Times New Roman" panose="02020603050405020304" pitchFamily="18" charset="0"/>
              <a:ea typeface="Arial" panose="020B0604020202020204" pitchFamily="34" charset="0"/>
            </a:endParaRPr>
          </a:p>
        </p:txBody>
      </p:sp>
    </p:spTree>
    <p:extLst>
      <p:ext uri="{BB962C8B-B14F-4D97-AF65-F5344CB8AC3E}">
        <p14:creationId xmlns:p14="http://schemas.microsoft.com/office/powerpoint/2010/main" val="2138901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6BBFA-5134-529A-3CD7-2B554F0D8338}"/>
              </a:ext>
            </a:extLst>
          </p:cNvPr>
          <p:cNvSpPr>
            <a:spLocks noGrp="1"/>
          </p:cNvSpPr>
          <p:nvPr>
            <p:ph type="title"/>
          </p:nvPr>
        </p:nvSpPr>
        <p:spPr>
          <a:xfrm>
            <a:off x="490451" y="365126"/>
            <a:ext cx="10863349" cy="998162"/>
          </a:xfrm>
        </p:spPr>
        <p:txBody>
          <a:bodyPr/>
          <a:lstStyle/>
          <a:p>
            <a:r>
              <a:rPr lang="en-US" sz="28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7B8920A1-8000-CC75-7753-E6447F4FEC86}"/>
              </a:ext>
            </a:extLst>
          </p:cNvPr>
          <p:cNvSpPr>
            <a:spLocks noGrp="1"/>
          </p:cNvSpPr>
          <p:nvPr>
            <p:ph idx="1"/>
          </p:nvPr>
        </p:nvSpPr>
        <p:spPr>
          <a:xfrm>
            <a:off x="490451" y="1255222"/>
            <a:ext cx="10863349" cy="5469774"/>
          </a:xfrm>
        </p:spPr>
        <p:txBody>
          <a:bodyPr>
            <a:normAutofit fontScale="92500"/>
          </a:bodyPr>
          <a:lstStyle/>
          <a:p>
            <a:pPr marL="0" marR="0" indent="0" algn="just">
              <a:lnSpc>
                <a:spcPct val="115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This project aims to provide an innovative online platform for students enrolled at CBIT (Chaitanya Bharathi Institute of Technology) The platform offers access to a comprehensive collection of academic books spanning across various departments. One of the distinguishing features of this platform is its integrated exploration tool designed to enhance the reading experience. When encountering unfamiliar terms or concepts while perusing the texts, students can simply highlight the word or phrase. In doing so, a contextual tab dynamically appears, furnishing a concise yet informative explanation of the selected term or concept. This feature serves to alleviate comprehension barriers, facilitating a smoother learning process for students. The online book store caters specifically to the academic needs of CBIT students, housing an extensive repository of textbooks covering diverse subjects ranging from engineering to humanities. With the convenience of digital access, students can easily navigate through their required course materials at any time and from anywhere. This digital platform not only mitigates the logistical challenges associated with physical textbooks but also offers an interactive reading experience. Furthermore, the integration of the exploration tool elevates the platform's utility by providing immediate assistance to students encountering unfamiliar terminology or complex concepts within the texts. For instance, if a student encounters a technical jargon or a specialized term while studying, they can simply double-click on the term to summon a succinct yet comprehensive explanation. This feature not only aids in comprehension but also fosters a deeper understanding of the subject matter by providing contextual clarity. By amalgamating accessibility, convenience, and enhanced learning tools, this online book store seeks to empower CBIT students in their academic pursuits. Through seamless access to educational resources and innovative features like the exploration tool, this platform endeavors to cultivate a conducive learning environment conducive to academic excellence.</a:t>
            </a:r>
            <a:endParaRPr lang="en-US" sz="18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3900380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4D714-AB1C-26C4-1A8A-18E6B43165FD}"/>
              </a:ext>
            </a:extLst>
          </p:cNvPr>
          <p:cNvSpPr>
            <a:spLocks noGrp="1"/>
          </p:cNvSpPr>
          <p:nvPr>
            <p:ph type="title"/>
          </p:nvPr>
        </p:nvSpPr>
        <p:spPr>
          <a:xfrm>
            <a:off x="415636" y="83128"/>
            <a:ext cx="10938164" cy="1122218"/>
          </a:xfrm>
        </p:spPr>
        <p:txBody>
          <a:bodyPr>
            <a:normAutofit/>
          </a:bodyPr>
          <a:lstStyle/>
          <a:p>
            <a:r>
              <a:rPr lang="en-US" sz="28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660B9108-5524-53A5-45BE-DE06078B0AC6}"/>
              </a:ext>
            </a:extLst>
          </p:cNvPr>
          <p:cNvSpPr>
            <a:spLocks noGrp="1"/>
          </p:cNvSpPr>
          <p:nvPr>
            <p:ph idx="1"/>
          </p:nvPr>
        </p:nvSpPr>
        <p:spPr>
          <a:xfrm>
            <a:off x="482138" y="955964"/>
            <a:ext cx="11155680" cy="5627716"/>
          </a:xfrm>
        </p:spPr>
        <p:txBody>
          <a:bodyPr>
            <a:normAutofit fontScale="70000" lnSpcReduction="20000"/>
          </a:bodyPr>
          <a:lstStyle/>
          <a:p>
            <a:pPr marR="0" algn="just">
              <a:lnSpc>
                <a:spcPct val="115000"/>
              </a:lnSpc>
              <a:spcBef>
                <a:spcPts val="0"/>
              </a:spcBef>
              <a:spcAft>
                <a:spcPts val="0"/>
              </a:spcAft>
              <a:buFont typeface="Wingdings" panose="05000000000000000000" pitchFamily="2" charset="2"/>
              <a:buChar char="Ø"/>
            </a:pPr>
            <a:r>
              <a:rPr lang="en-US" sz="2600" b="1" dirty="0">
                <a:effectLst/>
                <a:latin typeface="Times New Roman" panose="02020603050405020304" pitchFamily="18" charset="0"/>
                <a:ea typeface="Times New Roman" panose="02020603050405020304" pitchFamily="18" charset="0"/>
                <a:cs typeface="Times New Roman" panose="02020603050405020304" pitchFamily="18" charset="0"/>
              </a:rPr>
              <a:t>Motivation</a:t>
            </a:r>
            <a:endParaRPr lang="en-US" sz="26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just">
              <a:lnSpc>
                <a:spcPct val="115000"/>
              </a:lnSpc>
              <a:spcBef>
                <a:spcPts val="0"/>
              </a:spcBef>
              <a:spcAft>
                <a:spcPts val="0"/>
              </a:spcAft>
              <a:buNone/>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Embarking on the project of highlighting words for their meanings within genre fiction, horror, and educational novels offers a rich tapestry of benefits. Not only does this endeavor expand your vocabulary, but it also deepens your comprehension of the texts you engage with. By actively seeking out and defining words within their narrative contexts, you're not merely learning isolated definitions; you're gaining a nuanced understanding of how language shapes storytelling. This process stimulates cognitive functions, reinforcing memory, attention, and reasoning skills. Moreover, integrating educational goals with leisure reading underscores the practical application of learning, making it both enjoyable and sustainable. Through this project, you explore complex themes within literature while fostering personal growth and self-improvement. Sharing your insights and discoveries through a project report contributes to the collective knowledge base and may inspire others to engage in similar pursuits. Ultimately, completing such a project is a celebration of your dedication, curiosity, and passion for learning, reflecting your commitment to intellectual exploration and academic excellence.</a:t>
            </a:r>
            <a:endParaRPr lang="en-US" sz="26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15000"/>
              </a:lnSpc>
              <a:spcBef>
                <a:spcPts val="0"/>
              </a:spcBef>
              <a:spcAft>
                <a:spcPts val="0"/>
              </a:spcAft>
              <a:buNone/>
            </a:pPr>
            <a:endParaRPr lang="en-US" sz="26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0" algn="just">
              <a:lnSpc>
                <a:spcPct val="115000"/>
              </a:lnSpc>
              <a:spcBef>
                <a:spcPts val="0"/>
              </a:spcBef>
              <a:spcAft>
                <a:spcPts val="0"/>
              </a:spcAft>
              <a:buFont typeface="Wingdings" panose="05000000000000000000" pitchFamily="2" charset="2"/>
              <a:buChar char="Ø"/>
            </a:pPr>
            <a:r>
              <a:rPr lang="en-US" sz="2600" b="1" dirty="0">
                <a:effectLst/>
                <a:latin typeface="Times New Roman" panose="02020603050405020304" pitchFamily="18" charset="0"/>
                <a:ea typeface="Times New Roman" panose="02020603050405020304" pitchFamily="18" charset="0"/>
                <a:cs typeface="Times New Roman" panose="02020603050405020304" pitchFamily="18" charset="0"/>
              </a:rPr>
              <a:t>Problem statement</a:t>
            </a:r>
            <a:endParaRPr lang="en-US" sz="26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gn="just">
              <a:lnSpc>
                <a:spcPct val="115000"/>
              </a:lnSpc>
              <a:spcBef>
                <a:spcPts val="0"/>
              </a:spcBef>
              <a:spcAft>
                <a:spcPts val="0"/>
              </a:spcAft>
              <a:buNone/>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WORD TRACKER</a:t>
            </a:r>
          </a:p>
          <a:p>
            <a:pPr marL="0" marR="0" indent="0" algn="just">
              <a:lnSpc>
                <a:spcPct val="115000"/>
              </a:lnSpc>
              <a:spcBef>
                <a:spcPts val="0"/>
              </a:spcBef>
              <a:spcAft>
                <a:spcPts val="0"/>
              </a:spcAft>
              <a:buNone/>
            </a:pPr>
            <a:r>
              <a:rPr lang="en-US" sz="2600" dirty="0">
                <a:latin typeface="Times New Roman" panose="02020603050405020304" pitchFamily="18" charset="0"/>
                <a:ea typeface="Times New Roman" panose="02020603050405020304" pitchFamily="18" charset="0"/>
                <a:cs typeface="Times New Roman" panose="02020603050405020304" pitchFamily="18" charset="0"/>
              </a:rPr>
              <a:t>This project addresses the challenge of vocabulary acquisition by integrating contextual learning into genre fiction, horror, and educational novels. It aims to enhance comprehension and retention by highlighting and defining words within their narrative contexts. The effectiveness of this approach across different genres and reader demographics is underexplored. By investigating its impact on language proficiency, cognitive skills, and reading experience, the project seeks to provide insights into effective pedagogical strategies for promoting lifelong learning and literacy development.</a:t>
            </a:r>
          </a:p>
          <a:p>
            <a:endParaRPr lang="en-US" dirty="0"/>
          </a:p>
        </p:txBody>
      </p:sp>
    </p:spTree>
    <p:extLst>
      <p:ext uri="{BB962C8B-B14F-4D97-AF65-F5344CB8AC3E}">
        <p14:creationId xmlns:p14="http://schemas.microsoft.com/office/powerpoint/2010/main" val="4255562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DB53-B02B-4F8E-77EC-031E4E653F0E}"/>
              </a:ext>
            </a:extLst>
          </p:cNvPr>
          <p:cNvSpPr>
            <a:spLocks noGrp="1"/>
          </p:cNvSpPr>
          <p:nvPr>
            <p:ph type="title"/>
          </p:nvPr>
        </p:nvSpPr>
        <p:spPr>
          <a:xfrm>
            <a:off x="515389" y="365126"/>
            <a:ext cx="10838411" cy="798656"/>
          </a:xfrm>
        </p:spPr>
        <p:txBody>
          <a:bodyPr>
            <a:normAutofit/>
          </a:bodyPr>
          <a:lstStyle/>
          <a:p>
            <a:r>
              <a:rPr lang="en-US" sz="2800" b="1"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76342936-CC88-D2FB-2C3B-69D3B1A88BF9}"/>
              </a:ext>
            </a:extLst>
          </p:cNvPr>
          <p:cNvSpPr>
            <a:spLocks noGrp="1"/>
          </p:cNvSpPr>
          <p:nvPr>
            <p:ph idx="1"/>
          </p:nvPr>
        </p:nvSpPr>
        <p:spPr>
          <a:xfrm>
            <a:off x="515389" y="1221971"/>
            <a:ext cx="10838411" cy="4954992"/>
          </a:xfrm>
        </p:spPr>
        <p:txBody>
          <a:bodyPr/>
          <a:lstStyle/>
          <a:p>
            <a:pPr marL="0" marR="0" indent="0" algn="just">
              <a:lnSpc>
                <a:spcPct val="107000"/>
              </a:lnSpc>
              <a:spcBef>
                <a:spcPts val="0"/>
              </a:spcBef>
              <a:spcAft>
                <a:spcPts val="800"/>
              </a:spcAft>
              <a:buNone/>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current system for vocabulary acquisition typically involves traditional methods such as memorization exercises, flashcards, and dictionary definitions. While these methods may be effective to some extent, they often lack engagement and fail to provide meaningful context for learners. Educational initiatives may incorporate vocabulary instruction, but they rarely integrate it with leisure reading or explore the nuanced meanings of words within narrative contexts. As a result, learners may struggle to retain newly acquired vocabulary or apply it effectively in real-world scenarios. The existing system overlooks the potential benefits of integrating contextual learning into leisure reading, especially within genre fiction, horror, and educational novels, thus limiting opportunities for holistic language development and comprehension.</a:t>
            </a:r>
            <a:endParaRPr lang="en-US" sz="24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92963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45C50-3BCB-3A1C-A5F7-164F8349F89F}"/>
              </a:ext>
            </a:extLst>
          </p:cNvPr>
          <p:cNvSpPr>
            <a:spLocks noGrp="1"/>
          </p:cNvSpPr>
          <p:nvPr>
            <p:ph type="title"/>
          </p:nvPr>
        </p:nvSpPr>
        <p:spPr>
          <a:xfrm>
            <a:off x="324196" y="365125"/>
            <a:ext cx="11029604" cy="640715"/>
          </a:xfrm>
        </p:spPr>
        <p:txBody>
          <a:bodyPr>
            <a:normAutofit/>
          </a:bodyPr>
          <a:lstStyle/>
          <a:p>
            <a:r>
              <a:rPr lang="en-US" sz="2800" b="1" dirty="0">
                <a:latin typeface="Times New Roman" panose="02020603050405020304" pitchFamily="18" charset="0"/>
                <a:cs typeface="Times New Roman" panose="02020603050405020304" pitchFamily="18" charset="0"/>
              </a:rPr>
              <a:t>PROPOSED METHODOLOGY</a:t>
            </a:r>
          </a:p>
        </p:txBody>
      </p:sp>
      <p:sp>
        <p:nvSpPr>
          <p:cNvPr id="3" name="Content Placeholder 2">
            <a:extLst>
              <a:ext uri="{FF2B5EF4-FFF2-40B4-BE49-F238E27FC236}">
                <a16:creationId xmlns:a16="http://schemas.microsoft.com/office/drawing/2014/main" id="{76B85A28-B850-47D8-8883-14AF99D1CDE2}"/>
              </a:ext>
            </a:extLst>
          </p:cNvPr>
          <p:cNvSpPr>
            <a:spLocks noGrp="1"/>
          </p:cNvSpPr>
          <p:nvPr>
            <p:ph idx="1"/>
          </p:nvPr>
        </p:nvSpPr>
        <p:spPr>
          <a:xfrm>
            <a:off x="382385" y="1188720"/>
            <a:ext cx="11396750" cy="5669279"/>
          </a:xfrm>
        </p:spPr>
        <p:txBody>
          <a:bodyPr>
            <a:normAutofit/>
          </a:bodyPr>
          <a:lstStyle/>
          <a:p>
            <a:pPr marL="0" marR="0" indent="0" algn="just">
              <a:lnSpc>
                <a:spcPct val="107000"/>
              </a:lnSpc>
              <a:spcBef>
                <a:spcPts val="0"/>
              </a:spcBef>
              <a:spcAft>
                <a:spcPts val="0"/>
              </a:spcAft>
              <a:buNone/>
            </a:pPr>
            <a:r>
              <a:rPr lang="en-US" sz="1800" b="1" dirty="0">
                <a:effectLst/>
                <a:latin typeface="Times New Roman" panose="02020603050405020304" pitchFamily="18" charset="0"/>
                <a:ea typeface="Times New Roman" panose="02020603050405020304" pitchFamily="18" charset="0"/>
              </a:rPr>
              <a:t>SYSTEM SPECIFICATIONS</a:t>
            </a:r>
          </a:p>
          <a:p>
            <a:pPr marL="0" marR="0" indent="0" algn="just">
              <a:lnSpc>
                <a:spcPct val="107000"/>
              </a:lnSpc>
              <a:spcBef>
                <a:spcPts val="0"/>
              </a:spcBef>
              <a:spcAft>
                <a:spcPts val="0"/>
              </a:spcAft>
              <a:buNone/>
            </a:pPr>
            <a:endParaRPr lang="en-US" sz="1800" b="1" dirty="0">
              <a:effectLst/>
              <a:latin typeface="Times New Roman" panose="02020603050405020304" pitchFamily="18" charset="0"/>
              <a:ea typeface="Times New Roman" panose="02020603050405020304" pitchFamily="18" charset="0"/>
            </a:endParaRPr>
          </a:p>
          <a:p>
            <a:pPr marL="0" marR="0" algn="just">
              <a:lnSpc>
                <a:spcPct val="107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Operating System</a:t>
            </a:r>
          </a:p>
          <a:p>
            <a:pPr marL="0" marR="0" indent="0" algn="just">
              <a:lnSpc>
                <a:spcPct val="107000"/>
              </a:lnSpc>
              <a:spcBef>
                <a:spcPts val="0"/>
              </a:spcBef>
              <a:spcAft>
                <a:spcPts val="0"/>
              </a:spcAft>
              <a:buNone/>
            </a:pPr>
            <a:endParaRPr lang="en-US" sz="1800" b="1" dirty="0">
              <a:effectLst/>
              <a:latin typeface="Times New Roman" panose="02020603050405020304" pitchFamily="18" charset="0"/>
              <a:ea typeface="Times New Roman" panose="02020603050405020304" pitchFamily="18" charset="0"/>
            </a:endParaRPr>
          </a:p>
          <a:p>
            <a:pPr marL="0" marR="0" algn="just">
              <a:lnSpc>
                <a:spcPct val="107000"/>
              </a:lnSpc>
              <a:spcBef>
                <a:spcPts val="0"/>
              </a:spcBef>
              <a:spcAft>
                <a:spcPts val="0"/>
              </a:spcAft>
            </a:pPr>
            <a:r>
              <a:rPr lang="en-US" sz="1800" b="1" dirty="0">
                <a:latin typeface="Times New Roman" panose="02020603050405020304" pitchFamily="18" charset="0"/>
                <a:ea typeface="Times New Roman" panose="02020603050405020304" pitchFamily="18" charset="0"/>
              </a:rPr>
              <a:t>Chrome Browser Version</a:t>
            </a:r>
          </a:p>
          <a:p>
            <a:pPr marL="0" marR="0" indent="0" algn="just">
              <a:lnSpc>
                <a:spcPct val="107000"/>
              </a:lnSpc>
              <a:spcBef>
                <a:spcPts val="0"/>
              </a:spcBef>
              <a:spcAft>
                <a:spcPts val="0"/>
              </a:spcAft>
              <a:buNone/>
            </a:pPr>
            <a:endParaRPr lang="en-US" sz="1800" b="1" dirty="0">
              <a:latin typeface="Times New Roman" panose="02020603050405020304" pitchFamily="18" charset="0"/>
              <a:ea typeface="Times New Roman" panose="02020603050405020304" pitchFamily="18" charset="0"/>
            </a:endParaRPr>
          </a:p>
          <a:p>
            <a:pPr marL="0" marR="0" algn="just">
              <a:lnSpc>
                <a:spcPct val="107000"/>
              </a:lnSpc>
              <a:spcBef>
                <a:spcPts val="0"/>
              </a:spcBef>
              <a:spcAft>
                <a:spcPts val="0"/>
              </a:spcAft>
            </a:pPr>
            <a:r>
              <a:rPr lang="en-US" sz="1800" b="1" dirty="0">
                <a:latin typeface="Times New Roman" panose="02020603050405020304" pitchFamily="18" charset="0"/>
                <a:ea typeface="Times New Roman" panose="02020603050405020304" pitchFamily="18" charset="0"/>
              </a:rPr>
              <a:t>Hardware Requirements</a:t>
            </a:r>
          </a:p>
          <a:p>
            <a:pPr marL="0" marR="0" indent="0" algn="just">
              <a:lnSpc>
                <a:spcPct val="107000"/>
              </a:lnSpc>
              <a:spcBef>
                <a:spcPts val="0"/>
              </a:spcBef>
              <a:spcAft>
                <a:spcPts val="0"/>
              </a:spcAft>
              <a:buNone/>
            </a:pPr>
            <a:endParaRPr lang="en-US" sz="1800" b="1" dirty="0">
              <a:latin typeface="Times New Roman" panose="02020603050405020304" pitchFamily="18" charset="0"/>
              <a:ea typeface="Times New Roman" panose="02020603050405020304" pitchFamily="18" charset="0"/>
            </a:endParaRPr>
          </a:p>
          <a:p>
            <a:pPr marL="0" marR="0" algn="just">
              <a:lnSpc>
                <a:spcPct val="107000"/>
              </a:lnSpc>
              <a:spcBef>
                <a:spcPts val="0"/>
              </a:spcBef>
              <a:spcAft>
                <a:spcPts val="0"/>
              </a:spcAft>
            </a:pPr>
            <a:r>
              <a:rPr lang="en-US" sz="1800" b="1" dirty="0">
                <a:latin typeface="Times New Roman" panose="02020603050405020304" pitchFamily="18" charset="0"/>
                <a:ea typeface="Times New Roman" panose="02020603050405020304" pitchFamily="18" charset="0"/>
              </a:rPr>
              <a:t>Memory Usage</a:t>
            </a:r>
          </a:p>
          <a:p>
            <a:pPr marL="0" marR="0" indent="0" algn="just">
              <a:lnSpc>
                <a:spcPct val="107000"/>
              </a:lnSpc>
              <a:spcBef>
                <a:spcPts val="0"/>
              </a:spcBef>
              <a:spcAft>
                <a:spcPts val="0"/>
              </a:spcAft>
              <a:buNone/>
            </a:pPr>
            <a:endParaRPr lang="en-US" sz="1800" b="1" dirty="0">
              <a:latin typeface="Times New Roman" panose="02020603050405020304" pitchFamily="18" charset="0"/>
              <a:ea typeface="Times New Roman" panose="02020603050405020304" pitchFamily="18" charset="0"/>
            </a:endParaRPr>
          </a:p>
          <a:p>
            <a:pPr marL="0" marR="0" algn="just">
              <a:lnSpc>
                <a:spcPct val="107000"/>
              </a:lnSpc>
              <a:spcBef>
                <a:spcPts val="0"/>
              </a:spcBef>
              <a:spcAft>
                <a:spcPts val="0"/>
              </a:spcAft>
            </a:pPr>
            <a:r>
              <a:rPr lang="en-US" sz="1800" b="1" dirty="0">
                <a:latin typeface="Times New Roman" panose="02020603050405020304" pitchFamily="18" charset="0"/>
                <a:ea typeface="Times New Roman" panose="02020603050405020304" pitchFamily="18" charset="0"/>
              </a:rPr>
              <a:t>Internet Connection</a:t>
            </a:r>
          </a:p>
          <a:p>
            <a:pPr marL="0" marR="0" indent="0" algn="just">
              <a:lnSpc>
                <a:spcPct val="107000"/>
              </a:lnSpc>
              <a:spcBef>
                <a:spcPts val="0"/>
              </a:spcBef>
              <a:spcAft>
                <a:spcPts val="0"/>
              </a:spcAft>
              <a:buNone/>
            </a:pPr>
            <a:endParaRPr lang="en-US" sz="1800" b="1" dirty="0">
              <a:latin typeface="Times New Roman" panose="02020603050405020304" pitchFamily="18" charset="0"/>
              <a:ea typeface="Times New Roman" panose="02020603050405020304" pitchFamily="18" charset="0"/>
            </a:endParaRPr>
          </a:p>
          <a:p>
            <a:pPr marL="0" marR="0" algn="just">
              <a:lnSpc>
                <a:spcPct val="107000"/>
              </a:lnSpc>
              <a:spcBef>
                <a:spcPts val="0"/>
              </a:spcBef>
              <a:spcAft>
                <a:spcPts val="0"/>
              </a:spcAft>
            </a:pPr>
            <a:r>
              <a:rPr lang="en-US" sz="1800" b="1" dirty="0">
                <a:latin typeface="Times New Roman" panose="02020603050405020304" pitchFamily="18" charset="0"/>
                <a:ea typeface="Times New Roman" panose="02020603050405020304" pitchFamily="18" charset="0"/>
              </a:rPr>
              <a:t>PDF Viewer Compatibility</a:t>
            </a:r>
          </a:p>
          <a:p>
            <a:pPr marL="0" marR="0" indent="0" algn="just">
              <a:lnSpc>
                <a:spcPct val="107000"/>
              </a:lnSpc>
              <a:spcBef>
                <a:spcPts val="0"/>
              </a:spcBef>
              <a:spcAft>
                <a:spcPts val="0"/>
              </a:spcAft>
              <a:buNone/>
            </a:pPr>
            <a:endParaRPr lang="en-US" sz="1800" b="1" dirty="0">
              <a:latin typeface="Times New Roman" panose="02020603050405020304" pitchFamily="18" charset="0"/>
              <a:ea typeface="Times New Roman" panose="02020603050405020304" pitchFamily="18" charset="0"/>
            </a:endParaRPr>
          </a:p>
          <a:p>
            <a:pPr marL="0" marR="0" algn="just">
              <a:lnSpc>
                <a:spcPct val="107000"/>
              </a:lnSpc>
              <a:spcBef>
                <a:spcPts val="0"/>
              </a:spcBef>
              <a:spcAft>
                <a:spcPts val="0"/>
              </a:spcAft>
            </a:pPr>
            <a:r>
              <a:rPr lang="en-US" sz="1800" b="1" dirty="0">
                <a:latin typeface="Times New Roman" panose="02020603050405020304" pitchFamily="18" charset="0"/>
                <a:ea typeface="Times New Roman" panose="02020603050405020304" pitchFamily="18" charset="0"/>
              </a:rPr>
              <a:t>User Interface</a:t>
            </a:r>
          </a:p>
          <a:p>
            <a:pPr marL="0" marR="0" indent="0" algn="just">
              <a:lnSpc>
                <a:spcPct val="107000"/>
              </a:lnSpc>
              <a:spcBef>
                <a:spcPts val="0"/>
              </a:spcBef>
              <a:spcAft>
                <a:spcPts val="0"/>
              </a:spcAft>
              <a:buNone/>
            </a:pPr>
            <a:endParaRPr lang="en-US" sz="1800" b="1" dirty="0">
              <a:latin typeface="Times New Roman" panose="02020603050405020304" pitchFamily="18" charset="0"/>
              <a:ea typeface="Times New Roman" panose="02020603050405020304" pitchFamily="18" charset="0"/>
            </a:endParaRPr>
          </a:p>
          <a:p>
            <a:pPr marL="0" marR="0" algn="just">
              <a:lnSpc>
                <a:spcPct val="107000"/>
              </a:lnSpc>
              <a:spcBef>
                <a:spcPts val="0"/>
              </a:spcBef>
              <a:spcAft>
                <a:spcPts val="0"/>
              </a:spcAft>
            </a:pPr>
            <a:r>
              <a:rPr lang="en-US" sz="1800" b="1" dirty="0">
                <a:latin typeface="Times New Roman" panose="02020603050405020304" pitchFamily="18" charset="0"/>
                <a:ea typeface="Times New Roman" panose="02020603050405020304" pitchFamily="18" charset="0"/>
              </a:rPr>
              <a:t>Security</a:t>
            </a:r>
            <a:endParaRPr lang="en-US" sz="1800" dirty="0">
              <a:solidFill>
                <a:srgbClr val="0D0D0D"/>
              </a:solidFill>
              <a:highlight>
                <a:srgbClr val="FFFFFF"/>
              </a:highlight>
              <a:latin typeface="Times New Roman" panose="02020603050405020304" pitchFamily="18" charset="0"/>
              <a:ea typeface="Arial" panose="020B0604020202020204" pitchFamily="34" charset="0"/>
              <a:cs typeface="Times New Roman" panose="02020603050405020304" pitchFamily="18" charset="0"/>
            </a:endParaRPr>
          </a:p>
          <a:p>
            <a:pPr marR="0" algn="just">
              <a:lnSpc>
                <a:spcPct val="107000"/>
              </a:lnSpc>
              <a:spcBef>
                <a:spcPts val="0"/>
              </a:spcBef>
              <a:spcAft>
                <a:spcPts val="0"/>
              </a:spcAft>
              <a:buFont typeface="Wingdings" panose="05000000000000000000" pitchFamily="2" charset="2"/>
              <a:buChar char="Ø"/>
            </a:pP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700417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37C9D-A84F-9461-77A4-C4880313880F}"/>
              </a:ext>
            </a:extLst>
          </p:cNvPr>
          <p:cNvSpPr>
            <a:spLocks noGrp="1"/>
          </p:cNvSpPr>
          <p:nvPr>
            <p:ph type="title"/>
          </p:nvPr>
        </p:nvSpPr>
        <p:spPr>
          <a:xfrm>
            <a:off x="838200" y="365126"/>
            <a:ext cx="10515600" cy="657339"/>
          </a:xfrm>
        </p:spPr>
        <p:txBody>
          <a:bodyPr>
            <a:normAutofit/>
          </a:bodyPr>
          <a:lstStyle/>
          <a:p>
            <a:r>
              <a:rPr lang="en-US" sz="1800" b="1" dirty="0">
                <a:latin typeface="Times New Roman" panose="02020603050405020304" pitchFamily="18" charset="0"/>
                <a:cs typeface="Times New Roman" panose="02020603050405020304" pitchFamily="18" charset="0"/>
              </a:rPr>
              <a:t>SYSTEM DESIGN:</a:t>
            </a:r>
          </a:p>
        </p:txBody>
      </p:sp>
      <p:sp>
        <p:nvSpPr>
          <p:cNvPr id="3" name="Content Placeholder 2">
            <a:extLst>
              <a:ext uri="{FF2B5EF4-FFF2-40B4-BE49-F238E27FC236}">
                <a16:creationId xmlns:a16="http://schemas.microsoft.com/office/drawing/2014/main" id="{13B276A8-3BBA-B414-BA72-E9D4BBDA4CF1}"/>
              </a:ext>
            </a:extLst>
          </p:cNvPr>
          <p:cNvSpPr>
            <a:spLocks noGrp="1"/>
          </p:cNvSpPr>
          <p:nvPr>
            <p:ph idx="1"/>
          </p:nvPr>
        </p:nvSpPr>
        <p:spPr>
          <a:xfrm>
            <a:off x="838200" y="1022465"/>
            <a:ext cx="10515600" cy="5304127"/>
          </a:xfrm>
        </p:spPr>
        <p:txBody>
          <a:bodyPr>
            <a:normAutofit lnSpcReduction="10000"/>
          </a:bodyPr>
          <a:lstStyle/>
          <a:p>
            <a:pPr marR="0" algn="just">
              <a:lnSpc>
                <a:spcPct val="107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User Interface </a:t>
            </a:r>
          </a:p>
          <a:p>
            <a:pPr marR="0" algn="just">
              <a:lnSpc>
                <a:spcPct val="107000"/>
              </a:lnSpc>
              <a:spcBef>
                <a:spcPts val="0"/>
              </a:spcBef>
              <a:spcAft>
                <a:spcPts val="0"/>
              </a:spcAft>
              <a:buFont typeface="Wingdings" panose="05000000000000000000" pitchFamily="2" charset="2"/>
              <a:buChar char="Ø"/>
            </a:pP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R="0" algn="just">
              <a:lnSpc>
                <a:spcPct val="107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Backend</a:t>
            </a:r>
          </a:p>
          <a:p>
            <a:pPr marR="0" algn="just">
              <a:lnSpc>
                <a:spcPct val="107000"/>
              </a:lnSpc>
              <a:spcBef>
                <a:spcPts val="0"/>
              </a:spcBef>
              <a:spcAft>
                <a:spcPts val="0"/>
              </a:spcAft>
              <a:buFont typeface="Wingdings" panose="05000000000000000000" pitchFamily="2" charset="2"/>
              <a:buChar char="Ø"/>
            </a:pP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R="0" algn="just">
              <a:lnSpc>
                <a:spcPct val="107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PDF Viewer </a:t>
            </a:r>
          </a:p>
          <a:p>
            <a:pPr marR="0" algn="just">
              <a:lnSpc>
                <a:spcPct val="107000"/>
              </a:lnSpc>
              <a:spcBef>
                <a:spcPts val="0"/>
              </a:spcBef>
              <a:spcAft>
                <a:spcPts val="0"/>
              </a:spcAft>
              <a:buFont typeface="Wingdings" panose="05000000000000000000" pitchFamily="2" charset="2"/>
              <a:buChar char="Ø"/>
            </a:pP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R="0" algn="just">
              <a:lnSpc>
                <a:spcPct val="107000"/>
              </a:lnSpc>
              <a:spcBef>
                <a:spcPts val="0"/>
              </a:spcBef>
              <a:spcAft>
                <a:spcPts val="0"/>
              </a:spcAft>
              <a:buFont typeface="Wingdings" panose="05000000000000000000" pitchFamily="2" charset="2"/>
              <a:buChar char="Ø"/>
            </a:pPr>
            <a:r>
              <a:rPr lang="en-US" sz="1800">
                <a:effectLst/>
                <a:latin typeface="Times New Roman" panose="02020603050405020304" pitchFamily="18" charset="0"/>
                <a:ea typeface="Arial" panose="020B0604020202020204" pitchFamily="34" charset="0"/>
                <a:cs typeface="Times New Roman" panose="02020603050405020304" pitchFamily="18" charset="0"/>
              </a:rPr>
              <a:t>Word Tracking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Feature </a:t>
            </a:r>
          </a:p>
          <a:p>
            <a:pPr marR="0" algn="just">
              <a:lnSpc>
                <a:spcPct val="107000"/>
              </a:lnSpc>
              <a:spcBef>
                <a:spcPts val="0"/>
              </a:spcBef>
              <a:spcAft>
                <a:spcPts val="0"/>
              </a:spcAft>
              <a:buFont typeface="Wingdings" panose="05000000000000000000" pitchFamily="2" charset="2"/>
              <a:buChar char="Ø"/>
            </a:pP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R="0" algn="just">
              <a:lnSpc>
                <a:spcPct val="107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Integration with Wikipedia</a:t>
            </a:r>
          </a:p>
          <a:p>
            <a:pPr marR="0" algn="just">
              <a:lnSpc>
                <a:spcPct val="107000"/>
              </a:lnSpc>
              <a:spcBef>
                <a:spcPts val="0"/>
              </a:spcBef>
              <a:spcAft>
                <a:spcPts val="0"/>
              </a:spcAft>
              <a:buFont typeface="Wingdings" panose="05000000000000000000" pitchFamily="2" charset="2"/>
              <a:buChar char="Ø"/>
            </a:pP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R="0" algn="just">
              <a:lnSpc>
                <a:spcPct val="107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Data Storage</a:t>
            </a:r>
          </a:p>
          <a:p>
            <a:pPr marR="0" algn="just">
              <a:lnSpc>
                <a:spcPct val="107000"/>
              </a:lnSpc>
              <a:spcBef>
                <a:spcPts val="0"/>
              </a:spcBef>
              <a:spcAft>
                <a:spcPts val="0"/>
              </a:spcAft>
              <a:buFont typeface="Wingdings" panose="05000000000000000000" pitchFamily="2" charset="2"/>
              <a:buChar char="Ø"/>
            </a:pP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R="0" algn="just">
              <a:lnSpc>
                <a:spcPct val="107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Security</a:t>
            </a:r>
          </a:p>
          <a:p>
            <a:pPr marR="0" algn="just">
              <a:lnSpc>
                <a:spcPct val="107000"/>
              </a:lnSpc>
              <a:spcBef>
                <a:spcPts val="0"/>
              </a:spcBef>
              <a:spcAft>
                <a:spcPts val="0"/>
              </a:spcAft>
              <a:buFont typeface="Wingdings" panose="05000000000000000000" pitchFamily="2" charset="2"/>
              <a:buChar char="Ø"/>
            </a:pP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R="0" algn="just">
              <a:lnSpc>
                <a:spcPct val="107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User preferences and Settings</a:t>
            </a:r>
          </a:p>
          <a:p>
            <a:pPr marR="0" algn="just">
              <a:lnSpc>
                <a:spcPct val="107000"/>
              </a:lnSpc>
              <a:spcBef>
                <a:spcPts val="0"/>
              </a:spcBef>
              <a:spcAft>
                <a:spcPts val="0"/>
              </a:spcAft>
              <a:buFont typeface="Wingdings" panose="05000000000000000000" pitchFamily="2" charset="2"/>
              <a:buChar char="Ø"/>
            </a:pP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R="0" algn="just">
              <a:lnSpc>
                <a:spcPct val="107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Error Handling and Logging</a:t>
            </a:r>
          </a:p>
          <a:p>
            <a:pPr marR="0" algn="just">
              <a:lnSpc>
                <a:spcPct val="107000"/>
              </a:lnSpc>
              <a:spcBef>
                <a:spcPts val="0"/>
              </a:spcBef>
              <a:spcAft>
                <a:spcPts val="0"/>
              </a:spcAft>
              <a:buFont typeface="Wingdings" panose="05000000000000000000" pitchFamily="2" charset="2"/>
              <a:buChar char="Ø"/>
            </a:pP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R="0" algn="just">
              <a:lnSpc>
                <a:spcPct val="107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Testing and Quality Assurance</a:t>
            </a:r>
          </a:p>
        </p:txBody>
      </p:sp>
    </p:spTree>
    <p:extLst>
      <p:ext uri="{BB962C8B-B14F-4D97-AF65-F5344CB8AC3E}">
        <p14:creationId xmlns:p14="http://schemas.microsoft.com/office/powerpoint/2010/main" val="55974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16F69-5C99-B089-A7A4-16B21112D53A}"/>
              </a:ext>
            </a:extLst>
          </p:cNvPr>
          <p:cNvSpPr>
            <a:spLocks noGrp="1"/>
          </p:cNvSpPr>
          <p:nvPr>
            <p:ph type="title"/>
          </p:nvPr>
        </p:nvSpPr>
        <p:spPr>
          <a:xfrm>
            <a:off x="418011" y="452718"/>
            <a:ext cx="9632823" cy="818733"/>
          </a:xfrm>
        </p:spPr>
        <p:txBody>
          <a:bodyPr/>
          <a:lstStyle/>
          <a:p>
            <a:r>
              <a:rPr lang="en-US" sz="2800" dirty="0">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AEB07259-AD17-5E57-0E57-57332DA78C94}"/>
              </a:ext>
            </a:extLst>
          </p:cNvPr>
          <p:cNvSpPr>
            <a:spLocks noGrp="1"/>
          </p:cNvSpPr>
          <p:nvPr>
            <p:ph idx="1"/>
          </p:nvPr>
        </p:nvSpPr>
        <p:spPr>
          <a:xfrm>
            <a:off x="487680" y="1158240"/>
            <a:ext cx="9562173" cy="5090159"/>
          </a:xfrm>
        </p:spPr>
        <p:txBody>
          <a:bodyPr>
            <a:normAutofit/>
          </a:bodyPr>
          <a:lstStyle/>
          <a:p>
            <a:pPr marL="0" marR="0" algn="just">
              <a:lnSpc>
                <a:spcPct val="107000"/>
              </a:lnSpc>
              <a:spcBef>
                <a:spcPts val="0"/>
              </a:spcBef>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Online Bookstores</a:t>
            </a:r>
          </a:p>
          <a:p>
            <a:pPr marL="0" marR="0" indent="0" algn="just">
              <a:lnSpc>
                <a:spcPct val="107000"/>
              </a:lnSpc>
              <a:spcBef>
                <a:spcPts val="0"/>
              </a:spcBef>
              <a:spcAft>
                <a:spcPts val="800"/>
              </a:spcAft>
              <a:buNone/>
            </a:pP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dirty="0">
                <a:latin typeface="Times New Roman" panose="02020603050405020304" pitchFamily="18" charset="0"/>
                <a:cs typeface="Times New Roman" panose="02020603050405020304" pitchFamily="18" charset="0"/>
              </a:rPr>
              <a:t>Language Processing and Word Meaning Lookup</a:t>
            </a:r>
          </a:p>
          <a:p>
            <a:pPr marL="0" marR="0" indent="0" algn="just">
              <a:lnSpc>
                <a:spcPct val="107000"/>
              </a:lnSpc>
              <a:spcBef>
                <a:spcPts val="0"/>
              </a:spcBef>
              <a:spcAft>
                <a:spcPts val="800"/>
              </a:spcAft>
              <a:buNone/>
            </a:pPr>
            <a:endParaRPr lang="en-US" sz="2400" dirty="0">
              <a:latin typeface="Times New Roman" panose="02020603050405020304" pitchFamily="18" charset="0"/>
              <a:cs typeface="Times New Roman" panose="02020603050405020304" pitchFamily="18" charset="0"/>
            </a:endParaRPr>
          </a:p>
          <a:p>
            <a:pPr marL="0" marR="0" algn="just">
              <a:lnSpc>
                <a:spcPct val="107000"/>
              </a:lnSpc>
              <a:spcBef>
                <a:spcPts val="0"/>
              </a:spcBef>
              <a:spcAft>
                <a:spcPts val="800"/>
              </a:spcAft>
            </a:pPr>
            <a:r>
              <a:rPr lang="en-US" sz="2400" dirty="0">
                <a:latin typeface="Times New Roman" panose="02020603050405020304" pitchFamily="18" charset="0"/>
                <a:cs typeface="Times New Roman" panose="02020603050405020304" pitchFamily="18" charset="0"/>
              </a:rPr>
              <a:t>User Experience and Interaction Design</a:t>
            </a:r>
          </a:p>
          <a:p>
            <a:pPr marL="0" marR="0" indent="0" algn="just">
              <a:lnSpc>
                <a:spcPct val="107000"/>
              </a:lnSpc>
              <a:spcBef>
                <a:spcPts val="0"/>
              </a:spcBef>
              <a:spcAft>
                <a:spcPts val="800"/>
              </a:spcAft>
              <a:buNone/>
            </a:pPr>
            <a:endParaRPr lang="en-US" sz="2400" dirty="0">
              <a:latin typeface="Times New Roman" panose="02020603050405020304" pitchFamily="18" charset="0"/>
              <a:cs typeface="Times New Roman" panose="02020603050405020304" pitchFamily="18" charset="0"/>
            </a:endParaRPr>
          </a:p>
          <a:p>
            <a:pPr marL="0" marR="0" algn="just">
              <a:lnSpc>
                <a:spcPct val="107000"/>
              </a:lnSpc>
              <a:spcBef>
                <a:spcPts val="0"/>
              </a:spcBef>
              <a:spcAft>
                <a:spcPts val="800"/>
              </a:spcAft>
            </a:pPr>
            <a:r>
              <a:rPr lang="en-US" sz="2400" dirty="0">
                <a:latin typeface="Times New Roman" panose="02020603050405020304" pitchFamily="18" charset="0"/>
                <a:cs typeface="Times New Roman" panose="02020603050405020304" pitchFamily="18" charset="0"/>
              </a:rPr>
              <a:t>E-commerce and Information Retrieval</a:t>
            </a:r>
          </a:p>
          <a:p>
            <a:pPr marL="0" marR="0" indent="0" algn="just">
              <a:lnSpc>
                <a:spcPct val="107000"/>
              </a:lnSpc>
              <a:spcBef>
                <a:spcPts val="0"/>
              </a:spcBef>
              <a:spcAft>
                <a:spcPts val="800"/>
              </a:spcAft>
              <a:buNone/>
            </a:pPr>
            <a:endParaRPr lang="en-US" sz="2400" dirty="0">
              <a:latin typeface="Times New Roman" panose="02020603050405020304" pitchFamily="18" charset="0"/>
              <a:cs typeface="Times New Roman" panose="02020603050405020304" pitchFamily="18" charset="0"/>
            </a:endParaRPr>
          </a:p>
          <a:p>
            <a:pPr marL="0" marR="0" algn="just">
              <a:lnSpc>
                <a:spcPct val="107000"/>
              </a:lnSpc>
              <a:spcBef>
                <a:spcPts val="0"/>
              </a:spcBef>
              <a:spcAft>
                <a:spcPts val="800"/>
              </a:spcAft>
            </a:pPr>
            <a:r>
              <a:rPr lang="en-US" sz="2400" dirty="0">
                <a:latin typeface="Times New Roman" panose="02020603050405020304" pitchFamily="18" charset="0"/>
                <a:cs typeface="Times New Roman" panose="02020603050405020304" pitchFamily="18" charset="0"/>
              </a:rPr>
              <a:t>Privacy and Security</a:t>
            </a:r>
          </a:p>
          <a:p>
            <a:pPr marL="0" marR="0" indent="0" algn="just">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74246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8EDDC-7F8C-6069-4AA7-897C8C561260}"/>
              </a:ext>
            </a:extLst>
          </p:cNvPr>
          <p:cNvSpPr>
            <a:spLocks noGrp="1"/>
          </p:cNvSpPr>
          <p:nvPr>
            <p:ph type="title"/>
          </p:nvPr>
        </p:nvSpPr>
        <p:spPr>
          <a:xfrm>
            <a:off x="515389" y="108066"/>
            <a:ext cx="10838411" cy="906087"/>
          </a:xfrm>
        </p:spPr>
        <p:txBody>
          <a:bodyPr>
            <a:normAutofit/>
          </a:bodyPr>
          <a:lstStyle/>
          <a:p>
            <a:r>
              <a:rPr lang="en-US" sz="2800" b="1" dirty="0">
                <a:effectLst/>
                <a:latin typeface="Times New Roman" panose="02020603050405020304" pitchFamily="18" charset="0"/>
                <a:ea typeface="Times New Roman" panose="02020603050405020304" pitchFamily="18" charset="0"/>
              </a:rPr>
              <a:t>DATASETS and ALGORITHMS/ MODELS</a:t>
            </a:r>
            <a:endParaRPr lang="en-US" dirty="0"/>
          </a:p>
        </p:txBody>
      </p:sp>
      <p:sp>
        <p:nvSpPr>
          <p:cNvPr id="3" name="Content Placeholder 2">
            <a:extLst>
              <a:ext uri="{FF2B5EF4-FFF2-40B4-BE49-F238E27FC236}">
                <a16:creationId xmlns:a16="http://schemas.microsoft.com/office/drawing/2014/main" id="{9A88A9B4-0BAF-8C60-381A-E2DA30071DE4}"/>
              </a:ext>
            </a:extLst>
          </p:cNvPr>
          <p:cNvSpPr>
            <a:spLocks noGrp="1"/>
          </p:cNvSpPr>
          <p:nvPr>
            <p:ph idx="1"/>
          </p:nvPr>
        </p:nvSpPr>
        <p:spPr>
          <a:xfrm>
            <a:off x="515389" y="1172095"/>
            <a:ext cx="10838411" cy="5004868"/>
          </a:xfrm>
        </p:spPr>
        <p:txBody>
          <a:bodyPr>
            <a:normAutofit/>
          </a:bodyPr>
          <a:lstStyle/>
          <a:p>
            <a:pPr marR="0" algn="just">
              <a:lnSpc>
                <a:spcPct val="115000"/>
              </a:lnSpc>
              <a:spcBef>
                <a:spcPts val="0"/>
              </a:spcBef>
              <a:spcAft>
                <a:spcPts val="0"/>
              </a:spcAft>
              <a:buFont typeface="Wingdings" panose="05000000000000000000" pitchFamily="2" charset="2"/>
              <a:buChar char="Ø"/>
            </a:pPr>
            <a:r>
              <a:rPr lang="en-US" sz="1800" b="1" dirty="0">
                <a:effectLst/>
                <a:latin typeface="Times New Roman" panose="02020603050405020304" pitchFamily="18" charset="0"/>
                <a:ea typeface="Times New Roman" panose="02020603050405020304" pitchFamily="18" charset="0"/>
              </a:rPr>
              <a:t>Word meanings and synonyms</a:t>
            </a:r>
          </a:p>
          <a:p>
            <a:pPr marL="0" marR="0" indent="0" algn="just">
              <a:lnSpc>
                <a:spcPct val="115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Link:</a:t>
            </a:r>
          </a:p>
          <a:p>
            <a:pPr marL="0" marR="0" indent="0" algn="just">
              <a:lnSpc>
                <a:spcPct val="115000"/>
              </a:lnSpc>
              <a:spcBef>
                <a:spcPts val="0"/>
              </a:spcBef>
              <a:spcAft>
                <a:spcPts val="0"/>
              </a:spcAft>
              <a:buNone/>
            </a:pPr>
            <a:r>
              <a:rPr lang="en-US" sz="12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https://chromewebstore.google.com/detail/wordweb-dictionary-lookup/ilikenhndcpmliapkmmhoimckaokmihm.html</a:t>
            </a:r>
            <a:endParaRPr lang="en-US" sz="1200" dirty="0">
              <a:effectLst/>
              <a:latin typeface="Times New Roman" panose="02020603050405020304" pitchFamily="18" charset="0"/>
              <a:ea typeface="Arial" panose="020B0604020202020204" pitchFamily="34" charset="0"/>
              <a:cs typeface="Times New Roman" panose="02020603050405020304" pitchFamily="18" charset="0"/>
            </a:endParaRPr>
          </a:p>
          <a:p>
            <a:pPr marR="0" algn="just">
              <a:lnSpc>
                <a:spcPct val="115000"/>
              </a:lnSpc>
              <a:spcBef>
                <a:spcPts val="0"/>
              </a:spcBef>
              <a:spcAft>
                <a:spcPts val="0"/>
              </a:spcAft>
              <a:buFont typeface="Wingdings" panose="05000000000000000000" pitchFamily="2" charset="2"/>
              <a:buChar char="Ø"/>
            </a:pPr>
            <a:r>
              <a:rPr lang="en-US" sz="1800" b="1" dirty="0">
                <a:effectLst/>
                <a:latin typeface="Times New Roman" panose="02020603050405020304" pitchFamily="18" charset="0"/>
                <a:ea typeface="Times New Roman" panose="02020603050405020304" pitchFamily="18" charset="0"/>
              </a:rPr>
              <a:t>PDF Books</a:t>
            </a:r>
            <a:endParaRPr lang="en-US" sz="1800" dirty="0">
              <a:effectLst/>
              <a:latin typeface="Arial" panose="020B0604020202020204" pitchFamily="34" charset="0"/>
              <a:ea typeface="Arial" panose="020B0604020202020204" pitchFamily="34" charset="0"/>
            </a:endParaRPr>
          </a:p>
          <a:p>
            <a:pPr marL="0" marR="0" indent="0" algn="just">
              <a:lnSpc>
                <a:spcPct val="115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Books that we have used which are downloaded from chrome are:</a:t>
            </a:r>
            <a:endParaRPr lang="en-US" sz="1800" dirty="0">
              <a:effectLst/>
              <a:latin typeface="Arial" panose="020B0604020202020204" pitchFamily="34" charset="0"/>
              <a:ea typeface="Arial" panose="020B0604020202020204" pitchFamily="34" charset="0"/>
            </a:endParaRPr>
          </a:p>
          <a:p>
            <a:pPr marR="0" lvl="0" algn="just">
              <a:lnSpc>
                <a:spcPct val="115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JAVA</a:t>
            </a:r>
            <a:endParaRPr lang="en-US" sz="1600" dirty="0">
              <a:effectLst/>
              <a:latin typeface="Arial" panose="020B0604020202020204" pitchFamily="34" charset="0"/>
              <a:ea typeface="Arial" panose="020B0604020202020204" pitchFamily="34" charset="0"/>
            </a:endParaRPr>
          </a:p>
          <a:p>
            <a:pPr marR="0" lvl="0" algn="just">
              <a:lnSpc>
                <a:spcPct val="115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OPERATING SYSTEMS</a:t>
            </a:r>
            <a:endParaRPr lang="en-US" sz="1600" dirty="0">
              <a:effectLst/>
              <a:latin typeface="Arial" panose="020B0604020202020204" pitchFamily="34" charset="0"/>
              <a:ea typeface="Arial" panose="020B0604020202020204" pitchFamily="34" charset="0"/>
            </a:endParaRPr>
          </a:p>
          <a:p>
            <a:pPr marR="0" lvl="0" algn="just">
              <a:lnSpc>
                <a:spcPct val="115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PYTHON</a:t>
            </a:r>
            <a:endParaRPr lang="en-US" sz="1600" dirty="0">
              <a:effectLst/>
              <a:latin typeface="Arial" panose="020B0604020202020204" pitchFamily="34" charset="0"/>
              <a:ea typeface="Arial" panose="020B0604020202020204" pitchFamily="34" charset="0"/>
            </a:endParaRPr>
          </a:p>
          <a:p>
            <a:pPr marR="0" lvl="0" algn="just">
              <a:lnSpc>
                <a:spcPct val="115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ELECTRONIC DEVICES AND CIRCUIT THEORY</a:t>
            </a:r>
            <a:endParaRPr lang="en-US" sz="1600" dirty="0">
              <a:effectLst/>
              <a:latin typeface="Arial" panose="020B0604020202020204" pitchFamily="34" charset="0"/>
              <a:ea typeface="Arial" panose="020B0604020202020204" pitchFamily="34" charset="0"/>
            </a:endParaRPr>
          </a:p>
          <a:p>
            <a:pPr marR="0" lvl="0" algn="just">
              <a:lnSpc>
                <a:spcPct val="115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ELECTRONIC DEVICES</a:t>
            </a:r>
            <a:endParaRPr lang="en-US" sz="1600" dirty="0">
              <a:effectLst/>
              <a:latin typeface="Arial" panose="020B0604020202020204" pitchFamily="34" charset="0"/>
              <a:ea typeface="Arial" panose="020B0604020202020204" pitchFamily="34" charset="0"/>
            </a:endParaRPr>
          </a:p>
          <a:p>
            <a:pPr marR="0" lvl="0" algn="just">
              <a:lnSpc>
                <a:spcPct val="115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INTRODUCTION TO MECHANICAL ENGINEERING</a:t>
            </a:r>
            <a:endParaRPr lang="en-US" sz="1600" dirty="0">
              <a:effectLst/>
              <a:latin typeface="Arial" panose="020B0604020202020204" pitchFamily="34" charset="0"/>
              <a:ea typeface="Arial" panose="020B0604020202020204" pitchFamily="34" charset="0"/>
            </a:endParaRPr>
          </a:p>
          <a:p>
            <a:pPr marR="0" lvl="0" algn="just">
              <a:lnSpc>
                <a:spcPct val="115000"/>
              </a:lnSpc>
              <a:spcBef>
                <a:spcPts val="0"/>
              </a:spcBef>
              <a:spcAft>
                <a:spcPts val="0"/>
              </a:spcAft>
            </a:pPr>
            <a:r>
              <a:rPr lang="en-US" sz="1600" dirty="0">
                <a:effectLst/>
                <a:latin typeface="Times New Roman" panose="02020603050405020304" pitchFamily="18" charset="0"/>
                <a:ea typeface="Times New Roman" panose="02020603050405020304" pitchFamily="18" charset="0"/>
              </a:rPr>
              <a:t>THERMODYNAMICS</a:t>
            </a:r>
            <a:r>
              <a:rPr lang="en-US" sz="1600" b="1" dirty="0">
                <a:effectLst/>
                <a:latin typeface="Times New Roman" panose="02020603050405020304" pitchFamily="18" charset="0"/>
                <a:ea typeface="Times New Roman" panose="02020603050405020304" pitchFamily="18" charset="0"/>
              </a:rPr>
              <a:t> </a:t>
            </a:r>
            <a:endParaRPr lang="en-US" sz="16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2097972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3322D-3C51-3E92-CD21-D7B54FDD45AA}"/>
              </a:ext>
            </a:extLst>
          </p:cNvPr>
          <p:cNvSpPr>
            <a:spLocks noGrp="1"/>
          </p:cNvSpPr>
          <p:nvPr>
            <p:ph type="title"/>
          </p:nvPr>
        </p:nvSpPr>
        <p:spPr>
          <a:xfrm>
            <a:off x="731520" y="365126"/>
            <a:ext cx="10622280" cy="815282"/>
          </a:xfrm>
        </p:spPr>
        <p:txBody>
          <a:bodyPr>
            <a:normAutofit fontScale="90000"/>
          </a:bodyPr>
          <a:lstStyle/>
          <a:p>
            <a:pPr marL="0" marR="0">
              <a:lnSpc>
                <a:spcPct val="115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 </a:t>
            </a:r>
            <a:br>
              <a:rPr lang="en-US" sz="1800" dirty="0">
                <a:effectLst/>
                <a:latin typeface="Arial" panose="020B0604020202020204" pitchFamily="34" charset="0"/>
                <a:ea typeface="Arial" panose="020B0604020202020204" pitchFamily="34" charset="0"/>
              </a:rPr>
            </a:br>
            <a:r>
              <a:rPr lang="en-US" sz="2700" b="1" dirty="0">
                <a:effectLst/>
                <a:latin typeface="Times New Roman" panose="02020603050405020304" pitchFamily="18" charset="0"/>
                <a:ea typeface="Times New Roman" panose="02020603050405020304" pitchFamily="18" charset="0"/>
              </a:rPr>
              <a:t>ALGORITHMS OR MODELS</a:t>
            </a:r>
            <a:br>
              <a:rPr lang="en-US" sz="1800" dirty="0">
                <a:effectLst/>
                <a:latin typeface="Arial" panose="020B0604020202020204" pitchFamily="34" charset="0"/>
                <a:ea typeface="Arial" panose="020B0604020202020204" pitchFamily="34" charset="0"/>
              </a:rPr>
            </a:br>
            <a:endParaRPr lang="en-US" dirty="0"/>
          </a:p>
        </p:txBody>
      </p:sp>
      <p:pic>
        <p:nvPicPr>
          <p:cNvPr id="4" name="Content Placeholder 3">
            <a:extLst>
              <a:ext uri="{FF2B5EF4-FFF2-40B4-BE49-F238E27FC236}">
                <a16:creationId xmlns:a16="http://schemas.microsoft.com/office/drawing/2014/main" id="{65006D50-710F-AF8F-4CE7-B7A8298E89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8181" y="1655763"/>
            <a:ext cx="5629275" cy="3962400"/>
          </a:xfrm>
          <a:prstGeom prst="rect">
            <a:avLst/>
          </a:prstGeom>
        </p:spPr>
      </p:pic>
    </p:spTree>
    <p:extLst>
      <p:ext uri="{BB962C8B-B14F-4D97-AF65-F5344CB8AC3E}">
        <p14:creationId xmlns:p14="http://schemas.microsoft.com/office/powerpoint/2010/main" val="23080602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92</TotalTime>
  <Words>1315</Words>
  <Application>Microsoft Office PowerPoint</Application>
  <PresentationFormat>Widescreen</PresentationFormat>
  <Paragraphs>146</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Century Gothic</vt:lpstr>
      <vt:lpstr>Times New Roman</vt:lpstr>
      <vt:lpstr>Wingdings</vt:lpstr>
      <vt:lpstr>Wingdings 3</vt:lpstr>
      <vt:lpstr>Ion</vt:lpstr>
      <vt:lpstr> </vt:lpstr>
      <vt:lpstr>ABSTRACT</vt:lpstr>
      <vt:lpstr>INTRODUCTION</vt:lpstr>
      <vt:lpstr>EXISTING SYSTEM</vt:lpstr>
      <vt:lpstr>PROPOSED METHODOLOGY</vt:lpstr>
      <vt:lpstr>SYSTEM DESIGN:</vt:lpstr>
      <vt:lpstr>LITERATURE SURVEY</vt:lpstr>
      <vt:lpstr>DATASETS and ALGORITHMS/ MODELS</vt:lpstr>
      <vt:lpstr>  ALGORITHMS OR MODELS </vt:lpstr>
      <vt:lpstr>STEPS</vt:lpstr>
      <vt:lpstr>IMPLEMENTATION AND RESULTS</vt:lpstr>
      <vt:lpstr>RESULTS</vt:lpstr>
      <vt:lpstr> </vt:lpstr>
      <vt:lpstr> </vt:lpstr>
      <vt:lpstr> </vt:lpstr>
      <vt:lpstr> </vt:lpstr>
      <vt:lpstr> </vt:lpstr>
      <vt:lpstr>CONCLUSION and FUTURE SCOPE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Maroju Shivani</dc:creator>
  <cp:lastModifiedBy>Maroju Shivani</cp:lastModifiedBy>
  <cp:revision>6</cp:revision>
  <dcterms:created xsi:type="dcterms:W3CDTF">2024-05-17T11:42:07Z</dcterms:created>
  <dcterms:modified xsi:type="dcterms:W3CDTF">2024-05-18T09:32:57Z</dcterms:modified>
</cp:coreProperties>
</file>