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10" r:id="rId10"/>
    <p:sldId id="305" r:id="rId11"/>
    <p:sldId id="303" r:id="rId12"/>
    <p:sldId id="304" r:id="rId13"/>
    <p:sldId id="307" r:id="rId14"/>
    <p:sldId id="30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19" autoAdjust="0"/>
  </p:normalViewPr>
  <p:slideViewPr>
    <p:cSldViewPr snapToGrid="0">
      <p:cViewPr varScale="1">
        <p:scale>
          <a:sx n="92" d="100"/>
          <a:sy n="92"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1848069"/>
          </a:xfrm>
        </p:spPr>
        <p:txBody>
          <a:bodyPr anchor="b">
            <a:normAutofit/>
          </a:bodyPr>
          <a:lstStyle/>
          <a:p>
            <a:r>
              <a:rPr lang="en-US" sz="4000" dirty="0">
                <a:solidFill>
                  <a:schemeClr val="tx1"/>
                </a:solidFill>
              </a:rPr>
              <a:t>DINING</a:t>
            </a:r>
            <a:br>
              <a:rPr lang="en-US" sz="4000" dirty="0">
                <a:solidFill>
                  <a:schemeClr val="tx1"/>
                </a:solidFill>
              </a:rPr>
            </a:br>
            <a:r>
              <a:rPr lang="en-US" sz="4000" dirty="0">
                <a:solidFill>
                  <a:schemeClr val="tx1"/>
                </a:solidFill>
              </a:rPr>
              <a:t>DYNAMICS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3667432"/>
            <a:ext cx="3205640" cy="1715330"/>
          </a:xfrm>
        </p:spPr>
        <p:txBody>
          <a:bodyPr anchor="t">
            <a:normAutofit fontScale="92500"/>
          </a:bodyPr>
          <a:lstStyle/>
          <a:p>
            <a:pPr>
              <a:lnSpc>
                <a:spcPct val="100000"/>
              </a:lnSpc>
            </a:pPr>
            <a:r>
              <a:rPr lang="en-US" sz="1600" dirty="0"/>
              <a:t>J.VINATHI(160122737007)</a:t>
            </a:r>
          </a:p>
          <a:p>
            <a:pPr>
              <a:lnSpc>
                <a:spcPct val="100000"/>
              </a:lnSpc>
            </a:pPr>
            <a:r>
              <a:rPr lang="en-US" sz="1600" dirty="0"/>
              <a:t>m. Sai VARSHITHA</a:t>
            </a:r>
          </a:p>
          <a:p>
            <a:pPr>
              <a:lnSpc>
                <a:spcPct val="100000"/>
              </a:lnSpc>
            </a:pPr>
            <a:r>
              <a:rPr lang="en-US" sz="1600" dirty="0"/>
              <a:t>(160122737015)</a:t>
            </a:r>
          </a:p>
          <a:p>
            <a:pPr>
              <a:lnSpc>
                <a:spcPct val="100000"/>
              </a:lnSpc>
            </a:pPr>
            <a:r>
              <a:rPr lang="en-US" sz="1600" dirty="0"/>
              <a:t>n. </a:t>
            </a:r>
            <a:r>
              <a:rPr lang="en-US" sz="1600" dirty="0" err="1"/>
              <a:t>Manvika</a:t>
            </a:r>
            <a:r>
              <a:rPr lang="en-US" sz="1600" dirty="0"/>
              <a:t>(160122737017</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9279-F4B0-B536-9784-60C4FCEB51C4}"/>
              </a:ext>
            </a:extLst>
          </p:cNvPr>
          <p:cNvSpPr>
            <a:spLocks noGrp="1"/>
          </p:cNvSpPr>
          <p:nvPr>
            <p:ph type="title"/>
          </p:nvPr>
        </p:nvSpPr>
        <p:spPr>
          <a:xfrm>
            <a:off x="1097280" y="286603"/>
            <a:ext cx="10058400" cy="951993"/>
          </a:xfrm>
        </p:spPr>
        <p:txBody>
          <a:bodyPr>
            <a:normAutofit/>
          </a:bodyPr>
          <a:lstStyle/>
          <a:p>
            <a:r>
              <a:rPr lang="en-US" sz="2800" b="1" dirty="0">
                <a:latin typeface="Times New Roman" panose="02020603050405020304" pitchFamily="18" charset="0"/>
                <a:cs typeface="Times New Roman" panose="02020603050405020304" pitchFamily="18" charset="0"/>
              </a:rPr>
              <a:t>CONCLUSION AND  FURTHER STUDY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C285FE-6380-E50F-D0B0-6415F1EF91BA}"/>
              </a:ext>
            </a:extLst>
          </p:cNvPr>
          <p:cNvSpPr>
            <a:spLocks noGrp="1"/>
          </p:cNvSpPr>
          <p:nvPr>
            <p:ph idx="1"/>
          </p:nvPr>
        </p:nvSpPr>
        <p:spPr>
          <a:xfrm>
            <a:off x="1097280" y="2003367"/>
            <a:ext cx="10058400" cy="3865725"/>
          </a:xfrm>
        </p:spPr>
        <p:txBody>
          <a:bodyPr>
            <a:normAutofit lnSpcReduction="10000"/>
          </a:bodyPr>
          <a:lstStyle/>
          <a:p>
            <a:pPr algn="just"/>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Overall, Dining Dynamics- "Zomato Data Analysis Using Python" project successfully leverages Python's powerful data analysis libraries to uncover significant insights from Zomato's vast dataset. Our analysis reveals key trends and preferences in the restaurant industry, such as the predominance of online delivery services, the most popular types of restaurants, and the preferred price ranges for couples. Additionally, we identify the common rating ranges, providing a clear picture of customer satisfaction levels. This data-driven approach not only improves customer satisfaction but also drives business growth in the competitive dining landscape.</a:t>
            </a:r>
          </a:p>
          <a:p>
            <a:pPr algn="just"/>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To further enhance this project, future studies could delve into the regional variations in dining preferences and service offerings, analyzing how geographic and cultural factors influence the prevalence of online delivery versus offline dining. Additionally, examining the impact of demographic variables such as age, income, and lifestyle on restaurant popularity and spending habits could provide more granular insights. Incorporating sentiment analysis of customer reviews and social media mentions could also offer a deeper understanding of consumer satisfaction and preferences.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4640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6129-9614-2FF5-7253-910333E301D8}"/>
              </a:ext>
            </a:extLst>
          </p:cNvPr>
          <p:cNvSpPr>
            <a:spLocks noGrp="1"/>
          </p:cNvSpPr>
          <p:nvPr>
            <p:ph type="title"/>
          </p:nvPr>
        </p:nvSpPr>
        <p:spPr>
          <a:xfrm>
            <a:off x="440575" y="286604"/>
            <a:ext cx="10715105" cy="1051746"/>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5B6D9C-6AF6-F33A-01FC-414A4C2DC5E3}"/>
              </a:ext>
            </a:extLst>
          </p:cNvPr>
          <p:cNvSpPr>
            <a:spLocks noGrp="1"/>
          </p:cNvSpPr>
          <p:nvPr>
            <p:ph idx="1"/>
          </p:nvPr>
        </p:nvSpPr>
        <p:spPr>
          <a:xfrm>
            <a:off x="440575" y="2108201"/>
            <a:ext cx="11380123" cy="3760891"/>
          </a:xfrm>
        </p:spPr>
        <p:txBody>
          <a:bodyPr>
            <a:normAutofit fontScale="25000" lnSpcReduction="20000"/>
          </a:bodyPr>
          <a:lstStyle/>
          <a:p>
            <a:pPr algn="just">
              <a:lnSpc>
                <a:spcPct val="107000"/>
              </a:lnSpc>
              <a:spcAft>
                <a:spcPts val="800"/>
              </a:spcAft>
              <a:buFont typeface="Wingdings" panose="05000000000000000000" pitchFamily="2" charset="2"/>
              <a:buChar char="Ø"/>
              <a:tabLst>
                <a:tab pos="660400" algn="l"/>
              </a:tabLst>
            </a:pPr>
            <a:r>
              <a:rPr lang="en-US" sz="4800" b="1" kern="100" dirty="0">
                <a:effectLst/>
                <a:latin typeface="Times New Roman" panose="02020603050405020304" pitchFamily="18" charset="0"/>
                <a:ea typeface="Calibri" panose="020F0502020204030204" pitchFamily="34" charset="0"/>
                <a:cs typeface="Times New Roman" panose="02020603050405020304" pitchFamily="18" charset="0"/>
              </a:rPr>
              <a:t>Python Libraries:</a:t>
            </a:r>
            <a:endParaRPr lang="en-IN" sz="48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tabLst>
                <a:tab pos="660400" algn="l"/>
              </a:tabLst>
            </a:pPr>
            <a:r>
              <a:rPr lang="en-US" sz="4800" kern="100" dirty="0">
                <a:effectLst/>
                <a:latin typeface="Times New Roman" panose="02020603050405020304" pitchFamily="18" charset="0"/>
                <a:ea typeface="Calibri" panose="020F0502020204030204" pitchFamily="34" charset="0"/>
                <a:cs typeface="Times New Roman" panose="02020603050405020304" pitchFamily="18" charset="0"/>
              </a:rPr>
              <a:t>Requests Library Documentation: This documentation will help you understand how to make HTTP requests to the Zomato API.</a:t>
            </a:r>
            <a:endParaRPr lang="en-IN" sz="4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tabLst>
                <a:tab pos="660400" algn="l"/>
              </a:tabLst>
            </a:pPr>
            <a:r>
              <a:rPr lang="en-US" sz="4800" kern="100" dirty="0">
                <a:effectLst/>
                <a:latin typeface="Times New Roman" panose="02020603050405020304" pitchFamily="18" charset="0"/>
                <a:ea typeface="Calibri" panose="020F0502020204030204" pitchFamily="34" charset="0"/>
                <a:cs typeface="Times New Roman" panose="02020603050405020304" pitchFamily="18" charset="0"/>
              </a:rPr>
              <a:t>Pandas Documentation: Pandas is a powerful library for data manipulation and analysis. The documentation provides detailed explanations and examples.</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tabLst>
                <a:tab pos="660400" algn="l"/>
              </a:tabLst>
            </a:pPr>
            <a:r>
              <a:rPr lang="en-US" sz="4800" kern="100" dirty="0">
                <a:effectLst/>
                <a:latin typeface="Times New Roman" panose="02020603050405020304" pitchFamily="18" charset="0"/>
                <a:ea typeface="Calibri" panose="020F0502020204030204" pitchFamily="34" charset="0"/>
                <a:cs typeface="Times New Roman" panose="02020603050405020304" pitchFamily="18" charset="0"/>
              </a:rPr>
              <a:t>Matplotlib Documentation: Matplotlib is a popular library for creating visualizations in Python. The documentation covers various plotting functions and customization options.</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tabLst>
                <a:tab pos="660400" algn="l"/>
              </a:tabLst>
            </a:pPr>
            <a:r>
              <a:rPr lang="en-US" sz="4800" kern="100" dirty="0">
                <a:effectLst/>
                <a:latin typeface="Times New Roman" panose="02020603050405020304" pitchFamily="18" charset="0"/>
                <a:ea typeface="Calibri" panose="020F0502020204030204" pitchFamily="34" charset="0"/>
                <a:cs typeface="Times New Roman" panose="02020603050405020304" pitchFamily="18" charset="0"/>
              </a:rPr>
              <a:t>Seaborn Documentation: Seaborn is built on top of Matplotlib and provides a high-level interface for creating attractive statistical graphics. The documentation includes tutorials and examples.</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tabLst>
                <a:tab pos="660400" algn="l"/>
              </a:tabLst>
            </a:pPr>
            <a:r>
              <a:rPr lang="en-US" sz="4800" b="1" kern="100" dirty="0">
                <a:effectLst/>
                <a:latin typeface="Times New Roman" panose="02020603050405020304" pitchFamily="18" charset="0"/>
                <a:ea typeface="Calibri" panose="020F0502020204030204" pitchFamily="34" charset="0"/>
                <a:cs typeface="Times New Roman" panose="02020603050405020304" pitchFamily="18" charset="0"/>
              </a:rPr>
              <a:t>GitHub Repositories:</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tabLst>
                <a:tab pos="660400" algn="l"/>
              </a:tabLst>
            </a:pPr>
            <a:r>
              <a:rPr lang="en-US" sz="4800" kern="100" dirty="0">
                <a:effectLst/>
                <a:latin typeface="Times New Roman" panose="02020603050405020304" pitchFamily="18" charset="0"/>
                <a:ea typeface="Calibri" panose="020F0502020204030204" pitchFamily="34" charset="0"/>
                <a:cs typeface="Times New Roman" panose="02020603050405020304" pitchFamily="18" charset="0"/>
              </a:rPr>
              <a:t>Zomato Data Analysis: This GitHub repository contains code for analyzing Zomato restaurant data using Python and various libraries like Pandas, Matplotlib, and Seaborn.</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tabLst>
                <a:tab pos="660400" algn="l"/>
              </a:tabLst>
            </a:pPr>
            <a:r>
              <a:rPr lang="en-US" sz="4800" kern="100" dirty="0">
                <a:effectLst/>
                <a:latin typeface="Times New Roman" panose="02020603050405020304" pitchFamily="18" charset="0"/>
                <a:ea typeface="Calibri" panose="020F0502020204030204" pitchFamily="34" charset="0"/>
                <a:cs typeface="Times New Roman" panose="02020603050405020304" pitchFamily="18" charset="0"/>
              </a:rPr>
              <a:t>Zomato Data Analysis Project: Another GitHub repository with code for analyzing Zomato data. It includes data cleaning, visualization, and insights.</a:t>
            </a:r>
            <a:endParaRPr lang="en-IN" sz="4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69805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853BBCD-6D9D-F227-1A29-38F0E1612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9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0AA7-A3F5-C165-45E6-31061B56F92F}"/>
              </a:ext>
            </a:extLst>
          </p:cNvPr>
          <p:cNvSpPr>
            <a:spLocks noGrp="1"/>
          </p:cNvSpPr>
          <p:nvPr>
            <p:ph type="title"/>
          </p:nvPr>
        </p:nvSpPr>
        <p:spPr>
          <a:xfrm>
            <a:off x="1097280" y="286603"/>
            <a:ext cx="10058400" cy="1101622"/>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7CD7D8-6734-5FAA-FF89-7A4F4A2C010E}"/>
              </a:ext>
            </a:extLst>
          </p:cNvPr>
          <p:cNvSpPr>
            <a:spLocks noGrp="1"/>
          </p:cNvSpPr>
          <p:nvPr>
            <p:ph idx="1"/>
          </p:nvPr>
        </p:nvSpPr>
        <p:spPr>
          <a:xfrm>
            <a:off x="1097280" y="1905000"/>
            <a:ext cx="10058400" cy="3964093"/>
          </a:xfrm>
        </p:spPr>
        <p:txBody>
          <a:bodyPr>
            <a:normAutofit/>
          </a:bodyPr>
          <a:lstStyle/>
          <a:p>
            <a:pPr marL="0" indent="0" algn="just">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Firstly, it seeks to evaluate the prevalence and popularity of online delivery versus offline services among restaurants listed on Zomato, shedding light on evolving consumer behavior and preferences. Secondly, it endeavors to identify the most favored types of restaurants among users, leveraging user interactions, ratings, and reviews to discern culinary preferences and dining experiences preferred by the general public. Lastly, it aims to delve into the realm of dining preferences for couples, investigating preferred price ranges for romantic dinners to provide actionable insights for restaurant owners and marketers targeting this demographic segment.</a:t>
            </a:r>
          </a:p>
          <a:p>
            <a:pPr marL="0" indent="0" algn="just">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Additionally, the project dives into the realm of dining dynamics for couples, scrutinizing preferred price ranges for romantic dinners. Utilizing Google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Notebook for seamless execution, our analysis promises to offer actionable insights for restaurateurs, diners, and Zomato alike.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17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9818-5072-DD55-9BE8-AFB2AFAC16F9}"/>
              </a:ext>
            </a:extLst>
          </p:cNvPr>
          <p:cNvSpPr>
            <a:spLocks noGrp="1"/>
          </p:cNvSpPr>
          <p:nvPr>
            <p:ph type="title"/>
          </p:nvPr>
        </p:nvSpPr>
        <p:spPr>
          <a:xfrm>
            <a:off x="1097280" y="1"/>
            <a:ext cx="10058400" cy="1463039"/>
          </a:xfrm>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OBJECTIVES AND OUTCOMES</a:t>
            </a:r>
            <a:endParaRPr lang="en-IN" sz="28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696B3C1-F119-FE96-3FFE-DE32235AC4BC}"/>
              </a:ext>
            </a:extLst>
          </p:cNvPr>
          <p:cNvGraphicFramePr>
            <a:graphicFrameLocks noGrp="1"/>
          </p:cNvGraphicFramePr>
          <p:nvPr>
            <p:ph idx="1"/>
            <p:extLst>
              <p:ext uri="{D42A27DB-BD31-4B8C-83A1-F6EECF244321}">
                <p14:modId xmlns:p14="http://schemas.microsoft.com/office/powerpoint/2010/main" val="1030397592"/>
              </p:ext>
            </p:extLst>
          </p:nvPr>
        </p:nvGraphicFramePr>
        <p:xfrm>
          <a:off x="1080655" y="1554480"/>
          <a:ext cx="10074708" cy="4511040"/>
        </p:xfrm>
        <a:graphic>
          <a:graphicData uri="http://schemas.openxmlformats.org/drawingml/2006/table">
            <a:tbl>
              <a:tblPr/>
              <a:tblGrid>
                <a:gridCol w="10074708">
                  <a:extLst>
                    <a:ext uri="{9D8B030D-6E8A-4147-A177-3AD203B41FA5}">
                      <a16:colId xmlns:a16="http://schemas.microsoft.com/office/drawing/2014/main" val="93171800"/>
                    </a:ext>
                  </a:extLst>
                </a:gridCol>
              </a:tblGrid>
              <a:tr h="4511040">
                <a:tc>
                  <a:txBody>
                    <a:bodyPr/>
                    <a:lstStyle/>
                    <a:p>
                      <a:pPr marL="0" indent="0" fontAlgn="t">
                        <a:buFont typeface="Arial" panose="020B0604020202020204" pitchFamily="34" charset="0"/>
                        <a:buNone/>
                      </a:pPr>
                      <a:r>
                        <a:rPr lang="en-US" sz="1600" b="1" dirty="0">
                          <a:effectLst/>
                          <a:latin typeface="Times New Roman" panose="02020603050405020304" pitchFamily="18" charset="0"/>
                          <a:cs typeface="Times New Roman" panose="02020603050405020304" pitchFamily="18" charset="0"/>
                        </a:rPr>
                        <a:t>PROBLEM STATEMENT:</a:t>
                      </a:r>
                      <a:br>
                        <a:rPr lang="en-US" sz="1600" dirty="0">
                          <a:effectLst/>
                          <a:latin typeface="Times New Roman" panose="02020603050405020304" pitchFamily="18" charset="0"/>
                          <a:cs typeface="Times New Roman" panose="02020603050405020304" pitchFamily="18" charset="0"/>
                        </a:rPr>
                      </a:br>
                      <a:r>
                        <a:rPr lang="en-US" sz="1600" dirty="0">
                          <a:effectLst/>
                          <a:latin typeface="Times New Roman" panose="02020603050405020304" pitchFamily="18" charset="0"/>
                          <a:cs typeface="Times New Roman" panose="02020603050405020304" pitchFamily="18" charset="0"/>
                        </a:rPr>
                        <a:t>"Investigating Dining Trends: A Comprehensive Analysis of Zomato Data Using Data Analytics and Visualization“</a:t>
                      </a:r>
                    </a:p>
                    <a:p>
                      <a:pPr marL="0" indent="0" fontAlgn="t">
                        <a:buFont typeface="Arial" panose="020B0604020202020204" pitchFamily="34" charset="0"/>
                        <a:buNone/>
                      </a:pPr>
                      <a:endParaRPr lang="en-US" sz="1600" dirty="0">
                        <a:effectLst/>
                        <a:latin typeface="Times New Roman" panose="02020603050405020304" pitchFamily="18" charset="0"/>
                        <a:cs typeface="Times New Roman" panose="02020603050405020304" pitchFamily="18" charset="0"/>
                      </a:endParaRPr>
                    </a:p>
                    <a:p>
                      <a:pPr marL="0" indent="0" fontAlgn="t">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OBJECTIVES :</a:t>
                      </a:r>
                    </a:p>
                    <a:p>
                      <a:pPr marL="285750" indent="-285750" fontAlgn="t">
                        <a:buFont typeface="Arial" panose="020B0604020202020204" pitchFamily="34" charset="0"/>
                        <a:buChar cha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Determine the proportion of restaurants offering online delivery compared to those providing offline services.</a:t>
                      </a:r>
                    </a:p>
                    <a:p>
                      <a:pPr marL="285750" lvl="0" indent="-285750">
                        <a:buFont typeface="Arial" panose="020B0604020202020204" pitchFamily="34" charset="0"/>
                        <a:buChar cha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Investigate the popularity of different types of restaurants among the general .</a:t>
                      </a:r>
                    </a:p>
                    <a:p>
                      <a:pPr marL="285750" lvl="0" indent="-285750">
                        <a:buFont typeface="Arial" panose="020B0604020202020204" pitchFamily="34" charset="0"/>
                        <a:buChar char="•"/>
                      </a:pPr>
                      <a:r>
                        <a:rPr lang="en-US" sz="1600" kern="1200" dirty="0">
                          <a:solidFill>
                            <a:schemeClr val="tx1"/>
                          </a:solidFill>
                          <a:effectLst/>
                          <a:latin typeface="Times New Roman" panose="02020603050405020304" pitchFamily="18" charset="0"/>
                          <a:ea typeface="+mn-ea"/>
                          <a:cs typeface="Times New Roman" panose="02020603050405020304" pitchFamily="18" charset="0"/>
                        </a:rPr>
                        <a:t>Analyze the preferred price range for couples dining at restaurants.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Rating Distribution and Majority Ratings</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buFont typeface="Arial" panose="020B0604020202020204" pitchFamily="34" charset="0"/>
                        <a:buNone/>
                      </a:pP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buFont typeface="Arial" panose="020B0604020202020204" pitchFamily="34" charset="0"/>
                        <a:buNone/>
                      </a:pPr>
                      <a:r>
                        <a:rPr lang="en-US" sz="1600" b="1" kern="1200" dirty="0">
                          <a:solidFill>
                            <a:schemeClr val="tx1"/>
                          </a:solidFill>
                          <a:effectLst/>
                          <a:latin typeface="Times New Roman" panose="02020603050405020304" pitchFamily="18" charset="0"/>
                          <a:ea typeface="+mn-ea"/>
                          <a:cs typeface="Times New Roman" panose="02020603050405020304" pitchFamily="18" charset="0"/>
                        </a:rPr>
                        <a:t>OUTCOMES:</a:t>
                      </a:r>
                    </a:p>
                    <a:p>
                      <a:pPr marL="285750" indent="-285750" fontAlgn="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majority of the restaurants fall into the dining category.</a:t>
                      </a:r>
                    </a:p>
                    <a:p>
                      <a:pPr marL="285750" indent="-285750" fontAlgn="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Dining restaurants are preferred by a larger number of individuals.</a:t>
                      </a:r>
                    </a:p>
                    <a:p>
                      <a:pPr marL="285750" indent="-285750" fontAlgn="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This suggests that a majority of the restaurants do not accept online orders.</a:t>
                      </a:r>
                    </a:p>
                    <a:p>
                      <a:pPr marL="285750" indent="-285750" fontAlgn="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majority of restaurants received ratings ranging from 3.5 to 4.</a:t>
                      </a:r>
                    </a:p>
                    <a:p>
                      <a:pPr marL="285750" indent="-285750" fontAlgn="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majority of couples prefer restaurants with an approximate cost of 300 rupees.</a:t>
                      </a:r>
                    </a:p>
                    <a:p>
                      <a:pPr marL="285750" indent="-285750" fontAlgn="t">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Offline orders received lower ratings in comparison to online orders, which obtained excellent ratings.</a:t>
                      </a:r>
                      <a:endParaRPr lang="en-US" sz="1600" i="0" dirty="0">
                        <a:effectLst/>
                        <a:latin typeface="Times New Roman" panose="02020603050405020304" pitchFamily="18" charset="0"/>
                        <a:cs typeface="Times New Roman" panose="02020603050405020304" pitchFamily="18" charset="0"/>
                      </a:endParaRPr>
                    </a:p>
                  </a:txBody>
                  <a:tcPr marL="152232" marR="69196" marT="41518" marB="41518">
                    <a:lnL>
                      <a:noFill/>
                    </a:lnL>
                    <a:lnR>
                      <a:noFill/>
                    </a:lnR>
                    <a:lnT>
                      <a:noFill/>
                    </a:lnT>
                    <a:lnB>
                      <a:noFill/>
                    </a:lnB>
                    <a:solidFill>
                      <a:srgbClr val="FFFFFF"/>
                    </a:solidFill>
                  </a:tcPr>
                </a:tc>
                <a:extLst>
                  <a:ext uri="{0D108BD9-81ED-4DB2-BD59-A6C34878D82A}">
                    <a16:rowId xmlns:a16="http://schemas.microsoft.com/office/drawing/2014/main" val="344109525"/>
                  </a:ext>
                </a:extLst>
              </a:tr>
            </a:tbl>
          </a:graphicData>
        </a:graphic>
      </p:graphicFrame>
    </p:spTree>
    <p:extLst>
      <p:ext uri="{BB962C8B-B14F-4D97-AF65-F5344CB8AC3E}">
        <p14:creationId xmlns:p14="http://schemas.microsoft.com/office/powerpoint/2010/main" val="378635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33D34-B9F1-F451-87D5-EC5A81E974B1}"/>
              </a:ext>
            </a:extLst>
          </p:cNvPr>
          <p:cNvSpPr>
            <a:spLocks noGrp="1"/>
          </p:cNvSpPr>
          <p:nvPr>
            <p:ph type="title"/>
          </p:nvPr>
        </p:nvSpPr>
        <p:spPr>
          <a:xfrm>
            <a:off x="1097280" y="286604"/>
            <a:ext cx="10058400" cy="1010182"/>
          </a:xfrm>
        </p:spPr>
        <p:txBody>
          <a:bodyPr>
            <a:normAutofit/>
          </a:bodyPr>
          <a:lstStyle/>
          <a:p>
            <a:r>
              <a:rPr lang="en-US" sz="2800" b="1" dirty="0">
                <a:latin typeface="Times New Roman" panose="02020603050405020304" pitchFamily="18" charset="0"/>
                <a:cs typeface="Times New Roman" panose="02020603050405020304" pitchFamily="18" charset="0"/>
              </a:rPr>
              <a:t>TECHNOLOGY STACK</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667BBE-0D53-EAA8-CFD9-D340002D5DCD}"/>
              </a:ext>
            </a:extLst>
          </p:cNvPr>
          <p:cNvSpPr>
            <a:spLocks noGrp="1"/>
          </p:cNvSpPr>
          <p:nvPr>
            <p:ph idx="1"/>
          </p:nvPr>
        </p:nvSpPr>
        <p:spPr/>
        <p:txBody>
          <a:bodyPr/>
          <a:lstStyle/>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Zomato Data Analysis Using Python" embarks on a data-driven exploration of dining preferences and trends through the lens of Zomato's vast repository. Leveraging Python's powerful libraries—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NumPy for efficient computations,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Matplotlib for visualization,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Pandas for data manipulation and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Seaborn for enhanced graphics</a:t>
            </a:r>
          </a:p>
          <a:p>
            <a:endParaRPr lang="en-IN" dirty="0"/>
          </a:p>
        </p:txBody>
      </p:sp>
    </p:spTree>
    <p:extLst>
      <p:ext uri="{BB962C8B-B14F-4D97-AF65-F5344CB8AC3E}">
        <p14:creationId xmlns:p14="http://schemas.microsoft.com/office/powerpoint/2010/main" val="110647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F718-E119-E2A6-AAD8-210D943BD238}"/>
              </a:ext>
            </a:extLst>
          </p:cNvPr>
          <p:cNvSpPr>
            <a:spLocks noGrp="1"/>
          </p:cNvSpPr>
          <p:nvPr>
            <p:ph type="title"/>
          </p:nvPr>
        </p:nvSpPr>
        <p:spPr>
          <a:xfrm>
            <a:off x="1097280" y="286603"/>
            <a:ext cx="10058400" cy="1201375"/>
          </a:xfrm>
        </p:spPr>
        <p:txBody>
          <a:bodyPr>
            <a:normAutofit/>
          </a:bodyPr>
          <a:lstStyle/>
          <a:p>
            <a:r>
              <a:rPr lang="en-US" sz="2800" b="1" dirty="0">
                <a:latin typeface="Times New Roman" panose="02020603050405020304" pitchFamily="18" charset="0"/>
                <a:cs typeface="Times New Roman" panose="02020603050405020304" pitchFamily="18" charset="0"/>
              </a:rPr>
              <a:t>MATHEMATICAL ANALYSIS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6BBABD-9D33-E82E-BF9E-54BC85B20ECF}"/>
              </a:ext>
            </a:extLst>
          </p:cNvPr>
          <p:cNvSpPr>
            <a:spLocks noGrp="1"/>
          </p:cNvSpPr>
          <p:nvPr>
            <p:ph idx="1"/>
          </p:nvPr>
        </p:nvSpPr>
        <p:spPr>
          <a:xfrm>
            <a:off x="1097280" y="1889761"/>
            <a:ext cx="10058400" cy="3979332"/>
          </a:xfrm>
        </p:spPr>
        <p:txBody>
          <a:bodyPr/>
          <a:lstStyle/>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Descriptive Statistics</a:t>
            </a: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Comparative Analysis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Correlation Analysis</a:t>
            </a: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Correlation Analysis</a:t>
            </a:r>
          </a:p>
          <a:p>
            <a:pPr>
              <a:buFont typeface="Wingdings" panose="05000000000000000000" pitchFamily="2" charset="2"/>
              <a:buChar char="Ø"/>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latin typeface="Times New Roman" panose="02020603050405020304" pitchFamily="18" charset="0"/>
            </a:endParaRPr>
          </a:p>
        </p:txBody>
      </p:sp>
    </p:spTree>
    <p:extLst>
      <p:ext uri="{BB962C8B-B14F-4D97-AF65-F5344CB8AC3E}">
        <p14:creationId xmlns:p14="http://schemas.microsoft.com/office/powerpoint/2010/main" val="298315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36BE-0E2D-DE60-1A8C-B068755F1053}"/>
              </a:ext>
            </a:extLst>
          </p:cNvPr>
          <p:cNvSpPr>
            <a:spLocks noGrp="1"/>
          </p:cNvSpPr>
          <p:nvPr>
            <p:ph type="title"/>
          </p:nvPr>
        </p:nvSpPr>
        <p:spPr>
          <a:xfrm>
            <a:off x="1097280" y="286604"/>
            <a:ext cx="10058400" cy="868866"/>
          </a:xfrm>
        </p:spPr>
        <p:txBody>
          <a:bodyPr>
            <a:normAutofit/>
          </a:bodyPr>
          <a:lstStyle/>
          <a:p>
            <a:r>
              <a:rPr lang="en-US" sz="2800" b="1" dirty="0">
                <a:latin typeface="Times New Roman" panose="02020603050405020304" pitchFamily="18" charset="0"/>
                <a:cs typeface="Times New Roman" panose="02020603050405020304" pitchFamily="18" charset="0"/>
              </a:rPr>
              <a:t>ALGORITHM</a:t>
            </a:r>
          </a:p>
        </p:txBody>
      </p:sp>
      <p:pic>
        <p:nvPicPr>
          <p:cNvPr id="4" name="Content Placeholder 3" descr="Six Steps of Data Analysis Process - GeeksforGeeks">
            <a:extLst>
              <a:ext uri="{FF2B5EF4-FFF2-40B4-BE49-F238E27FC236}">
                <a16:creationId xmlns:a16="http://schemas.microsoft.com/office/drawing/2014/main" id="{3E063A18-B9AC-974C-AD7B-B3FBD9FC4A0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7150" y="2836069"/>
            <a:ext cx="7058025" cy="2305050"/>
          </a:xfrm>
          <a:prstGeom prst="rect">
            <a:avLst/>
          </a:prstGeom>
          <a:noFill/>
          <a:ln>
            <a:noFill/>
          </a:ln>
        </p:spPr>
      </p:pic>
    </p:spTree>
    <p:extLst>
      <p:ext uri="{BB962C8B-B14F-4D97-AF65-F5344CB8AC3E}">
        <p14:creationId xmlns:p14="http://schemas.microsoft.com/office/powerpoint/2010/main" val="112133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7486-C8BC-679B-FF10-E481023C76FD}"/>
              </a:ext>
            </a:extLst>
          </p:cNvPr>
          <p:cNvSpPr>
            <a:spLocks noGrp="1"/>
          </p:cNvSpPr>
          <p:nvPr>
            <p:ph type="title"/>
          </p:nvPr>
        </p:nvSpPr>
        <p:spPr>
          <a:xfrm>
            <a:off x="1097280" y="286604"/>
            <a:ext cx="10058400" cy="960306"/>
          </a:xfrm>
        </p:spPr>
        <p:txBody>
          <a:bodyPr>
            <a:normAutofit/>
          </a:bodyPr>
          <a:lstStyle/>
          <a:p>
            <a:r>
              <a:rPr lang="en-US" sz="2800" b="1" dirty="0">
                <a:latin typeface="Times New Roman" panose="02020603050405020304" pitchFamily="18" charset="0"/>
                <a:cs typeface="Times New Roman" panose="02020603050405020304" pitchFamily="18" charset="0"/>
              </a:rPr>
              <a:t>IMPLEMENTATIONS</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5760C77-15B6-6432-82D2-56931F698BC9}"/>
              </a:ext>
            </a:extLst>
          </p:cNvPr>
          <p:cNvPicPr>
            <a:picLocks noGrp="1" noChangeAspect="1"/>
          </p:cNvPicPr>
          <p:nvPr>
            <p:ph idx="1"/>
          </p:nvPr>
        </p:nvPicPr>
        <p:blipFill>
          <a:blip r:embed="rId2"/>
          <a:stretch>
            <a:fillRect/>
          </a:stretch>
        </p:blipFill>
        <p:spPr>
          <a:xfrm>
            <a:off x="6458989" y="2320413"/>
            <a:ext cx="5137265" cy="3382297"/>
          </a:xfrm>
          <a:prstGeom prst="rect">
            <a:avLst/>
          </a:prstGeom>
        </p:spPr>
      </p:pic>
      <p:pic>
        <p:nvPicPr>
          <p:cNvPr id="5" name="Picture 4">
            <a:extLst>
              <a:ext uri="{FF2B5EF4-FFF2-40B4-BE49-F238E27FC236}">
                <a16:creationId xmlns:a16="http://schemas.microsoft.com/office/drawing/2014/main" id="{684B8919-B4CF-ED59-FF06-7F2E9C045D4A}"/>
              </a:ext>
            </a:extLst>
          </p:cNvPr>
          <p:cNvPicPr>
            <a:picLocks noChangeAspect="1"/>
          </p:cNvPicPr>
          <p:nvPr/>
        </p:nvPicPr>
        <p:blipFill rotWithShape="1">
          <a:blip r:embed="rId3">
            <a:extLst>
              <a:ext uri="{28A0092B-C50C-407E-A947-70E740481C1C}">
                <a14:useLocalDpi xmlns:a14="http://schemas.microsoft.com/office/drawing/2010/main" val="0"/>
              </a:ext>
            </a:extLst>
          </a:blip>
          <a:srcRect t="8789" b="72956"/>
          <a:stretch/>
        </p:blipFill>
        <p:spPr bwMode="auto">
          <a:xfrm>
            <a:off x="1097280" y="2693669"/>
            <a:ext cx="5261956" cy="25932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39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5AE7-B615-18BC-96F1-E05DFBA42A0C}"/>
              </a:ext>
            </a:extLst>
          </p:cNvPr>
          <p:cNvSpPr>
            <a:spLocks noGrp="1"/>
          </p:cNvSpPr>
          <p:nvPr>
            <p:ph type="title"/>
          </p:nvPr>
        </p:nvSpPr>
        <p:spPr>
          <a:xfrm>
            <a:off x="1097280" y="286604"/>
            <a:ext cx="10058400" cy="976932"/>
          </a:xfrm>
        </p:spPr>
        <p:txBody>
          <a:bodyPr>
            <a:normAutofit/>
          </a:bodyPr>
          <a:lstStyle/>
          <a:p>
            <a:r>
              <a:rPr lang="en-US" sz="2800" b="1" dirty="0">
                <a:latin typeface="Times New Roman" panose="02020603050405020304" pitchFamily="18" charset="0"/>
                <a:cs typeface="Times New Roman" panose="02020603050405020304" pitchFamily="18" charset="0"/>
              </a:rPr>
              <a:t>RESULTS</a:t>
            </a:r>
            <a:endParaRPr lang="en-IN" sz="2800" b="1" dirty="0">
              <a:latin typeface="Times New Roman" panose="02020603050405020304" pitchFamily="18" charset="0"/>
              <a:cs typeface="Times New Roman" panose="02020603050405020304" pitchFamily="18" charset="0"/>
            </a:endParaRPr>
          </a:p>
        </p:txBody>
      </p:sp>
      <p:sp>
        <p:nvSpPr>
          <p:cNvPr id="7" name="AutoShape 8">
            <a:extLst>
              <a:ext uri="{FF2B5EF4-FFF2-40B4-BE49-F238E27FC236}">
                <a16:creationId xmlns:a16="http://schemas.microsoft.com/office/drawing/2014/main" id="{DF5EB733-3CF3-43A2-7963-8C386A38D573}"/>
              </a:ext>
            </a:extLst>
          </p:cNvPr>
          <p:cNvSpPr>
            <a:spLocks noGrp="1" noChangeAspect="1" noChangeArrowheads="1"/>
          </p:cNvSpPr>
          <p:nvPr>
            <p:ph idx="1"/>
          </p:nvPr>
        </p:nvSpPr>
        <p:spPr bwMode="auto">
          <a:xfrm>
            <a:off x="1097280" y="1917291"/>
            <a:ext cx="10058400" cy="39518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a:p>
            <a:endParaRPr lang="en-IN" dirty="0"/>
          </a:p>
        </p:txBody>
      </p:sp>
      <p:pic>
        <p:nvPicPr>
          <p:cNvPr id="9" name="Picture 8">
            <a:extLst>
              <a:ext uri="{FF2B5EF4-FFF2-40B4-BE49-F238E27FC236}">
                <a16:creationId xmlns:a16="http://schemas.microsoft.com/office/drawing/2014/main" id="{0AF4CA89-8628-8F5A-7760-15872F972A5F}"/>
              </a:ext>
            </a:extLst>
          </p:cNvPr>
          <p:cNvPicPr>
            <a:picLocks noChangeAspect="1"/>
          </p:cNvPicPr>
          <p:nvPr/>
        </p:nvPicPr>
        <p:blipFill>
          <a:blip r:embed="rId2"/>
          <a:stretch>
            <a:fillRect/>
          </a:stretch>
        </p:blipFill>
        <p:spPr>
          <a:xfrm>
            <a:off x="2318448" y="1917290"/>
            <a:ext cx="7555104" cy="4444181"/>
          </a:xfrm>
          <a:prstGeom prst="rect">
            <a:avLst/>
          </a:prstGeom>
        </p:spPr>
      </p:pic>
    </p:spTree>
    <p:extLst>
      <p:ext uri="{BB962C8B-B14F-4D97-AF65-F5344CB8AC3E}">
        <p14:creationId xmlns:p14="http://schemas.microsoft.com/office/powerpoint/2010/main" val="299385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4C4361-6E03-C5F0-28DC-55B1E8E1E776}"/>
              </a:ext>
            </a:extLst>
          </p:cNvPr>
          <p:cNvPicPr>
            <a:picLocks noChangeAspect="1"/>
          </p:cNvPicPr>
          <p:nvPr/>
        </p:nvPicPr>
        <p:blipFill rotWithShape="1">
          <a:blip r:embed="rId2"/>
          <a:srcRect b="5904"/>
          <a:stretch/>
        </p:blipFill>
        <p:spPr>
          <a:xfrm>
            <a:off x="1948086" y="529154"/>
            <a:ext cx="8295827" cy="5597327"/>
          </a:xfrm>
          <a:prstGeom prst="rect">
            <a:avLst/>
          </a:prstGeom>
        </p:spPr>
      </p:pic>
    </p:spTree>
    <p:extLst>
      <p:ext uri="{BB962C8B-B14F-4D97-AF65-F5344CB8AC3E}">
        <p14:creationId xmlns:p14="http://schemas.microsoft.com/office/powerpoint/2010/main" val="200680331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{E761361D-988B-4F71-BE4C-58CD13112014}tf22712842_win32</Template>
  <TotalTime>113</TotalTime>
  <Words>735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Franklin Gothic Book</vt:lpstr>
      <vt:lpstr>Symbol</vt:lpstr>
      <vt:lpstr>Times New Roman</vt:lpstr>
      <vt:lpstr>Wingdings</vt:lpstr>
      <vt:lpstr>Custom</vt:lpstr>
      <vt:lpstr>DINING DYNAMICS</vt:lpstr>
      <vt:lpstr>ABSTRACT</vt:lpstr>
      <vt:lpstr>PROBLEM STATEMENT, OBJECTIVES AND OUTCOMES</vt:lpstr>
      <vt:lpstr>TECHNOLOGY STACK</vt:lpstr>
      <vt:lpstr>MATHEMATICAL ANALYSIS</vt:lpstr>
      <vt:lpstr>ALGORITHM</vt:lpstr>
      <vt:lpstr>IMPLEMENTATIONS</vt:lpstr>
      <vt:lpstr>RESULTS</vt:lpstr>
      <vt:lpstr>PowerPoint Presentation</vt:lpstr>
      <vt:lpstr>CONCLUSION AND  FURTHER STUDY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DINING DYNAMICS</dc:title>
  <dc:creator>Nalla Manvika</dc:creator>
  <cp:lastModifiedBy>Maroju Shivani</cp:lastModifiedBy>
  <cp:revision>4</cp:revision>
  <dcterms:created xsi:type="dcterms:W3CDTF">2024-05-17T10:38:54Z</dcterms:created>
  <dcterms:modified xsi:type="dcterms:W3CDTF">2024-05-17T16:55:34Z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