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12192000" cy="6858000"/>
  <p:custDataLst>
    <p:tags r:id="rId19"/>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tags" Target="tags/tag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eimdalsecurity.com/blog/what-is-a-remote-access-trojan-rat/"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2553025" y="3200450"/>
            <a:ext cx="4105800" cy="7287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b="1" lang="en-US" sz="1800"/>
              <a:t>  NALLAGATLA VEERA CHARI</a:t>
            </a:r>
            <a:br>
              <a:rPr b="1" lang="en-US" sz="2800"/>
            </a:br>
            <a:endParaRPr b="1" sz="2800"/>
          </a:p>
        </p:txBody>
      </p:sp>
      <p:sp>
        <p:nvSpPr>
          <p:cNvPr id="34" name="Google Shape;34;p1"/>
          <p:cNvSpPr txBox="1"/>
          <p:nvPr/>
        </p:nvSpPr>
        <p:spPr>
          <a:xfrm>
            <a:off x="7391400" y="3900405"/>
            <a:ext cx="1859400" cy="39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7" name="Google Shape;37;p1"/>
          <p:cNvSpPr txBox="1"/>
          <p:nvPr/>
        </p:nvSpPr>
        <p:spPr>
          <a:xfrm>
            <a:off x="2553017" y="2621603"/>
            <a:ext cx="3048000" cy="46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endParaRPr lang="en-US" sz="2400" b="0" i="0" dirty="0">
              <a:solidFill>
                <a:srgbClr val="00201A"/>
              </a:solidFill>
              <a:effectLst/>
              <a:highlight>
                <a:srgbClr val="FFFFFF"/>
              </a:highlight>
              <a:latin typeface="Google Sans"/>
            </a:endParaRP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endParaRPr lang="en-US" sz="2000" b="1" i="0" u="sng" dirty="0">
              <a:solidFill>
                <a:srgbClr val="00201A"/>
              </a:solidFill>
              <a:effectLst/>
              <a:highlight>
                <a:srgbClr val="FFFFFF"/>
              </a:highlight>
              <a:latin typeface="Google Sans"/>
            </a:endParaRP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endParaRPr lang="en-US" sz="2000"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Update your system</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Use a firewall</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endParaRPr lang="en-US" sz="2000" b="0" i="0" dirty="0">
              <a:solidFill>
                <a:srgbClr val="00201A"/>
              </a:solidFill>
              <a:effectLst/>
              <a:highlight>
                <a:srgbClr val="FFFFFF"/>
              </a:highlight>
              <a:latin typeface="Google Sans"/>
            </a:endParaRP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endParaRPr lang="en-US" sz="2000" b="1" i="0" u="sng"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endParaRPr lang="en-US" sz="2000" b="0" i="0"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endParaRPr lang="en-US" b="0" i="0" dirty="0">
              <a:solidFill>
                <a:srgbClr val="202124"/>
              </a:solidFill>
              <a:effectLst/>
              <a:highlight>
                <a:srgbClr val="FFFFFF"/>
              </a:highlight>
              <a:latin typeface="Google Sans"/>
            </a:endParaRP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endParaRPr lang="en-US" sz="3600" b="1" dirty="0"/>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IN" sz="3200" b="1" dirty="0"/>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endParaRPr lang="en-IN" sz="5400" dirty="0">
              <a:effectLst>
                <a:outerShdw blurRad="38100" dist="38100" dir="2700000" algn="tl">
                  <a:srgbClr val="000000">
                    <a:alpha val="43137"/>
                  </a:srgbClr>
                </a:outerShdw>
              </a:effectLst>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Examples of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Hardware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Software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defend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Conclusion</a:t>
            </a:r>
            <a:endParaRPr lang="en-IN" sz="2400" dirty="0">
              <a:latin typeface="Trebuchet MS" panose="020B0603020202020204" pitchFamily="34" charset="0"/>
            </a:endParaRP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endParaRPr lang="en-IN" dirty="0"/>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endParaRPr lang="en-US" sz="2400" b="1"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endParaRPr lang="en-US" sz="2400" b="0" i="0" dirty="0">
              <a:solidFill>
                <a:srgbClr val="410007"/>
              </a:solidFill>
              <a:effectLst/>
              <a:highlight>
                <a:srgbClr val="FFFFFF"/>
              </a:highlight>
              <a:latin typeface="Trebuchet MS" panose="020B0603020202020204" pitchFamily="34" charset="0"/>
            </a:endParaRP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endParaRPr lang="en-US" sz="2000" b="1" i="0" dirty="0">
              <a:solidFill>
                <a:schemeClr val="tx1"/>
              </a:solidFill>
              <a:effectLst/>
              <a:latin typeface="Trebuchet MS" panose="020B0603020202020204" pitchFamily="34" charset="0"/>
            </a:endParaRP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lang="en-US" sz="2000" b="0"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Software-based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1"/>
              </a:rPr>
              <a:t>remote administration Trojan (RAT)</a:t>
            </a:r>
            <a:r>
              <a:rPr lang="en-US" sz="2000" b="1" i="0" dirty="0">
                <a:solidFill>
                  <a:schemeClr val="tx1"/>
                </a:solidFill>
                <a:effectLst/>
                <a:latin typeface="Trebuchet MS" panose="020B0603020202020204" pitchFamily="34" charset="0"/>
              </a:rPr>
              <a:t>.</a:t>
            </a:r>
            <a:endParaRPr lang="en-US" sz="2000" b="1" i="0" dirty="0">
              <a:solidFill>
                <a:schemeClr val="tx1"/>
              </a:solidFill>
              <a:effectLst/>
              <a:latin typeface="Trebuchet MS" panose="020B0603020202020204" pitchFamily="34" charset="0"/>
            </a:endParaRP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endParaRPr lang="en-US" sz="2000" b="1" i="0" dirty="0">
              <a:solidFill>
                <a:srgbClr val="000000"/>
              </a:solidFill>
              <a:effectLst/>
              <a:highlight>
                <a:srgbClr val="FFFFFF"/>
              </a:highlight>
              <a:latin typeface="Inter"/>
            </a:endParaRP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endParaRPr lang="en-US" sz="2400" b="1" dirty="0"/>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endParaRPr lang="en-US" sz="2400" b="1" dirty="0"/>
          </a:p>
          <a:p>
            <a:pPr marL="342900" indent="-342900">
              <a:buFont typeface="Wingdings" panose="05000000000000000000" pitchFamily="2" charset="2"/>
              <a:buChar char="ü"/>
            </a:pPr>
            <a:r>
              <a:rPr lang="en-US" sz="2400" b="1" dirty="0"/>
              <a:t>So we can use for keylogger security.</a:t>
            </a:r>
            <a:endParaRPr lang="en-US" sz="2400" b="1" dirty="0"/>
          </a:p>
          <a:p>
            <a:pPr marL="342900" indent="-342900">
              <a:buFont typeface="Wingdings" panose="05000000000000000000" pitchFamily="2" charset="2"/>
              <a:buChar char="ü"/>
            </a:pPr>
            <a:r>
              <a:rPr lang="en-IN" sz="2400" b="1" dirty="0"/>
              <a:t>Above like that you can install it in command prompt.</a:t>
            </a:r>
            <a:endParaRPr lang="en-IN" sz="2400" b="1" dirty="0"/>
          </a:p>
          <a:p>
            <a:pPr marL="342900" indent="-342900">
              <a:buFont typeface="Wingdings" panose="05000000000000000000" pitchFamily="2" charset="2"/>
              <a:buChar char="ü"/>
            </a:pPr>
            <a:r>
              <a:rPr lang="en-IN" sz="2400" b="1" dirty="0"/>
              <a:t>By these two libraries we cannot get error in python code.</a:t>
            </a:r>
            <a:endParaRPr lang="en-IN" sz="2400" b="1" dirty="0"/>
          </a:p>
          <a:p>
            <a:br>
              <a:rPr lang="en-US" sz="2400" b="0" i="0" dirty="0">
                <a:effectLst/>
                <a:latin typeface="Google Sans"/>
              </a:rPr>
            </a:br>
            <a:endParaRPr lang="en-IN" sz="2400" dirty="0"/>
          </a:p>
        </p:txBody>
      </p:sp>
      <p:pic>
        <p:nvPicPr>
          <p:cNvPr id="12" name="Picture 11"/>
          <p:cNvPicPr>
            <a:picLocks noChangeAspect="1"/>
          </p:cNvPicPr>
          <p:nvPr/>
        </p:nvPicPr>
        <p:blipFill>
          <a:blip r:embed="rId3"/>
          <a:stretch>
            <a:fillRect/>
          </a:stretch>
        </p:blipFill>
        <p:spPr>
          <a:xfrm>
            <a:off x="2819400" y="2819400"/>
            <a:ext cx="2815913" cy="323850"/>
          </a:xfrm>
          <a:prstGeom prst="rect">
            <a:avLst/>
          </a:prstGeom>
        </p:spPr>
      </p:pic>
      <p:pic>
        <p:nvPicPr>
          <p:cNvPr id="13" name="Picture 12"/>
          <p:cNvPicPr>
            <a:picLocks noChangeAspect="1"/>
          </p:cNvPicPr>
          <p:nvPr/>
        </p:nvPicPr>
        <p:blipFill>
          <a:blip r:embed="rId4"/>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endParaRPr lang="en-US" sz="2800" b="1" dirty="0"/>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endParaRPr lang="en-US" sz="2800" b="1" dirty="0"/>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403508748"/>
  <p:tag name="ppt/slideLayouts/slideLayout1.xml" val="3858513568"/>
  <p:tag name="ppt/slideLayouts/slideLayout2.xml" val="2415984357"/>
  <p:tag name="ppt/slideLayouts/slideLayout3.xml" val="3266033218"/>
  <p:tag name="ppt/slideLayouts/slideLayout4.xml" val="1447023452"/>
  <p:tag name="ppt/slideLayouts/slideLayout5.xml" val="3703567564"/>
  <p:tag name="ppt/slideMasters/slideMaster1.xml" val="1593671136"/>
  <p:tag name="ppt/theme/theme1.xml" val="2612034582"/>
  <p:tag name="ppt/slides/slide2.xml" val="1210495954"/>
  <p:tag name="ppt/slides/slide3.xml" val="144715915"/>
  <p:tag name="ppt/slides/slide4.xml" val="1840841012"/>
  <p:tag name="ppt/slides/slide5.xml" val="2814406322"/>
  <p:tag name="ppt/slides/slide6.xml" val="3944483048"/>
  <p:tag name="ppt/slides/slide7.xml" val="3381301224"/>
  <p:tag name="ppt/slides/slide8.xml" val="478545468"/>
  <p:tag name="ppt/slides/slide9.xml" val="1538339204"/>
  <p:tag name="ppt/slides/slide10.xml" val="984066500"/>
  <p:tag name="ppt/slides/slide11.xml" val="3345801982"/>
  <p:tag name="ppt/slides/slide12.xml" val="274134220"/>
  <p:tag name="ppt/slides/slide13.xml" val="1517109783"/>
  <p:tag name="ppt/slides/slide14.xml" val="542820902"/>
  <p:tag name="ppt/media/image1.png" val="2178370268"/>
  <p:tag name="ppt/media/image10.png" val="1600968154"/>
  <p:tag name="ppt/media/image11.jpeg" val="3228451531"/>
  <p:tag name="ppt/media/image12.jpeg" val="3400441829"/>
  <p:tag name="ppt/media/image13.jpeg" val="939215690"/>
  <p:tag name="ppt/media/image14.jpeg" val="2516939969"/>
  <p:tag name="ppt/media/image2.png" val="1456299022"/>
  <p:tag name="ppt/media/image3.png" val="867789393"/>
  <p:tag name="ppt/media/image4.jpeg" val="991355150"/>
  <p:tag name="ppt/media/image5.png" val="531676360"/>
  <p:tag name="ppt/media/image6.png" val="3425857894"/>
  <p:tag name="ppt/media/image7.png" val="412489920"/>
  <p:tag name="ppt/media/image8.png" val="4140900034"/>
  <p:tag name="ppt/media/image9.png" val="9014680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