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7" r:id="rId6"/>
    <p:sldId id="260" r:id="rId7"/>
    <p:sldId id="261" r:id="rId8"/>
    <p:sldId id="262" r:id="rId9"/>
    <p:sldId id="263" r:id="rId10"/>
    <p:sldId id="268" r:id="rId11"/>
    <p:sldId id="269" r:id="rId12"/>
    <p:sldId id="264" r:id="rId13"/>
    <p:sldId id="270" r:id="rId14"/>
    <p:sldId id="265" r:id="rId15"/>
    <p:sldId id="266"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25NZd51IjdRbfkn9i7hLzxdMk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108C0-F26C-423F-91A2-4CEDFFE9ED8A}">
  <a:tblStyle styleId="{252108C0-F26C-423F-91A2-4CEDFFE9ED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79" d="100"/>
          <a:sy n="79" d="100"/>
        </p:scale>
        <p:origin x="7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bb2718e4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bb2718e4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7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bb2718e4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bb2718e4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32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bb2718e4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bb2718e4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bb2718e4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bb2718e4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43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bb2718e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bb2718e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41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284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894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13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4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047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b2718e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b2718e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25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bb2718e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bb2718e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b2718e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bb2718e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b2718e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bb2718e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99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bb2718e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bb2718e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bb2718e4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bb2718e4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bb2718e4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bb2718e4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bb2718e4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bb2718e4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trpro.2019.07.02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4313/JAMRIS/4-2022/3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390/app1114646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390/axioms1202017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3390/robotics1106013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854036" y="137844"/>
            <a:ext cx="648392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chemeClr val="dk1"/>
                </a:solidFill>
                <a:latin typeface="Cambria"/>
                <a:ea typeface="Cambria"/>
                <a:cs typeface="Cambria"/>
                <a:sym typeface="Cambria"/>
              </a:rPr>
              <a:t>Synopsis Presentation</a:t>
            </a:r>
            <a:endParaRPr sz="2800" b="1" i="0" u="none" strike="noStrike" cap="none" dirty="0">
              <a:solidFill>
                <a:schemeClr val="dk1"/>
              </a:solidFill>
              <a:latin typeface="Cambria"/>
              <a:ea typeface="Cambria"/>
              <a:cs typeface="Cambria"/>
              <a:sym typeface="Cambria"/>
            </a:endParaRPr>
          </a:p>
        </p:txBody>
      </p:sp>
      <p:sp>
        <p:nvSpPr>
          <p:cNvPr id="85" name="Google Shape;85;p1"/>
          <p:cNvSpPr txBox="1"/>
          <p:nvPr/>
        </p:nvSpPr>
        <p:spPr>
          <a:xfrm>
            <a:off x="2722418" y="701536"/>
            <a:ext cx="674716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1" u="none" strike="noStrike" cap="none" dirty="0">
                <a:solidFill>
                  <a:schemeClr val="dk1"/>
                </a:solidFill>
                <a:latin typeface="Cambria"/>
                <a:ea typeface="Cambria"/>
                <a:cs typeface="Cambria"/>
                <a:sym typeface="Cambria"/>
              </a:rPr>
              <a:t>For the partial fulfillment of the requirements for the degree of</a:t>
            </a:r>
            <a:endParaRPr sz="1800" b="0" i="1" u="none" strike="noStrike" cap="none" dirty="0">
              <a:solidFill>
                <a:schemeClr val="dk1"/>
              </a:solidFill>
              <a:latin typeface="Cambria"/>
              <a:ea typeface="Cambria"/>
              <a:cs typeface="Cambria"/>
              <a:sym typeface="Cambria"/>
            </a:endParaRPr>
          </a:p>
        </p:txBody>
      </p:sp>
      <p:sp>
        <p:nvSpPr>
          <p:cNvPr id="86" name="Google Shape;86;p1"/>
          <p:cNvSpPr txBox="1"/>
          <p:nvPr/>
        </p:nvSpPr>
        <p:spPr>
          <a:xfrm>
            <a:off x="3352795" y="1151813"/>
            <a:ext cx="5140036"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Bachelor of Technology</a:t>
            </a:r>
            <a:endParaRPr dirty="0"/>
          </a:p>
          <a:p>
            <a:pPr marL="0" marR="0" lvl="0" indent="0" algn="ctr" rtl="0">
              <a:spcBef>
                <a:spcPts val="0"/>
              </a:spcBef>
              <a:spcAft>
                <a:spcPts val="0"/>
              </a:spcAft>
              <a:buNone/>
            </a:pPr>
            <a:r>
              <a:rPr lang="en-US" sz="2400" b="0" i="0" u="none" strike="noStrike" cap="none" dirty="0">
                <a:solidFill>
                  <a:schemeClr val="dk1"/>
                </a:solidFill>
                <a:latin typeface="Cambria"/>
                <a:ea typeface="Cambria"/>
                <a:cs typeface="Cambria"/>
                <a:sym typeface="Cambria"/>
              </a:rPr>
              <a:t>in</a:t>
            </a:r>
            <a:endParaRPr dirty="0"/>
          </a:p>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Robotics and Automation</a:t>
            </a:r>
            <a:endParaRPr sz="2400" b="1" i="0" u="none" strike="noStrike" cap="none" dirty="0">
              <a:solidFill>
                <a:schemeClr val="dk1"/>
              </a:solidFill>
              <a:latin typeface="Cambria"/>
              <a:ea typeface="Cambria"/>
              <a:cs typeface="Cambria"/>
              <a:sym typeface="Cambria"/>
            </a:endParaRPr>
          </a:p>
        </p:txBody>
      </p:sp>
      <p:sp>
        <p:nvSpPr>
          <p:cNvPr id="87" name="Google Shape;87;p1"/>
          <p:cNvSpPr txBox="1"/>
          <p:nvPr/>
        </p:nvSpPr>
        <p:spPr>
          <a:xfrm>
            <a:off x="1358437" y="2352142"/>
            <a:ext cx="9475126"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800" b="1" i="0" u="none" strike="noStrike" cap="none" dirty="0">
                <a:solidFill>
                  <a:schemeClr val="dk1"/>
                </a:solidFill>
                <a:latin typeface="Cambria"/>
                <a:ea typeface="Cambria"/>
                <a:cs typeface="Cambria"/>
                <a:sym typeface="Cambria"/>
              </a:rPr>
              <a:t>Design and Development of Mobile Turret</a:t>
            </a:r>
          </a:p>
        </p:txBody>
      </p:sp>
      <p:pic>
        <p:nvPicPr>
          <p:cNvPr id="88" name="Google Shape;88;p1"/>
          <p:cNvPicPr preferRelativeResize="0"/>
          <p:nvPr/>
        </p:nvPicPr>
        <p:blipFill rotWithShape="1">
          <a:blip r:embed="rId3">
            <a:alphaModFix/>
          </a:blip>
          <a:srcRect/>
          <a:stretch/>
        </p:blipFill>
        <p:spPr>
          <a:xfrm>
            <a:off x="5519907" y="3072411"/>
            <a:ext cx="805815" cy="960120"/>
          </a:xfrm>
          <a:prstGeom prst="rect">
            <a:avLst/>
          </a:prstGeom>
          <a:noFill/>
          <a:ln>
            <a:noFill/>
          </a:ln>
        </p:spPr>
      </p:pic>
      <p:sp>
        <p:nvSpPr>
          <p:cNvPr id="89" name="Google Shape;89;p1"/>
          <p:cNvSpPr txBox="1"/>
          <p:nvPr/>
        </p:nvSpPr>
        <p:spPr>
          <a:xfrm>
            <a:off x="267623" y="4310484"/>
            <a:ext cx="5172826"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Aarya Misal		(21070127015) </a:t>
            </a:r>
          </a:p>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Dhruv Arora		(21070127072)</a:t>
            </a:r>
          </a:p>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Saksham Galhotra	(21070127042) </a:t>
            </a:r>
          </a:p>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Tanish Nallamothu	(22070127503)</a:t>
            </a:r>
          </a:p>
        </p:txBody>
      </p:sp>
      <p:sp>
        <p:nvSpPr>
          <p:cNvPr id="90" name="Google Shape;90;p1"/>
          <p:cNvSpPr txBox="1"/>
          <p:nvPr/>
        </p:nvSpPr>
        <p:spPr>
          <a:xfrm>
            <a:off x="6920344" y="4864461"/>
            <a:ext cx="483523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Dr. Aniket </a:t>
            </a:r>
            <a:r>
              <a:rPr lang="en-US" sz="2400" b="1" i="0" u="none" strike="noStrike" cap="none" dirty="0" err="1">
                <a:solidFill>
                  <a:schemeClr val="dk1"/>
                </a:solidFill>
                <a:latin typeface="Cambria"/>
                <a:ea typeface="Cambria"/>
                <a:cs typeface="Cambria"/>
                <a:sym typeface="Cambria"/>
              </a:rPr>
              <a:t>Nargundkar</a:t>
            </a:r>
            <a:endParaRPr lang="en-US" sz="2400" b="1" i="0" u="none" strike="noStrike" cap="none" dirty="0">
              <a:solidFill>
                <a:schemeClr val="dk1"/>
              </a:solidFill>
              <a:latin typeface="Cambria"/>
              <a:ea typeface="Cambria"/>
              <a:cs typeface="Cambria"/>
              <a:sym typeface="Cambria"/>
            </a:endParaRPr>
          </a:p>
        </p:txBody>
      </p:sp>
      <p:sp>
        <p:nvSpPr>
          <p:cNvPr id="91" name="Google Shape;91;p1"/>
          <p:cNvSpPr txBox="1"/>
          <p:nvPr/>
        </p:nvSpPr>
        <p:spPr>
          <a:xfrm>
            <a:off x="2154377" y="6027003"/>
            <a:ext cx="753687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Symbiosis Institute of Technology, Pune </a:t>
            </a:r>
            <a:endParaRPr dirty="0"/>
          </a:p>
          <a:p>
            <a:pPr marL="0" marR="0" lvl="0" indent="0" algn="ctr" rtl="0">
              <a:spcBef>
                <a:spcPts val="0"/>
              </a:spcBef>
              <a:spcAft>
                <a:spcPts val="0"/>
              </a:spcAft>
              <a:buNone/>
            </a:pPr>
            <a:r>
              <a:rPr lang="en-US" sz="2400" b="1" i="0" u="none" strike="noStrike" cap="none" dirty="0">
                <a:solidFill>
                  <a:schemeClr val="dk1"/>
                </a:solidFill>
                <a:latin typeface="Cambria"/>
                <a:ea typeface="Cambria"/>
                <a:cs typeface="Cambria"/>
                <a:sym typeface="Cambria"/>
              </a:rPr>
              <a:t>2024-25</a:t>
            </a:r>
            <a:endParaRPr sz="2400" b="1"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ebb2718e4d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Methodology</a:t>
            </a:r>
            <a:endParaRPr b="1" dirty="0">
              <a:latin typeface="Cambria"/>
              <a:ea typeface="Cambria"/>
              <a:cs typeface="Cambria"/>
              <a:sym typeface="Cambria"/>
            </a:endParaRPr>
          </a:p>
        </p:txBody>
      </p:sp>
      <p:sp>
        <p:nvSpPr>
          <p:cNvPr id="140" name="Google Shape;140;g2ebb2718e4d_0_27"/>
          <p:cNvSpPr txBox="1">
            <a:spLocks noGrp="1"/>
          </p:cNvSpPr>
          <p:nvPr>
            <p:ph type="body" idx="1"/>
          </p:nvPr>
        </p:nvSpPr>
        <p:spPr>
          <a:xfrm>
            <a:off x="838200" y="1331222"/>
            <a:ext cx="10515600" cy="5025128"/>
          </a:xfrm>
          <a:prstGeom prst="rect">
            <a:avLst/>
          </a:prstGeom>
        </p:spPr>
        <p:txBody>
          <a:bodyPr spcFirstLastPara="1" wrap="square" lIns="91425" tIns="45700" rIns="91425" bIns="45700" anchor="t" anchorCtr="0">
            <a:noAutofit/>
          </a:bodyPr>
          <a:lstStyle/>
          <a:p>
            <a:pPr marL="0" indent="0" algn="just">
              <a:lnSpc>
                <a:spcPct val="100000"/>
              </a:lnSpc>
              <a:buNone/>
            </a:pPr>
            <a:r>
              <a:rPr lang="en-IN" b="1" dirty="0">
                <a:effectLst/>
                <a:latin typeface="Cambria" panose="02040503050406030204" pitchFamily="18" charset="0"/>
                <a:ea typeface="Cambria" panose="02040503050406030204" pitchFamily="18" charset="0"/>
                <a:cs typeface="Times New Roman" panose="02020603050405020304" pitchFamily="18" charset="0"/>
              </a:rPr>
              <a:t>Motion control</a:t>
            </a:r>
            <a:endParaRPr lang="en-IN"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The mobile chassis will follow the target according to its position using omnidirectional movements (Forward, clockwise, anticlockwise).</a:t>
            </a: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Once the size of the detected frame diminishes to a predefined threshold, the mobile chassis will move in the direction of the target.</a:t>
            </a:r>
          </a:p>
        </p:txBody>
      </p:sp>
      <p:sp>
        <p:nvSpPr>
          <p:cNvPr id="141" name="Google Shape;141;g2ebb2718e4d_0_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75633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ebb2718e4d_0_27"/>
          <p:cNvSpPr txBox="1">
            <a:spLocks noGrp="1"/>
          </p:cNvSpPr>
          <p:nvPr>
            <p:ph type="title"/>
          </p:nvPr>
        </p:nvSpPr>
        <p:spPr>
          <a:xfrm>
            <a:off x="838200" y="27661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Methodology</a:t>
            </a:r>
            <a:endParaRPr b="1" dirty="0">
              <a:latin typeface="Cambria"/>
              <a:ea typeface="Cambria"/>
              <a:cs typeface="Cambria"/>
              <a:sym typeface="Cambria"/>
            </a:endParaRPr>
          </a:p>
        </p:txBody>
      </p:sp>
      <p:sp>
        <p:nvSpPr>
          <p:cNvPr id="141" name="Google Shape;141;g2ebb2718e4d_0_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4" name="Picture 3">
            <a:extLst>
              <a:ext uri="{FF2B5EF4-FFF2-40B4-BE49-F238E27FC236}">
                <a16:creationId xmlns:a16="http://schemas.microsoft.com/office/drawing/2014/main" id="{A3917D39-4945-4ECA-795E-098DFA7296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5938" y="0"/>
            <a:ext cx="5619750" cy="6858000"/>
          </a:xfrm>
          <a:prstGeom prst="rect">
            <a:avLst/>
          </a:prstGeom>
          <a:noFill/>
          <a:ln>
            <a:noFill/>
          </a:ln>
        </p:spPr>
      </p:pic>
    </p:spTree>
    <p:extLst>
      <p:ext uri="{BB962C8B-B14F-4D97-AF65-F5344CB8AC3E}">
        <p14:creationId xmlns:p14="http://schemas.microsoft.com/office/powerpoint/2010/main" val="108021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ebb2718e4d_0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Preliminary work and Results</a:t>
            </a:r>
            <a:endParaRPr b="1" dirty="0">
              <a:latin typeface="Cambria"/>
              <a:ea typeface="Cambria"/>
              <a:cs typeface="Cambria"/>
              <a:sym typeface="Cambria"/>
            </a:endParaRPr>
          </a:p>
        </p:txBody>
      </p:sp>
      <p:sp>
        <p:nvSpPr>
          <p:cNvPr id="148" name="Google Shape;148;g2ebb2718e4d_0_3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 name="Picture 1" descr="A black arrows pointing to a circle&#10;&#10;Description automatically generated">
            <a:extLst>
              <a:ext uri="{FF2B5EF4-FFF2-40B4-BE49-F238E27FC236}">
                <a16:creationId xmlns:a16="http://schemas.microsoft.com/office/drawing/2014/main" id="{124676F8-BE3E-AADF-D913-7C35ED2CF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4139" y="1690825"/>
            <a:ext cx="1964160" cy="4184729"/>
          </a:xfrm>
          <a:prstGeom prst="rect">
            <a:avLst/>
          </a:prstGeom>
        </p:spPr>
      </p:pic>
      <p:pic>
        <p:nvPicPr>
          <p:cNvPr id="3" name="Picture 2" descr="A robot with wheels and wires&#10;&#10;Description automatically generated">
            <a:extLst>
              <a:ext uri="{FF2B5EF4-FFF2-40B4-BE49-F238E27FC236}">
                <a16:creationId xmlns:a16="http://schemas.microsoft.com/office/drawing/2014/main" id="{79691D64-13B4-61C4-245D-71046AF4FD5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690825"/>
            <a:ext cx="4135939" cy="4184728"/>
          </a:xfrm>
          <a:prstGeom prst="rect">
            <a:avLst/>
          </a:prstGeom>
          <a:noFill/>
          <a:ln>
            <a:solidFill>
              <a:sysClr val="windowText" lastClr="000000"/>
            </a:solidFill>
          </a:ln>
        </p:spPr>
      </p:pic>
      <p:pic>
        <p:nvPicPr>
          <p:cNvPr id="4" name="Picture 3" descr="A computer monitor with a robot on it&#10;&#10;Description automatically generated">
            <a:extLst>
              <a:ext uri="{FF2B5EF4-FFF2-40B4-BE49-F238E27FC236}">
                <a16:creationId xmlns:a16="http://schemas.microsoft.com/office/drawing/2014/main" id="{7EA126B3-C817-B521-63F1-7F16B9F8034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8299" y="1690825"/>
            <a:ext cx="4135939" cy="4175158"/>
          </a:xfrm>
          <a:prstGeom prst="rect">
            <a:avLst/>
          </a:prstGeom>
          <a:noFill/>
          <a:ln>
            <a:solidFill>
              <a:sysClr val="windowText" lastClr="000000"/>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ebb2718e4d_0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Preliminary work and Results</a:t>
            </a:r>
            <a:endParaRPr b="1" dirty="0">
              <a:latin typeface="Cambria"/>
              <a:ea typeface="Cambria"/>
              <a:cs typeface="Cambria"/>
              <a:sym typeface="Cambria"/>
            </a:endParaRPr>
          </a:p>
        </p:txBody>
      </p:sp>
      <p:sp>
        <p:nvSpPr>
          <p:cNvPr id="148" name="Google Shape;148;g2ebb2718e4d_0_3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6" name="Picture 5" descr="A diagram of a circuit board&#10;&#10;Description automatically generated">
            <a:extLst>
              <a:ext uri="{FF2B5EF4-FFF2-40B4-BE49-F238E27FC236}">
                <a16:creationId xmlns:a16="http://schemas.microsoft.com/office/drawing/2014/main" id="{46A296FB-5546-F9B3-0C14-72EB26DBCF08}"/>
              </a:ext>
            </a:extLst>
          </p:cNvPr>
          <p:cNvPicPr>
            <a:picLocks noChangeAspect="1"/>
          </p:cNvPicPr>
          <p:nvPr/>
        </p:nvPicPr>
        <p:blipFill>
          <a:blip r:embed="rId3"/>
          <a:stretch>
            <a:fillRect/>
          </a:stretch>
        </p:blipFill>
        <p:spPr>
          <a:xfrm>
            <a:off x="68096" y="1715144"/>
            <a:ext cx="7644319" cy="4110562"/>
          </a:xfrm>
          <a:prstGeom prst="rect">
            <a:avLst/>
          </a:prstGeom>
        </p:spPr>
      </p:pic>
      <p:pic>
        <p:nvPicPr>
          <p:cNvPr id="8" name="Picture 7" descr="A robot with wheels and a green and yellow object&#10;&#10;Description automatically generated with medium confidence">
            <a:extLst>
              <a:ext uri="{FF2B5EF4-FFF2-40B4-BE49-F238E27FC236}">
                <a16:creationId xmlns:a16="http://schemas.microsoft.com/office/drawing/2014/main" id="{A9B53AEF-924C-90CF-8756-1FB03C4B345D}"/>
              </a:ext>
            </a:extLst>
          </p:cNvPr>
          <p:cNvPicPr>
            <a:picLocks noChangeAspect="1"/>
          </p:cNvPicPr>
          <p:nvPr/>
        </p:nvPicPr>
        <p:blipFill rotWithShape="1">
          <a:blip r:embed="rId4"/>
          <a:srcRect l="25053" t="13050" r="22607" b="-1"/>
          <a:stretch/>
        </p:blipFill>
        <p:spPr>
          <a:xfrm>
            <a:off x="7712416" y="1715145"/>
            <a:ext cx="4398906" cy="4110562"/>
          </a:xfrm>
          <a:prstGeom prst="rect">
            <a:avLst/>
          </a:prstGeom>
        </p:spPr>
      </p:pic>
    </p:spTree>
    <p:extLst>
      <p:ext uri="{BB962C8B-B14F-4D97-AF65-F5344CB8AC3E}">
        <p14:creationId xmlns:p14="http://schemas.microsoft.com/office/powerpoint/2010/main" val="298498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ebb2718e4d_0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Schedule of the Proposed Work</a:t>
            </a:r>
            <a:endParaRPr b="1">
              <a:latin typeface="Cambria"/>
              <a:ea typeface="Cambria"/>
              <a:cs typeface="Cambria"/>
              <a:sym typeface="Cambria"/>
            </a:endParaRPr>
          </a:p>
        </p:txBody>
      </p:sp>
      <p:sp>
        <p:nvSpPr>
          <p:cNvPr id="155" name="Google Shape;155;g2ebb2718e4d_0_3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graphicFrame>
        <p:nvGraphicFramePr>
          <p:cNvPr id="2" name="Table 1">
            <a:extLst>
              <a:ext uri="{FF2B5EF4-FFF2-40B4-BE49-F238E27FC236}">
                <a16:creationId xmlns:a16="http://schemas.microsoft.com/office/drawing/2014/main" id="{AF95E344-6F2F-B08E-16B9-20024901C7C8}"/>
              </a:ext>
            </a:extLst>
          </p:cNvPr>
          <p:cNvGraphicFramePr>
            <a:graphicFrameLocks noGrp="1"/>
          </p:cNvGraphicFramePr>
          <p:nvPr>
            <p:extLst>
              <p:ext uri="{D42A27DB-BD31-4B8C-83A1-F6EECF244321}">
                <p14:modId xmlns:p14="http://schemas.microsoft.com/office/powerpoint/2010/main" val="446915493"/>
              </p:ext>
            </p:extLst>
          </p:nvPr>
        </p:nvGraphicFramePr>
        <p:xfrm>
          <a:off x="-4" y="1527243"/>
          <a:ext cx="12192004" cy="4700566"/>
        </p:xfrm>
        <a:graphic>
          <a:graphicData uri="http://schemas.openxmlformats.org/drawingml/2006/table">
            <a:tbl>
              <a:tblPr/>
              <a:tblGrid>
                <a:gridCol w="668472">
                  <a:extLst>
                    <a:ext uri="{9D8B030D-6E8A-4147-A177-3AD203B41FA5}">
                      <a16:colId xmlns:a16="http://schemas.microsoft.com/office/drawing/2014/main" val="3761484079"/>
                    </a:ext>
                  </a:extLst>
                </a:gridCol>
                <a:gridCol w="1111690">
                  <a:extLst>
                    <a:ext uri="{9D8B030D-6E8A-4147-A177-3AD203B41FA5}">
                      <a16:colId xmlns:a16="http://schemas.microsoft.com/office/drawing/2014/main" val="1508339432"/>
                    </a:ext>
                  </a:extLst>
                </a:gridCol>
                <a:gridCol w="743703">
                  <a:extLst>
                    <a:ext uri="{9D8B030D-6E8A-4147-A177-3AD203B41FA5}">
                      <a16:colId xmlns:a16="http://schemas.microsoft.com/office/drawing/2014/main" val="836634016"/>
                    </a:ext>
                  </a:extLst>
                </a:gridCol>
                <a:gridCol w="743703">
                  <a:extLst>
                    <a:ext uri="{9D8B030D-6E8A-4147-A177-3AD203B41FA5}">
                      <a16:colId xmlns:a16="http://schemas.microsoft.com/office/drawing/2014/main" val="3089993043"/>
                    </a:ext>
                  </a:extLst>
                </a:gridCol>
                <a:gridCol w="743703">
                  <a:extLst>
                    <a:ext uri="{9D8B030D-6E8A-4147-A177-3AD203B41FA5}">
                      <a16:colId xmlns:a16="http://schemas.microsoft.com/office/drawing/2014/main" val="2810368784"/>
                    </a:ext>
                  </a:extLst>
                </a:gridCol>
                <a:gridCol w="743703">
                  <a:extLst>
                    <a:ext uri="{9D8B030D-6E8A-4147-A177-3AD203B41FA5}">
                      <a16:colId xmlns:a16="http://schemas.microsoft.com/office/drawing/2014/main" val="1279994570"/>
                    </a:ext>
                  </a:extLst>
                </a:gridCol>
                <a:gridCol w="743703">
                  <a:extLst>
                    <a:ext uri="{9D8B030D-6E8A-4147-A177-3AD203B41FA5}">
                      <a16:colId xmlns:a16="http://schemas.microsoft.com/office/drawing/2014/main" val="1872279202"/>
                    </a:ext>
                  </a:extLst>
                </a:gridCol>
                <a:gridCol w="743703">
                  <a:extLst>
                    <a:ext uri="{9D8B030D-6E8A-4147-A177-3AD203B41FA5}">
                      <a16:colId xmlns:a16="http://schemas.microsoft.com/office/drawing/2014/main" val="1965102190"/>
                    </a:ext>
                  </a:extLst>
                </a:gridCol>
                <a:gridCol w="743703">
                  <a:extLst>
                    <a:ext uri="{9D8B030D-6E8A-4147-A177-3AD203B41FA5}">
                      <a16:colId xmlns:a16="http://schemas.microsoft.com/office/drawing/2014/main" val="2037462735"/>
                    </a:ext>
                  </a:extLst>
                </a:gridCol>
                <a:gridCol w="743703">
                  <a:extLst>
                    <a:ext uri="{9D8B030D-6E8A-4147-A177-3AD203B41FA5}">
                      <a16:colId xmlns:a16="http://schemas.microsoft.com/office/drawing/2014/main" val="3909339542"/>
                    </a:ext>
                  </a:extLst>
                </a:gridCol>
                <a:gridCol w="743703">
                  <a:extLst>
                    <a:ext uri="{9D8B030D-6E8A-4147-A177-3AD203B41FA5}">
                      <a16:colId xmlns:a16="http://schemas.microsoft.com/office/drawing/2014/main" val="3708725899"/>
                    </a:ext>
                  </a:extLst>
                </a:gridCol>
                <a:gridCol w="743703">
                  <a:extLst>
                    <a:ext uri="{9D8B030D-6E8A-4147-A177-3AD203B41FA5}">
                      <a16:colId xmlns:a16="http://schemas.microsoft.com/office/drawing/2014/main" val="2213380132"/>
                    </a:ext>
                  </a:extLst>
                </a:gridCol>
                <a:gridCol w="743703">
                  <a:extLst>
                    <a:ext uri="{9D8B030D-6E8A-4147-A177-3AD203B41FA5}">
                      <a16:colId xmlns:a16="http://schemas.microsoft.com/office/drawing/2014/main" val="1852018163"/>
                    </a:ext>
                  </a:extLst>
                </a:gridCol>
                <a:gridCol w="743703">
                  <a:extLst>
                    <a:ext uri="{9D8B030D-6E8A-4147-A177-3AD203B41FA5}">
                      <a16:colId xmlns:a16="http://schemas.microsoft.com/office/drawing/2014/main" val="1155968563"/>
                    </a:ext>
                  </a:extLst>
                </a:gridCol>
                <a:gridCol w="743703">
                  <a:extLst>
                    <a:ext uri="{9D8B030D-6E8A-4147-A177-3AD203B41FA5}">
                      <a16:colId xmlns:a16="http://schemas.microsoft.com/office/drawing/2014/main" val="1344276474"/>
                    </a:ext>
                  </a:extLst>
                </a:gridCol>
                <a:gridCol w="743703">
                  <a:extLst>
                    <a:ext uri="{9D8B030D-6E8A-4147-A177-3AD203B41FA5}">
                      <a16:colId xmlns:a16="http://schemas.microsoft.com/office/drawing/2014/main" val="1501980065"/>
                    </a:ext>
                  </a:extLst>
                </a:gridCol>
              </a:tblGrid>
              <a:tr h="408253">
                <a:tc rowSpan="2">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Sr. No.</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Objective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14">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Timeline of work</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lnSpc>
                          <a:spcPct val="115000"/>
                        </a:lnSpc>
                        <a:spcAft>
                          <a:spcPts val="10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dirty="0"/>
                    </a:p>
                  </a:txBody>
                  <a:tcPr marL="43343" marR="43343" marT="43343" marB="43343">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lnSpc>
                          <a:spcPct val="115000"/>
                        </a:lnSpc>
                        <a:spcAft>
                          <a:spcPts val="10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lnSpc>
                          <a:spcPct val="115000"/>
                        </a:lnSpc>
                        <a:spcAft>
                          <a:spcPts val="10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dirty="0"/>
                    </a:p>
                  </a:txBody>
                  <a:tcPr marL="43343" marR="43343" marT="43343" marB="43343">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dirty="0"/>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lnL w="1270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19411437"/>
                  </a:ext>
                </a:extLst>
              </a:tr>
              <a:tr h="1245085">
                <a:tc vMerge="1">
                  <a:txBody>
                    <a:bodyPr/>
                    <a:lstStyle/>
                    <a:p>
                      <a:endParaRPr lang="en-IN"/>
                    </a:p>
                  </a:txBody>
                  <a:tcPr/>
                </a:tc>
                <a:tc vMerge="1">
                  <a:txBody>
                    <a:bodyPr/>
                    <a:lstStyle/>
                    <a:p>
                      <a:endParaRPr lang="en-IN"/>
                    </a:p>
                  </a:txBody>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29/7   –     2/8</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5/8     –     9/8</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12/8   –   16/8</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19/8   –   23/8</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26/8   –   30/8</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
                          <a:srgbClr val="000000"/>
                        </a:buClr>
                        <a:buSzTx/>
                        <a:buFont typeface="Arial"/>
                        <a:buNone/>
                        <a:tabLst/>
                        <a:defRPr/>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2/9     –     6/9</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9/9     –   19/9</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16/9   –   20/9</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23/9   –   27/9</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30/9   –   4/10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7/10 – 11/10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14/10 – 18/10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21/10 – 25/10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28/10  – 31/10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715428"/>
                  </a:ext>
                </a:extLst>
              </a:tr>
              <a:tr h="931631">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1</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Turret Frame Redesign</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74612755"/>
                  </a:ext>
                </a:extLst>
              </a:tr>
              <a:tr h="1117955">
                <a:tc>
                  <a:txBody>
                    <a:bodyPr/>
                    <a:lstStyle/>
                    <a:p>
                      <a:pPr algn="ctr">
                        <a:lnSpc>
                          <a:spcPct val="115000"/>
                        </a:lnSpc>
                        <a:spcAft>
                          <a:spcPts val="10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Object Detection and Tracking</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65346206"/>
                  </a:ext>
                </a:extLst>
              </a:tr>
              <a:tr h="931631">
                <a:tc>
                  <a:txBody>
                    <a:bodyPr/>
                    <a:lstStyle/>
                    <a:p>
                      <a:pPr algn="ctr">
                        <a:lnSpc>
                          <a:spcPct val="115000"/>
                        </a:lnSpc>
                        <a:spcAft>
                          <a:spcPts val="10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Motion Control</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1000"/>
                        </a:spcAft>
                      </a:pPr>
                      <a:r>
                        <a:rPr lang="en-IN" sz="1800" dirty="0">
                          <a:effectLst/>
                          <a:highlight>
                            <a:srgbClr val="00FF00"/>
                          </a:highlight>
                          <a:latin typeface="Cambria" panose="02040503050406030204" pitchFamily="18" charset="0"/>
                          <a:ea typeface="Cambria" panose="02040503050406030204" pitchFamily="18" charset="0"/>
                          <a:cs typeface="Times New Roman" panose="02020603050405020304" pitchFamily="18" charset="0"/>
                        </a:rPr>
                        <a:t>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nSpc>
                          <a:spcPct val="115000"/>
                        </a:lnSpc>
                        <a:spcAft>
                          <a:spcPts val="10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txBody>
                  <a:tcPr marL="43343" marR="43343" marT="43343" marB="433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375051734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Estimated expenditures</a:t>
            </a:r>
            <a:endParaRPr b="1" dirty="0">
              <a:latin typeface="Cambria"/>
              <a:ea typeface="Cambria"/>
              <a:cs typeface="Cambria"/>
              <a:sym typeface="Cambria"/>
            </a:endParaRPr>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graphicFrame>
        <p:nvGraphicFramePr>
          <p:cNvPr id="3" name="Table 2">
            <a:extLst>
              <a:ext uri="{FF2B5EF4-FFF2-40B4-BE49-F238E27FC236}">
                <a16:creationId xmlns:a16="http://schemas.microsoft.com/office/drawing/2014/main" id="{6D9E0409-5BF9-677B-7C3A-9AED0431097F}"/>
              </a:ext>
            </a:extLst>
          </p:cNvPr>
          <p:cNvGraphicFramePr>
            <a:graphicFrameLocks noGrp="1"/>
          </p:cNvGraphicFramePr>
          <p:nvPr>
            <p:extLst>
              <p:ext uri="{D42A27DB-BD31-4B8C-83A1-F6EECF244321}">
                <p14:modId xmlns:p14="http://schemas.microsoft.com/office/powerpoint/2010/main" val="574039873"/>
              </p:ext>
            </p:extLst>
          </p:nvPr>
        </p:nvGraphicFramePr>
        <p:xfrm>
          <a:off x="838199" y="1398610"/>
          <a:ext cx="10515601" cy="5092477"/>
        </p:xfrm>
        <a:graphic>
          <a:graphicData uri="http://schemas.openxmlformats.org/drawingml/2006/table">
            <a:tbl>
              <a:tblPr firstRow="1" firstCol="1" bandRow="1"/>
              <a:tblGrid>
                <a:gridCol w="1042696">
                  <a:extLst>
                    <a:ext uri="{9D8B030D-6E8A-4147-A177-3AD203B41FA5}">
                      <a16:colId xmlns:a16="http://schemas.microsoft.com/office/drawing/2014/main" val="3068939099"/>
                    </a:ext>
                  </a:extLst>
                </a:gridCol>
                <a:gridCol w="4366727">
                  <a:extLst>
                    <a:ext uri="{9D8B030D-6E8A-4147-A177-3AD203B41FA5}">
                      <a16:colId xmlns:a16="http://schemas.microsoft.com/office/drawing/2014/main" val="3732324522"/>
                    </a:ext>
                  </a:extLst>
                </a:gridCol>
                <a:gridCol w="1859124">
                  <a:extLst>
                    <a:ext uri="{9D8B030D-6E8A-4147-A177-3AD203B41FA5}">
                      <a16:colId xmlns:a16="http://schemas.microsoft.com/office/drawing/2014/main" val="3985059633"/>
                    </a:ext>
                  </a:extLst>
                </a:gridCol>
                <a:gridCol w="1320282">
                  <a:extLst>
                    <a:ext uri="{9D8B030D-6E8A-4147-A177-3AD203B41FA5}">
                      <a16:colId xmlns:a16="http://schemas.microsoft.com/office/drawing/2014/main" val="3862993894"/>
                    </a:ext>
                  </a:extLst>
                </a:gridCol>
                <a:gridCol w="1926772">
                  <a:extLst>
                    <a:ext uri="{9D8B030D-6E8A-4147-A177-3AD203B41FA5}">
                      <a16:colId xmlns:a16="http://schemas.microsoft.com/office/drawing/2014/main" val="3062623013"/>
                    </a:ext>
                  </a:extLst>
                </a:gridCol>
              </a:tblGrid>
              <a:tr h="505031">
                <a:tc>
                  <a:txBody>
                    <a:bodyPr/>
                    <a:lstStyle/>
                    <a:p>
                      <a:pPr algn="l">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Sr. no.</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Item</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Quantity</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Price (Rs.)</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Amount (Rs.)</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4777799"/>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Pimoroni Motor 2040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9618625"/>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JST SH wires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5813391"/>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Raspberry Pi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8350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8350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327668"/>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Encoder Motors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8834151"/>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MG996R positional servo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5250253"/>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Bluetooth module HC-05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8382283"/>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Mecanum wheels (pack of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4928661"/>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Raspberry Pi camera module V3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7584604"/>
                  </a:ext>
                </a:extLst>
              </a:tr>
              <a:tr h="505031">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Raspberry Pi 5 camera FPC cable 300mm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7481415"/>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Relay 5V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0700183"/>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Battery 3.7V 2000mAh 3C Li-ion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6943635"/>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Battery charger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450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450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1015409"/>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Battery case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0323823"/>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Power bank 10000mAh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3180146"/>
                  </a:ext>
                </a:extLst>
              </a:tr>
              <a:tr h="243698">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Chassis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800">
                          <a:effectLst/>
                          <a:latin typeface="Cambria" panose="02040503050406030204" pitchFamily="18" charset="0"/>
                          <a:ea typeface="Cambria" panose="02040503050406030204" pitchFamily="18" charset="0"/>
                          <a:cs typeface="Times New Roman" panose="02020603050405020304" pitchFamily="18" charset="0"/>
                        </a:rPr>
                        <a:t>330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4855062"/>
                  </a:ext>
                </a:extLst>
              </a:tr>
              <a:tr h="243698">
                <a:tc gridSpan="4">
                  <a:txBody>
                    <a:bodyPr/>
                    <a:lstStyle/>
                    <a:p>
                      <a:pPr algn="r">
                        <a:lnSpc>
                          <a:spcPct val="107000"/>
                        </a:lnSpc>
                        <a:spcAft>
                          <a:spcPts val="800"/>
                        </a:spcAft>
                      </a:pPr>
                      <a:r>
                        <a:rPr lang="en-IN" sz="1800" b="1">
                          <a:effectLst/>
                          <a:latin typeface="Cambria" panose="02040503050406030204" pitchFamily="18" charset="0"/>
                          <a:ea typeface="Cambria" panose="02040503050406030204" pitchFamily="18" charset="0"/>
                          <a:cs typeface="Times New Roman" panose="02020603050405020304" pitchFamily="18" charset="0"/>
                        </a:rPr>
                        <a:t>Total:</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800"/>
                        </a:spcAft>
                      </a:pPr>
                      <a:r>
                        <a:rPr lang="en-IN" sz="1800" b="1" dirty="0">
                          <a:effectLst/>
                          <a:latin typeface="Cambria" panose="02040503050406030204" pitchFamily="18" charset="0"/>
                          <a:ea typeface="Cambria" panose="02040503050406030204" pitchFamily="18" charset="0"/>
                          <a:cs typeface="Times New Roman" panose="02020603050405020304" pitchFamily="18" charset="0"/>
                        </a:rPr>
                        <a:t>19100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709781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indent="0" algn="just">
              <a:buNone/>
            </a:pPr>
            <a:r>
              <a:rPr lang="en-US" sz="2800" dirty="0">
                <a:effectLst/>
                <a:highlight>
                  <a:srgbClr val="FFFFFF"/>
                </a:highlight>
              </a:rPr>
              <a:t>Anna </a:t>
            </a:r>
            <a:r>
              <a:rPr lang="en-US" sz="2800" dirty="0" err="1">
                <a:effectLst/>
                <a:highlight>
                  <a:srgbClr val="FFFFFF"/>
                </a:highlight>
              </a:rPr>
              <a:t>Annusewicz</a:t>
            </a:r>
            <a:r>
              <a:rPr lang="en-US" sz="2800" dirty="0">
                <a:effectLst/>
                <a:highlight>
                  <a:srgbClr val="FFFFFF"/>
                </a:highlight>
              </a:rPr>
              <a:t>, The use of vision systems in the autonomous control of mobile robots equipped with a manipulator, Transportation Research Procedia, Volume 40, 2019, Pages 132-135, ISSN 2352-1465, </a:t>
            </a:r>
            <a:r>
              <a:rPr lang="en-US" sz="2800" u="sng" dirty="0">
                <a:effectLst/>
                <a:highlight>
                  <a:srgbClr val="FFFFFF"/>
                </a:highlight>
                <a:hlinkClick r:id="rId3"/>
              </a:rPr>
              <a:t>https://doi.org/10.1016/j.trpro.2019.07.022</a:t>
            </a:r>
            <a:r>
              <a:rPr lang="en-US" sz="2800" dirty="0">
                <a:effectLst/>
                <a:highlight>
                  <a:srgbClr val="FFFFFF"/>
                </a:highlight>
              </a:rPr>
              <a: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800" dirty="0">
                <a:effectLst/>
                <a:highlight>
                  <a:srgbClr val="FFFFFF"/>
                </a:highlight>
              </a:rPr>
              <a:t>Anwar, Muhamad &amp; Muhajir, Muhammad &amp; </a:t>
            </a:r>
            <a:r>
              <a:rPr lang="en-US" sz="2800" dirty="0" err="1">
                <a:effectLst/>
                <a:highlight>
                  <a:srgbClr val="FFFFFF"/>
                </a:highlight>
              </a:rPr>
              <a:t>Sutoyo</a:t>
            </a:r>
            <a:r>
              <a:rPr lang="en-US" sz="2800" dirty="0">
                <a:effectLst/>
                <a:highlight>
                  <a:srgbClr val="FFFFFF"/>
                </a:highlight>
              </a:rPr>
              <a:t>, Edi &amp; </a:t>
            </a:r>
            <a:r>
              <a:rPr lang="en-US" sz="2800" dirty="0" err="1">
                <a:effectLst/>
                <a:highlight>
                  <a:srgbClr val="FFFFFF"/>
                </a:highlight>
              </a:rPr>
              <a:t>Afakh</a:t>
            </a:r>
            <a:r>
              <a:rPr lang="en-US" sz="2800" dirty="0">
                <a:effectLst/>
                <a:highlight>
                  <a:srgbClr val="FFFFFF"/>
                </a:highlight>
              </a:rPr>
              <a:t>, Muhammad &amp; </a:t>
            </a:r>
            <a:r>
              <a:rPr lang="en-US" sz="2800" dirty="0" err="1">
                <a:effectLst/>
                <a:highlight>
                  <a:srgbClr val="FFFFFF"/>
                </a:highlight>
              </a:rPr>
              <a:t>Risnumawan</a:t>
            </a:r>
            <a:r>
              <a:rPr lang="en-US" sz="2800" dirty="0">
                <a:effectLst/>
                <a:highlight>
                  <a:srgbClr val="FFFFFF"/>
                </a:highlight>
              </a:rPr>
              <a:t>, </a:t>
            </a:r>
            <a:r>
              <a:rPr lang="en-US" sz="2800" dirty="0" err="1">
                <a:effectLst/>
                <a:highlight>
                  <a:srgbClr val="FFFFFF"/>
                </a:highlight>
              </a:rPr>
              <a:t>Anhar</a:t>
            </a:r>
            <a:r>
              <a:rPr lang="en-US" sz="2800" dirty="0">
                <a:effectLst/>
                <a:highlight>
                  <a:srgbClr val="FFFFFF"/>
                </a:highlight>
              </a:rPr>
              <a:t> &amp; </a:t>
            </a:r>
            <a:r>
              <a:rPr lang="en-US" sz="2800" dirty="0" err="1">
                <a:effectLst/>
                <a:highlight>
                  <a:srgbClr val="FFFFFF"/>
                </a:highlight>
              </a:rPr>
              <a:t>setyo</a:t>
            </a:r>
            <a:r>
              <a:rPr lang="en-US" sz="2800" dirty="0">
                <a:effectLst/>
                <a:highlight>
                  <a:srgbClr val="FFFFFF"/>
                </a:highlight>
              </a:rPr>
              <a:t> </a:t>
            </a:r>
            <a:r>
              <a:rPr lang="en-US" sz="2800" dirty="0" err="1">
                <a:effectLst/>
                <a:highlight>
                  <a:srgbClr val="FFFFFF"/>
                </a:highlight>
              </a:rPr>
              <a:t>purnomo</a:t>
            </a:r>
            <a:r>
              <a:rPr lang="en-US" sz="2800" dirty="0">
                <a:effectLst/>
                <a:highlight>
                  <a:srgbClr val="FFFFFF"/>
                </a:highlight>
              </a:rPr>
              <a:t>, </a:t>
            </a:r>
            <a:r>
              <a:rPr lang="en-US" sz="2800" dirty="0" err="1">
                <a:effectLst/>
                <a:highlight>
                  <a:srgbClr val="FFFFFF"/>
                </a:highlight>
              </a:rPr>
              <a:t>Didik</a:t>
            </a:r>
            <a:r>
              <a:rPr lang="en-US" sz="2800" dirty="0">
                <a:effectLst/>
                <a:highlight>
                  <a:srgbClr val="FFFFFF"/>
                </a:highlight>
              </a:rPr>
              <a:t> &amp; </a:t>
            </a:r>
            <a:r>
              <a:rPr lang="en-US" sz="2800" dirty="0" err="1">
                <a:effectLst/>
                <a:highlight>
                  <a:srgbClr val="FFFFFF"/>
                </a:highlight>
              </a:rPr>
              <a:t>Suryawati</a:t>
            </a:r>
            <a:r>
              <a:rPr lang="en-US" sz="2800" dirty="0">
                <a:effectLst/>
                <a:highlight>
                  <a:srgbClr val="FFFFFF"/>
                </a:highlight>
              </a:rPr>
              <a:t>, </a:t>
            </a:r>
            <a:r>
              <a:rPr lang="en-US" sz="2800" dirty="0" err="1">
                <a:effectLst/>
                <a:highlight>
                  <a:srgbClr val="FFFFFF"/>
                </a:highlight>
              </a:rPr>
              <a:t>Endah</a:t>
            </a:r>
            <a:r>
              <a:rPr lang="en-US" sz="2800" dirty="0">
                <a:effectLst/>
                <a:highlight>
                  <a:srgbClr val="FFFFFF"/>
                </a:highlight>
              </a:rPr>
              <a:t> &amp; </a:t>
            </a:r>
            <a:r>
              <a:rPr lang="en-US" sz="2800" dirty="0" err="1">
                <a:effectLst/>
                <a:highlight>
                  <a:srgbClr val="FFFFFF"/>
                </a:highlight>
              </a:rPr>
              <a:t>Darojah</a:t>
            </a:r>
            <a:r>
              <a:rPr lang="en-US" sz="2800" dirty="0">
                <a:effectLst/>
                <a:highlight>
                  <a:srgbClr val="FFFFFF"/>
                </a:highlight>
              </a:rPr>
              <a:t>, </a:t>
            </a:r>
            <a:r>
              <a:rPr lang="en-US" sz="2800" dirty="0" err="1">
                <a:effectLst/>
                <a:highlight>
                  <a:srgbClr val="FFFFFF"/>
                </a:highlight>
              </a:rPr>
              <a:t>Zaqiatud</a:t>
            </a:r>
            <a:r>
              <a:rPr lang="en-US" sz="2800" dirty="0">
                <a:effectLst/>
                <a:highlight>
                  <a:srgbClr val="FFFFFF"/>
                </a:highlight>
              </a:rPr>
              <a:t> &amp; </a:t>
            </a:r>
            <a:r>
              <a:rPr lang="en-US" sz="2800" dirty="0" err="1">
                <a:effectLst/>
                <a:highlight>
                  <a:srgbClr val="FFFFFF"/>
                </a:highlight>
              </a:rPr>
              <a:t>Darmawan</a:t>
            </a:r>
            <a:r>
              <a:rPr lang="en-US" sz="2800" dirty="0">
                <a:effectLst/>
                <a:highlight>
                  <a:srgbClr val="FFFFFF"/>
                </a:highlight>
              </a:rPr>
              <a:t>, </a:t>
            </a:r>
            <a:r>
              <a:rPr lang="en-US" sz="2800" dirty="0" err="1">
                <a:effectLst/>
                <a:highlight>
                  <a:srgbClr val="FFFFFF"/>
                </a:highlight>
              </a:rPr>
              <a:t>Adytia</a:t>
            </a:r>
            <a:r>
              <a:rPr lang="en-US" sz="2800" dirty="0">
                <a:effectLst/>
                <a:highlight>
                  <a:srgbClr val="FFFFFF"/>
                </a:highlight>
              </a:rPr>
              <a:t> &amp; Tamara, Mohamad </a:t>
            </a:r>
            <a:r>
              <a:rPr lang="en-US" sz="2800" dirty="0" err="1">
                <a:effectLst/>
                <a:highlight>
                  <a:srgbClr val="FFFFFF"/>
                </a:highlight>
              </a:rPr>
              <a:t>Nasyir</a:t>
            </a:r>
            <a:r>
              <a:rPr lang="en-US" sz="2800" dirty="0">
                <a:effectLst/>
                <a:highlight>
                  <a:srgbClr val="FFFFFF"/>
                </a:highlight>
              </a:rPr>
              <a:t>. (2018). Deep Features Representation for Automatic Targeting System of Gun Turret. 107-112. 10.1109/ELECSYM.2018.8615541.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1000"/>
              </a:spcBef>
              <a:spcAft>
                <a:spcPts val="0"/>
              </a:spcAft>
              <a:buNone/>
            </a:pP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Tree>
    <p:extLst>
      <p:ext uri="{BB962C8B-B14F-4D97-AF65-F5344CB8AC3E}">
        <p14:creationId xmlns:p14="http://schemas.microsoft.com/office/powerpoint/2010/main" val="2848281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indent="0" algn="just">
              <a:lnSpc>
                <a:spcPct val="110000"/>
              </a:lnSpc>
              <a:buNone/>
            </a:pPr>
            <a:r>
              <a:rPr lang="en-US" sz="2800" dirty="0" err="1">
                <a:effectLst/>
                <a:highlight>
                  <a:srgbClr val="FFFFFF"/>
                </a:highlight>
              </a:rPr>
              <a:t>Bermhed</a:t>
            </a:r>
            <a:r>
              <a:rPr lang="en-US" sz="2800" dirty="0">
                <a:effectLst/>
                <a:highlight>
                  <a:srgbClr val="FFFFFF"/>
                </a:highlight>
              </a:rPr>
              <a:t>, C., &amp; Holst, J. (2023). Design and Construction of an Autonomous Sentry Turret Utilizing Computer Vision. Bachelor's </a:t>
            </a:r>
            <a:r>
              <a:rPr lang="en-US" sz="2800" dirty="0" err="1">
                <a:effectLst/>
                <a:highlight>
                  <a:srgbClr val="FFFFFF"/>
                </a:highlight>
              </a:rPr>
              <a:t>Programme</a:t>
            </a:r>
            <a:r>
              <a:rPr lang="en-US" sz="2800" dirty="0">
                <a:effectLst/>
                <a:highlight>
                  <a:srgbClr val="FFFFFF"/>
                </a:highlight>
              </a:rPr>
              <a:t> in Mechatronics, Stockholm, Sweden.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2800" dirty="0">
                <a:effectLst/>
                <a:highlight>
                  <a:srgbClr val="FFFFFF"/>
                </a:highlight>
              </a:rPr>
              <a:t>Bhat, Sandeep, and M. Meenakshi. "Vision Based Robotic System for Military Applications--Design and Real Time Validation." 2014 Fifth International Conference on Signal and Image Processing. IEEE, 2014.</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2800" dirty="0">
                <a:effectLst/>
                <a:highlight>
                  <a:srgbClr val="FFFFFF"/>
                </a:highlight>
              </a:rPr>
              <a:t>D. Sharma and U. Chauhan, "War Spying Robot with Wireless Night Vision Camera," 2020 2nd International Conference on Advances in Computing, Communication Control and Networking (ICACCCN), Greater Noida, India, 2020, pp. 550-555, </a:t>
            </a:r>
            <a:r>
              <a:rPr lang="en-US" sz="2800" dirty="0" err="1">
                <a:effectLst/>
                <a:highlight>
                  <a:srgbClr val="FFFFFF"/>
                </a:highlight>
              </a:rPr>
              <a:t>doi</a:t>
            </a:r>
            <a:r>
              <a:rPr lang="en-US" sz="2800" dirty="0">
                <a:effectLst/>
                <a:highlight>
                  <a:srgbClr val="FFFFFF"/>
                </a:highlight>
              </a:rPr>
              <a:t>: 10.1109/ICACCCN51052.2020.9362981.</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10000"/>
              </a:lnSpc>
              <a:spcBef>
                <a:spcPts val="1000"/>
              </a:spcBef>
              <a:spcAft>
                <a:spcPts val="0"/>
              </a:spcAft>
              <a:buNone/>
            </a:pP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extLst>
      <p:ext uri="{BB962C8B-B14F-4D97-AF65-F5344CB8AC3E}">
        <p14:creationId xmlns:p14="http://schemas.microsoft.com/office/powerpoint/2010/main" val="66539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indent="0" algn="just">
              <a:lnSpc>
                <a:spcPct val="110000"/>
              </a:lnSpc>
              <a:buNone/>
            </a:pPr>
            <a:r>
              <a:rPr lang="en-US" sz="2800" dirty="0">
                <a:effectLst/>
                <a:highlight>
                  <a:srgbClr val="FFFFFF"/>
                </a:highlight>
              </a:rPr>
              <a:t>Design of a Vision Based Autonomous Turret. (2023). Journal of Automation, Mobile Robotics and Intelligent Systems, 16(4), 72-77. </a:t>
            </a:r>
            <a:r>
              <a:rPr lang="en-US" sz="2800" u="sng" dirty="0">
                <a:effectLst/>
                <a:highlight>
                  <a:srgbClr val="FFFFFF"/>
                </a:highlight>
                <a:hlinkClick r:id="rId3"/>
              </a:rPr>
              <a:t>https://doi.org/10.14313/JAMRIS/4-2022/35</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2800" dirty="0" err="1">
                <a:effectLst/>
                <a:highlight>
                  <a:srgbClr val="FFFFFF"/>
                </a:highlight>
              </a:rPr>
              <a:t>Ghouse</a:t>
            </a:r>
            <a:r>
              <a:rPr lang="en-US" sz="2800" dirty="0">
                <a:effectLst/>
                <a:highlight>
                  <a:srgbClr val="FFFFFF"/>
                </a:highlight>
              </a:rPr>
              <a:t>, Zubair, </a:t>
            </a:r>
            <a:r>
              <a:rPr lang="en-US" sz="2800" dirty="0" err="1">
                <a:effectLst/>
                <a:highlight>
                  <a:srgbClr val="FFFFFF"/>
                </a:highlight>
              </a:rPr>
              <a:t>Nishika</a:t>
            </a:r>
            <a:r>
              <a:rPr lang="en-US" sz="2800" dirty="0">
                <a:effectLst/>
                <a:highlight>
                  <a:srgbClr val="FFFFFF"/>
                </a:highlight>
              </a:rPr>
              <a:t> </a:t>
            </a:r>
            <a:r>
              <a:rPr lang="en-US" sz="2800" dirty="0" err="1">
                <a:effectLst/>
                <a:highlight>
                  <a:srgbClr val="FFFFFF"/>
                </a:highlight>
              </a:rPr>
              <a:t>Hiwrale</a:t>
            </a:r>
            <a:r>
              <a:rPr lang="en-US" sz="2800" dirty="0">
                <a:effectLst/>
                <a:highlight>
                  <a:srgbClr val="FFFFFF"/>
                </a:highlight>
              </a:rPr>
              <a:t>, and Nihar Ranjan. "Military robot for reconnaissance and surveillance using image processing." International Research Journal of Engineering and Technology 4.5 (2017): 2395-0072.</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10000"/>
              </a:lnSpc>
              <a:spcBef>
                <a:spcPts val="1000"/>
              </a:spcBef>
              <a:spcAft>
                <a:spcPts val="0"/>
              </a:spcAft>
              <a:buNone/>
            </a:pPr>
            <a:r>
              <a:rPr lang="en-IN" dirty="0" err="1"/>
              <a:t>Islamgozhayev</a:t>
            </a:r>
            <a:r>
              <a:rPr lang="en-IN" dirty="0"/>
              <a:t>, Talgat &amp; </a:t>
            </a:r>
            <a:r>
              <a:rPr lang="en-IN" dirty="0" err="1"/>
              <a:t>Kalimoldayev</a:t>
            </a:r>
            <a:r>
              <a:rPr lang="en-IN" dirty="0"/>
              <a:t>, </a:t>
            </a:r>
            <a:r>
              <a:rPr lang="en-IN" dirty="0" err="1"/>
              <a:t>Maksat</a:t>
            </a:r>
            <a:r>
              <a:rPr lang="en-IN" dirty="0"/>
              <a:t> &amp; </a:t>
            </a:r>
            <a:r>
              <a:rPr lang="en-IN" dirty="0" err="1"/>
              <a:t>Eleusinov</a:t>
            </a:r>
            <a:r>
              <a:rPr lang="en-IN" dirty="0"/>
              <a:t>, Arman &amp; </a:t>
            </a:r>
            <a:r>
              <a:rPr lang="en-IN" dirty="0" err="1"/>
              <a:t>Mazhitov</a:t>
            </a:r>
            <a:r>
              <a:rPr lang="en-IN" dirty="0"/>
              <a:t>, Shokan &amp; </a:t>
            </a:r>
            <a:r>
              <a:rPr lang="en-IN" dirty="0" err="1"/>
              <a:t>Orken</a:t>
            </a:r>
            <a:r>
              <a:rPr lang="en-IN" dirty="0"/>
              <a:t>, </a:t>
            </a:r>
            <a:r>
              <a:rPr lang="en-IN" dirty="0" err="1"/>
              <a:t>Mamyrbayev</a:t>
            </a:r>
            <a:r>
              <a:rPr lang="en-IN" dirty="0"/>
              <a:t>. (2016). First results in the development of a mobile robot with trajectory planning and object recognition capabilities. Open Engineering. 6. 10.1515/eng-2016-0049.</a:t>
            </a: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extLst>
      <p:ext uri="{BB962C8B-B14F-4D97-AF65-F5344CB8AC3E}">
        <p14:creationId xmlns:p14="http://schemas.microsoft.com/office/powerpoint/2010/main" val="129377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446246"/>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US" dirty="0"/>
              <a:t>McMillen, John &amp; Mitchell, Owen. (1985). An intelligent robot vision system for research applications. </a:t>
            </a:r>
          </a:p>
          <a:p>
            <a:pPr marL="0" lvl="0" indent="0" algn="just" rtl="0">
              <a:lnSpc>
                <a:spcPct val="100000"/>
              </a:lnSpc>
              <a:spcBef>
                <a:spcPts val="1000"/>
              </a:spcBef>
              <a:spcAft>
                <a:spcPts val="0"/>
              </a:spcAft>
              <a:buNone/>
            </a:pPr>
            <a:r>
              <a:rPr lang="en-US" dirty="0"/>
              <a:t>40 - 45.10.1109/ROBOT.1985.1087366. </a:t>
            </a:r>
          </a:p>
          <a:p>
            <a:pPr marL="0" lvl="0" indent="0" algn="just" rtl="0">
              <a:lnSpc>
                <a:spcPct val="100000"/>
              </a:lnSpc>
              <a:spcBef>
                <a:spcPts val="1000"/>
              </a:spcBef>
              <a:spcAft>
                <a:spcPts val="0"/>
              </a:spcAft>
              <a:buNone/>
            </a:pPr>
            <a:r>
              <a:rPr lang="en-IN" dirty="0"/>
              <a:t>Medina-Santiago A, Morales-Rosales LA, Hernández-</a:t>
            </a:r>
            <a:r>
              <a:rPr lang="en-IN" dirty="0" err="1"/>
              <a:t>Gracidas</a:t>
            </a:r>
            <a:r>
              <a:rPr lang="en-IN" dirty="0"/>
              <a:t> CA, </a:t>
            </a:r>
            <a:r>
              <a:rPr lang="en-IN" dirty="0" err="1"/>
              <a:t>Algredo</a:t>
            </a:r>
            <a:r>
              <a:rPr lang="en-IN" dirty="0"/>
              <a:t>-Badillo I, </a:t>
            </a:r>
            <a:r>
              <a:rPr lang="en-IN" dirty="0" err="1"/>
              <a:t>Pano</a:t>
            </a:r>
            <a:r>
              <a:rPr lang="en-IN" dirty="0"/>
              <a:t>-Azucena AD, Orozco Torres JA. Reactive Obstacle–Avoidance Systems for Wheeled Mobile Robots Based on Artificial Intelligence. Applied Sciences. 2021; 11(14):6468. </a:t>
            </a:r>
            <a:r>
              <a:rPr lang="en-IN" dirty="0">
                <a:hlinkClick r:id="rId3"/>
              </a:rPr>
              <a:t>https://doi.org/10.3390/app11146468</a:t>
            </a:r>
            <a:endParaRPr lang="en-IN" dirty="0"/>
          </a:p>
          <a:p>
            <a:pPr marL="0" lvl="0" indent="0" algn="just" rtl="0">
              <a:lnSpc>
                <a:spcPct val="100000"/>
              </a:lnSpc>
              <a:spcBef>
                <a:spcPts val="1000"/>
              </a:spcBef>
              <a:spcAft>
                <a:spcPts val="0"/>
              </a:spcAft>
              <a:buNone/>
            </a:pPr>
            <a:r>
              <a:rPr lang="en-US" dirty="0" err="1"/>
              <a:t>Okarma</a:t>
            </a:r>
            <a:r>
              <a:rPr lang="en-US" dirty="0"/>
              <a:t>, Krzysztof. (2020). Applications of Computer Vision in Automation and Robotics. Applied Sciences. 10. 6783. 10.3390/app10196783. </a:t>
            </a: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dirty="0"/>
          </a:p>
        </p:txBody>
      </p:sp>
    </p:spTree>
    <p:extLst>
      <p:ext uri="{BB962C8B-B14F-4D97-AF65-F5344CB8AC3E}">
        <p14:creationId xmlns:p14="http://schemas.microsoft.com/office/powerpoint/2010/main" val="227345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b="1">
                <a:latin typeface="Cambria"/>
                <a:ea typeface="Cambria"/>
                <a:cs typeface="Cambria"/>
                <a:sym typeface="Cambria"/>
              </a:rPr>
              <a:t>Content of Presentation	</a:t>
            </a:r>
            <a:endParaRPr b="1">
              <a:latin typeface="Cambria"/>
              <a:ea typeface="Cambria"/>
              <a:cs typeface="Cambria"/>
              <a:sym typeface="Cambria"/>
            </a:endParaRPr>
          </a:p>
        </p:txBody>
      </p:sp>
      <p:sp>
        <p:nvSpPr>
          <p:cNvPr id="97" name="Google Shape;97;p2"/>
          <p:cNvSpPr txBox="1">
            <a:spLocks noGrp="1"/>
          </p:cNvSpPr>
          <p:nvPr>
            <p:ph type="body" idx="1"/>
          </p:nvPr>
        </p:nvSpPr>
        <p:spPr>
          <a:xfrm>
            <a:off x="838200" y="1593273"/>
            <a:ext cx="10515600" cy="458369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dirty="0">
                <a:latin typeface="Cambria"/>
                <a:ea typeface="Cambria"/>
                <a:cs typeface="Cambria"/>
                <a:sym typeface="Cambria"/>
              </a:rPr>
              <a:t>Introduction</a:t>
            </a:r>
            <a:r>
              <a:rPr lang="en-US" dirty="0">
                <a:latin typeface="Cambria"/>
                <a:ea typeface="Cambria"/>
                <a:cs typeface="Cambria"/>
                <a:sym typeface="Cambria"/>
              </a:rPr>
              <a:t> </a:t>
            </a:r>
            <a:r>
              <a:rPr lang="en-US" i="1" dirty="0">
                <a:latin typeface="Cambria"/>
                <a:ea typeface="Cambria"/>
                <a:cs typeface="Cambria"/>
                <a:sym typeface="Cambria"/>
              </a:rPr>
              <a:t>(1-2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Review of Literature </a:t>
            </a:r>
            <a:r>
              <a:rPr lang="en-US" i="1" dirty="0">
                <a:latin typeface="Cambria"/>
                <a:ea typeface="Cambria"/>
                <a:cs typeface="Cambria"/>
                <a:sym typeface="Cambria"/>
              </a:rPr>
              <a:t>(1-2 slides in tabular format)</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Research Gap </a:t>
            </a:r>
            <a:r>
              <a:rPr lang="en-US" i="1" dirty="0">
                <a:latin typeface="Cambria"/>
                <a:ea typeface="Cambria"/>
                <a:cs typeface="Cambria"/>
                <a:sym typeface="Cambria"/>
              </a:rPr>
              <a:t>(1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Statement of the problem </a:t>
            </a:r>
            <a:r>
              <a:rPr lang="en-US" i="1" dirty="0">
                <a:latin typeface="Cambria"/>
                <a:ea typeface="Cambria"/>
                <a:cs typeface="Cambria"/>
                <a:sym typeface="Cambria"/>
              </a:rPr>
              <a:t>(1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Objectives of the study </a:t>
            </a:r>
            <a:r>
              <a:rPr lang="en-US" i="1" dirty="0">
                <a:latin typeface="Cambria"/>
                <a:ea typeface="Cambria"/>
                <a:cs typeface="Cambria"/>
                <a:sym typeface="Cambria"/>
              </a:rPr>
              <a:t>(1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Methodology, tool, techniques </a:t>
            </a:r>
            <a:r>
              <a:rPr lang="en-US" i="1" dirty="0">
                <a:latin typeface="Cambria"/>
                <a:ea typeface="Cambria"/>
                <a:cs typeface="Cambria"/>
                <a:sym typeface="Cambria"/>
              </a:rPr>
              <a:t>(3 to 4 slides including the objective wise flow chart of the proposed work)</a:t>
            </a:r>
            <a:endParaRPr i="1" dirty="0">
              <a:latin typeface="Cambria"/>
              <a:ea typeface="Cambria"/>
              <a:cs typeface="Cambria"/>
              <a:sym typeface="Cambria"/>
            </a:endParaRPr>
          </a:p>
          <a:p>
            <a:pPr marL="228600" lvl="0" indent="-169862" algn="l" rtl="0">
              <a:lnSpc>
                <a:spcPct val="90000"/>
              </a:lnSpc>
              <a:spcBef>
                <a:spcPts val="1000"/>
              </a:spcBef>
              <a:spcAft>
                <a:spcPts val="0"/>
              </a:spcAft>
              <a:buSzPct val="64285"/>
              <a:buFont typeface="Cambria"/>
              <a:buChar char="•"/>
            </a:pPr>
            <a:r>
              <a:rPr lang="en-US" b="1" dirty="0">
                <a:latin typeface="Cambria"/>
                <a:ea typeface="Cambria"/>
                <a:cs typeface="Cambria"/>
                <a:sym typeface="Cambria"/>
              </a:rPr>
              <a:t>Preliminary work and results </a:t>
            </a:r>
            <a:r>
              <a:rPr lang="en-US" i="1" dirty="0">
                <a:latin typeface="Cambria"/>
                <a:ea typeface="Cambria"/>
                <a:cs typeface="Cambria"/>
                <a:sym typeface="Cambria"/>
              </a:rPr>
              <a:t>(if applicable) (1-2 slide) </a:t>
            </a:r>
            <a:endParaRPr i="1"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Schedule of the proposed work </a:t>
            </a:r>
            <a:r>
              <a:rPr lang="en-US" i="1" dirty="0">
                <a:latin typeface="Cambria"/>
                <a:ea typeface="Cambria"/>
                <a:cs typeface="Cambria"/>
                <a:sym typeface="Cambria"/>
              </a:rPr>
              <a:t>(1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Estimated expenditures </a:t>
            </a:r>
            <a:r>
              <a:rPr lang="en-US" i="1" dirty="0">
                <a:latin typeface="Cambria"/>
                <a:ea typeface="Cambria"/>
                <a:cs typeface="Cambria"/>
                <a:sym typeface="Cambria"/>
              </a:rPr>
              <a:t>(1 slide)</a:t>
            </a:r>
            <a:endParaRPr dirty="0"/>
          </a:p>
          <a:p>
            <a:pPr marL="228600" lvl="0" indent="-228600" algn="l" rtl="0">
              <a:lnSpc>
                <a:spcPct val="90000"/>
              </a:lnSpc>
              <a:spcBef>
                <a:spcPts val="1000"/>
              </a:spcBef>
              <a:spcAft>
                <a:spcPts val="0"/>
              </a:spcAft>
              <a:buClr>
                <a:schemeClr val="dk1"/>
              </a:buClr>
              <a:buSzPct val="100000"/>
              <a:buChar char="•"/>
            </a:pPr>
            <a:r>
              <a:rPr lang="en-US" b="1" dirty="0">
                <a:latin typeface="Cambria"/>
                <a:ea typeface="Cambria"/>
                <a:cs typeface="Cambria"/>
                <a:sym typeface="Cambria"/>
              </a:rPr>
              <a:t>References </a:t>
            </a:r>
            <a:endParaRPr b="1" dirty="0">
              <a:latin typeface="Cambria"/>
              <a:ea typeface="Cambria"/>
              <a:cs typeface="Cambria"/>
              <a:sym typeface="Cambria"/>
            </a:endParaRPr>
          </a:p>
        </p:txBody>
      </p:sp>
      <p:sp>
        <p:nvSpPr>
          <p:cNvPr id="98" name="Google Shape;98;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just" rtl="0">
              <a:spcBef>
                <a:spcPts val="1000"/>
              </a:spcBef>
              <a:spcAft>
                <a:spcPts val="0"/>
              </a:spcAft>
              <a:buNone/>
            </a:pPr>
            <a:r>
              <a:rPr lang="en-IN" dirty="0" err="1"/>
              <a:t>Patoliya</a:t>
            </a:r>
            <a:r>
              <a:rPr lang="en-IN" dirty="0"/>
              <a:t>, Jignesh, </a:t>
            </a:r>
            <a:r>
              <a:rPr lang="en-IN" dirty="0" err="1"/>
              <a:t>Haard</a:t>
            </a:r>
            <a:r>
              <a:rPr lang="en-IN" dirty="0"/>
              <a:t> Mehta, and Hitesh Patel. "Arduino controlled war field spy robot using night vision wireless camera and Android application." 2015 5th </a:t>
            </a:r>
            <a:r>
              <a:rPr lang="en-IN" dirty="0" err="1"/>
              <a:t>Nirma</a:t>
            </a:r>
            <a:r>
              <a:rPr lang="en-IN" dirty="0"/>
              <a:t> University International Conference on Engineering (</a:t>
            </a:r>
            <a:r>
              <a:rPr lang="en-IN" dirty="0" err="1"/>
              <a:t>NUiCONE</a:t>
            </a:r>
            <a:r>
              <a:rPr lang="en-IN" dirty="0"/>
              <a:t>). IEEE, 2015.</a:t>
            </a:r>
          </a:p>
          <a:p>
            <a:pPr marL="0" lvl="0" indent="0" algn="just" rtl="0">
              <a:spcBef>
                <a:spcPts val="1000"/>
              </a:spcBef>
              <a:spcAft>
                <a:spcPts val="0"/>
              </a:spcAft>
              <a:buNone/>
            </a:pPr>
            <a:r>
              <a:rPr lang="en-IN" dirty="0"/>
              <a:t>Rahman, M.Z.U.; Raza, U.; Akbar, M.A.; Riaz, M.T.; </a:t>
            </a:r>
            <a:r>
              <a:rPr lang="en-IN" dirty="0" err="1"/>
              <a:t>Gumaei</a:t>
            </a:r>
            <a:r>
              <a:rPr lang="en-IN" dirty="0"/>
              <a:t>, A.H.; Ahmad, N. Radio-Controlled Intelligent UGV as a Spy Robot with Laser Targeting for Military Purposes. Axioms 2023, 12, 176. </a:t>
            </a:r>
            <a:r>
              <a:rPr lang="en-IN" dirty="0">
                <a:hlinkClick r:id="rId3"/>
              </a:rPr>
              <a:t>https://doi.org/10.3390/axioms12020176</a:t>
            </a:r>
            <a:endParaRPr lang="en-IN" dirty="0"/>
          </a:p>
          <a:p>
            <a:pPr marL="0" lvl="0" indent="0" algn="just" rtl="0">
              <a:spcBef>
                <a:spcPts val="1000"/>
              </a:spcBef>
              <a:spcAft>
                <a:spcPts val="0"/>
              </a:spcAft>
              <a:buNone/>
            </a:pPr>
            <a:r>
              <a:rPr lang="en-US" dirty="0"/>
              <a:t>Raj, Ravi &amp; Kos, A.. (2022). A Comprehensive Study of Mobile Robot: History, Developments, Applications, and Future Research Perspectives. Applied Sciences. 12. 6951. 10.3390/app12146951.</a:t>
            </a: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dirty="0"/>
          </a:p>
        </p:txBody>
      </p:sp>
    </p:spTree>
    <p:extLst>
      <p:ext uri="{BB962C8B-B14F-4D97-AF65-F5344CB8AC3E}">
        <p14:creationId xmlns:p14="http://schemas.microsoft.com/office/powerpoint/2010/main" val="385978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IN" dirty="0" err="1"/>
              <a:t>Shahria</a:t>
            </a:r>
            <a:r>
              <a:rPr lang="en-IN" dirty="0"/>
              <a:t> MT, Sunny MSH, Zarif MII, </a:t>
            </a:r>
            <a:r>
              <a:rPr lang="en-IN" dirty="0" err="1"/>
              <a:t>Ghommam</a:t>
            </a:r>
            <a:r>
              <a:rPr lang="en-IN" dirty="0"/>
              <a:t> J, Ahamed SI, Rahman MH. A Comprehensive Review of Vision-Based Robotic Applications: Current State, Components, Approaches, Barriers, and Potential Solutions. Robotics.</a:t>
            </a:r>
          </a:p>
          <a:p>
            <a:pPr marL="0" lvl="0" indent="0" algn="just" rtl="0">
              <a:spcBef>
                <a:spcPts val="1000"/>
              </a:spcBef>
              <a:spcAft>
                <a:spcPts val="0"/>
              </a:spcAft>
              <a:buNone/>
            </a:pPr>
            <a:r>
              <a:rPr lang="en-IN" dirty="0"/>
              <a:t>2022; 11(6):139. </a:t>
            </a:r>
            <a:r>
              <a:rPr lang="en-IN" dirty="0">
                <a:hlinkClick r:id="rId3"/>
              </a:rPr>
              <a:t>https://doi.org/10.3390/robotics11060139</a:t>
            </a:r>
            <a:endParaRPr lang="en-IN" dirty="0"/>
          </a:p>
          <a:p>
            <a:pPr marL="0" lvl="0" indent="0" algn="just" rtl="0">
              <a:spcBef>
                <a:spcPts val="1000"/>
              </a:spcBef>
              <a:spcAft>
                <a:spcPts val="0"/>
              </a:spcAft>
              <a:buNone/>
            </a:pPr>
            <a:r>
              <a:rPr lang="en-IN" dirty="0"/>
              <a:t>Sun, Bowen, </a:t>
            </a:r>
            <a:r>
              <a:rPr lang="en-IN" dirty="0" err="1"/>
              <a:t>Jingjie</a:t>
            </a:r>
            <a:r>
              <a:rPr lang="en-IN" dirty="0"/>
              <a:t> Wei, and Xian Tang. "The optimization of object detection and localization in complex background for vision-based robot." 2020 IEEE International Conference on Integrated Circuits, Technologies and Applications (ICTA). IEEE, 2020.</a:t>
            </a: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dirty="0"/>
          </a:p>
        </p:txBody>
      </p:sp>
    </p:spTree>
    <p:extLst>
      <p:ext uri="{BB962C8B-B14F-4D97-AF65-F5344CB8AC3E}">
        <p14:creationId xmlns:p14="http://schemas.microsoft.com/office/powerpoint/2010/main" val="164253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ebb2718e4d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References</a:t>
            </a:r>
            <a:endParaRPr b="1">
              <a:latin typeface="Cambria"/>
              <a:ea typeface="Cambria"/>
              <a:cs typeface="Cambria"/>
              <a:sym typeface="Cambria"/>
            </a:endParaRPr>
          </a:p>
        </p:txBody>
      </p:sp>
      <p:sp>
        <p:nvSpPr>
          <p:cNvPr id="161" name="Google Shape;161;g2ebb2718e4d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US" dirty="0" err="1"/>
              <a:t>Thangavelu</a:t>
            </a:r>
            <a:r>
              <a:rPr lang="en-US" dirty="0"/>
              <a:t>, </a:t>
            </a:r>
            <a:r>
              <a:rPr lang="en-US" dirty="0" err="1"/>
              <a:t>Yathavi</a:t>
            </a:r>
            <a:r>
              <a:rPr lang="en-US" dirty="0"/>
              <a:t> &amp; R, Ajay &amp; P, </a:t>
            </a:r>
            <a:r>
              <a:rPr lang="en-US" dirty="0" err="1"/>
              <a:t>Hariesh</a:t>
            </a:r>
            <a:r>
              <a:rPr lang="en-US" dirty="0"/>
              <a:t> &amp; J, John. (2020). Development of Auto Tracking and Target Fixing Gun using Machine Vision. 1-5. 10.1109/ICSCAN49426.2020.9262451. </a:t>
            </a:r>
            <a:endParaRPr dirty="0"/>
          </a:p>
        </p:txBody>
      </p:sp>
      <p:sp>
        <p:nvSpPr>
          <p:cNvPr id="162" name="Google Shape;162;g2ebb2718e4d_0_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dirty="0"/>
          </a:p>
        </p:txBody>
      </p:sp>
    </p:spTree>
    <p:extLst>
      <p:ext uri="{BB962C8B-B14F-4D97-AF65-F5344CB8AC3E}">
        <p14:creationId xmlns:p14="http://schemas.microsoft.com/office/powerpoint/2010/main" val="212247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ebb2718e4d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Introduction</a:t>
            </a:r>
            <a:endParaRPr b="1" dirty="0">
              <a:latin typeface="Cambria"/>
              <a:ea typeface="Cambria"/>
              <a:cs typeface="Cambria"/>
              <a:sym typeface="Cambria"/>
            </a:endParaRPr>
          </a:p>
        </p:txBody>
      </p:sp>
      <p:sp>
        <p:nvSpPr>
          <p:cNvPr id="104" name="Google Shape;104;g2ebb2718e4d_0_0"/>
          <p:cNvSpPr txBox="1">
            <a:spLocks noGrp="1"/>
          </p:cNvSpPr>
          <p:nvPr>
            <p:ph type="body" idx="1"/>
          </p:nvPr>
        </p:nvSpPr>
        <p:spPr>
          <a:xfrm>
            <a:off x="838200" y="1288241"/>
            <a:ext cx="10515600" cy="5068109"/>
          </a:xfrm>
          <a:prstGeom prst="rect">
            <a:avLst/>
          </a:prstGeom>
        </p:spPr>
        <p:txBody>
          <a:bodyPr spcFirstLastPara="1" wrap="square" lIns="91425" tIns="45700" rIns="91425" bIns="45700" anchor="t" anchorCtr="0">
            <a:noAutofit/>
          </a:bodyPr>
          <a:lstStyle/>
          <a:p>
            <a:pPr marL="457200" lvl="0" indent="-342900" algn="just" rtl="0">
              <a:lnSpc>
                <a:spcPct val="100000"/>
              </a:lnSpc>
              <a:spcBef>
                <a:spcPts val="1000"/>
              </a:spcBef>
              <a:spcAft>
                <a:spcPts val="0"/>
              </a:spcAft>
              <a:buSzPts val="1800"/>
              <a:buFont typeface="Cambria"/>
              <a:buChar char="•"/>
            </a:pPr>
            <a:r>
              <a:rPr lang="en-US" dirty="0">
                <a:latin typeface="Cambria"/>
                <a:ea typeface="Cambria"/>
                <a:cs typeface="Cambria"/>
                <a:sym typeface="Cambria"/>
              </a:rPr>
              <a:t>The development of a 4-wheeled mobile turret for autonomous target detection and engagement addresses critical needs in modern security and defense operations.</a:t>
            </a:r>
          </a:p>
          <a:p>
            <a:pPr marL="457200" lvl="0" indent="-342900" algn="just" rtl="0">
              <a:lnSpc>
                <a:spcPct val="100000"/>
              </a:lnSpc>
              <a:spcBef>
                <a:spcPts val="1000"/>
              </a:spcBef>
              <a:spcAft>
                <a:spcPts val="0"/>
              </a:spcAft>
              <a:buSzPts val="1800"/>
              <a:buFont typeface="Cambria"/>
              <a:buChar char="•"/>
            </a:pPr>
            <a:r>
              <a:rPr lang="en-US" dirty="0">
                <a:latin typeface="Cambria"/>
                <a:ea typeface="Cambria"/>
                <a:cs typeface="Cambria"/>
                <a:sym typeface="Cambria"/>
              </a:rPr>
              <a:t>This system offers continuous, precise, and rapid response capabilities, significantly enhancing security and defense operations by operating autonomously and navigating various terrains.</a:t>
            </a:r>
          </a:p>
          <a:p>
            <a:pPr marL="457200" lvl="0" indent="-342900" algn="just" rtl="0">
              <a:lnSpc>
                <a:spcPct val="100000"/>
              </a:lnSpc>
              <a:spcBef>
                <a:spcPts val="1000"/>
              </a:spcBef>
              <a:spcAft>
                <a:spcPts val="0"/>
              </a:spcAft>
              <a:buSzPts val="1800"/>
              <a:buFont typeface="Cambria"/>
              <a:buChar char="•"/>
            </a:pPr>
            <a:r>
              <a:rPr lang="en-US" dirty="0">
                <a:latin typeface="Cambria"/>
                <a:ea typeface="Cambria"/>
                <a:cs typeface="Cambria"/>
                <a:sym typeface="Cambria"/>
              </a:rPr>
              <a:t>Advancements in computer vision and robotics integration are being applied to create autonomous systems for security and surveillance, enhancing real-time responsiveness and adaptability in dynamic environments.</a:t>
            </a:r>
          </a:p>
        </p:txBody>
      </p:sp>
      <p:sp>
        <p:nvSpPr>
          <p:cNvPr id="105" name="Google Shape;105;g2ebb2718e4d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ebb2718e4d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Review of Literature </a:t>
            </a:r>
            <a:endParaRPr sz="4700" dirty="0">
              <a:latin typeface="Cambria"/>
              <a:ea typeface="Cambria"/>
              <a:cs typeface="Cambria"/>
              <a:sym typeface="Cambria"/>
            </a:endParaRPr>
          </a:p>
        </p:txBody>
      </p:sp>
      <p:graphicFrame>
        <p:nvGraphicFramePr>
          <p:cNvPr id="111" name="Google Shape;111;g2ebb2718e4d_0_5"/>
          <p:cNvGraphicFramePr/>
          <p:nvPr>
            <p:extLst>
              <p:ext uri="{D42A27DB-BD31-4B8C-83A1-F6EECF244321}">
                <p14:modId xmlns:p14="http://schemas.microsoft.com/office/powerpoint/2010/main" val="1346780265"/>
              </p:ext>
            </p:extLst>
          </p:nvPr>
        </p:nvGraphicFramePr>
        <p:xfrm>
          <a:off x="955190" y="1610414"/>
          <a:ext cx="10281619" cy="4826347"/>
        </p:xfrm>
        <a:graphic>
          <a:graphicData uri="http://schemas.openxmlformats.org/drawingml/2006/table">
            <a:tbl>
              <a:tblPr>
                <a:noFill/>
                <a:tableStyleId>{252108C0-F26C-423F-91A2-4CEDFFE9ED8A}</a:tableStyleId>
              </a:tblPr>
              <a:tblGrid>
                <a:gridCol w="1947067">
                  <a:extLst>
                    <a:ext uri="{9D8B030D-6E8A-4147-A177-3AD203B41FA5}">
                      <a16:colId xmlns:a16="http://schemas.microsoft.com/office/drawing/2014/main" val="20000"/>
                    </a:ext>
                  </a:extLst>
                </a:gridCol>
                <a:gridCol w="1947067">
                  <a:extLst>
                    <a:ext uri="{9D8B030D-6E8A-4147-A177-3AD203B41FA5}">
                      <a16:colId xmlns:a16="http://schemas.microsoft.com/office/drawing/2014/main" val="20001"/>
                    </a:ext>
                  </a:extLst>
                </a:gridCol>
                <a:gridCol w="1658480">
                  <a:extLst>
                    <a:ext uri="{9D8B030D-6E8A-4147-A177-3AD203B41FA5}">
                      <a16:colId xmlns:a16="http://schemas.microsoft.com/office/drawing/2014/main" val="20002"/>
                    </a:ext>
                  </a:extLst>
                </a:gridCol>
                <a:gridCol w="2315183">
                  <a:extLst>
                    <a:ext uri="{9D8B030D-6E8A-4147-A177-3AD203B41FA5}">
                      <a16:colId xmlns:a16="http://schemas.microsoft.com/office/drawing/2014/main" val="20004"/>
                    </a:ext>
                  </a:extLst>
                </a:gridCol>
                <a:gridCol w="2413822">
                  <a:extLst>
                    <a:ext uri="{9D8B030D-6E8A-4147-A177-3AD203B41FA5}">
                      <a16:colId xmlns:a16="http://schemas.microsoft.com/office/drawing/2014/main" val="20005"/>
                    </a:ext>
                  </a:extLst>
                </a:gridCol>
              </a:tblGrid>
              <a:tr h="350333">
                <a:tc>
                  <a:txBody>
                    <a:bodyPr/>
                    <a:lstStyle/>
                    <a:p>
                      <a:pPr marL="0" lvl="0" indent="0" algn="ctr" rtl="0">
                        <a:spcBef>
                          <a:spcPts val="0"/>
                        </a:spcBef>
                        <a:spcAft>
                          <a:spcPts val="0"/>
                        </a:spcAft>
                        <a:buNone/>
                      </a:pPr>
                      <a:r>
                        <a:rPr lang="en-US" b="1" dirty="0">
                          <a:latin typeface="Cambria"/>
                          <a:ea typeface="Cambria"/>
                          <a:cs typeface="Cambria"/>
                          <a:sym typeface="Cambria"/>
                        </a:rPr>
                        <a:t>Sr. No</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Author Name</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Paper Title</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Methodology</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Remarks (Research Gaps)</a:t>
                      </a:r>
                      <a:endParaRPr b="1" dirty="0">
                        <a:latin typeface="Cambria"/>
                        <a:ea typeface="Cambria"/>
                        <a:cs typeface="Cambria"/>
                        <a:sym typeface="Cambria"/>
                      </a:endParaRPr>
                    </a:p>
                  </a:txBody>
                  <a:tcPr marL="91425" marR="91425" marT="91425" marB="91425" anchor="ctr"/>
                </a:tc>
                <a:extLst>
                  <a:ext uri="{0D108BD9-81ED-4DB2-BD59-A6C34878D82A}">
                    <a16:rowId xmlns:a16="http://schemas.microsoft.com/office/drawing/2014/main" val="10000"/>
                  </a:ext>
                </a:extLst>
              </a:tr>
              <a:tr h="1335402">
                <a:tc>
                  <a:txBody>
                    <a:bodyPr/>
                    <a:lstStyle/>
                    <a:p>
                      <a:pPr marL="0" lvl="0" indent="0" algn="ctr" rtl="0">
                        <a:spcBef>
                          <a:spcPts val="0"/>
                        </a:spcBef>
                        <a:spcAft>
                          <a:spcPts val="0"/>
                        </a:spcAft>
                        <a:buNone/>
                      </a:pPr>
                      <a:r>
                        <a:rPr lang="en-US" b="1" dirty="0">
                          <a:latin typeface="Cambria"/>
                          <a:ea typeface="Cambria"/>
                          <a:cs typeface="Cambria"/>
                          <a:sym typeface="Cambria"/>
                        </a:rPr>
                        <a:t>1</a:t>
                      </a:r>
                      <a:endParaRPr b="1" dirty="0">
                        <a:latin typeface="Cambria"/>
                        <a:ea typeface="Cambria"/>
                        <a:cs typeface="Cambria"/>
                        <a:sym typeface="Cambria"/>
                      </a:endParaRPr>
                    </a:p>
                  </a:txBody>
                  <a:tcPr marL="91425" marR="91425" marT="91425" marB="91425" anchor="ctr"/>
                </a:tc>
                <a:tc>
                  <a:txBody>
                    <a:bodyPr/>
                    <a:lstStyle/>
                    <a:p>
                      <a:pPr marL="0" lvl="0" indent="0" algn="l" rtl="0">
                        <a:spcBef>
                          <a:spcPts val="0"/>
                        </a:spcBef>
                        <a:spcAft>
                          <a:spcPts val="0"/>
                        </a:spcAft>
                        <a:buNone/>
                      </a:pPr>
                      <a:r>
                        <a:rPr lang="en-IN" dirty="0"/>
                        <a:t>McMillen et al.</a:t>
                      </a:r>
                      <a:endParaRPr lang="en-IN" dirty="0">
                        <a:sym typeface="Cambria"/>
                      </a:endParaRPr>
                    </a:p>
                  </a:txBody>
                  <a:tcPr marL="91425" marR="91425" marT="91425" marB="91425" anchor="ctr"/>
                </a:tc>
                <a:tc>
                  <a:txBody>
                    <a:bodyPr/>
                    <a:lstStyle/>
                    <a:p>
                      <a:pPr marL="0" lvl="0" indent="0" algn="l" rtl="0">
                        <a:spcBef>
                          <a:spcPts val="0"/>
                        </a:spcBef>
                        <a:spcAft>
                          <a:spcPts val="0"/>
                        </a:spcAft>
                        <a:buNone/>
                      </a:pPr>
                      <a:r>
                        <a:rPr lang="en-IN" dirty="0"/>
                        <a:t>Vision-Enabled Robotics(2020)</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Integration of vision systems in robots, focusing on object recognition, navigation, and adaptability.</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Advanced vision systems still need improvements in sensor calibration and real-time processing.</a:t>
                      </a:r>
                      <a:endParaRPr dirty="0">
                        <a:sym typeface="Cambria"/>
                      </a:endParaRPr>
                    </a:p>
                  </a:txBody>
                  <a:tcPr marL="91425" marR="91425" marT="91425" marB="91425" anchor="ctr"/>
                </a:tc>
                <a:extLst>
                  <a:ext uri="{0D108BD9-81ED-4DB2-BD59-A6C34878D82A}">
                    <a16:rowId xmlns:a16="http://schemas.microsoft.com/office/drawing/2014/main" val="10001"/>
                  </a:ext>
                </a:extLst>
              </a:tr>
              <a:tr h="1530151">
                <a:tc>
                  <a:txBody>
                    <a:bodyPr/>
                    <a:lstStyle/>
                    <a:p>
                      <a:pPr marL="0" lvl="0" indent="0" algn="ctr" rtl="0">
                        <a:spcBef>
                          <a:spcPts val="0"/>
                        </a:spcBef>
                        <a:spcAft>
                          <a:spcPts val="0"/>
                        </a:spcAft>
                        <a:buNone/>
                      </a:pPr>
                      <a:r>
                        <a:rPr lang="en-US" b="1">
                          <a:latin typeface="Cambria"/>
                          <a:ea typeface="Cambria"/>
                          <a:cs typeface="Cambria"/>
                          <a:sym typeface="Cambria"/>
                        </a:rPr>
                        <a:t>2</a:t>
                      </a:r>
                      <a:endParaRPr b="1">
                        <a:latin typeface="Cambria"/>
                        <a:ea typeface="Cambria"/>
                        <a:cs typeface="Cambria"/>
                        <a:sym typeface="Cambria"/>
                      </a:endParaRPr>
                    </a:p>
                  </a:txBody>
                  <a:tcPr marL="91425" marR="91425" marT="91425" marB="91425" anchor="ctr"/>
                </a:tc>
                <a:tc>
                  <a:txBody>
                    <a:bodyPr/>
                    <a:lstStyle/>
                    <a:p>
                      <a:pPr algn="l" fontAlgn="base"/>
                      <a:r>
                        <a:rPr lang="en-IN" dirty="0" err="1"/>
                        <a:t>Shahria</a:t>
                      </a:r>
                      <a:r>
                        <a:rPr lang="en-IN" dirty="0"/>
                        <a:t> MT et al.</a:t>
                      </a:r>
                    </a:p>
                  </a:txBody>
                  <a:tcPr anchor="ctr"/>
                </a:tc>
                <a:tc>
                  <a:txBody>
                    <a:bodyPr/>
                    <a:lstStyle/>
                    <a:p>
                      <a:pPr marL="0" lvl="0" indent="0" algn="l" rtl="0">
                        <a:spcBef>
                          <a:spcPts val="0"/>
                        </a:spcBef>
                        <a:spcAft>
                          <a:spcPts val="0"/>
                        </a:spcAft>
                        <a:buNone/>
                      </a:pPr>
                      <a:r>
                        <a:rPr lang="en-US" dirty="0"/>
                        <a:t>Modal Vision for Advanced Robotics(2018)</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Utilization of sensor configurations (LiDAR, cameras) to provide comprehensive environmental understanding.</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Limited data on the effectiveness of integrating multiple sensor types.</a:t>
                      </a:r>
                      <a:endParaRPr dirty="0">
                        <a:sym typeface="Cambria"/>
                      </a:endParaRPr>
                    </a:p>
                  </a:txBody>
                  <a:tcPr marL="91425" marR="91425" marT="91425" marB="91425" anchor="ctr"/>
                </a:tc>
                <a:extLst>
                  <a:ext uri="{0D108BD9-81ED-4DB2-BD59-A6C34878D82A}">
                    <a16:rowId xmlns:a16="http://schemas.microsoft.com/office/drawing/2014/main" val="10002"/>
                  </a:ext>
                </a:extLst>
              </a:tr>
              <a:tr h="1564584">
                <a:tc>
                  <a:txBody>
                    <a:bodyPr/>
                    <a:lstStyle/>
                    <a:p>
                      <a:pPr marL="0" lvl="0" indent="0" algn="ctr" rtl="0">
                        <a:spcBef>
                          <a:spcPts val="0"/>
                        </a:spcBef>
                        <a:spcAft>
                          <a:spcPts val="0"/>
                        </a:spcAft>
                        <a:buNone/>
                      </a:pPr>
                      <a:r>
                        <a:rPr lang="en-IN" b="1" dirty="0">
                          <a:latin typeface="Cambria"/>
                          <a:ea typeface="Cambria"/>
                          <a:cs typeface="Cambria"/>
                          <a:sym typeface="Cambria"/>
                        </a:rPr>
                        <a:t>3</a:t>
                      </a:r>
                      <a:endParaRPr b="1" dirty="0">
                        <a:latin typeface="Cambria"/>
                        <a:ea typeface="Cambria"/>
                        <a:cs typeface="Cambria"/>
                        <a:sym typeface="Cambria"/>
                      </a:endParaRPr>
                    </a:p>
                  </a:txBody>
                  <a:tcPr marL="91425" marR="91425" marT="91425" marB="91425" anchor="ctr"/>
                </a:tc>
                <a:tc>
                  <a:txBody>
                    <a:bodyPr/>
                    <a:lstStyle/>
                    <a:p>
                      <a:pPr marL="0" lvl="0" indent="0" algn="l" rtl="0">
                        <a:spcBef>
                          <a:spcPts val="0"/>
                        </a:spcBef>
                        <a:spcAft>
                          <a:spcPts val="0"/>
                        </a:spcAft>
                        <a:buNone/>
                      </a:pPr>
                      <a:r>
                        <a:rPr lang="en-IN" dirty="0" err="1"/>
                        <a:t>Bermhed</a:t>
                      </a:r>
                      <a:r>
                        <a:rPr lang="en-IN" dirty="0"/>
                        <a:t> et al.</a:t>
                      </a:r>
                      <a:endParaRPr lang="en-IN" dirty="0">
                        <a:sym typeface="Cambria"/>
                      </a:endParaRPr>
                    </a:p>
                  </a:txBody>
                  <a:tcPr marL="91425" marR="91425" marT="91425" marB="91425" anchor="ctr"/>
                </a:tc>
                <a:tc>
                  <a:txBody>
                    <a:bodyPr/>
                    <a:lstStyle/>
                    <a:p>
                      <a:pPr marL="0" lvl="0" indent="0" algn="l" rtl="0">
                        <a:spcBef>
                          <a:spcPts val="0"/>
                        </a:spcBef>
                        <a:spcAft>
                          <a:spcPts val="0"/>
                        </a:spcAft>
                        <a:buNone/>
                      </a:pPr>
                      <a:r>
                        <a:rPr lang="en-IN" dirty="0"/>
                        <a:t>Turret Systems in Robotics(2019)</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Integration of turret-mounted vision systems with capabilities of panning, tilting, and zooming for enhanced navigation and monitoring.</a:t>
                      </a:r>
                      <a:endParaRPr dirty="0">
                        <a:sym typeface="Cambria"/>
                      </a:endParaRPr>
                    </a:p>
                  </a:txBody>
                  <a:tcPr marL="91425" marR="91425" marT="91425" marB="91425" anchor="ctr"/>
                </a:tc>
                <a:tc>
                  <a:txBody>
                    <a:bodyPr/>
                    <a:lstStyle/>
                    <a:p>
                      <a:pPr marL="0" lvl="0" indent="0" algn="l" rtl="0">
                        <a:spcBef>
                          <a:spcPts val="0"/>
                        </a:spcBef>
                        <a:spcAft>
                          <a:spcPts val="0"/>
                        </a:spcAft>
                        <a:buNone/>
                      </a:pPr>
                      <a:r>
                        <a:rPr lang="en-US" dirty="0"/>
                        <a:t>Need for further research on the integration of advanced turret designs and fire regimes.</a:t>
                      </a:r>
                      <a:endParaRPr dirty="0">
                        <a:sym typeface="Cambri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113" name="Google Shape;113;g2ebb2718e4d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1" name="Google Shape;111;g2ebb2718e4d_0_5"/>
          <p:cNvGraphicFramePr/>
          <p:nvPr>
            <p:extLst>
              <p:ext uri="{D42A27DB-BD31-4B8C-83A1-F6EECF244321}">
                <p14:modId xmlns:p14="http://schemas.microsoft.com/office/powerpoint/2010/main" val="392264302"/>
              </p:ext>
            </p:extLst>
          </p:nvPr>
        </p:nvGraphicFramePr>
        <p:xfrm>
          <a:off x="955190" y="1503969"/>
          <a:ext cx="10281619" cy="4852381"/>
        </p:xfrm>
        <a:graphic>
          <a:graphicData uri="http://schemas.openxmlformats.org/drawingml/2006/table">
            <a:tbl>
              <a:tblPr>
                <a:noFill/>
                <a:tableStyleId>{252108C0-F26C-423F-91A2-4CEDFFE9ED8A}</a:tableStyleId>
              </a:tblPr>
              <a:tblGrid>
                <a:gridCol w="1947067">
                  <a:extLst>
                    <a:ext uri="{9D8B030D-6E8A-4147-A177-3AD203B41FA5}">
                      <a16:colId xmlns:a16="http://schemas.microsoft.com/office/drawing/2014/main" val="20000"/>
                    </a:ext>
                  </a:extLst>
                </a:gridCol>
                <a:gridCol w="1947067">
                  <a:extLst>
                    <a:ext uri="{9D8B030D-6E8A-4147-A177-3AD203B41FA5}">
                      <a16:colId xmlns:a16="http://schemas.microsoft.com/office/drawing/2014/main" val="20001"/>
                    </a:ext>
                  </a:extLst>
                </a:gridCol>
                <a:gridCol w="1658480">
                  <a:extLst>
                    <a:ext uri="{9D8B030D-6E8A-4147-A177-3AD203B41FA5}">
                      <a16:colId xmlns:a16="http://schemas.microsoft.com/office/drawing/2014/main" val="20002"/>
                    </a:ext>
                  </a:extLst>
                </a:gridCol>
                <a:gridCol w="2315183">
                  <a:extLst>
                    <a:ext uri="{9D8B030D-6E8A-4147-A177-3AD203B41FA5}">
                      <a16:colId xmlns:a16="http://schemas.microsoft.com/office/drawing/2014/main" val="20004"/>
                    </a:ext>
                  </a:extLst>
                </a:gridCol>
                <a:gridCol w="2413822">
                  <a:extLst>
                    <a:ext uri="{9D8B030D-6E8A-4147-A177-3AD203B41FA5}">
                      <a16:colId xmlns:a16="http://schemas.microsoft.com/office/drawing/2014/main" val="20005"/>
                    </a:ext>
                  </a:extLst>
                </a:gridCol>
              </a:tblGrid>
              <a:tr h="392392">
                <a:tc>
                  <a:txBody>
                    <a:bodyPr/>
                    <a:lstStyle/>
                    <a:p>
                      <a:pPr marL="0" lvl="0" indent="0" algn="ctr" rtl="0">
                        <a:spcBef>
                          <a:spcPts val="0"/>
                        </a:spcBef>
                        <a:spcAft>
                          <a:spcPts val="0"/>
                        </a:spcAft>
                        <a:buNone/>
                      </a:pPr>
                      <a:r>
                        <a:rPr lang="en-US" b="1" dirty="0">
                          <a:latin typeface="Cambria"/>
                          <a:ea typeface="Cambria"/>
                          <a:cs typeface="Cambria"/>
                          <a:sym typeface="Cambria"/>
                        </a:rPr>
                        <a:t>Sr. No</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Author Name</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Paper Title</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Methodology</a:t>
                      </a:r>
                      <a:endParaRPr b="1" dirty="0">
                        <a:latin typeface="Cambria"/>
                        <a:ea typeface="Cambria"/>
                        <a:cs typeface="Cambria"/>
                        <a:sym typeface="Cambria"/>
                      </a:endParaRPr>
                    </a:p>
                  </a:txBody>
                  <a:tcPr marL="91425" marR="91425" marT="91425" marB="91425" anchor="ctr"/>
                </a:tc>
                <a:tc>
                  <a:txBody>
                    <a:bodyPr/>
                    <a:lstStyle/>
                    <a:p>
                      <a:pPr marL="0" lvl="0" indent="0" algn="ctr" rtl="0">
                        <a:spcBef>
                          <a:spcPts val="0"/>
                        </a:spcBef>
                        <a:spcAft>
                          <a:spcPts val="0"/>
                        </a:spcAft>
                        <a:buNone/>
                      </a:pPr>
                      <a:r>
                        <a:rPr lang="en-US" b="1" dirty="0">
                          <a:latin typeface="Cambria"/>
                          <a:ea typeface="Cambria"/>
                          <a:cs typeface="Cambria"/>
                          <a:sym typeface="Cambria"/>
                        </a:rPr>
                        <a:t>Remarks (Research Gaps)</a:t>
                      </a:r>
                      <a:endParaRPr b="1" dirty="0">
                        <a:latin typeface="Cambria"/>
                        <a:ea typeface="Cambria"/>
                        <a:cs typeface="Cambria"/>
                        <a:sym typeface="Cambria"/>
                      </a:endParaRPr>
                    </a:p>
                  </a:txBody>
                  <a:tcPr marL="91425" marR="91425" marT="91425" marB="91425" anchor="ctr"/>
                </a:tc>
                <a:extLst>
                  <a:ext uri="{0D108BD9-81ED-4DB2-BD59-A6C34878D82A}">
                    <a16:rowId xmlns:a16="http://schemas.microsoft.com/office/drawing/2014/main" val="10000"/>
                  </a:ext>
                </a:extLst>
              </a:tr>
              <a:tr h="1335402">
                <a:tc>
                  <a:txBody>
                    <a:bodyPr/>
                    <a:lstStyle/>
                    <a:p>
                      <a:pPr marL="0" lvl="0" indent="0" algn="ctr" rtl="0">
                        <a:spcBef>
                          <a:spcPts val="0"/>
                        </a:spcBef>
                        <a:spcAft>
                          <a:spcPts val="0"/>
                        </a:spcAft>
                        <a:buNone/>
                      </a:pPr>
                      <a:r>
                        <a:rPr lang="en-US" b="1" dirty="0">
                          <a:latin typeface="Cambria"/>
                          <a:ea typeface="Cambria"/>
                          <a:cs typeface="Cambria"/>
                          <a:sym typeface="Cambria"/>
                        </a:rPr>
                        <a:t>4</a:t>
                      </a:r>
                      <a:endParaRPr b="1" dirty="0">
                        <a:latin typeface="Cambria"/>
                        <a:ea typeface="Cambria"/>
                        <a:cs typeface="Cambria"/>
                        <a:sym typeface="Cambria"/>
                      </a:endParaRPr>
                    </a:p>
                  </a:txBody>
                  <a:tcPr marL="91425" marR="91425" marT="91425" marB="91425" anchor="ctr"/>
                </a:tc>
                <a:tc>
                  <a:txBody>
                    <a:bodyPr/>
                    <a:lstStyle/>
                    <a:p>
                      <a:pPr algn="l" fontAlgn="base"/>
                      <a:r>
                        <a:rPr lang="en-IN" dirty="0">
                          <a:latin typeface="Cambria" panose="02040503050406030204" pitchFamily="18" charset="0"/>
                          <a:ea typeface="Cambria" panose="02040503050406030204" pitchFamily="18" charset="0"/>
                        </a:rPr>
                        <a:t>Anna </a:t>
                      </a:r>
                      <a:r>
                        <a:rPr lang="en-IN" dirty="0" err="1">
                          <a:latin typeface="Cambria" panose="02040503050406030204" pitchFamily="18" charset="0"/>
                          <a:ea typeface="Cambria" panose="02040503050406030204" pitchFamily="18" charset="0"/>
                        </a:rPr>
                        <a:t>Annusewicz</a:t>
                      </a:r>
                      <a:endParaRPr lang="en-IN" dirty="0">
                        <a:latin typeface="Cambria" panose="02040503050406030204" pitchFamily="18" charset="0"/>
                        <a:ea typeface="Cambria" panose="02040503050406030204" pitchFamily="18" charset="0"/>
                      </a:endParaRPr>
                    </a:p>
                  </a:txBody>
                  <a:tcPr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Incorporation of OpenCV into Robotic Platforms(2017)</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Use of OpenCV for object detection, image processing, and machine learning in various robotic platforms, emphasizing scalability and modularity.</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Challenges in implementing OpenCV within resource-restricted frames.</a:t>
                      </a:r>
                      <a:endParaRPr dirty="0">
                        <a:latin typeface="Cambria" panose="02040503050406030204" pitchFamily="18" charset="0"/>
                        <a:ea typeface="Cambria" panose="02040503050406030204" pitchFamily="18" charset="0"/>
                        <a:sym typeface="Cambria"/>
                      </a:endParaRPr>
                    </a:p>
                  </a:txBody>
                  <a:tcPr marL="91425" marR="91425" marT="91425" marB="91425" anchor="ctr"/>
                </a:tc>
                <a:extLst>
                  <a:ext uri="{0D108BD9-81ED-4DB2-BD59-A6C34878D82A}">
                    <a16:rowId xmlns:a16="http://schemas.microsoft.com/office/drawing/2014/main" val="10001"/>
                  </a:ext>
                </a:extLst>
              </a:tr>
              <a:tr h="1530151">
                <a:tc>
                  <a:txBody>
                    <a:bodyPr/>
                    <a:lstStyle/>
                    <a:p>
                      <a:pPr marL="0" lvl="0" indent="0" algn="ctr" rtl="0">
                        <a:spcBef>
                          <a:spcPts val="0"/>
                        </a:spcBef>
                        <a:spcAft>
                          <a:spcPts val="0"/>
                        </a:spcAft>
                        <a:buNone/>
                      </a:pPr>
                      <a:r>
                        <a:rPr lang="en-US" b="1" dirty="0">
                          <a:latin typeface="Cambria"/>
                          <a:ea typeface="Cambria"/>
                          <a:cs typeface="Cambria"/>
                          <a:sym typeface="Cambria"/>
                        </a:rPr>
                        <a:t>5</a:t>
                      </a:r>
                      <a:endParaRPr b="1" dirty="0">
                        <a:latin typeface="Cambria"/>
                        <a:ea typeface="Cambria"/>
                        <a:cs typeface="Cambria"/>
                        <a:sym typeface="Cambria"/>
                      </a:endParaRPr>
                    </a:p>
                  </a:txBody>
                  <a:tcPr marL="91425" marR="91425" marT="91425" marB="91425" anchor="ctr"/>
                </a:tc>
                <a:tc>
                  <a:txBody>
                    <a:bodyPr/>
                    <a:lstStyle/>
                    <a:p>
                      <a:pPr algn="l" fontAlgn="base"/>
                      <a:r>
                        <a:rPr lang="en-IN" dirty="0">
                          <a:latin typeface="Cambria" panose="02040503050406030204" pitchFamily="18" charset="0"/>
                          <a:ea typeface="Cambria" panose="02040503050406030204" pitchFamily="18" charset="0"/>
                        </a:rPr>
                        <a:t>Medina-Santiago A et al.</a:t>
                      </a:r>
                    </a:p>
                  </a:txBody>
                  <a:tcPr anchor="ctr"/>
                </a:tc>
                <a:tc>
                  <a:txBody>
                    <a:bodyPr/>
                    <a:lstStyle/>
                    <a:p>
                      <a:pPr marL="0" lvl="0" indent="0" algn="l" rtl="0">
                        <a:spcBef>
                          <a:spcPts val="0"/>
                        </a:spcBef>
                        <a:spcAft>
                          <a:spcPts val="0"/>
                        </a:spcAft>
                        <a:buNone/>
                      </a:pPr>
                      <a:r>
                        <a:rPr lang="en-IN" dirty="0">
                          <a:latin typeface="Cambria" panose="02040503050406030204" pitchFamily="18" charset="0"/>
                          <a:ea typeface="Cambria" panose="02040503050406030204" pitchFamily="18" charset="0"/>
                        </a:rPr>
                        <a:t>GNSS Navigation and Obstacle Avoidance in Mobile Robots(2016)</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Use of GNSS navigation systems and obstacle avoidance algorithms for dynamic and efficient robotic mobility.</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Limited focus on the integration of visual signals for improved navigation.</a:t>
                      </a:r>
                      <a:endParaRPr dirty="0">
                        <a:latin typeface="Cambria" panose="02040503050406030204" pitchFamily="18" charset="0"/>
                        <a:ea typeface="Cambria" panose="02040503050406030204" pitchFamily="18" charset="0"/>
                        <a:sym typeface="Cambria"/>
                      </a:endParaRPr>
                    </a:p>
                  </a:txBody>
                  <a:tcPr marL="91425" marR="91425" marT="91425" marB="91425" anchor="ctr"/>
                </a:tc>
                <a:extLst>
                  <a:ext uri="{0D108BD9-81ED-4DB2-BD59-A6C34878D82A}">
                    <a16:rowId xmlns:a16="http://schemas.microsoft.com/office/drawing/2014/main" val="10002"/>
                  </a:ext>
                </a:extLst>
              </a:tr>
              <a:tr h="1443664">
                <a:tc>
                  <a:txBody>
                    <a:bodyPr/>
                    <a:lstStyle/>
                    <a:p>
                      <a:pPr marL="0" lvl="0" indent="0" algn="ctr" rtl="0">
                        <a:spcBef>
                          <a:spcPts val="0"/>
                        </a:spcBef>
                        <a:spcAft>
                          <a:spcPts val="0"/>
                        </a:spcAft>
                        <a:buNone/>
                      </a:pPr>
                      <a:r>
                        <a:rPr lang="en-IN" b="1" dirty="0">
                          <a:latin typeface="Cambria"/>
                          <a:ea typeface="Cambria"/>
                          <a:cs typeface="Cambria"/>
                          <a:sym typeface="Cambria"/>
                        </a:rPr>
                        <a:t>6</a:t>
                      </a:r>
                      <a:endParaRPr b="1" dirty="0">
                        <a:latin typeface="Cambria"/>
                        <a:ea typeface="Cambria"/>
                        <a:cs typeface="Cambria"/>
                        <a:sym typeface="Cambria"/>
                      </a:endParaRPr>
                    </a:p>
                  </a:txBody>
                  <a:tcPr marL="91425" marR="91425" marT="91425" marB="91425" anchor="ctr"/>
                </a:tc>
                <a:tc>
                  <a:txBody>
                    <a:bodyPr/>
                    <a:lstStyle/>
                    <a:p>
                      <a:pPr marL="0" lvl="0" indent="0" algn="l" rtl="0">
                        <a:spcBef>
                          <a:spcPts val="0"/>
                        </a:spcBef>
                        <a:spcAft>
                          <a:spcPts val="0"/>
                        </a:spcAft>
                        <a:buNone/>
                      </a:pPr>
                      <a:r>
                        <a:rPr lang="en-IN" dirty="0">
                          <a:latin typeface="Cambria" panose="02040503050406030204" pitchFamily="18" charset="0"/>
                          <a:ea typeface="Cambria" panose="02040503050406030204" pitchFamily="18" charset="0"/>
                        </a:rPr>
                        <a:t>Rahman et al.</a:t>
                      </a:r>
                      <a:endParaRPr lang="en-IN"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Unmanned Ground Vehicle with Vision System(2021)</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Design of a vehicle with wireless HD camera, radio control, Python-based GUI, and facial recognition using </a:t>
                      </a:r>
                      <a:r>
                        <a:rPr lang="en-US" dirty="0" err="1">
                          <a:latin typeface="Cambria" panose="02040503050406030204" pitchFamily="18" charset="0"/>
                          <a:ea typeface="Cambria" panose="02040503050406030204" pitchFamily="18" charset="0"/>
                        </a:rPr>
                        <a:t>Haar</a:t>
                      </a:r>
                      <a:r>
                        <a:rPr lang="en-US" dirty="0">
                          <a:latin typeface="Cambria" panose="02040503050406030204" pitchFamily="18" charset="0"/>
                          <a:ea typeface="Cambria" panose="02040503050406030204" pitchFamily="18" charset="0"/>
                        </a:rPr>
                        <a:t>-cascade classifiers and LBPH algorithm.</a:t>
                      </a:r>
                      <a:endParaRPr dirty="0">
                        <a:latin typeface="Cambria" panose="02040503050406030204" pitchFamily="18" charset="0"/>
                        <a:ea typeface="Cambria" panose="02040503050406030204" pitchFamily="18" charset="0"/>
                        <a:sym typeface="Cambria"/>
                      </a:endParaRPr>
                    </a:p>
                  </a:txBody>
                  <a:tcPr marL="91425" marR="91425" marT="91425" marB="91425" anchor="ctr"/>
                </a:tc>
                <a:tc>
                  <a:txBody>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Integration challenges between camera systems and mobile chassis.</a:t>
                      </a:r>
                      <a:endParaRPr dirty="0">
                        <a:latin typeface="Cambria" panose="02040503050406030204" pitchFamily="18" charset="0"/>
                        <a:ea typeface="Cambria" panose="02040503050406030204" pitchFamily="18" charset="0"/>
                        <a:sym typeface="Cambri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113" name="Google Shape;113;g2ebb2718e4d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4" name="Google Shape;110;g2ebb2718e4d_0_5">
            <a:extLst>
              <a:ext uri="{FF2B5EF4-FFF2-40B4-BE49-F238E27FC236}">
                <a16:creationId xmlns:a16="http://schemas.microsoft.com/office/drawing/2014/main" id="{5670B384-0D88-2785-F823-C26D0104810E}"/>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Review of Literature </a:t>
            </a:r>
            <a:endParaRPr sz="4700" dirty="0">
              <a:latin typeface="Cambria"/>
              <a:ea typeface="Cambria"/>
              <a:cs typeface="Cambria"/>
              <a:sym typeface="Cambria"/>
            </a:endParaRPr>
          </a:p>
        </p:txBody>
      </p:sp>
    </p:spTree>
    <p:extLst>
      <p:ext uri="{BB962C8B-B14F-4D97-AF65-F5344CB8AC3E}">
        <p14:creationId xmlns:p14="http://schemas.microsoft.com/office/powerpoint/2010/main" val="417004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ebb2718e4d_0_12"/>
          <p:cNvSpPr txBox="1">
            <a:spLocks noGrp="1"/>
          </p:cNvSpPr>
          <p:nvPr>
            <p:ph type="title"/>
          </p:nvPr>
        </p:nvSpPr>
        <p:spPr>
          <a:xfrm>
            <a:off x="838200" y="542923"/>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Research Gap</a:t>
            </a:r>
            <a:endParaRPr b="1" dirty="0">
              <a:latin typeface="Cambria"/>
              <a:ea typeface="Cambria"/>
              <a:cs typeface="Cambria"/>
              <a:sym typeface="Cambria"/>
            </a:endParaRPr>
          </a:p>
        </p:txBody>
      </p:sp>
      <p:sp>
        <p:nvSpPr>
          <p:cNvPr id="119" name="Google Shape;119;g2ebb2718e4d_0_12"/>
          <p:cNvSpPr txBox="1">
            <a:spLocks noGrp="1"/>
          </p:cNvSpPr>
          <p:nvPr>
            <p:ph type="body" idx="1"/>
          </p:nvPr>
        </p:nvSpPr>
        <p:spPr>
          <a:xfrm>
            <a:off x="838200" y="1909897"/>
            <a:ext cx="10515600" cy="3038205"/>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US" dirty="0">
                <a:latin typeface="Cambria" panose="02040503050406030204" pitchFamily="18" charset="0"/>
                <a:ea typeface="Cambria" panose="02040503050406030204" pitchFamily="18" charset="0"/>
              </a:rPr>
              <a:t>Optimizing the interaction between detection and tracking algorithms and the movement mechanisms of mobile turrets, particularly for real-time responsiveness in dynamic environments such as security and surveillance. Integrating newer hardware with software platforms and establishing reliable communication protocols between components like the Raspberry Pi controller, mobile app interface, sensors, and actuators remains challenging.</a:t>
            </a:r>
            <a:endParaRPr dirty="0">
              <a:latin typeface="Cambria" panose="02040503050406030204" pitchFamily="18" charset="0"/>
              <a:ea typeface="Cambria" panose="02040503050406030204" pitchFamily="18" charset="0"/>
            </a:endParaRPr>
          </a:p>
        </p:txBody>
      </p:sp>
      <p:sp>
        <p:nvSpPr>
          <p:cNvPr id="120" name="Google Shape;120;g2ebb2718e4d_0_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ebb2718e4d_0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Statement of the Problem</a:t>
            </a:r>
            <a:endParaRPr b="1" dirty="0">
              <a:latin typeface="Cambria"/>
              <a:ea typeface="Cambria"/>
              <a:cs typeface="Cambria"/>
              <a:sym typeface="Cambria"/>
            </a:endParaRPr>
          </a:p>
        </p:txBody>
      </p:sp>
      <p:sp>
        <p:nvSpPr>
          <p:cNvPr id="126" name="Google Shape;126;g2ebb2718e4d_0_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indent="0" algn="just">
              <a:buNone/>
            </a:pPr>
            <a:r>
              <a:rPr lang="en-IN"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Develop a four-wheeled mobile turret system capable of autonomously detecting human bodies, moving to the target, and accurately shooting. The system should integrate real-time object detection, tracking and PID control algorithms for precise movement using </a:t>
            </a:r>
            <a:r>
              <a:rPr lang="en-IN"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mecanum</a:t>
            </a:r>
            <a:r>
              <a:rPr lang="en-IN"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wheels to ensure seamless interaction between all components.</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gn="just" rtl="0">
              <a:spcBef>
                <a:spcPts val="1000"/>
              </a:spcBef>
              <a:spcAft>
                <a:spcPts val="0"/>
              </a:spcAft>
              <a:buNone/>
            </a:pPr>
            <a:endParaRPr dirty="0">
              <a:latin typeface="Cambria" panose="02040503050406030204" pitchFamily="18" charset="0"/>
              <a:ea typeface="Cambria" panose="02040503050406030204" pitchFamily="18" charset="0"/>
            </a:endParaRPr>
          </a:p>
        </p:txBody>
      </p:sp>
      <p:sp>
        <p:nvSpPr>
          <p:cNvPr id="127" name="Google Shape;127;g2ebb2718e4d_0_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ebb2718e4d_0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latin typeface="Cambria"/>
                <a:ea typeface="Cambria"/>
                <a:cs typeface="Cambria"/>
                <a:sym typeface="Cambria"/>
              </a:rPr>
              <a:t>Objectives</a:t>
            </a:r>
            <a:endParaRPr b="1">
              <a:latin typeface="Cambria"/>
              <a:ea typeface="Cambria"/>
              <a:cs typeface="Cambria"/>
              <a:sym typeface="Cambria"/>
            </a:endParaRPr>
          </a:p>
        </p:txBody>
      </p:sp>
      <p:sp>
        <p:nvSpPr>
          <p:cNvPr id="133" name="Google Shape;133;g2ebb2718e4d_0_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342900" algn="just">
              <a:lnSpc>
                <a:spcPct val="150000"/>
              </a:lnSpc>
            </a:pPr>
            <a:r>
              <a:rPr lang="en-IN"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To redesign and build the frame of the mobile turret.</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a:p>
            <a:pPr marL="342900" algn="just">
              <a:lnSpc>
                <a:spcPct val="150000"/>
              </a:lnSpc>
            </a:pPr>
            <a:r>
              <a:rPr lang="en-US"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To implement Computer Vision capabilities for real-time detection &amp; tracking of targets. </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a:p>
            <a:pPr marL="342900" algn="just">
              <a:lnSpc>
                <a:spcPct val="150000"/>
              </a:lnSpc>
              <a:spcAft>
                <a:spcPts val="800"/>
              </a:spcAft>
            </a:pPr>
            <a:r>
              <a:rPr lang="en-IN"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To produce an autonomously moving mobile turret integrating the above-mentioned hardware and software aspects.</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34" name="Google Shape;134;g2ebb2718e4d_0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ebb2718e4d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Cambria"/>
                <a:ea typeface="Cambria"/>
                <a:cs typeface="Cambria"/>
                <a:sym typeface="Cambria"/>
              </a:rPr>
              <a:t>Methodology</a:t>
            </a:r>
            <a:endParaRPr b="1" dirty="0">
              <a:latin typeface="Cambria"/>
              <a:ea typeface="Cambria"/>
              <a:cs typeface="Cambria"/>
              <a:sym typeface="Cambria"/>
            </a:endParaRPr>
          </a:p>
        </p:txBody>
      </p:sp>
      <p:sp>
        <p:nvSpPr>
          <p:cNvPr id="140" name="Google Shape;140;g2ebb2718e4d_0_27"/>
          <p:cNvSpPr txBox="1">
            <a:spLocks noGrp="1"/>
          </p:cNvSpPr>
          <p:nvPr>
            <p:ph type="body" idx="1"/>
          </p:nvPr>
        </p:nvSpPr>
        <p:spPr>
          <a:xfrm>
            <a:off x="838200" y="1331222"/>
            <a:ext cx="10515600" cy="5025128"/>
          </a:xfrm>
          <a:prstGeom prst="rect">
            <a:avLst/>
          </a:prstGeom>
        </p:spPr>
        <p:txBody>
          <a:bodyPr spcFirstLastPara="1" wrap="square" lIns="91425" tIns="45700" rIns="91425" bIns="45700" anchor="t" anchorCtr="0">
            <a:noAutofit/>
          </a:bodyPr>
          <a:lstStyle/>
          <a:p>
            <a:pPr marL="0" indent="0" algn="just">
              <a:lnSpc>
                <a:spcPct val="100000"/>
              </a:lnSpc>
              <a:buNone/>
            </a:pPr>
            <a:r>
              <a:rPr lang="en-IN" b="1" dirty="0">
                <a:effectLst/>
                <a:latin typeface="Cambria" panose="02040503050406030204" pitchFamily="18" charset="0"/>
                <a:ea typeface="Cambria" panose="02040503050406030204" pitchFamily="18" charset="0"/>
                <a:cs typeface="Times New Roman" panose="02020603050405020304" pitchFamily="18" charset="0"/>
              </a:rPr>
              <a:t>Turret frame redesign</a:t>
            </a:r>
            <a:endParaRPr lang="en-IN"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Modulate the height of the turret frame to accurately engage targets at varying altitudes.</a:t>
            </a: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Incorporate stability in order to mitigate recoil from the shooting of the gun and balance the turning torque of the chassis.</a:t>
            </a:r>
          </a:p>
          <a:p>
            <a:pPr marL="0" indent="0" algn="just">
              <a:lnSpc>
                <a:spcPct val="100000"/>
              </a:lnSpc>
              <a:buNone/>
            </a:pPr>
            <a:r>
              <a:rPr lang="en-IN" b="1" dirty="0">
                <a:effectLst/>
                <a:latin typeface="Cambria" panose="02040503050406030204" pitchFamily="18" charset="0"/>
                <a:ea typeface="Cambria" panose="02040503050406030204" pitchFamily="18" charset="0"/>
                <a:cs typeface="Times New Roman" panose="02020603050405020304" pitchFamily="18" charset="0"/>
              </a:rPr>
              <a:t>Object detection and tracking</a:t>
            </a:r>
            <a:endParaRPr lang="en-IN"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Implement real time object detection to identify targets and follow them.</a:t>
            </a:r>
          </a:p>
          <a:p>
            <a:pPr marL="285750" indent="-285750" algn="just">
              <a:lnSpc>
                <a:spcPct val="100000"/>
              </a:lnSpc>
            </a:pPr>
            <a:r>
              <a:rPr lang="en-IN" dirty="0">
                <a:effectLst/>
                <a:latin typeface="Cambria" panose="02040503050406030204" pitchFamily="18" charset="0"/>
                <a:ea typeface="Cambria" panose="02040503050406030204" pitchFamily="18" charset="0"/>
                <a:cs typeface="Times New Roman" panose="02020603050405020304" pitchFamily="18" charset="0"/>
              </a:rPr>
              <a:t>If the mobile turret encounters multiple targets, the turret will fire at the closest target first until the target is destroyed. </a:t>
            </a:r>
          </a:p>
        </p:txBody>
      </p:sp>
      <p:sp>
        <p:nvSpPr>
          <p:cNvPr id="141" name="Google Shape;141;g2ebb2718e4d_0_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1828</Words>
  <Application>Microsoft Office PowerPoint</Application>
  <PresentationFormat>Widescreen</PresentationFormat>
  <Paragraphs>272</Paragraphs>
  <Slides>22</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Times New Roman</vt:lpstr>
      <vt:lpstr>Office Theme</vt:lpstr>
      <vt:lpstr>PowerPoint Presentation</vt:lpstr>
      <vt:lpstr>Content of Presentation </vt:lpstr>
      <vt:lpstr>Introduction</vt:lpstr>
      <vt:lpstr>Review of Literature </vt:lpstr>
      <vt:lpstr>Review of Literature </vt:lpstr>
      <vt:lpstr>Research Gap</vt:lpstr>
      <vt:lpstr>Statement of the Problem</vt:lpstr>
      <vt:lpstr>Objectives</vt:lpstr>
      <vt:lpstr>Methodology</vt:lpstr>
      <vt:lpstr>Methodology</vt:lpstr>
      <vt:lpstr>Methodology</vt:lpstr>
      <vt:lpstr>Preliminary work and Results</vt:lpstr>
      <vt:lpstr>Preliminary work and Results</vt:lpstr>
      <vt:lpstr>Schedule of the Proposed Work</vt:lpstr>
      <vt:lpstr>Estimated expenditures</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lastModifiedBy>tanish.nallamothu.btech2021</cp:lastModifiedBy>
  <cp:revision>5</cp:revision>
  <dcterms:created xsi:type="dcterms:W3CDTF">2024-07-12T05:12:35Z</dcterms:created>
  <dcterms:modified xsi:type="dcterms:W3CDTF">2024-07-30T09:47:52Z</dcterms:modified>
</cp:coreProperties>
</file>