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520" cy="530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520" cy="530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8640" y="-8640"/>
            <a:ext cx="9168480" cy="6873840"/>
            <a:chOff x="-8640" y="-8640"/>
            <a:chExt cx="9168480" cy="6873840"/>
          </a:xfrm>
        </p:grpSpPr>
        <p:sp>
          <p:nvSpPr>
            <p:cNvPr id="1" name="CustomShape 2"/>
            <p:cNvSpPr/>
            <p:nvPr/>
          </p:nvSpPr>
          <p:spPr>
            <a:xfrm>
              <a:off x="-8640" y="4013280"/>
              <a:ext cx="455760" cy="285192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6891840" y="0"/>
              <a:ext cx="2268000" cy="686520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7205040" y="-8640"/>
              <a:ext cx="1946880" cy="686520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6638040" y="3920040"/>
              <a:ext cx="2512080" cy="293652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010280" y="-8640"/>
              <a:ext cx="2141280" cy="686520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8295840" y="-8640"/>
              <a:ext cx="856080" cy="686520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077320" y="-8640"/>
              <a:ext cx="1065240" cy="686520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8060400" y="4893840"/>
              <a:ext cx="1092600" cy="196272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-8640" y="-8640"/>
            <a:ext cx="9168480" cy="6873840"/>
            <a:chOff x="-8640" y="-8640"/>
            <a:chExt cx="9168480" cy="6873840"/>
          </a:xfrm>
        </p:grpSpPr>
        <p:sp>
          <p:nvSpPr>
            <p:cNvPr id="50" name="CustomShape 2"/>
            <p:cNvSpPr/>
            <p:nvPr/>
          </p:nvSpPr>
          <p:spPr>
            <a:xfrm>
              <a:off x="-8640" y="4013280"/>
              <a:ext cx="455760" cy="285192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CustomShape 5"/>
            <p:cNvSpPr/>
            <p:nvPr/>
          </p:nvSpPr>
          <p:spPr>
            <a:xfrm>
              <a:off x="6891840" y="0"/>
              <a:ext cx="2268000" cy="686520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" name="CustomShape 6"/>
            <p:cNvSpPr/>
            <p:nvPr/>
          </p:nvSpPr>
          <p:spPr>
            <a:xfrm>
              <a:off x="7205040" y="-8640"/>
              <a:ext cx="1946880" cy="686520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" name="CustomShape 7"/>
            <p:cNvSpPr/>
            <p:nvPr/>
          </p:nvSpPr>
          <p:spPr>
            <a:xfrm>
              <a:off x="6638040" y="3920040"/>
              <a:ext cx="2512080" cy="293652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" name="CustomShape 8"/>
            <p:cNvSpPr/>
            <p:nvPr/>
          </p:nvSpPr>
          <p:spPr>
            <a:xfrm>
              <a:off x="7010280" y="-8640"/>
              <a:ext cx="2141280" cy="686520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" name="CustomShape 9"/>
            <p:cNvSpPr/>
            <p:nvPr/>
          </p:nvSpPr>
          <p:spPr>
            <a:xfrm>
              <a:off x="8295840" y="-8640"/>
              <a:ext cx="856080" cy="686520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" name="CustomShape 10"/>
            <p:cNvSpPr/>
            <p:nvPr/>
          </p:nvSpPr>
          <p:spPr>
            <a:xfrm>
              <a:off x="8077320" y="-8640"/>
              <a:ext cx="1065240" cy="686520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" name="CustomShape 11"/>
            <p:cNvSpPr/>
            <p:nvPr/>
          </p:nvSpPr>
          <p:spPr>
            <a:xfrm>
              <a:off x="8060400" y="4893840"/>
              <a:ext cx="1092600" cy="196272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0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099440" y="640080"/>
            <a:ext cx="7185960" cy="44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  </a:t>
            </a:r>
            <a:endParaRPr b="0" lang="en-IN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Best Practices in Coding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629640"/>
            <a:ext cx="822816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Avoid Hard coding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884240"/>
            <a:ext cx="7142400" cy="49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Placing a number or quoted text inside active code is hard coding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This is deadly as the program restricts itself to this hard coded value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To make a change, you need to change code, recompile and redeploy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Usual way to avoid hard coding is to use constants at the top of a program; here also, you need to edit the program, but the change is in one place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Other way is to put all configurable values in a csv  or dat file. Every program must read the name value pair from the file and later use them in the code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E.g., MAX_LENGTH 150, PORT 8097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98960" y="660960"/>
            <a:ext cx="8228160" cy="5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6000"/>
          </a:bodyPr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Modularity of code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1713960"/>
            <a:ext cx="7476480" cy="50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Modularity is important for easy maintenance</a:t>
            </a: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Do not write lengthy methods or procedures</a:t>
            </a: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We can split the modules based on </a:t>
            </a:r>
            <a:endParaRPr b="0" lang="en-IN" sz="2000" spc="-1" strike="noStrike">
              <a:latin typeface="Arial"/>
            </a:endParaRPr>
          </a:p>
          <a:p>
            <a:pPr lvl="1" marL="743040" indent="-28440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 functional operation as per requirements</a:t>
            </a:r>
            <a:endParaRPr b="0" lang="en-IN" sz="2000" spc="-1" strike="noStrike">
              <a:latin typeface="Arial"/>
            </a:endParaRPr>
          </a:p>
          <a:p>
            <a:pPr lvl="1" marL="743040" indent="-28440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 piece of code is used in more than one place</a:t>
            </a:r>
            <a:endParaRPr b="0" lang="en-IN" sz="2000" spc="-1" strike="noStrike">
              <a:latin typeface="Arial"/>
            </a:endParaRPr>
          </a:p>
          <a:p>
            <a:pPr lvl="1" marL="743040" indent="-28440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Logical breakdown of events in the functionality</a:t>
            </a: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Modularity must be decided right at the design level itself</a:t>
            </a: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Modular programs are easy to debug</a:t>
            </a: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Fixes done on modular programs are easy to isolate from other regression effects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546120"/>
            <a:ext cx="822816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Examine the loops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84120" y="1560600"/>
            <a:ext cx="7142400" cy="49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 loop is - repeat some logic for specific number of times or as long as a condition is true/false</a:t>
            </a: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If this is not checked, it can run forever, infinitely and can bring down the server</a:t>
            </a: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Loop Sample</a:t>
            </a:r>
            <a:endParaRPr b="0" lang="en-IN" sz="20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gateway 1 // variables, flags</a:t>
            </a:r>
            <a:endParaRPr b="0" lang="en-IN" sz="20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xyz = 10</a:t>
            </a:r>
            <a:endParaRPr b="0" lang="en-IN" sz="20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loop starts here</a:t>
            </a:r>
            <a:endParaRPr b="0" lang="en-IN" sz="20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...gateway 2 // variables, flags, counters</a:t>
            </a:r>
            <a:endParaRPr b="0" lang="en-IN" sz="20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..</a:t>
            </a:r>
            <a:endParaRPr b="0" lang="en-IN" sz="20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logic</a:t>
            </a:r>
            <a:endParaRPr b="0" lang="en-IN" sz="20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... gateway 3</a:t>
            </a:r>
            <a:endParaRPr b="0" lang="en-IN" sz="20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loop ends here</a:t>
            </a:r>
            <a:endParaRPr b="0" lang="en-IN" sz="20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gateway 4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09480" y="772200"/>
            <a:ext cx="6732360" cy="52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Gateways are the check posts where we must watch the value of the variables, loop counters and loop flags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Ensure proper resetting of flags and counters and check their values and gateways of the loops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Never allocate memory inside a loop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Never instantiate a class inside a loop; if needed, close it within the loop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Usually, companies do not suggest more than 3 levels in the loops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473040"/>
            <a:ext cx="8228160" cy="5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6000"/>
          </a:bodyPr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Exceptions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202400"/>
            <a:ext cx="6965280" cy="55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Issues may be caused by programmer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Issues may be caused by system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Most of the languages allow try-catch or on-error-go to exceptions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Exception is also an error condition</a:t>
            </a:r>
            <a:endParaRPr b="0" lang="en-IN" sz="18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we do not know when it will happen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1. Any file operations – handle exceptions, because</a:t>
            </a:r>
            <a:endParaRPr b="0" lang="en-IN" sz="18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file may not exist</a:t>
            </a:r>
            <a:endParaRPr b="0" lang="en-IN" sz="18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file is already opened by someone</a:t>
            </a:r>
            <a:endParaRPr b="0" lang="en-IN" sz="18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file does not have privilege</a:t>
            </a:r>
            <a:endParaRPr b="0" lang="en-IN" sz="18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file is already full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46840" y="699120"/>
            <a:ext cx="6450480" cy="58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2. Any database operation – handle exceptions, because</a:t>
            </a:r>
            <a:endParaRPr b="0" lang="en-IN" sz="20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database you may not have rights</a:t>
            </a:r>
            <a:endParaRPr b="0" lang="en-IN" sz="20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database is down</a:t>
            </a:r>
            <a:endParaRPr b="0" lang="en-IN" sz="20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connections exhausted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3. Memory</a:t>
            </a:r>
            <a:endParaRPr b="0" lang="en-IN" sz="20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low memory exception</a:t>
            </a:r>
            <a:endParaRPr b="0" lang="en-IN" sz="20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pointers - writing in privileged memory </a:t>
            </a:r>
            <a:endParaRPr b="0" lang="en-IN" sz="20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array boundary breach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4. Any external devices</a:t>
            </a: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your program accesses webcam or printer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441720"/>
            <a:ext cx="8228160" cy="5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6000"/>
          </a:bodyPr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Performance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599120"/>
            <a:ext cx="7173720" cy="50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We need to monitor CPU, memory, network</a:t>
            </a: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Memory is directly related to variables and object – do not declare huge arrays or objects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CPU is consumed more when you deal with DB or files or devices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Any database operations, open late and close the connection early.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Usage of indexes in queries must be examined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09480" y="897480"/>
            <a:ext cx="6346440" cy="38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Any column used in where condition of db query must have index on it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Any memory allocated must be freed – else the program will shut down after some time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Any object instantiated must be released – else system will be depleted of memory and hence performance will come down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19840" y="546120"/>
            <a:ext cx="82281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Program Logic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84120" y="1717200"/>
            <a:ext cx="7080120" cy="49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Usually, the logic design will be provided to the developer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If it is not provided, take 30 minutes and write the logic of the program in English first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Do not start coding right away. You will make so many assumptions and it will spoil the show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Get the logic approved by the team lead and then start coding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5080" y="782640"/>
            <a:ext cx="6346440" cy="38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Developers usually feel that this takes time; but it reduces the time effectively while coding and reworking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Since developers are not used to documenting, they feel it is not their job. Hence, they miss a lot of finer points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If you write the logic first, you will get a lot of clarifications at that time itself and hence the code will come out clean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09480" y="609480"/>
            <a:ext cx="6346440" cy="79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Why ???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609480" y="1538280"/>
            <a:ext cx="6346440" cy="45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Some basic issues in every development team</a:t>
            </a:r>
            <a:endParaRPr b="0" lang="en-IN" sz="2000" spc="-1" strike="noStrike">
              <a:latin typeface="Arial"/>
            </a:endParaRPr>
          </a:p>
          <a:p>
            <a:pPr lvl="1" marL="743040" indent="-28440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fundamental discipline issues in coding</a:t>
            </a:r>
            <a:endParaRPr b="0" lang="en-IN" sz="2000" spc="-1" strike="noStrike">
              <a:latin typeface="Arial"/>
            </a:endParaRPr>
          </a:p>
          <a:p>
            <a:pPr lvl="1" marL="743040" indent="-28440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number of years of exp. does not match delivery</a:t>
            </a:r>
            <a:endParaRPr b="0" lang="en-IN" sz="2000" spc="-1" strike="noStrike">
              <a:latin typeface="Arial"/>
            </a:endParaRPr>
          </a:p>
          <a:p>
            <a:pPr lvl="1" marL="743040" indent="-28440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by the time they actually  become good coders, they are promoted to leads</a:t>
            </a:r>
            <a:endParaRPr b="0" lang="en-IN" sz="2000" spc="-1" strike="noStrike">
              <a:latin typeface="Arial"/>
            </a:endParaRPr>
          </a:p>
          <a:p>
            <a:pPr lvl="1" marL="743040" indent="-28440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70% of the whole employees, belong 0-4 years of experience</a:t>
            </a:r>
            <a:endParaRPr b="0" lang="en-IN" sz="20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The rework time in coding is the actual killer</a:t>
            </a:r>
            <a:endParaRPr b="0" lang="en-IN" sz="20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20-25% of the time is spent in reworking in software – that means, fix the mistakes done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-20880" y="2023560"/>
            <a:ext cx="65005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IN" sz="4400" spc="-1" strike="noStrike">
                <a:solidFill>
                  <a:srgbClr val="000000"/>
                </a:solidFill>
                <a:latin typeface="Book Antiqua"/>
                <a:ea typeface="DejaVu Sans"/>
              </a:rPr>
              <a:t>THANK YOU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934720" y="3964680"/>
            <a:ext cx="505692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Times New Roman"/>
              </a:rPr>
              <a:t>- SIVA KARTHIK MADAPARTHI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499480" y="2714400"/>
            <a:ext cx="634644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How???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444240"/>
            <a:ext cx="8228160" cy="5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6000"/>
          </a:bodyPr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Commenting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241200" y="1158840"/>
            <a:ext cx="7605720" cy="53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Commenting is necessary for maintaining any program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Without commenting, the program is not complete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Do not assume that the other person who reads this program will understand it clearly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If commenting is not done at the beginning, it is forgotten.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Program - a physical file – you need to comment the following at the top.</a:t>
            </a:r>
            <a:endParaRPr b="0" lang="en-IN" sz="20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at the top of the program - header comment</a:t>
            </a:r>
            <a:endParaRPr b="0" lang="en-IN" sz="20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what the program achieves</a:t>
            </a:r>
            <a:endParaRPr b="0" lang="en-IN" sz="20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who coded on what day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54840" y="915840"/>
            <a:ext cx="6346440" cy="57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1" lang="en-IN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Classes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2400" spc="-1" strike="noStrike">
              <a:latin typeface="Arial"/>
            </a:endParaRPr>
          </a:p>
          <a:p>
            <a:pPr lvl="2" marL="74304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Comment at the beginning of the class about</a:t>
            </a:r>
            <a:endParaRPr b="0" lang="en-IN" sz="2000" spc="-1" strike="noStrike">
              <a:latin typeface="Arial"/>
            </a:endParaRPr>
          </a:p>
          <a:p>
            <a:pPr marL="399960">
              <a:lnSpc>
                <a:spcPct val="80000"/>
              </a:lnSpc>
              <a:spcBef>
                <a:spcPts val="1001"/>
              </a:spcBef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     </a:t>
            </a: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what the class does</a:t>
            </a:r>
            <a:endParaRPr b="0" lang="en-IN" sz="2000" spc="-1" strike="noStrike">
              <a:latin typeface="Arial"/>
            </a:endParaRPr>
          </a:p>
          <a:p>
            <a:pPr lvl="2" marL="74304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class Employee</a:t>
            </a:r>
            <a:endParaRPr b="0" lang="en-IN" sz="2000" spc="-1" strike="noStrike">
              <a:latin typeface="Arial"/>
            </a:endParaRPr>
          </a:p>
          <a:p>
            <a:pPr lvl="2" marL="74304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// this class is used to manage all information</a:t>
            </a:r>
            <a:endParaRPr b="0" lang="en-IN" sz="2000" spc="-1" strike="noStrike">
              <a:latin typeface="Arial"/>
            </a:endParaRPr>
          </a:p>
          <a:p>
            <a:pPr lvl="2" marL="74304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// about employees and retrieve specific data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Methods within classes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what this method/function/procedure does</a:t>
            </a:r>
            <a:endParaRPr b="0" lang="en-IN" sz="20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what are the parameters and their purpose</a:t>
            </a:r>
            <a:endParaRPr b="0" lang="en-IN" sz="20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what are the return values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66360" y="564840"/>
            <a:ext cx="6346440" cy="57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Comment before every loop.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Comment before every file or database operation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Trebuchet MS"/>
              </a:rPr>
              <a:t>Comment before every if condition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792000" y="576000"/>
            <a:ext cx="6192000" cy="494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444240"/>
            <a:ext cx="82281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Naming Conventions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57200" y="1512000"/>
            <a:ext cx="6814440" cy="48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Readability improves understanding; that further improves maintainability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If programs are not consistent, maintenance is tough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If 20 developers work in a project and each one names functions in  the way, he/she wants.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We must have a document on naming conventions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Every document must be named properly, and it must be stored in a proper folder. 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990720"/>
            <a:ext cx="8228160" cy="51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You need to have a convention for naming</a:t>
            </a:r>
            <a:endParaRPr b="0" lang="en-IN" sz="18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Programs</a:t>
            </a:r>
            <a:endParaRPr b="0" lang="en-IN" sz="18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Classes</a:t>
            </a:r>
            <a:endParaRPr b="0" lang="en-IN" sz="18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Methods</a:t>
            </a:r>
            <a:endParaRPr b="0" lang="en-IN" sz="18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Variables</a:t>
            </a:r>
            <a:endParaRPr b="0" lang="en-IN" sz="18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Labels in programs</a:t>
            </a:r>
            <a:endParaRPr b="0" lang="en-IN" sz="1800" spc="-1" strike="noStrike"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Reusable library functions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There are established methods like Pascal casing, camel casing etc.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Usually, you will tend to use a mixture of uppercase, lowercase letters, underscore etc.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The ultimate aim is to achieve consistency across programs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Application>LibreOffice/6.3.5.2$Windows_X86_64 LibreOffice_project/dd0751754f11728f69b42ee2af66670068624673</Application>
  <Words>1142</Words>
  <Paragraphs>152</Paragraphs>
  <Company>Softsmithinfotech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2009-06-03T10:23:19Z</dcterms:created>
  <dc:creator>Nagarajan.P</dc:creator>
  <dc:description/>
  <dc:language>en-IN</dc:language>
  <cp:lastModifiedBy/>
  <dcterms:modified xsi:type="dcterms:W3CDTF">2022-08-02T15:57:06Z</dcterms:modified>
  <cp:revision>187</cp:revision>
  <dc:subject/>
  <dc:title>Best Practices in Coding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Softsmithinfotech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