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58" r:id="rId4"/>
    <p:sldId id="261" r:id="rId5"/>
    <p:sldId id="262"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43E07EA7-E0FF-44E9-829F-377F4AD0674E}" type="datetimeFigureOut">
              <a:rPr lang="es-MX" smtClean="0"/>
              <a:t>29/08/2022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19913C1-0AD1-4871-AA59-6C1790B87915}"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799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3E07EA7-E0FF-44E9-829F-377F4AD0674E}" type="datetimeFigureOut">
              <a:rPr lang="es-MX" smtClean="0"/>
              <a:t>29/08/2022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19913C1-0AD1-4871-AA59-6C1790B87915}" type="slidenum">
              <a:rPr lang="es-MX" smtClean="0"/>
              <a:t>‹Nº›</a:t>
            </a:fld>
            <a:endParaRPr lang="es-MX"/>
          </a:p>
        </p:txBody>
      </p:sp>
    </p:spTree>
    <p:extLst>
      <p:ext uri="{BB962C8B-B14F-4D97-AF65-F5344CB8AC3E}">
        <p14:creationId xmlns:p14="http://schemas.microsoft.com/office/powerpoint/2010/main" val="703940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3E07EA7-E0FF-44E9-829F-377F4AD0674E}" type="datetimeFigureOut">
              <a:rPr lang="es-MX" smtClean="0"/>
              <a:t>29/08/2022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19913C1-0AD1-4871-AA59-6C1790B87915}" type="slidenum">
              <a:rPr lang="es-MX" smtClean="0"/>
              <a:t>‹Nº›</a:t>
            </a:fld>
            <a:endParaRPr lang="es-MX"/>
          </a:p>
        </p:txBody>
      </p:sp>
    </p:spTree>
    <p:extLst>
      <p:ext uri="{BB962C8B-B14F-4D97-AF65-F5344CB8AC3E}">
        <p14:creationId xmlns:p14="http://schemas.microsoft.com/office/powerpoint/2010/main" val="4016844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3E07EA7-E0FF-44E9-829F-377F4AD0674E}" type="datetimeFigureOut">
              <a:rPr lang="es-MX" smtClean="0"/>
              <a:t>29/08/2022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19913C1-0AD1-4871-AA59-6C1790B87915}" type="slidenum">
              <a:rPr lang="es-MX" smtClean="0"/>
              <a:t>‹Nº›</a:t>
            </a:fld>
            <a:endParaRPr lang="es-MX"/>
          </a:p>
        </p:txBody>
      </p:sp>
    </p:spTree>
    <p:extLst>
      <p:ext uri="{BB962C8B-B14F-4D97-AF65-F5344CB8AC3E}">
        <p14:creationId xmlns:p14="http://schemas.microsoft.com/office/powerpoint/2010/main" val="1652811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3E07EA7-E0FF-44E9-829F-377F4AD0674E}" type="datetimeFigureOut">
              <a:rPr lang="es-MX" smtClean="0"/>
              <a:t>29/08/2022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19913C1-0AD1-4871-AA59-6C1790B87915}"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2638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3E07EA7-E0FF-44E9-829F-377F4AD0674E}" type="datetimeFigureOut">
              <a:rPr lang="es-MX" smtClean="0"/>
              <a:t>29/08/2022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19913C1-0AD1-4871-AA59-6C1790B87915}" type="slidenum">
              <a:rPr lang="es-MX" smtClean="0"/>
              <a:t>‹Nº›</a:t>
            </a:fld>
            <a:endParaRPr lang="es-MX"/>
          </a:p>
        </p:txBody>
      </p:sp>
    </p:spTree>
    <p:extLst>
      <p:ext uri="{BB962C8B-B14F-4D97-AF65-F5344CB8AC3E}">
        <p14:creationId xmlns:p14="http://schemas.microsoft.com/office/powerpoint/2010/main" val="2920897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3E07EA7-E0FF-44E9-829F-377F4AD0674E}" type="datetimeFigureOut">
              <a:rPr lang="es-MX" smtClean="0"/>
              <a:t>29/08/2022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219913C1-0AD1-4871-AA59-6C1790B87915}" type="slidenum">
              <a:rPr lang="es-MX" smtClean="0"/>
              <a:t>‹Nº›</a:t>
            </a:fld>
            <a:endParaRPr lang="es-MX"/>
          </a:p>
        </p:txBody>
      </p:sp>
    </p:spTree>
    <p:extLst>
      <p:ext uri="{BB962C8B-B14F-4D97-AF65-F5344CB8AC3E}">
        <p14:creationId xmlns:p14="http://schemas.microsoft.com/office/powerpoint/2010/main" val="251427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3E07EA7-E0FF-44E9-829F-377F4AD0674E}" type="datetimeFigureOut">
              <a:rPr lang="es-MX" smtClean="0"/>
              <a:t>29/08/2022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219913C1-0AD1-4871-AA59-6C1790B87915}" type="slidenum">
              <a:rPr lang="es-MX" smtClean="0"/>
              <a:t>‹Nº›</a:t>
            </a:fld>
            <a:endParaRPr lang="es-MX"/>
          </a:p>
        </p:txBody>
      </p:sp>
    </p:spTree>
    <p:extLst>
      <p:ext uri="{BB962C8B-B14F-4D97-AF65-F5344CB8AC3E}">
        <p14:creationId xmlns:p14="http://schemas.microsoft.com/office/powerpoint/2010/main" val="2251891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3E07EA7-E0FF-44E9-829F-377F4AD0674E}" type="datetimeFigureOut">
              <a:rPr lang="es-MX" smtClean="0"/>
              <a:t>29/08/2022</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a:p>
        </p:txBody>
      </p:sp>
      <p:sp>
        <p:nvSpPr>
          <p:cNvPr id="9" name="Slide Number Placeholder 8"/>
          <p:cNvSpPr>
            <a:spLocks noGrp="1"/>
          </p:cNvSpPr>
          <p:nvPr>
            <p:ph type="sldNum" sz="quarter" idx="12"/>
          </p:nvPr>
        </p:nvSpPr>
        <p:spPr/>
        <p:txBody>
          <a:bodyPr/>
          <a:lstStyle/>
          <a:p>
            <a:fld id="{219913C1-0AD1-4871-AA59-6C1790B87915}" type="slidenum">
              <a:rPr lang="es-MX" smtClean="0"/>
              <a:t>‹Nº›</a:t>
            </a:fld>
            <a:endParaRPr lang="es-MX"/>
          </a:p>
        </p:txBody>
      </p:sp>
    </p:spTree>
    <p:extLst>
      <p:ext uri="{BB962C8B-B14F-4D97-AF65-F5344CB8AC3E}">
        <p14:creationId xmlns:p14="http://schemas.microsoft.com/office/powerpoint/2010/main" val="3823673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3E07EA7-E0FF-44E9-829F-377F4AD0674E}" type="datetimeFigureOut">
              <a:rPr lang="es-MX" smtClean="0"/>
              <a:t>29/08/2022</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19913C1-0AD1-4871-AA59-6C1790B87915}" type="slidenum">
              <a:rPr lang="es-MX" smtClean="0"/>
              <a:t>‹Nº›</a:t>
            </a:fld>
            <a:endParaRPr lang="es-MX"/>
          </a:p>
        </p:txBody>
      </p:sp>
    </p:spTree>
    <p:extLst>
      <p:ext uri="{BB962C8B-B14F-4D97-AF65-F5344CB8AC3E}">
        <p14:creationId xmlns:p14="http://schemas.microsoft.com/office/powerpoint/2010/main" val="3986942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3E07EA7-E0FF-44E9-829F-377F4AD0674E}" type="datetimeFigureOut">
              <a:rPr lang="es-MX" smtClean="0"/>
              <a:t>29/08/2022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19913C1-0AD1-4871-AA59-6C1790B87915}" type="slidenum">
              <a:rPr lang="es-MX" smtClean="0"/>
              <a:t>‹Nº›</a:t>
            </a:fld>
            <a:endParaRPr lang="es-MX"/>
          </a:p>
        </p:txBody>
      </p:sp>
    </p:spTree>
    <p:extLst>
      <p:ext uri="{BB962C8B-B14F-4D97-AF65-F5344CB8AC3E}">
        <p14:creationId xmlns:p14="http://schemas.microsoft.com/office/powerpoint/2010/main" val="2788632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3E07EA7-E0FF-44E9-829F-377F4AD0674E}" type="datetimeFigureOut">
              <a:rPr lang="es-MX" smtClean="0"/>
              <a:t>29/08/2022</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19913C1-0AD1-4871-AA59-6C1790B87915}" type="slidenum">
              <a:rPr lang="es-MX" smtClean="0"/>
              <a:t>‹Nº›</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216879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0051" y="399011"/>
            <a:ext cx="10058400" cy="1166276"/>
          </a:xfrm>
        </p:spPr>
        <p:txBody>
          <a:bodyPr/>
          <a:lstStyle/>
          <a:p>
            <a:r>
              <a:rPr lang="es-MX" b="1" dirty="0"/>
              <a:t>Problema práctico 12.4</a:t>
            </a:r>
            <a:endParaRPr lang="es-MX" dirty="0"/>
          </a:p>
        </p:txBody>
      </p:sp>
      <p:sp>
        <p:nvSpPr>
          <p:cNvPr id="3" name="Subtítulo 2"/>
          <p:cNvSpPr>
            <a:spLocks noGrp="1"/>
          </p:cNvSpPr>
          <p:nvPr>
            <p:ph type="subTitle" idx="1"/>
          </p:nvPr>
        </p:nvSpPr>
        <p:spPr>
          <a:xfrm>
            <a:off x="1100051" y="1565286"/>
            <a:ext cx="10058400" cy="4145557"/>
          </a:xfrm>
        </p:spPr>
        <p:txBody>
          <a:bodyPr>
            <a:normAutofit fontScale="85000" lnSpcReduction="20000"/>
          </a:bodyPr>
          <a:lstStyle/>
          <a:p>
            <a:r>
              <a:rPr lang="es-MX" dirty="0"/>
              <a:t>INSTITUTO POLITÉCNICO NACIONAL</a:t>
            </a:r>
            <a:endParaRPr lang="es-MX" dirty="0"/>
          </a:p>
          <a:p>
            <a:r>
              <a:rPr lang="es-MX" dirty="0"/>
              <a:t/>
            </a:r>
            <a:br>
              <a:rPr lang="es-MX" dirty="0"/>
            </a:br>
            <a:r>
              <a:rPr lang="es-MX" dirty="0"/>
              <a:t>Escuela Superior de Física y Matemáticas </a:t>
            </a:r>
            <a:endParaRPr lang="es-MX" dirty="0"/>
          </a:p>
          <a:p>
            <a:r>
              <a:rPr lang="es-MX" dirty="0"/>
              <a:t/>
            </a:r>
            <a:br>
              <a:rPr lang="es-MX" dirty="0"/>
            </a:br>
            <a:r>
              <a:rPr lang="es-MX" dirty="0"/>
              <a:t>Ingeniería Matemática</a:t>
            </a:r>
            <a:endParaRPr lang="es-MX" dirty="0"/>
          </a:p>
          <a:p>
            <a:pPr fontAlgn="base"/>
            <a:r>
              <a:rPr lang="es-MX" dirty="0"/>
              <a:t/>
            </a:r>
            <a:br>
              <a:rPr lang="es-MX" dirty="0"/>
            </a:br>
            <a:r>
              <a:rPr lang="es-MX" dirty="0"/>
              <a:t>Alumnos: </a:t>
            </a:r>
            <a:r>
              <a:rPr lang="es-MX" dirty="0" smtClean="0"/>
              <a:t>	Vega Rangel </a:t>
            </a:r>
            <a:r>
              <a:rPr lang="es-MX" dirty="0" err="1" smtClean="0"/>
              <a:t>oscar</a:t>
            </a:r>
            <a:r>
              <a:rPr lang="es-MX" dirty="0" smtClean="0"/>
              <a:t> Uriel</a:t>
            </a:r>
            <a:endParaRPr lang="es-MX" dirty="0"/>
          </a:p>
          <a:p>
            <a:r>
              <a:rPr lang="es-MX" dirty="0" smtClean="0"/>
              <a:t>		Romero </a:t>
            </a:r>
            <a:r>
              <a:rPr lang="es-MX" dirty="0" err="1"/>
              <a:t>Tiscareño</a:t>
            </a:r>
            <a:r>
              <a:rPr lang="es-MX" dirty="0"/>
              <a:t> Ángel Daniel</a:t>
            </a:r>
            <a:endParaRPr lang="es-MX" dirty="0"/>
          </a:p>
          <a:p>
            <a:pPr fontAlgn="base"/>
            <a:endParaRPr lang="es-MX" dirty="0" smtClean="0"/>
          </a:p>
          <a:p>
            <a:pPr fontAlgn="base"/>
            <a:r>
              <a:rPr lang="es-MX" dirty="0" smtClean="0"/>
              <a:t>Grupo</a:t>
            </a:r>
            <a:r>
              <a:rPr lang="es-MX" dirty="0"/>
              <a:t>: 5MV1</a:t>
            </a:r>
          </a:p>
          <a:p>
            <a:pPr fontAlgn="base"/>
            <a:r>
              <a:rPr lang="es-MX" dirty="0"/>
              <a:t>Profesor: Chávez Rivas Fernando</a:t>
            </a:r>
          </a:p>
          <a:p>
            <a:pPr fontAlgn="base"/>
            <a:r>
              <a:rPr lang="es-MX" dirty="0"/>
              <a:t>Materia: Física II</a:t>
            </a:r>
          </a:p>
          <a:p>
            <a:endParaRPr lang="es-MX" dirty="0"/>
          </a:p>
        </p:txBody>
      </p:sp>
    </p:spTree>
    <p:extLst>
      <p:ext uri="{BB962C8B-B14F-4D97-AF65-F5344CB8AC3E}">
        <p14:creationId xmlns:p14="http://schemas.microsoft.com/office/powerpoint/2010/main" val="2217229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Problema práctico 12.4</a:t>
            </a:r>
            <a:endParaRPr lang="es-MX"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1097280" y="1845734"/>
                <a:ext cx="10058400" cy="3964862"/>
              </a:xfrm>
            </p:spPr>
            <p:txBody>
              <a:bodyPr>
                <a:noAutofit/>
              </a:bodyPr>
              <a:lstStyle/>
              <a:p>
                <a:r>
                  <a:rPr lang="es-ES" sz="1800" dirty="0" smtClean="0"/>
                  <a:t>Un alambre de 1.5m de largo tiene una sección recta de área </a:t>
                </a:r>
                <a14:m>
                  <m:oMath xmlns:m="http://schemas.openxmlformats.org/officeDocument/2006/math">
                    <m:r>
                      <a:rPr lang="es-ES" sz="1800" i="1">
                        <a:latin typeface="Cambria Math" panose="02040503050406030204" pitchFamily="18" charset="0"/>
                      </a:rPr>
                      <m:t>2.4</m:t>
                    </m:r>
                    <m:sSup>
                      <m:sSupPr>
                        <m:ctrlPr>
                          <a:rPr lang="es-ES" sz="1800" i="1">
                            <a:latin typeface="Cambria Math" panose="02040503050406030204" pitchFamily="18" charset="0"/>
                          </a:rPr>
                        </m:ctrlPr>
                      </m:sSupPr>
                      <m:e>
                        <m:r>
                          <a:rPr lang="es-ES" sz="1800" i="1">
                            <a:latin typeface="Cambria Math" panose="02040503050406030204" pitchFamily="18" charset="0"/>
                          </a:rPr>
                          <m:t>𝑚𝑚</m:t>
                        </m:r>
                      </m:e>
                      <m:sup>
                        <m:r>
                          <a:rPr lang="es-ES" sz="1800" i="1">
                            <a:latin typeface="Cambria Math" panose="02040503050406030204" pitchFamily="18" charset="0"/>
                          </a:rPr>
                          <m:t>2</m:t>
                        </m:r>
                      </m:sup>
                    </m:sSup>
                  </m:oMath>
                </a14:m>
                <a:r>
                  <a:rPr lang="es-ES" sz="1800" dirty="0" smtClean="0"/>
                  <a:t>. Cuelga verticalmente y se estira 0.32mm cuando se le ata en su extremo inferior un bloque de 10kg. Hallar:</a:t>
                </a:r>
                <a:br>
                  <a:rPr lang="es-ES" sz="1800" dirty="0" smtClean="0"/>
                </a:br>
                <a:r>
                  <a:rPr lang="es-ES" sz="1800" dirty="0" smtClean="0"/>
                  <a:t>	a</a:t>
                </a:r>
                <a:r>
                  <a:rPr lang="es-ES" sz="1800" dirty="0"/>
                  <a:t>) la tensión</a:t>
                </a:r>
                <a:br>
                  <a:rPr lang="es-ES" sz="1800" dirty="0"/>
                </a:br>
                <a:r>
                  <a:rPr lang="es-ES" sz="1800" dirty="0" smtClean="0"/>
                  <a:t>	b</a:t>
                </a:r>
                <a:r>
                  <a:rPr lang="es-ES" sz="1800" dirty="0"/>
                  <a:t>) la deformación</a:t>
                </a:r>
                <a:br>
                  <a:rPr lang="es-ES" sz="1800" dirty="0"/>
                </a:br>
                <a:r>
                  <a:rPr lang="es-ES" sz="1800" dirty="0" smtClean="0"/>
                  <a:t>	c</a:t>
                </a:r>
                <a:r>
                  <a:rPr lang="es-ES" sz="1800" dirty="0"/>
                  <a:t>) el módulo de Young para este </a:t>
                </a:r>
                <a:r>
                  <a:rPr lang="es-ES" sz="1800" dirty="0" smtClean="0"/>
                  <a:t>alambre</a:t>
                </a:r>
              </a:p>
              <a:p>
                <a:endParaRPr lang="es-ES" sz="1800" dirty="0"/>
              </a:p>
              <a:p>
                <a:r>
                  <a:rPr lang="es-ES" sz="1800" b="1" dirty="0" smtClean="0"/>
                  <a:t>SOLUCIÓN</a:t>
                </a:r>
              </a:p>
              <a:p>
                <a:r>
                  <a:rPr lang="es-ES" sz="1800" dirty="0" smtClean="0"/>
                  <a:t>DATOS:</a:t>
                </a:r>
              </a:p>
              <a:p>
                <a14:m>
                  <m:oMath xmlns:m="http://schemas.openxmlformats.org/officeDocument/2006/math">
                    <m:r>
                      <a:rPr lang="es-ES" sz="1800" b="0" i="1" smtClean="0">
                        <a:latin typeface="Cambria Math" panose="02040503050406030204" pitchFamily="18" charset="0"/>
                      </a:rPr>
                      <m:t>𝐿</m:t>
                    </m:r>
                    <m:r>
                      <a:rPr lang="es-ES" sz="1800" b="0" i="1" smtClean="0">
                        <a:latin typeface="Cambria Math" panose="02040503050406030204" pitchFamily="18" charset="0"/>
                      </a:rPr>
                      <m:t>=1.5</m:t>
                    </m:r>
                    <m:r>
                      <a:rPr lang="es-ES" sz="1800" b="0" i="1" smtClean="0">
                        <a:latin typeface="Cambria Math" panose="02040503050406030204" pitchFamily="18" charset="0"/>
                      </a:rPr>
                      <m:t>𝑚</m:t>
                    </m:r>
                  </m:oMath>
                </a14:m>
                <a:endParaRPr lang="es-ES" sz="1800" b="0" i="1" dirty="0" smtClean="0">
                  <a:latin typeface="Cambria Math" panose="02040503050406030204" pitchFamily="18" charset="0"/>
                </a:endParaRPr>
              </a:p>
              <a:p>
                <a14:m>
                  <m:oMath xmlns:m="http://schemas.openxmlformats.org/officeDocument/2006/math">
                    <m:r>
                      <a:rPr lang="es-ES" sz="1800" b="0" i="1" smtClean="0">
                        <a:latin typeface="Cambria Math" panose="02040503050406030204" pitchFamily="18" charset="0"/>
                      </a:rPr>
                      <m:t>𝐴</m:t>
                    </m:r>
                    <m:r>
                      <a:rPr lang="es-ES" sz="1800" b="0" i="1" smtClean="0">
                        <a:latin typeface="Cambria Math" panose="02040503050406030204" pitchFamily="18" charset="0"/>
                      </a:rPr>
                      <m:t>=2.4</m:t>
                    </m:r>
                    <m:sSup>
                      <m:sSupPr>
                        <m:ctrlPr>
                          <a:rPr lang="es-ES" sz="1800" b="0" i="1" smtClean="0">
                            <a:latin typeface="Cambria Math" panose="02040503050406030204" pitchFamily="18" charset="0"/>
                          </a:rPr>
                        </m:ctrlPr>
                      </m:sSupPr>
                      <m:e>
                        <m:r>
                          <a:rPr lang="es-ES" sz="1800" b="0" i="1" smtClean="0">
                            <a:latin typeface="Cambria Math" panose="02040503050406030204" pitchFamily="18" charset="0"/>
                          </a:rPr>
                          <m:t>𝑚𝑚</m:t>
                        </m:r>
                      </m:e>
                      <m:sup>
                        <m:r>
                          <a:rPr lang="es-ES" sz="1800" b="0" i="1" smtClean="0">
                            <a:latin typeface="Cambria Math" panose="02040503050406030204" pitchFamily="18" charset="0"/>
                          </a:rPr>
                          <m:t>2</m:t>
                        </m:r>
                      </m:sup>
                    </m:sSup>
                    <m:r>
                      <a:rPr lang="es-ES" sz="1800" b="0" i="0" smtClean="0">
                        <a:latin typeface="Cambria Math" panose="02040503050406030204" pitchFamily="18" charset="0"/>
                      </a:rPr>
                      <m:t>=2.4</m:t>
                    </m:r>
                    <m:sSup>
                      <m:sSupPr>
                        <m:ctrlPr>
                          <a:rPr lang="es-ES" sz="1800" b="0" i="1" smtClean="0">
                            <a:latin typeface="Cambria Math" panose="02040503050406030204" pitchFamily="18" charset="0"/>
                          </a:rPr>
                        </m:ctrlPr>
                      </m:sSupPr>
                      <m:e>
                        <m:r>
                          <a:rPr lang="es-ES" sz="1800" b="0" i="1" smtClean="0">
                            <a:latin typeface="Cambria Math" panose="02040503050406030204" pitchFamily="18" charset="0"/>
                          </a:rPr>
                          <m:t>𝑥</m:t>
                        </m:r>
                        <m:r>
                          <a:rPr lang="es-ES" sz="1800" b="0" i="1" smtClean="0">
                            <a:latin typeface="Cambria Math" panose="02040503050406030204" pitchFamily="18" charset="0"/>
                          </a:rPr>
                          <m:t>10</m:t>
                        </m:r>
                      </m:e>
                      <m:sup>
                        <m:r>
                          <a:rPr lang="es-ES" sz="1800" b="0" i="1" smtClean="0">
                            <a:latin typeface="Cambria Math" panose="02040503050406030204" pitchFamily="18" charset="0"/>
                          </a:rPr>
                          <m:t>−6</m:t>
                        </m:r>
                      </m:sup>
                    </m:sSup>
                    <m:sSup>
                      <m:sSupPr>
                        <m:ctrlPr>
                          <a:rPr lang="es-ES" sz="1800" i="1">
                            <a:latin typeface="Cambria Math" panose="02040503050406030204" pitchFamily="18" charset="0"/>
                          </a:rPr>
                        </m:ctrlPr>
                      </m:sSupPr>
                      <m:e>
                        <m:r>
                          <a:rPr lang="es-ES" sz="1800" i="1">
                            <a:latin typeface="Cambria Math" panose="02040503050406030204" pitchFamily="18" charset="0"/>
                          </a:rPr>
                          <m:t>𝑚</m:t>
                        </m:r>
                      </m:e>
                      <m:sup>
                        <m:r>
                          <a:rPr lang="es-ES" sz="1800" i="1">
                            <a:latin typeface="Cambria Math" panose="02040503050406030204" pitchFamily="18" charset="0"/>
                          </a:rPr>
                          <m:t>2</m:t>
                        </m:r>
                      </m:sup>
                    </m:sSup>
                  </m:oMath>
                </a14:m>
                <a:endParaRPr lang="es-ES" sz="1800" dirty="0" smtClean="0"/>
              </a:p>
              <a:p>
                <a14:m>
                  <m:oMath xmlns:m="http://schemas.openxmlformats.org/officeDocument/2006/math">
                    <m:r>
                      <a:rPr lang="es-ES" sz="1800" i="1" smtClean="0">
                        <a:latin typeface="Cambria Math" panose="02040503050406030204" pitchFamily="18" charset="0"/>
                        <a:ea typeface="Cambria Math" panose="02040503050406030204" pitchFamily="18" charset="0"/>
                      </a:rPr>
                      <m:t>∆</m:t>
                    </m:r>
                    <m:r>
                      <a:rPr lang="es-ES" sz="1800" b="0" i="1" smtClean="0">
                        <a:latin typeface="Cambria Math" panose="02040503050406030204" pitchFamily="18" charset="0"/>
                        <a:ea typeface="Cambria Math" panose="02040503050406030204" pitchFamily="18" charset="0"/>
                      </a:rPr>
                      <m:t>𝐿</m:t>
                    </m:r>
                    <m:r>
                      <a:rPr lang="es-ES" sz="1800" i="1">
                        <a:latin typeface="Cambria Math" panose="02040503050406030204" pitchFamily="18" charset="0"/>
                      </a:rPr>
                      <m:t>=</m:t>
                    </m:r>
                    <m:r>
                      <a:rPr lang="es-ES" sz="1800" b="0" i="1" smtClean="0">
                        <a:latin typeface="Cambria Math" panose="02040503050406030204" pitchFamily="18" charset="0"/>
                      </a:rPr>
                      <m:t>0.32</m:t>
                    </m:r>
                    <m:r>
                      <a:rPr lang="es-ES" sz="1800" b="0" i="1" smtClean="0">
                        <a:latin typeface="Cambria Math" panose="02040503050406030204" pitchFamily="18" charset="0"/>
                      </a:rPr>
                      <m:t>𝑚𝑚</m:t>
                    </m:r>
                    <m:r>
                      <a:rPr lang="es-ES" sz="1800" b="0" i="1" smtClean="0">
                        <a:latin typeface="Cambria Math" panose="02040503050406030204" pitchFamily="18" charset="0"/>
                      </a:rPr>
                      <m:t>=3.2</m:t>
                    </m:r>
                    <m:sSup>
                      <m:sSupPr>
                        <m:ctrlPr>
                          <a:rPr lang="es-ES" sz="1800" i="1">
                            <a:latin typeface="Cambria Math" panose="02040503050406030204" pitchFamily="18" charset="0"/>
                          </a:rPr>
                        </m:ctrlPr>
                      </m:sSupPr>
                      <m:e>
                        <m:r>
                          <a:rPr lang="es-ES" sz="1800" i="1">
                            <a:latin typeface="Cambria Math" panose="02040503050406030204" pitchFamily="18" charset="0"/>
                          </a:rPr>
                          <m:t>𝑥</m:t>
                        </m:r>
                        <m:r>
                          <a:rPr lang="es-ES" sz="1800" i="1">
                            <a:latin typeface="Cambria Math" panose="02040503050406030204" pitchFamily="18" charset="0"/>
                          </a:rPr>
                          <m:t>10</m:t>
                        </m:r>
                      </m:e>
                      <m:sup>
                        <m:r>
                          <a:rPr lang="es-ES" sz="1800" i="1">
                            <a:latin typeface="Cambria Math" panose="02040503050406030204" pitchFamily="18" charset="0"/>
                          </a:rPr>
                          <m:t>−</m:t>
                        </m:r>
                        <m:r>
                          <a:rPr lang="es-ES" sz="1800" b="0" i="1" smtClean="0">
                            <a:latin typeface="Cambria Math" panose="02040503050406030204" pitchFamily="18" charset="0"/>
                          </a:rPr>
                          <m:t>4</m:t>
                        </m:r>
                      </m:sup>
                    </m:sSup>
                    <m:r>
                      <a:rPr lang="es-ES" sz="1800" i="1">
                        <a:latin typeface="Cambria Math" panose="02040503050406030204" pitchFamily="18" charset="0"/>
                      </a:rPr>
                      <m:t>𝑚</m:t>
                    </m:r>
                  </m:oMath>
                </a14:m>
                <a:endParaRPr lang="es-ES" sz="1800" b="0" dirty="0" smtClean="0"/>
              </a:p>
              <a:p>
                <a14:m>
                  <m:oMath xmlns:m="http://schemas.openxmlformats.org/officeDocument/2006/math">
                    <m:r>
                      <a:rPr lang="es-ES" sz="1800" b="0" i="1" smtClean="0">
                        <a:latin typeface="Cambria Math" panose="02040503050406030204" pitchFamily="18" charset="0"/>
                      </a:rPr>
                      <m:t>𝑚</m:t>
                    </m:r>
                    <m:r>
                      <a:rPr lang="es-ES" sz="1800" b="0" i="1" smtClean="0">
                        <a:latin typeface="Cambria Math" panose="02040503050406030204" pitchFamily="18" charset="0"/>
                      </a:rPr>
                      <m:t>=10</m:t>
                    </m:r>
                    <m:r>
                      <a:rPr lang="es-ES" sz="1800" b="0" i="1" smtClean="0">
                        <a:latin typeface="Cambria Math" panose="02040503050406030204" pitchFamily="18" charset="0"/>
                      </a:rPr>
                      <m:t>𝑘𝑔</m:t>
                    </m:r>
                  </m:oMath>
                </a14:m>
                <a:endParaRPr lang="es-ES" sz="1800" dirty="0" smtClean="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1097280" y="1845734"/>
                <a:ext cx="10058400" cy="3964862"/>
              </a:xfrm>
              <a:blipFill>
                <a:blip r:embed="rId2"/>
                <a:stretch>
                  <a:fillRect l="-1394" t="-1538" b="-10615"/>
                </a:stretch>
              </a:blipFill>
            </p:spPr>
            <p:txBody>
              <a:bodyPr/>
              <a:lstStyle/>
              <a:p>
                <a:r>
                  <a:rPr lang="es-MX">
                    <a:noFill/>
                  </a:rPr>
                  <a:t> </a:t>
                </a:r>
              </a:p>
            </p:txBody>
          </p:sp>
        </mc:Fallback>
      </mc:AlternateContent>
      <p:grpSp>
        <p:nvGrpSpPr>
          <p:cNvPr id="9" name="Grupo 8"/>
          <p:cNvGrpSpPr/>
          <p:nvPr/>
        </p:nvGrpSpPr>
        <p:grpSpPr>
          <a:xfrm>
            <a:off x="5756560" y="3416530"/>
            <a:ext cx="1928556" cy="2776451"/>
            <a:chOff x="7402480" y="2743200"/>
            <a:chExt cx="1928556" cy="2776451"/>
          </a:xfrm>
        </p:grpSpPr>
        <p:sp>
          <p:nvSpPr>
            <p:cNvPr id="4" name="Rectángulo redondeado 3"/>
            <p:cNvSpPr/>
            <p:nvPr/>
          </p:nvSpPr>
          <p:spPr>
            <a:xfrm>
              <a:off x="8720050" y="2743200"/>
              <a:ext cx="58190" cy="19701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redondeado 4"/>
            <p:cNvSpPr/>
            <p:nvPr/>
          </p:nvSpPr>
          <p:spPr>
            <a:xfrm>
              <a:off x="8167254" y="4621877"/>
              <a:ext cx="1163782" cy="89777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ES" dirty="0">
                  <a:ln w="0"/>
                  <a:solidFill>
                    <a:schemeClr val="tx1"/>
                  </a:solidFill>
                  <a:effectLst>
                    <a:outerShdw blurRad="38100" dist="19050" dir="2700000" algn="tl" rotWithShape="0">
                      <a:schemeClr val="dk1">
                        <a:alpha val="40000"/>
                      </a:schemeClr>
                    </a:outerShdw>
                  </a:effectLst>
                </a:rPr>
                <a:t>m</a:t>
              </a:r>
              <a:r>
                <a:rPr lang="es-ES" dirty="0" smtClean="0">
                  <a:ln w="0"/>
                  <a:solidFill>
                    <a:schemeClr val="tx1"/>
                  </a:solidFill>
                  <a:effectLst>
                    <a:outerShdw blurRad="38100" dist="19050" dir="2700000" algn="tl" rotWithShape="0">
                      <a:schemeClr val="dk1">
                        <a:alpha val="40000"/>
                      </a:schemeClr>
                    </a:outerShdw>
                  </a:effectLst>
                </a:rPr>
                <a:t>=50kg</a:t>
              </a:r>
              <a:endParaRPr lang="es-MX" dirty="0"/>
            </a:p>
          </p:txBody>
        </p:sp>
        <p:cxnSp>
          <p:nvCxnSpPr>
            <p:cNvPr id="7" name="Conector recto de flecha 6"/>
            <p:cNvCxnSpPr/>
            <p:nvPr/>
          </p:nvCxnSpPr>
          <p:spPr>
            <a:xfrm>
              <a:off x="8104909" y="2743200"/>
              <a:ext cx="0" cy="187867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8" name="CuadroTexto 7"/>
            <p:cNvSpPr txBox="1"/>
            <p:nvPr/>
          </p:nvSpPr>
          <p:spPr>
            <a:xfrm>
              <a:off x="7402480" y="3497872"/>
              <a:ext cx="827119" cy="369332"/>
            </a:xfrm>
            <a:prstGeom prst="rect">
              <a:avLst/>
            </a:prstGeom>
            <a:noFill/>
          </p:spPr>
          <p:txBody>
            <a:bodyPr wrap="square" rtlCol="0">
              <a:spAutoFit/>
            </a:bodyPr>
            <a:lstStyle/>
            <a:p>
              <a:r>
                <a:rPr lang="es-ES" dirty="0" smtClean="0"/>
                <a:t>L=1.5</a:t>
              </a:r>
              <a:endParaRPr lang="es-MX" dirty="0"/>
            </a:p>
          </p:txBody>
        </p:sp>
      </p:grpSp>
      <p:cxnSp>
        <p:nvCxnSpPr>
          <p:cNvPr id="12" name="Conector recto 11"/>
          <p:cNvCxnSpPr/>
          <p:nvPr/>
        </p:nvCxnSpPr>
        <p:spPr>
          <a:xfrm>
            <a:off x="9983585" y="3416530"/>
            <a:ext cx="12469" cy="2394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8713816" y="4603463"/>
            <a:ext cx="2473036" cy="24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p:nvPr/>
        </p:nvCxnSpPr>
        <p:spPr>
          <a:xfrm flipH="1">
            <a:off x="9996054" y="4603463"/>
            <a:ext cx="4157" cy="7831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ector recto de flecha 20"/>
          <p:cNvCxnSpPr/>
          <p:nvPr/>
        </p:nvCxnSpPr>
        <p:spPr>
          <a:xfrm flipH="1" flipV="1">
            <a:off x="9991898" y="3782291"/>
            <a:ext cx="11084" cy="8461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CuadroTexto 25"/>
          <p:cNvSpPr txBox="1"/>
          <p:nvPr/>
        </p:nvSpPr>
        <p:spPr>
          <a:xfrm>
            <a:off x="9983585" y="5110541"/>
            <a:ext cx="665018" cy="369332"/>
          </a:xfrm>
          <a:prstGeom prst="rect">
            <a:avLst/>
          </a:prstGeom>
          <a:noFill/>
        </p:spPr>
        <p:txBody>
          <a:bodyPr wrap="square" rtlCol="0">
            <a:spAutoFit/>
          </a:bodyPr>
          <a:lstStyle/>
          <a:p>
            <a:r>
              <a:rPr lang="es-ES" dirty="0" smtClean="0"/>
              <a:t>W</a:t>
            </a:r>
            <a:endParaRPr lang="es-MX" dirty="0"/>
          </a:p>
        </p:txBody>
      </p:sp>
      <mc:AlternateContent xmlns:mc="http://schemas.openxmlformats.org/markup-compatibility/2006">
        <mc:Choice xmlns:a14="http://schemas.microsoft.com/office/drawing/2010/main" Requires="a14">
          <p:sp>
            <p:nvSpPr>
              <p:cNvPr id="27" name="CuadroTexto 26"/>
              <p:cNvSpPr txBox="1"/>
              <p:nvPr/>
            </p:nvSpPr>
            <p:spPr>
              <a:xfrm>
                <a:off x="9426633" y="3903408"/>
                <a:ext cx="789709"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s-ES" i="1" dirty="0" smtClean="0">
                              <a:latin typeface="Cambria Math" panose="02040503050406030204" pitchFamily="18" charset="0"/>
                            </a:rPr>
                          </m:ctrlPr>
                        </m:sSubPr>
                        <m:e>
                          <m:r>
                            <a:rPr lang="es-ES" b="0" i="1" dirty="0" smtClean="0">
                              <a:latin typeface="Cambria Math" panose="02040503050406030204" pitchFamily="18" charset="0"/>
                            </a:rPr>
                            <m:t>𝐹</m:t>
                          </m:r>
                        </m:e>
                        <m:sub>
                          <m:r>
                            <a:rPr lang="es-ES" b="0" i="1" dirty="0" smtClean="0">
                              <a:latin typeface="Cambria Math" panose="02040503050406030204" pitchFamily="18" charset="0"/>
                            </a:rPr>
                            <m:t>𝑐</m:t>
                          </m:r>
                        </m:sub>
                      </m:sSub>
                    </m:oMath>
                  </m:oMathPara>
                </a14:m>
                <a:endParaRPr lang="es-MX" dirty="0"/>
              </a:p>
            </p:txBody>
          </p:sp>
        </mc:Choice>
        <mc:Fallback>
          <p:sp>
            <p:nvSpPr>
              <p:cNvPr id="27" name="CuadroTexto 26"/>
              <p:cNvSpPr txBox="1">
                <a:spLocks noRot="1" noChangeAspect="1" noMove="1" noResize="1" noEditPoints="1" noAdjustHandles="1" noChangeArrowheads="1" noChangeShapeType="1" noTextEdit="1"/>
              </p:cNvSpPr>
              <p:nvPr/>
            </p:nvSpPr>
            <p:spPr>
              <a:xfrm>
                <a:off x="9426633" y="3903408"/>
                <a:ext cx="789709" cy="369332"/>
              </a:xfrm>
              <a:prstGeom prst="rect">
                <a:avLst/>
              </a:prstGeom>
              <a:blipFill>
                <a:blip r:embed="rId3"/>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3617115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Sol. </a:t>
            </a:r>
            <a:r>
              <a:rPr lang="es-ES" dirty="0"/>
              <a:t>a</a:t>
            </a:r>
            <a:r>
              <a:rPr lang="es-ES" dirty="0" smtClean="0"/>
              <a:t>)</a:t>
            </a:r>
            <a:endParaRPr lang="es-MX"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p:txBody>
              <a:bodyPr>
                <a:noAutofit/>
              </a:bodyPr>
              <a:lstStyle/>
              <a:p>
                <a:pPr marL="0" indent="0" algn="just">
                  <a:buNone/>
                </a:pPr>
                <a:r>
                  <a:rPr lang="es-ES" sz="1200" dirty="0" smtClean="0"/>
                  <a:t>Haremos uso de:</a:t>
                </a:r>
              </a:p>
              <a:p>
                <a:pPr marL="0" indent="0" algn="just">
                  <a:buNone/>
                </a:pPr>
                <a14:m>
                  <m:oMathPara xmlns:m="http://schemas.openxmlformats.org/officeDocument/2006/math">
                    <m:oMathParaPr>
                      <m:jc m:val="centerGroup"/>
                    </m:oMathParaPr>
                    <m:oMath xmlns:m="http://schemas.openxmlformats.org/officeDocument/2006/math">
                      <m:r>
                        <a:rPr lang="es-ES" sz="1200" b="0" i="1" smtClean="0">
                          <a:latin typeface="Cambria Math" panose="02040503050406030204" pitchFamily="18" charset="0"/>
                        </a:rPr>
                        <m:t>𝑇</m:t>
                      </m:r>
                      <m:r>
                        <a:rPr lang="es-ES" sz="1200" b="0" i="1" smtClean="0">
                          <a:latin typeface="Cambria Math" panose="02040503050406030204" pitchFamily="18" charset="0"/>
                        </a:rPr>
                        <m:t>=</m:t>
                      </m:r>
                      <m:f>
                        <m:fPr>
                          <m:ctrlPr>
                            <a:rPr lang="es-ES" sz="1200" b="0" i="1" smtClean="0">
                              <a:latin typeface="Cambria Math" panose="02040503050406030204" pitchFamily="18" charset="0"/>
                            </a:rPr>
                          </m:ctrlPr>
                        </m:fPr>
                        <m:num>
                          <m:r>
                            <a:rPr lang="es-ES" sz="1200" b="0" i="1" smtClean="0">
                              <a:latin typeface="Cambria Math" panose="02040503050406030204" pitchFamily="18" charset="0"/>
                            </a:rPr>
                            <m:t>𝐹</m:t>
                          </m:r>
                        </m:num>
                        <m:den>
                          <m:r>
                            <a:rPr lang="es-ES" sz="1200" b="0" i="1" smtClean="0">
                              <a:latin typeface="Cambria Math" panose="02040503050406030204" pitchFamily="18" charset="0"/>
                            </a:rPr>
                            <m:t>𝐴</m:t>
                          </m:r>
                        </m:den>
                      </m:f>
                    </m:oMath>
                  </m:oMathPara>
                </a14:m>
                <a:endParaRPr lang="es-MX" sz="1200" dirty="0" smtClean="0"/>
              </a:p>
              <a:p>
                <a:pPr marL="0" indent="0" algn="just">
                  <a:buNone/>
                </a:pPr>
                <a:r>
                  <a:rPr lang="es-ES" sz="1200" dirty="0" smtClean="0"/>
                  <a:t>Por 2da Ley de Newton: </a:t>
                </a:r>
              </a:p>
              <a:p>
                <a:pPr marL="0" indent="0" algn="just">
                  <a:buNone/>
                </a:pPr>
                <a14:m>
                  <m:oMathPara xmlns:m="http://schemas.openxmlformats.org/officeDocument/2006/math">
                    <m:oMathParaPr>
                      <m:jc m:val="centerGroup"/>
                    </m:oMathParaPr>
                    <m:oMath xmlns:m="http://schemas.openxmlformats.org/officeDocument/2006/math">
                      <m:nary>
                        <m:naryPr>
                          <m:chr m:val="∑"/>
                          <m:subHide m:val="on"/>
                          <m:supHide m:val="on"/>
                          <m:ctrlPr>
                            <a:rPr lang="es-ES" sz="1200" b="0" i="1" smtClean="0">
                              <a:latin typeface="Cambria Math" panose="02040503050406030204" pitchFamily="18" charset="0"/>
                            </a:rPr>
                          </m:ctrlPr>
                        </m:naryPr>
                        <m:sub/>
                        <m:sup/>
                        <m:e>
                          <m:r>
                            <a:rPr lang="es-ES" sz="1200" b="0" i="1" smtClean="0">
                              <a:latin typeface="Cambria Math" panose="02040503050406030204" pitchFamily="18" charset="0"/>
                            </a:rPr>
                            <m:t>𝐹</m:t>
                          </m:r>
                        </m:e>
                      </m:nary>
                      <m:r>
                        <a:rPr lang="es-ES" sz="1200" b="0" i="1" smtClean="0">
                          <a:latin typeface="Cambria Math" panose="02040503050406030204" pitchFamily="18" charset="0"/>
                        </a:rPr>
                        <m:t>=</m:t>
                      </m:r>
                      <m:r>
                        <a:rPr lang="es-ES" sz="1200" b="0" i="1" smtClean="0">
                          <a:latin typeface="Cambria Math" panose="02040503050406030204" pitchFamily="18" charset="0"/>
                        </a:rPr>
                        <m:t>𝑚𝑎</m:t>
                      </m:r>
                    </m:oMath>
                  </m:oMathPara>
                </a14:m>
                <a:endParaRPr lang="es-ES" sz="1200" dirty="0" smtClean="0"/>
              </a:p>
              <a:p>
                <a:pPr marL="0" indent="0" algn="just">
                  <a:buNone/>
                </a:pPr>
                <a:r>
                  <a:rPr lang="es-ES" sz="1200" dirty="0" smtClean="0"/>
                  <a:t>Pero en este caso solo nos enfocaremos en el eje “y” ya que en el eje “x” no hay fuerzas implicadas. También observamos que no hay una aceleración, entonces la aceleración es igual a cero. Sabiendo esto, entonces observaremos las fuerzas que actúan en el eje “y”: </a:t>
                </a:r>
              </a:p>
              <a:p>
                <a:pPr marL="0" indent="0" algn="just">
                  <a:buNone/>
                </a:pPr>
                <a14:m>
                  <m:oMathPara xmlns:m="http://schemas.openxmlformats.org/officeDocument/2006/math">
                    <m:oMathParaPr>
                      <m:jc m:val="centerGroup"/>
                    </m:oMathParaPr>
                    <m:oMath xmlns:m="http://schemas.openxmlformats.org/officeDocument/2006/math">
                      <m:nary>
                        <m:naryPr>
                          <m:chr m:val="∑"/>
                          <m:subHide m:val="on"/>
                          <m:supHide m:val="on"/>
                          <m:ctrlPr>
                            <a:rPr lang="es-ES" sz="1200" i="1" smtClean="0">
                              <a:latin typeface="Cambria Math" panose="02040503050406030204" pitchFamily="18" charset="0"/>
                            </a:rPr>
                          </m:ctrlPr>
                        </m:naryPr>
                        <m:sub/>
                        <m:sup/>
                        <m:e>
                          <m:sSub>
                            <m:sSubPr>
                              <m:ctrlPr>
                                <a:rPr lang="es-ES" sz="1200" i="1" smtClean="0">
                                  <a:latin typeface="Cambria Math" panose="02040503050406030204" pitchFamily="18" charset="0"/>
                                </a:rPr>
                              </m:ctrlPr>
                            </m:sSubPr>
                            <m:e>
                              <m:r>
                                <a:rPr lang="es-ES" sz="1200" b="0" i="1" smtClean="0">
                                  <a:latin typeface="Cambria Math" panose="02040503050406030204" pitchFamily="18" charset="0"/>
                                </a:rPr>
                                <m:t>𝐹</m:t>
                              </m:r>
                            </m:e>
                            <m:sub>
                              <m:r>
                                <a:rPr lang="es-ES" sz="1200" b="0" i="1" smtClean="0">
                                  <a:latin typeface="Cambria Math" panose="02040503050406030204" pitchFamily="18" charset="0"/>
                                </a:rPr>
                                <m:t>𝑌</m:t>
                              </m:r>
                            </m:sub>
                          </m:sSub>
                        </m:e>
                      </m:nary>
                      <m:r>
                        <a:rPr lang="es-ES" sz="1200" i="1">
                          <a:latin typeface="Cambria Math" panose="02040503050406030204" pitchFamily="18" charset="0"/>
                        </a:rPr>
                        <m:t>=</m:t>
                      </m:r>
                      <m:r>
                        <a:rPr lang="es-ES" sz="1200" b="0" i="1" smtClean="0">
                          <a:latin typeface="Cambria Math" panose="02040503050406030204" pitchFamily="18" charset="0"/>
                        </a:rPr>
                        <m:t>0</m:t>
                      </m:r>
                    </m:oMath>
                  </m:oMathPara>
                </a14:m>
                <a:endParaRPr lang="es-ES" sz="1200" dirty="0" smtClean="0"/>
              </a:p>
              <a:p>
                <a:pPr marL="0" indent="0" algn="just">
                  <a:buNone/>
                </a:pPr>
                <a:r>
                  <a:rPr lang="es-ES" sz="1200" dirty="0" smtClean="0"/>
                  <a:t>Las fuerzas que actúan son la fuerza (F) del cable y el peso (W):</a:t>
                </a:r>
              </a:p>
              <a:p>
                <a:pPr marL="0" indent="0" algn="just">
                  <a:buNone/>
                </a:pPr>
                <a14:m>
                  <m:oMathPara xmlns:m="http://schemas.openxmlformats.org/officeDocument/2006/math">
                    <m:oMathParaPr>
                      <m:jc m:val="centerGroup"/>
                    </m:oMathParaPr>
                    <m:oMath xmlns:m="http://schemas.openxmlformats.org/officeDocument/2006/math">
                      <m:r>
                        <a:rPr lang="es-ES" sz="1200" b="0" i="1" smtClean="0">
                          <a:latin typeface="Cambria Math" panose="02040503050406030204" pitchFamily="18" charset="0"/>
                        </a:rPr>
                        <m:t>𝐹</m:t>
                      </m:r>
                      <m:r>
                        <a:rPr lang="es-ES" sz="1200" b="0" i="1" smtClean="0">
                          <a:latin typeface="Cambria Math" panose="02040503050406030204" pitchFamily="18" charset="0"/>
                        </a:rPr>
                        <m:t>−</m:t>
                      </m:r>
                      <m:r>
                        <a:rPr lang="es-ES" sz="1200" b="0" i="1" smtClean="0">
                          <a:latin typeface="Cambria Math" panose="02040503050406030204" pitchFamily="18" charset="0"/>
                        </a:rPr>
                        <m:t>𝑊</m:t>
                      </m:r>
                      <m:r>
                        <a:rPr lang="es-ES" sz="1200" b="0" i="1" smtClean="0">
                          <a:latin typeface="Cambria Math" panose="02040503050406030204" pitchFamily="18" charset="0"/>
                        </a:rPr>
                        <m:t>=0 →  </m:t>
                      </m:r>
                      <m:r>
                        <a:rPr lang="es-ES" sz="1200" b="0" i="1" smtClean="0">
                          <a:latin typeface="Cambria Math" panose="02040503050406030204" pitchFamily="18" charset="0"/>
                          <a:ea typeface="Cambria Math" panose="02040503050406030204" pitchFamily="18" charset="0"/>
                        </a:rPr>
                        <m:t>𝐹</m:t>
                      </m:r>
                      <m:r>
                        <a:rPr lang="es-ES" sz="1200" b="0" i="1" smtClean="0">
                          <a:latin typeface="Cambria Math" panose="02040503050406030204" pitchFamily="18" charset="0"/>
                          <a:ea typeface="Cambria Math" panose="02040503050406030204" pitchFamily="18" charset="0"/>
                        </a:rPr>
                        <m:t>=</m:t>
                      </m:r>
                      <m:r>
                        <a:rPr lang="es-ES" sz="1200" b="0" i="1" smtClean="0">
                          <a:latin typeface="Cambria Math" panose="02040503050406030204" pitchFamily="18" charset="0"/>
                          <a:ea typeface="Cambria Math" panose="02040503050406030204" pitchFamily="18" charset="0"/>
                        </a:rPr>
                        <m:t>𝑊</m:t>
                      </m:r>
                      <m:r>
                        <a:rPr lang="es-ES" sz="1200" b="0" i="1" smtClean="0">
                          <a:latin typeface="Cambria Math" panose="02040503050406030204" pitchFamily="18" charset="0"/>
                          <a:ea typeface="Cambria Math" panose="02040503050406030204" pitchFamily="18" charset="0"/>
                        </a:rPr>
                        <m:t>=</m:t>
                      </m:r>
                      <m:r>
                        <a:rPr lang="es-ES" sz="1200" b="0" i="1" smtClean="0">
                          <a:latin typeface="Cambria Math" panose="02040503050406030204" pitchFamily="18" charset="0"/>
                          <a:ea typeface="Cambria Math" panose="02040503050406030204" pitchFamily="18" charset="0"/>
                        </a:rPr>
                        <m:t>𝑚𝑔</m:t>
                      </m:r>
                    </m:oMath>
                  </m:oMathPara>
                </a14:m>
                <a:endParaRPr lang="es-ES" sz="1200" b="0" dirty="0" smtClean="0"/>
              </a:p>
              <a:p>
                <a:pPr marL="0" indent="0" algn="just">
                  <a:buNone/>
                </a:pPr>
                <a:r>
                  <a:rPr lang="es-ES" sz="1200" dirty="0" smtClean="0"/>
                  <a:t>Obtenemos W:</a:t>
                </a:r>
              </a:p>
              <a:p>
                <a:pPr marL="0" indent="0" algn="just">
                  <a:buNone/>
                </a:pPr>
                <a14:m>
                  <m:oMathPara xmlns:m="http://schemas.openxmlformats.org/officeDocument/2006/math">
                    <m:oMathParaPr>
                      <m:jc m:val="centerGroup"/>
                    </m:oMathParaPr>
                    <m:oMath xmlns:m="http://schemas.openxmlformats.org/officeDocument/2006/math">
                      <m:r>
                        <a:rPr lang="es-ES" sz="1200" b="0" i="1" smtClean="0">
                          <a:latin typeface="Cambria Math" panose="02040503050406030204" pitchFamily="18" charset="0"/>
                        </a:rPr>
                        <m:t>𝐹</m:t>
                      </m:r>
                      <m:r>
                        <a:rPr lang="es-ES" sz="1200" b="0" i="1" smtClean="0">
                          <a:latin typeface="Cambria Math" panose="02040503050406030204" pitchFamily="18" charset="0"/>
                        </a:rPr>
                        <m:t>=</m:t>
                      </m:r>
                      <m:r>
                        <a:rPr lang="es-ES" sz="1200" b="0" i="1" smtClean="0">
                          <a:latin typeface="Cambria Math" panose="02040503050406030204" pitchFamily="18" charset="0"/>
                        </a:rPr>
                        <m:t>𝑊</m:t>
                      </m:r>
                      <m:r>
                        <a:rPr lang="es-ES" sz="1200" b="0" i="1" smtClean="0">
                          <a:latin typeface="Cambria Math" panose="02040503050406030204" pitchFamily="18" charset="0"/>
                        </a:rPr>
                        <m:t>=10</m:t>
                      </m:r>
                      <m:r>
                        <a:rPr lang="es-ES" sz="1200" i="1">
                          <a:latin typeface="Cambria Math" panose="02040503050406030204" pitchFamily="18" charset="0"/>
                        </a:rPr>
                        <m:t>𝑘𝑔</m:t>
                      </m:r>
                      <m:d>
                        <m:dPr>
                          <m:ctrlPr>
                            <a:rPr lang="es-ES" sz="1200" i="1" smtClean="0">
                              <a:latin typeface="Cambria Math" panose="02040503050406030204" pitchFamily="18" charset="0"/>
                            </a:rPr>
                          </m:ctrlPr>
                        </m:dPr>
                        <m:e>
                          <m:r>
                            <a:rPr lang="es-ES" sz="1200" i="1">
                              <a:latin typeface="Cambria Math" panose="02040503050406030204" pitchFamily="18" charset="0"/>
                            </a:rPr>
                            <m:t>9.81</m:t>
                          </m:r>
                          <m:f>
                            <m:fPr>
                              <m:ctrlPr>
                                <a:rPr lang="es-ES" sz="1200" i="1">
                                  <a:latin typeface="Cambria Math" panose="02040503050406030204" pitchFamily="18" charset="0"/>
                                </a:rPr>
                              </m:ctrlPr>
                            </m:fPr>
                            <m:num>
                              <m:r>
                                <a:rPr lang="es-ES" sz="1200" i="1">
                                  <a:latin typeface="Cambria Math" panose="02040503050406030204" pitchFamily="18" charset="0"/>
                                </a:rPr>
                                <m:t>𝑚</m:t>
                              </m:r>
                            </m:num>
                            <m:den>
                              <m:sSup>
                                <m:sSupPr>
                                  <m:ctrlPr>
                                    <a:rPr lang="es-ES" sz="1200" i="1">
                                      <a:latin typeface="Cambria Math" panose="02040503050406030204" pitchFamily="18" charset="0"/>
                                    </a:rPr>
                                  </m:ctrlPr>
                                </m:sSupPr>
                                <m:e>
                                  <m:r>
                                    <a:rPr lang="es-ES" sz="1200" i="1">
                                      <a:latin typeface="Cambria Math" panose="02040503050406030204" pitchFamily="18" charset="0"/>
                                    </a:rPr>
                                    <m:t>𝑠</m:t>
                                  </m:r>
                                </m:e>
                                <m:sup>
                                  <m:r>
                                    <a:rPr lang="es-ES" sz="1200" i="1">
                                      <a:latin typeface="Cambria Math" panose="02040503050406030204" pitchFamily="18" charset="0"/>
                                    </a:rPr>
                                    <m:t>2</m:t>
                                  </m:r>
                                </m:sup>
                              </m:sSup>
                            </m:den>
                          </m:f>
                        </m:e>
                      </m:d>
                      <m:r>
                        <a:rPr lang="es-ES" sz="1200" b="0" i="0" smtClean="0">
                          <a:latin typeface="Cambria Math" panose="02040503050406030204" pitchFamily="18" charset="0"/>
                        </a:rPr>
                        <m:t>=98.1</m:t>
                      </m:r>
                      <m:r>
                        <m:rPr>
                          <m:sty m:val="p"/>
                        </m:rPr>
                        <a:rPr lang="es-ES" sz="1200" b="0" i="0" smtClean="0">
                          <a:latin typeface="Cambria Math" panose="02040503050406030204" pitchFamily="18" charset="0"/>
                        </a:rPr>
                        <m:t>N</m:t>
                      </m:r>
                    </m:oMath>
                  </m:oMathPara>
                </a14:m>
                <a:endParaRPr lang="es-ES" sz="1200" dirty="0" smtClean="0"/>
              </a:p>
              <a:p>
                <a:pPr marL="0" indent="0" algn="just">
                  <a:buNone/>
                </a:pPr>
                <a:r>
                  <a:rPr lang="es-ES" sz="1200" dirty="0" smtClean="0"/>
                  <a:t>Sustituimos en </a:t>
                </a:r>
                <a14:m>
                  <m:oMath xmlns:m="http://schemas.openxmlformats.org/officeDocument/2006/math">
                    <m:r>
                      <a:rPr lang="es-ES" sz="1200" b="0" i="1" smtClean="0">
                        <a:latin typeface="Cambria Math" panose="02040503050406030204" pitchFamily="18" charset="0"/>
                      </a:rPr>
                      <m:t>𝑇</m:t>
                    </m:r>
                  </m:oMath>
                </a14:m>
                <a:r>
                  <a:rPr lang="es-ES" sz="1200" dirty="0" smtClean="0"/>
                  <a:t>:</a:t>
                </a:r>
              </a:p>
              <a:p>
                <a:pPr marL="0" indent="0" algn="just">
                  <a:buNone/>
                </a:pPr>
                <a14:m>
                  <m:oMathPara xmlns:m="http://schemas.openxmlformats.org/officeDocument/2006/math">
                    <m:oMathParaPr>
                      <m:jc m:val="centerGroup"/>
                    </m:oMathParaPr>
                    <m:oMath xmlns:m="http://schemas.openxmlformats.org/officeDocument/2006/math">
                      <m:r>
                        <a:rPr lang="es-ES" sz="1200" b="1" i="1" smtClean="0">
                          <a:latin typeface="Cambria Math" panose="02040503050406030204" pitchFamily="18" charset="0"/>
                        </a:rPr>
                        <m:t>𝑻</m:t>
                      </m:r>
                      <m:r>
                        <a:rPr lang="es-ES" sz="1200" b="1" i="1" smtClean="0">
                          <a:latin typeface="Cambria Math" panose="02040503050406030204" pitchFamily="18" charset="0"/>
                        </a:rPr>
                        <m:t>=</m:t>
                      </m:r>
                      <m:f>
                        <m:fPr>
                          <m:ctrlPr>
                            <a:rPr lang="es-ES" sz="1200" b="1" i="1">
                              <a:latin typeface="Cambria Math" panose="02040503050406030204" pitchFamily="18" charset="0"/>
                            </a:rPr>
                          </m:ctrlPr>
                        </m:fPr>
                        <m:num>
                          <m:r>
                            <a:rPr lang="es-ES" sz="1200" b="1" i="1">
                              <a:latin typeface="Cambria Math" panose="02040503050406030204" pitchFamily="18" charset="0"/>
                            </a:rPr>
                            <m:t>𝟗𝟖</m:t>
                          </m:r>
                          <m:r>
                            <a:rPr lang="es-ES" sz="1200" b="1">
                              <a:latin typeface="Cambria Math" panose="02040503050406030204" pitchFamily="18" charset="0"/>
                            </a:rPr>
                            <m:t>.</m:t>
                          </m:r>
                          <m:r>
                            <a:rPr lang="es-ES" sz="1200" b="1" i="1">
                              <a:latin typeface="Cambria Math" panose="02040503050406030204" pitchFamily="18" charset="0"/>
                            </a:rPr>
                            <m:t>𝟏𝐍</m:t>
                          </m:r>
                          <m:r>
                            <m:rPr>
                              <m:nor/>
                            </m:rPr>
                            <a:rPr lang="es-ES" sz="1200" b="1" dirty="0"/>
                            <m:t> </m:t>
                          </m:r>
                        </m:num>
                        <m:den>
                          <m:r>
                            <a:rPr lang="es-ES" sz="1200" b="1" i="1">
                              <a:latin typeface="Cambria Math" panose="02040503050406030204" pitchFamily="18" charset="0"/>
                            </a:rPr>
                            <m:t>𝟐</m:t>
                          </m:r>
                          <m:r>
                            <a:rPr lang="es-ES" sz="1200" b="1">
                              <a:latin typeface="Cambria Math" panose="02040503050406030204" pitchFamily="18" charset="0"/>
                            </a:rPr>
                            <m:t>.</m:t>
                          </m:r>
                          <m:r>
                            <a:rPr lang="es-ES" sz="1200" b="1" i="1">
                              <a:latin typeface="Cambria Math" panose="02040503050406030204" pitchFamily="18" charset="0"/>
                            </a:rPr>
                            <m:t>𝟒</m:t>
                          </m:r>
                          <m:sSup>
                            <m:sSupPr>
                              <m:ctrlPr>
                                <a:rPr lang="es-ES" sz="1200" b="1" i="1">
                                  <a:latin typeface="Cambria Math" panose="02040503050406030204" pitchFamily="18" charset="0"/>
                                </a:rPr>
                              </m:ctrlPr>
                            </m:sSupPr>
                            <m:e>
                              <m:r>
                                <a:rPr lang="es-ES" sz="1200" b="1" i="1">
                                  <a:latin typeface="Cambria Math" panose="02040503050406030204" pitchFamily="18" charset="0"/>
                                </a:rPr>
                                <m:t>𝒙</m:t>
                              </m:r>
                              <m:r>
                                <a:rPr lang="es-ES" sz="1200" b="1" i="1">
                                  <a:latin typeface="Cambria Math" panose="02040503050406030204" pitchFamily="18" charset="0"/>
                                </a:rPr>
                                <m:t>𝟏𝟎</m:t>
                              </m:r>
                            </m:e>
                            <m:sup>
                              <m:r>
                                <a:rPr lang="es-ES" sz="1200" b="1" i="1" smtClean="0">
                                  <a:latin typeface="Cambria Math" panose="02040503050406030204" pitchFamily="18" charset="0"/>
                                </a:rPr>
                                <m:t>−</m:t>
                              </m:r>
                              <m:r>
                                <a:rPr lang="es-ES" sz="1200" b="1" i="1">
                                  <a:latin typeface="Cambria Math" panose="02040503050406030204" pitchFamily="18" charset="0"/>
                                </a:rPr>
                                <m:t>𝟔</m:t>
                              </m:r>
                            </m:sup>
                          </m:sSup>
                          <m:sSup>
                            <m:sSupPr>
                              <m:ctrlPr>
                                <a:rPr lang="es-ES" sz="1200" b="1" i="1">
                                  <a:latin typeface="Cambria Math" panose="02040503050406030204" pitchFamily="18" charset="0"/>
                                </a:rPr>
                              </m:ctrlPr>
                            </m:sSupPr>
                            <m:e>
                              <m:r>
                                <a:rPr lang="es-ES" sz="1200" b="1" i="1">
                                  <a:latin typeface="Cambria Math" panose="02040503050406030204" pitchFamily="18" charset="0"/>
                                </a:rPr>
                                <m:t>𝒎</m:t>
                              </m:r>
                            </m:e>
                            <m:sup>
                              <m:r>
                                <a:rPr lang="es-ES" sz="1200" b="1" i="1">
                                  <a:latin typeface="Cambria Math" panose="02040503050406030204" pitchFamily="18" charset="0"/>
                                </a:rPr>
                                <m:t>𝟐</m:t>
                              </m:r>
                            </m:sup>
                          </m:sSup>
                        </m:den>
                      </m:f>
                      <m:r>
                        <a:rPr lang="es-ES" sz="1200" b="1" i="1">
                          <a:latin typeface="Cambria Math" panose="02040503050406030204" pitchFamily="18" charset="0"/>
                        </a:rPr>
                        <m:t>=</m:t>
                      </m:r>
                      <m:r>
                        <a:rPr lang="es-ES" sz="1200" b="1" i="1">
                          <a:latin typeface="Cambria Math" panose="02040503050406030204" pitchFamily="18" charset="0"/>
                        </a:rPr>
                        <m:t>𝟒𝟎</m:t>
                      </m:r>
                      <m:r>
                        <a:rPr lang="es-ES" sz="1200" b="1" i="1">
                          <a:latin typeface="Cambria Math" panose="02040503050406030204" pitchFamily="18" charset="0"/>
                        </a:rPr>
                        <m:t>.</m:t>
                      </m:r>
                      <m:r>
                        <a:rPr lang="es-ES" sz="1200" b="1" i="1">
                          <a:latin typeface="Cambria Math" panose="02040503050406030204" pitchFamily="18" charset="0"/>
                        </a:rPr>
                        <m:t>𝟖𝟕</m:t>
                      </m:r>
                      <m:sSup>
                        <m:sSupPr>
                          <m:ctrlPr>
                            <a:rPr lang="es-ES" sz="1200" b="1" i="1">
                              <a:latin typeface="Cambria Math" panose="02040503050406030204" pitchFamily="18" charset="0"/>
                            </a:rPr>
                          </m:ctrlPr>
                        </m:sSupPr>
                        <m:e>
                          <m:r>
                            <a:rPr lang="es-ES" sz="1200" b="1" i="1">
                              <a:latin typeface="Cambria Math" panose="02040503050406030204" pitchFamily="18" charset="0"/>
                            </a:rPr>
                            <m:t>𝒙</m:t>
                          </m:r>
                          <m:r>
                            <a:rPr lang="es-ES" sz="1200" b="1" i="1">
                              <a:latin typeface="Cambria Math" panose="02040503050406030204" pitchFamily="18" charset="0"/>
                            </a:rPr>
                            <m:t>𝟏𝟎</m:t>
                          </m:r>
                        </m:e>
                        <m:sup>
                          <m:r>
                            <a:rPr lang="es-ES" sz="1200" b="1" i="1">
                              <a:latin typeface="Cambria Math" panose="02040503050406030204" pitchFamily="18" charset="0"/>
                            </a:rPr>
                            <m:t>𝟔</m:t>
                          </m:r>
                        </m:sup>
                      </m:sSup>
                      <m:r>
                        <a:rPr lang="es-ES" sz="1200" b="1" i="1" smtClean="0">
                          <a:latin typeface="Cambria Math" panose="02040503050406030204" pitchFamily="18" charset="0"/>
                        </a:rPr>
                        <m:t>𝑷𝒂</m:t>
                      </m:r>
                    </m:oMath>
                  </m:oMathPara>
                </a14:m>
                <a:endParaRPr lang="es-ES" sz="1200" b="1" dirty="0" smtClean="0"/>
              </a:p>
              <a:p>
                <a:pPr algn="just"/>
                <a:endParaRPr lang="es-MX" sz="1200"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909" t="-606" r="-909" b="-3333"/>
                </a:stretch>
              </a:blipFill>
            </p:spPr>
            <p:txBody>
              <a:bodyPr/>
              <a:lstStyle/>
              <a:p>
                <a:r>
                  <a:rPr lang="es-MX">
                    <a:noFill/>
                  </a:rPr>
                  <a:t> </a:t>
                </a:r>
              </a:p>
            </p:txBody>
          </p:sp>
        </mc:Fallback>
      </mc:AlternateContent>
    </p:spTree>
    <p:extLst>
      <p:ext uri="{BB962C8B-B14F-4D97-AF65-F5344CB8AC3E}">
        <p14:creationId xmlns:p14="http://schemas.microsoft.com/office/powerpoint/2010/main" val="3751439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10515600" cy="1574280"/>
          </a:xfrm>
        </p:spPr>
        <p:txBody>
          <a:bodyPr/>
          <a:lstStyle/>
          <a:p>
            <a:pPr marL="0" indent="0" algn="just">
              <a:buNone/>
            </a:pPr>
            <a:r>
              <a:rPr lang="es-ES" dirty="0" smtClean="0"/>
              <a:t>Contamos con:</a:t>
            </a:r>
          </a:p>
          <a:p>
            <a:pPr marL="0" indent="0" algn="just">
              <a:buNone/>
            </a:pPr>
            <a:r>
              <a:rPr lang="es-ES" b="1" dirty="0" smtClean="0"/>
              <a:t>ΔL= 0,32mm </a:t>
            </a:r>
            <a:r>
              <a:rPr lang="es-ES" i="1" dirty="0" smtClean="0"/>
              <a:t>(Variación de longitud)</a:t>
            </a:r>
          </a:p>
          <a:p>
            <a:pPr marL="0" indent="0" algn="just">
              <a:buNone/>
            </a:pPr>
            <a:r>
              <a:rPr lang="es-ES" b="1" dirty="0" smtClean="0"/>
              <a:t>L=1,5 m </a:t>
            </a:r>
            <a:r>
              <a:rPr lang="es-ES" i="1" dirty="0" smtClean="0"/>
              <a:t>(longitud de la barra) </a:t>
            </a:r>
          </a:p>
          <a:p>
            <a:pPr marL="0" indent="0" algn="just">
              <a:buNone/>
            </a:pPr>
            <a:endParaRPr lang="es-ES" dirty="0" smtClean="0"/>
          </a:p>
          <a:p>
            <a:pPr marL="0" indent="0" algn="just">
              <a:buNone/>
            </a:pPr>
            <a:endParaRPr lang="es-MX" dirty="0"/>
          </a:p>
        </p:txBody>
      </p:sp>
      <p:sp>
        <p:nvSpPr>
          <p:cNvPr id="4" name="Título 3"/>
          <p:cNvSpPr>
            <a:spLocks noGrp="1"/>
          </p:cNvSpPr>
          <p:nvPr>
            <p:ph type="title"/>
          </p:nvPr>
        </p:nvSpPr>
        <p:spPr/>
        <p:txBody>
          <a:bodyPr/>
          <a:lstStyle/>
          <a:p>
            <a:r>
              <a:rPr lang="es-ES" dirty="0"/>
              <a:t>Sol. </a:t>
            </a:r>
            <a:r>
              <a:rPr lang="es-ES" dirty="0" smtClean="0"/>
              <a:t>b)</a:t>
            </a:r>
            <a:endParaRPr lang="es-MX" b="1" i="1" u="sng" dirty="0">
              <a:latin typeface="Arial" panose="020B0604020202020204" pitchFamily="34" charset="0"/>
              <a:cs typeface="Arial" panose="020B0604020202020204" pitchFamily="34" charset="0"/>
            </a:endParaRPr>
          </a:p>
        </p:txBody>
      </p:sp>
      <p:sp>
        <p:nvSpPr>
          <p:cNvPr id="5" name="CuadroTexto 4"/>
          <p:cNvSpPr txBox="1"/>
          <p:nvPr/>
        </p:nvSpPr>
        <p:spPr>
          <a:xfrm>
            <a:off x="949729" y="3399905"/>
            <a:ext cx="10292542" cy="646331"/>
          </a:xfrm>
          <a:prstGeom prst="rect">
            <a:avLst/>
          </a:prstGeom>
          <a:noFill/>
        </p:spPr>
        <p:txBody>
          <a:bodyPr wrap="square" rtlCol="0">
            <a:spAutoFit/>
          </a:bodyPr>
          <a:lstStyle/>
          <a:p>
            <a:r>
              <a:rPr lang="es-ES" dirty="0" smtClean="0"/>
              <a:t>Notamos que </a:t>
            </a:r>
            <a:r>
              <a:rPr lang="es-ES" b="1" dirty="0" smtClean="0"/>
              <a:t>ΔL=0,32mm </a:t>
            </a:r>
            <a:r>
              <a:rPr lang="es-ES" dirty="0" smtClean="0"/>
              <a:t>está expresado en milímetros por lo tanto para  expresarlo en metros, se necesita realizar una </a:t>
            </a:r>
            <a:r>
              <a:rPr lang="es-ES" b="1" dirty="0" smtClean="0"/>
              <a:t>conversión.</a:t>
            </a:r>
            <a:r>
              <a:rPr lang="es-ES" dirty="0" smtClean="0"/>
              <a:t> </a:t>
            </a:r>
            <a:endParaRPr lang="es-MX" dirty="0"/>
          </a:p>
        </p:txBody>
      </p:sp>
      <mc:AlternateContent xmlns:mc="http://schemas.openxmlformats.org/markup-compatibility/2006" xmlns:a14="http://schemas.microsoft.com/office/drawing/2010/main">
        <mc:Choice Requires="a14">
          <p:sp>
            <p:nvSpPr>
              <p:cNvPr id="7" name="CuadroTexto 6"/>
              <p:cNvSpPr txBox="1"/>
              <p:nvPr/>
            </p:nvSpPr>
            <p:spPr>
              <a:xfrm>
                <a:off x="3661756" y="4351835"/>
                <a:ext cx="6231834" cy="553998"/>
              </a:xfrm>
              <a:prstGeom prst="rect">
                <a:avLst/>
              </a:prstGeom>
              <a:noFill/>
            </p:spPr>
            <p:txBody>
              <a:bodyPr wrap="none" lIns="0" tIns="0" rIns="0" bIns="0" rtlCol="0">
                <a:spAutoFit/>
              </a:bodyPr>
              <a:lstStyle/>
              <a:p>
                <a14:m>
                  <m:oMath xmlns:m="http://schemas.openxmlformats.org/officeDocument/2006/math">
                    <m:f>
                      <m:fPr>
                        <m:ctrlPr>
                          <a:rPr lang="es-MX" i="1" smtClean="0">
                            <a:latin typeface="Cambria Math" panose="02040503050406030204" pitchFamily="18" charset="0"/>
                          </a:rPr>
                        </m:ctrlPr>
                      </m:fPr>
                      <m:num>
                        <m:r>
                          <a:rPr lang="es-MX">
                            <a:latin typeface="Cambria Math" panose="02040503050406030204" pitchFamily="18" charset="0"/>
                          </a:rPr>
                          <m:t>0,32</m:t>
                        </m:r>
                        <m:r>
                          <a:rPr lang="es-ES" b="0" i="1" smtClean="0">
                            <a:latin typeface="Cambria Math" panose="02040503050406030204" pitchFamily="18" charset="0"/>
                          </a:rPr>
                          <m:t>𝑚𝑚</m:t>
                        </m:r>
                      </m:num>
                      <m:den>
                        <m:r>
                          <a:rPr lang="es-MX" i="0">
                            <a:latin typeface="Cambria Math" panose="02040503050406030204" pitchFamily="18" charset="0"/>
                          </a:rPr>
                          <m:t>1</m:t>
                        </m:r>
                      </m:den>
                    </m:f>
                    <m:d>
                      <m:dPr>
                        <m:ctrlPr>
                          <a:rPr lang="es-MX" i="1">
                            <a:latin typeface="Cambria Math" panose="02040503050406030204" pitchFamily="18" charset="0"/>
                          </a:rPr>
                        </m:ctrlPr>
                      </m:dPr>
                      <m:e>
                        <m:f>
                          <m:fPr>
                            <m:ctrlPr>
                              <a:rPr lang="es-MX" i="1">
                                <a:latin typeface="Cambria Math" panose="02040503050406030204" pitchFamily="18" charset="0"/>
                              </a:rPr>
                            </m:ctrlPr>
                          </m:fPr>
                          <m:num>
                            <m:r>
                              <a:rPr lang="es-MX" i="0">
                                <a:latin typeface="Cambria Math" panose="02040503050406030204" pitchFamily="18" charset="0"/>
                              </a:rPr>
                              <m:t>1</m:t>
                            </m:r>
                            <m:r>
                              <m:rPr>
                                <m:sty m:val="p"/>
                              </m:rPr>
                              <a:rPr lang="es-ES" b="0" i="0" smtClean="0">
                                <a:latin typeface="Cambria Math" panose="02040503050406030204" pitchFamily="18" charset="0"/>
                              </a:rPr>
                              <m:t>m</m:t>
                            </m:r>
                          </m:num>
                          <m:den>
                            <m:r>
                              <a:rPr lang="es-MX" i="0">
                                <a:latin typeface="Cambria Math" panose="02040503050406030204" pitchFamily="18" charset="0"/>
                              </a:rPr>
                              <m:t>1000</m:t>
                            </m:r>
                            <m:r>
                              <m:rPr>
                                <m:sty m:val="p"/>
                              </m:rPr>
                              <a:rPr lang="es-ES" b="0" i="0" smtClean="0">
                                <a:latin typeface="Cambria Math" panose="02040503050406030204" pitchFamily="18" charset="0"/>
                              </a:rPr>
                              <m:t>mm</m:t>
                            </m:r>
                          </m:den>
                        </m:f>
                      </m:e>
                    </m:d>
                  </m:oMath>
                </a14:m>
                <a:r>
                  <a:rPr lang="es-MX" dirty="0" smtClean="0"/>
                  <a:t>= </a:t>
                </a:r>
                <a14:m>
                  <m:oMath xmlns:m="http://schemas.openxmlformats.org/officeDocument/2006/math">
                    <m:f>
                      <m:fPr>
                        <m:ctrlPr>
                          <a:rPr lang="es-MX" i="1" smtClean="0">
                            <a:latin typeface="Cambria Math" panose="02040503050406030204" pitchFamily="18" charset="0"/>
                          </a:rPr>
                        </m:ctrlPr>
                      </m:fPr>
                      <m:num>
                        <m:r>
                          <a:rPr lang="es-MX" smtClean="0">
                            <a:latin typeface="Cambria Math" panose="02040503050406030204" pitchFamily="18" charset="0"/>
                          </a:rPr>
                          <m:t>0,32</m:t>
                        </m:r>
                        <m:r>
                          <a:rPr lang="es-ES" b="0" i="1" smtClean="0">
                            <a:latin typeface="Cambria Math" panose="02040503050406030204" pitchFamily="18" charset="0"/>
                          </a:rPr>
                          <m:t>𝑚𝑚</m:t>
                        </m:r>
                        <m:r>
                          <a:rPr lang="es-ES" b="0" i="1" smtClean="0">
                            <a:latin typeface="Cambria Math" panose="02040503050406030204" pitchFamily="18" charset="0"/>
                          </a:rPr>
                          <m:t> ∗</m:t>
                        </m:r>
                        <m:r>
                          <a:rPr lang="es-ES" b="0" i="1" smtClean="0">
                            <a:latin typeface="Cambria Math" panose="02040503050406030204" pitchFamily="18" charset="0"/>
                          </a:rPr>
                          <m:t>𝑚</m:t>
                        </m:r>
                      </m:num>
                      <m:den>
                        <m:r>
                          <a:rPr lang="es-MX" i="0">
                            <a:latin typeface="Cambria Math" panose="02040503050406030204" pitchFamily="18" charset="0"/>
                          </a:rPr>
                          <m:t>1</m:t>
                        </m:r>
                        <m:r>
                          <a:rPr lang="es-ES" b="0" i="0" smtClean="0">
                            <a:latin typeface="Cambria Math" panose="02040503050406030204" pitchFamily="18" charset="0"/>
                          </a:rPr>
                          <m:t>000</m:t>
                        </m:r>
                        <m:r>
                          <m:rPr>
                            <m:sty m:val="p"/>
                          </m:rPr>
                          <a:rPr lang="es-ES" b="0" i="0" smtClean="0">
                            <a:latin typeface="Cambria Math" panose="02040503050406030204" pitchFamily="18" charset="0"/>
                          </a:rPr>
                          <m:t>mm</m:t>
                        </m:r>
                      </m:den>
                    </m:f>
                  </m:oMath>
                </a14:m>
                <a:r>
                  <a:rPr lang="es-MX" dirty="0" smtClean="0"/>
                  <a:t> =      </a:t>
                </a:r>
                <a:r>
                  <a:rPr lang="es-MX" sz="3600" b="1" dirty="0" smtClean="0"/>
                  <a:t>3,2x10^-4m=</a:t>
                </a:r>
                <a:r>
                  <a:rPr lang="es-ES" sz="3600" b="1" dirty="0" smtClean="0"/>
                  <a:t> ΔL</a:t>
                </a:r>
                <a:endParaRPr lang="es-MX" sz="3600" b="1" dirty="0"/>
              </a:p>
            </p:txBody>
          </p:sp>
        </mc:Choice>
        <mc:Fallback xmlns="">
          <p:sp>
            <p:nvSpPr>
              <p:cNvPr id="7" name="CuadroTexto 6"/>
              <p:cNvSpPr txBox="1">
                <a:spLocks noRot="1" noChangeAspect="1" noMove="1" noResize="1" noEditPoints="1" noAdjustHandles="1" noChangeArrowheads="1" noChangeShapeType="1" noTextEdit="1"/>
              </p:cNvSpPr>
              <p:nvPr/>
            </p:nvSpPr>
            <p:spPr>
              <a:xfrm>
                <a:off x="3661756" y="4351835"/>
                <a:ext cx="6231834" cy="553998"/>
              </a:xfrm>
              <a:prstGeom prst="rect">
                <a:avLst/>
              </a:prstGeom>
              <a:blipFill>
                <a:blip r:embed="rId2"/>
                <a:stretch>
                  <a:fillRect l="-98" t="-25275" r="-3425" b="-48352"/>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8" name="Rectángulo 7"/>
              <p:cNvSpPr/>
              <p:nvPr/>
            </p:nvSpPr>
            <p:spPr>
              <a:xfrm>
                <a:off x="473826" y="5193476"/>
                <a:ext cx="8869680" cy="854080"/>
              </a:xfrm>
              <a:prstGeom prst="rect">
                <a:avLst/>
              </a:prstGeom>
            </p:spPr>
            <p:txBody>
              <a:bodyPr wrap="square">
                <a:spAutoFit/>
              </a:bodyPr>
              <a:lstStyle/>
              <a:p>
                <a:r>
                  <a:rPr lang="es-MX" sz="2800" dirty="0" smtClean="0"/>
                  <a:t>Deformación= </a:t>
                </a:r>
                <a14:m>
                  <m:oMath xmlns:m="http://schemas.openxmlformats.org/officeDocument/2006/math">
                    <m:f>
                      <m:fPr>
                        <m:ctrlPr>
                          <a:rPr lang="es-MX" sz="2800" i="1" smtClean="0">
                            <a:latin typeface="Cambria Math" panose="02040503050406030204" pitchFamily="18" charset="0"/>
                          </a:rPr>
                        </m:ctrlPr>
                      </m:fPr>
                      <m:num>
                        <m:r>
                          <m:rPr>
                            <m:nor/>
                          </m:rPr>
                          <a:rPr lang="es-ES" sz="2800" b="1" dirty="0"/>
                          <m:t>Δ</m:t>
                        </m:r>
                        <m:r>
                          <a:rPr lang="es-ES" sz="2800" b="0" i="1" dirty="0" smtClean="0">
                            <a:latin typeface="Cambria Math" panose="02040503050406030204" pitchFamily="18" charset="0"/>
                          </a:rPr>
                          <m:t>𝐿</m:t>
                        </m:r>
                      </m:num>
                      <m:den>
                        <m:r>
                          <a:rPr lang="es-ES" sz="2800" b="0" i="1" smtClean="0">
                            <a:latin typeface="Cambria Math" panose="02040503050406030204" pitchFamily="18" charset="0"/>
                          </a:rPr>
                          <m:t>𝐿</m:t>
                        </m:r>
                      </m:den>
                    </m:f>
                    <m:r>
                      <a:rPr lang="es-MX" sz="2800" i="1" smtClean="0">
                        <a:latin typeface="Cambria Math" panose="02040503050406030204" pitchFamily="18" charset="0"/>
                      </a:rPr>
                      <m:t>→</m:t>
                    </m:r>
                    <m:f>
                      <m:fPr>
                        <m:ctrlPr>
                          <a:rPr lang="es-MX" sz="2800" i="1" smtClean="0">
                            <a:latin typeface="Cambria Math" panose="02040503050406030204" pitchFamily="18" charset="0"/>
                          </a:rPr>
                        </m:ctrlPr>
                      </m:fPr>
                      <m:num>
                        <m:r>
                          <m:rPr>
                            <m:nor/>
                          </m:rPr>
                          <a:rPr lang="es-ES" sz="2800" b="1" i="0" smtClean="0">
                            <a:latin typeface="Cambria Math" panose="02040503050406030204" pitchFamily="18" charset="0"/>
                          </a:rPr>
                          <m:t>(3,2</m:t>
                        </m:r>
                        <m:r>
                          <m:rPr>
                            <m:nor/>
                          </m:rPr>
                          <a:rPr lang="es-ES" sz="2800" b="1" i="0" smtClean="0">
                            <a:latin typeface="Cambria Math" panose="02040503050406030204" pitchFamily="18" charset="0"/>
                          </a:rPr>
                          <m:t>x</m:t>
                        </m:r>
                        <m:r>
                          <m:rPr>
                            <m:nor/>
                          </m:rPr>
                          <a:rPr lang="es-ES" sz="2800" b="1" i="0" smtClean="0">
                            <a:latin typeface="Cambria Math" panose="02040503050406030204" pitchFamily="18" charset="0"/>
                          </a:rPr>
                          <m:t>10</m:t>
                        </m:r>
                        <m:r>
                          <a:rPr lang="es-ES" sz="2800" b="0" i="1" smtClean="0">
                            <a:latin typeface="Cambria Math" panose="02040503050406030204" pitchFamily="18" charset="0"/>
                          </a:rPr>
                          <m:t>^−4)</m:t>
                        </m:r>
                      </m:num>
                      <m:den>
                        <m:r>
                          <a:rPr lang="es-ES" sz="2800" b="0" i="1" dirty="0" smtClean="0">
                            <a:latin typeface="Cambria Math" panose="02040503050406030204" pitchFamily="18" charset="0"/>
                          </a:rPr>
                          <m:t>(1,5</m:t>
                        </m:r>
                        <m:r>
                          <a:rPr lang="es-ES" sz="2800" b="0" i="1" dirty="0" smtClean="0">
                            <a:latin typeface="Cambria Math" panose="02040503050406030204" pitchFamily="18" charset="0"/>
                          </a:rPr>
                          <m:t>𝑚</m:t>
                        </m:r>
                        <m:r>
                          <a:rPr lang="es-ES" sz="2800" b="0" i="1" dirty="0" smtClean="0">
                            <a:latin typeface="Cambria Math" panose="02040503050406030204" pitchFamily="18" charset="0"/>
                          </a:rPr>
                          <m:t>)</m:t>
                        </m:r>
                      </m:den>
                    </m:f>
                  </m:oMath>
                </a14:m>
                <a:r>
                  <a:rPr lang="es-MX" sz="2800" dirty="0" smtClean="0">
                    <a:latin typeface="Arial" panose="020B0604020202020204" pitchFamily="34" charset="0"/>
                    <a:cs typeface="Arial" panose="020B0604020202020204" pitchFamily="34" charset="0"/>
                  </a:rPr>
                  <a:t>=2,133x10^-4</a:t>
                </a:r>
                <a:endParaRPr lang="es-MX" sz="2800" dirty="0">
                  <a:latin typeface="Arial" panose="020B0604020202020204" pitchFamily="34" charset="0"/>
                  <a:cs typeface="Arial" panose="020B0604020202020204" pitchFamily="34" charset="0"/>
                </a:endParaRPr>
              </a:p>
            </p:txBody>
          </p:sp>
        </mc:Choice>
        <mc:Fallback xmlns="">
          <p:sp>
            <p:nvSpPr>
              <p:cNvPr id="8" name="Rectángulo 7"/>
              <p:cNvSpPr>
                <a:spLocks noRot="1" noChangeAspect="1" noMove="1" noResize="1" noEditPoints="1" noAdjustHandles="1" noChangeArrowheads="1" noChangeShapeType="1" noTextEdit="1"/>
              </p:cNvSpPr>
              <p:nvPr/>
            </p:nvSpPr>
            <p:spPr>
              <a:xfrm>
                <a:off x="473826" y="5193476"/>
                <a:ext cx="8869680" cy="854080"/>
              </a:xfrm>
              <a:prstGeom prst="rect">
                <a:avLst/>
              </a:prstGeom>
              <a:blipFill>
                <a:blip r:embed="rId3"/>
                <a:stretch>
                  <a:fillRect l="-1443" b="-2857"/>
                </a:stretch>
              </a:blipFill>
            </p:spPr>
            <p:txBody>
              <a:bodyPr/>
              <a:lstStyle/>
              <a:p>
                <a:r>
                  <a:rPr lang="es-MX">
                    <a:noFill/>
                  </a:rPr>
                  <a:t> </a:t>
                </a:r>
              </a:p>
            </p:txBody>
          </p:sp>
        </mc:Fallback>
      </mc:AlternateContent>
    </p:spTree>
    <p:extLst>
      <p:ext uri="{BB962C8B-B14F-4D97-AF65-F5344CB8AC3E}">
        <p14:creationId xmlns:p14="http://schemas.microsoft.com/office/powerpoint/2010/main" val="207060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3"/>
            <a:ext cx="10515600" cy="1325563"/>
          </a:xfrm>
        </p:spPr>
        <p:txBody>
          <a:bodyPr/>
          <a:lstStyle/>
          <a:p>
            <a:r>
              <a:rPr lang="es-ES" dirty="0"/>
              <a:t>Sol. </a:t>
            </a:r>
            <a:r>
              <a:rPr lang="es-ES" dirty="0" smtClean="0"/>
              <a:t>c)</a:t>
            </a:r>
            <a:endParaRPr lang="es-MX" b="1" i="1" u="sng"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838200" y="2008503"/>
                <a:ext cx="10515600" cy="5215255"/>
              </a:xfrm>
            </p:spPr>
            <p:txBody>
              <a:bodyPr/>
              <a:lstStyle/>
              <a:p>
                <a:pPr marL="0" indent="0">
                  <a:buNone/>
                </a:pPr>
                <a:r>
                  <a:rPr lang="es-ES" dirty="0" smtClean="0"/>
                  <a:t>Deformación:</a:t>
                </a:r>
              </a:p>
              <a:p>
                <a:pPr marL="0" indent="0" algn="ctr">
                  <a:buNone/>
                </a:pPr>
                <a14:m>
                  <m:oMath xmlns:m="http://schemas.openxmlformats.org/officeDocument/2006/math">
                    <m:f>
                      <m:fPr>
                        <m:ctrlPr>
                          <a:rPr lang="es-MX" sz="2400" i="1">
                            <a:latin typeface="Cambria Math" panose="02040503050406030204" pitchFamily="18" charset="0"/>
                          </a:rPr>
                        </m:ctrlPr>
                      </m:fPr>
                      <m:num>
                        <m:r>
                          <m:rPr>
                            <m:nor/>
                          </m:rPr>
                          <a:rPr lang="es-ES" sz="2400" b="1" dirty="0"/>
                          <m:t>Δ</m:t>
                        </m:r>
                        <m:r>
                          <a:rPr lang="es-ES" sz="2400" i="1" dirty="0">
                            <a:latin typeface="Cambria Math" panose="02040503050406030204" pitchFamily="18" charset="0"/>
                          </a:rPr>
                          <m:t>𝐿</m:t>
                        </m:r>
                      </m:num>
                      <m:den>
                        <m:r>
                          <a:rPr lang="es-ES" sz="2400" i="1">
                            <a:latin typeface="Cambria Math" panose="02040503050406030204" pitchFamily="18" charset="0"/>
                          </a:rPr>
                          <m:t>𝐿</m:t>
                        </m:r>
                      </m:den>
                    </m:f>
                  </m:oMath>
                </a14:m>
                <a:r>
                  <a:rPr lang="es-MX" sz="2400" dirty="0" smtClean="0"/>
                  <a:t>= 2.133x10^-4</a:t>
                </a:r>
              </a:p>
              <a:p>
                <a:pPr marL="0" indent="0" algn="just">
                  <a:buNone/>
                </a:pPr>
                <a:r>
                  <a:rPr lang="es-ES" dirty="0" smtClean="0"/>
                  <a:t>Tensión</a:t>
                </a:r>
                <a:r>
                  <a:rPr lang="es-ES" dirty="0"/>
                  <a:t>:</a:t>
                </a:r>
                <a:r>
                  <a:rPr lang="es-ES" dirty="0" smtClean="0"/>
                  <a:t> </a:t>
                </a:r>
              </a:p>
              <a:p>
                <a:pPr marL="0" indent="0" algn="ctr">
                  <a:buNone/>
                </a:pPr>
                <a14:m>
                  <m:oMath xmlns:m="http://schemas.openxmlformats.org/officeDocument/2006/math">
                    <m:f>
                      <m:fPr>
                        <m:ctrlPr>
                          <a:rPr lang="es-MX" sz="2400" i="1" smtClean="0">
                            <a:latin typeface="Cambria Math" panose="02040503050406030204" pitchFamily="18" charset="0"/>
                          </a:rPr>
                        </m:ctrlPr>
                      </m:fPr>
                      <m:num>
                        <m:r>
                          <m:rPr>
                            <m:nor/>
                          </m:rPr>
                          <a:rPr lang="es-ES" sz="2400" b="0" i="0" smtClean="0">
                            <a:latin typeface="Cambria Math" panose="02040503050406030204" pitchFamily="18" charset="0"/>
                          </a:rPr>
                          <m:t>F</m:t>
                        </m:r>
                      </m:num>
                      <m:den>
                        <m:r>
                          <a:rPr lang="es-ES" sz="2400" b="0" i="1" dirty="0" smtClean="0">
                            <a:latin typeface="Cambria Math" panose="02040503050406030204" pitchFamily="18" charset="0"/>
                          </a:rPr>
                          <m:t>𝐴</m:t>
                        </m:r>
                      </m:den>
                    </m:f>
                  </m:oMath>
                </a14:m>
                <a:r>
                  <a:rPr lang="es-MX" sz="2400" dirty="0" smtClean="0"/>
                  <a:t>= 40,87x10^6Pa</a:t>
                </a:r>
              </a:p>
              <a:p>
                <a:pPr marL="0" indent="0" algn="just">
                  <a:buNone/>
                </a:pPr>
                <a:endParaRPr lang="es-ES" dirty="0" smtClean="0"/>
              </a:p>
              <a:p>
                <a:pPr marL="0" indent="0" algn="just">
                  <a:buNone/>
                </a:pPr>
                <a:r>
                  <a:rPr lang="es-ES" dirty="0" smtClean="0"/>
                  <a:t>Modulo de Young= </a:t>
                </a:r>
                <a14:m>
                  <m:oMath xmlns:m="http://schemas.openxmlformats.org/officeDocument/2006/math">
                    <m:f>
                      <m:fPr>
                        <m:ctrlPr>
                          <a:rPr lang="es-ES" i="1" smtClean="0">
                            <a:latin typeface="Cambria Math" panose="02040503050406030204" pitchFamily="18" charset="0"/>
                          </a:rPr>
                        </m:ctrlPr>
                      </m:fPr>
                      <m:num>
                        <m:r>
                          <a:rPr lang="es-ES" b="0" i="1" smtClean="0">
                            <a:latin typeface="Cambria Math" panose="02040503050406030204" pitchFamily="18" charset="0"/>
                          </a:rPr>
                          <m:t>𝐹</m:t>
                        </m:r>
                        <m:r>
                          <a:rPr lang="es-ES" b="0" i="1" smtClean="0">
                            <a:latin typeface="Cambria Math" panose="02040503050406030204" pitchFamily="18" charset="0"/>
                          </a:rPr>
                          <m:t>∗</m:t>
                        </m:r>
                        <m:r>
                          <a:rPr lang="es-ES" b="0" i="1" smtClean="0">
                            <a:latin typeface="Cambria Math" panose="02040503050406030204" pitchFamily="18" charset="0"/>
                          </a:rPr>
                          <m:t>𝐿</m:t>
                        </m:r>
                      </m:num>
                      <m:den>
                        <m:r>
                          <a:rPr lang="es-ES" b="0" i="1" smtClean="0">
                            <a:latin typeface="Cambria Math" panose="02040503050406030204" pitchFamily="18" charset="0"/>
                          </a:rPr>
                          <m:t>𝐴</m:t>
                        </m:r>
                        <m:r>
                          <m:rPr>
                            <m:sty m:val="p"/>
                          </m:rPr>
                          <a:rPr lang="el-GR" b="0" i="1" smtClean="0">
                            <a:latin typeface="Cambria Math" panose="02040503050406030204" pitchFamily="18" charset="0"/>
                          </a:rPr>
                          <m:t>Δ</m:t>
                        </m:r>
                      </m:den>
                    </m:f>
                    <m:r>
                      <a:rPr lang="es-ES" i="1" smtClean="0">
                        <a:latin typeface="Cambria Math" panose="02040503050406030204" pitchFamily="18" charset="0"/>
                      </a:rPr>
                      <m:t>→</m:t>
                    </m:r>
                    <m:f>
                      <m:fPr>
                        <m:ctrlPr>
                          <a:rPr lang="es-ES" i="1" smtClean="0">
                            <a:latin typeface="Cambria Math" panose="02040503050406030204" pitchFamily="18" charset="0"/>
                          </a:rPr>
                        </m:ctrlPr>
                      </m:fPr>
                      <m:num>
                        <m:r>
                          <a:rPr lang="es-ES" b="0" i="1" smtClean="0">
                            <a:latin typeface="Cambria Math" panose="02040503050406030204" pitchFamily="18" charset="0"/>
                          </a:rPr>
                          <m:t>(98.1</m:t>
                        </m:r>
                        <m:r>
                          <a:rPr lang="es-ES" b="0" i="1" smtClean="0">
                            <a:latin typeface="Cambria Math" panose="02040503050406030204" pitchFamily="18" charset="0"/>
                          </a:rPr>
                          <m:t>𝑁</m:t>
                        </m:r>
                        <m:r>
                          <a:rPr lang="es-ES" b="0" i="1" smtClean="0">
                            <a:latin typeface="Cambria Math" panose="02040503050406030204" pitchFamily="18" charset="0"/>
                          </a:rPr>
                          <m:t>)(1,5</m:t>
                        </m:r>
                        <m:r>
                          <a:rPr lang="es-ES" b="0" i="1" smtClean="0">
                            <a:latin typeface="Cambria Math" panose="02040503050406030204" pitchFamily="18" charset="0"/>
                          </a:rPr>
                          <m:t>𝑚</m:t>
                        </m:r>
                        <m:r>
                          <a:rPr lang="es-ES" b="0" i="1" smtClean="0">
                            <a:latin typeface="Cambria Math" panose="02040503050406030204" pitchFamily="18" charset="0"/>
                          </a:rPr>
                          <m:t>)</m:t>
                        </m:r>
                      </m:num>
                      <m:den>
                        <m:d>
                          <m:dPr>
                            <m:ctrlPr>
                              <a:rPr lang="es-ES" b="0" i="1" smtClean="0">
                                <a:latin typeface="Cambria Math" panose="02040503050406030204" pitchFamily="18" charset="0"/>
                              </a:rPr>
                            </m:ctrlPr>
                          </m:dPr>
                          <m:e>
                            <m:r>
                              <a:rPr lang="es-ES" b="0" i="1" smtClean="0">
                                <a:latin typeface="Cambria Math" panose="02040503050406030204" pitchFamily="18" charset="0"/>
                              </a:rPr>
                              <m:t>2,4</m:t>
                            </m:r>
                            <m:r>
                              <a:rPr lang="es-ES" b="0" i="1" smtClean="0">
                                <a:latin typeface="Cambria Math" panose="02040503050406030204" pitchFamily="18" charset="0"/>
                              </a:rPr>
                              <m:t>𝑥</m:t>
                            </m:r>
                            <m:sSup>
                              <m:sSupPr>
                                <m:ctrlPr>
                                  <a:rPr lang="es-ES" b="0" i="1" smtClean="0">
                                    <a:latin typeface="Cambria Math" panose="02040503050406030204" pitchFamily="18" charset="0"/>
                                  </a:rPr>
                                </m:ctrlPr>
                              </m:sSupPr>
                              <m:e>
                                <m:r>
                                  <a:rPr lang="es-ES" b="0" i="1" smtClean="0">
                                    <a:latin typeface="Cambria Math" panose="02040503050406030204" pitchFamily="18" charset="0"/>
                                  </a:rPr>
                                  <m:t>10</m:t>
                                </m:r>
                              </m:e>
                              <m:sup>
                                <m:r>
                                  <a:rPr lang="es-ES" b="0" i="1" smtClean="0">
                                    <a:latin typeface="Cambria Math" panose="02040503050406030204" pitchFamily="18" charset="0"/>
                                  </a:rPr>
                                  <m:t>−6</m:t>
                                </m:r>
                              </m:sup>
                            </m:sSup>
                            <m:sSup>
                              <m:sSupPr>
                                <m:ctrlPr>
                                  <a:rPr lang="es-ES" b="0" i="1" smtClean="0">
                                    <a:latin typeface="Cambria Math" panose="02040503050406030204" pitchFamily="18" charset="0"/>
                                  </a:rPr>
                                </m:ctrlPr>
                              </m:sSupPr>
                              <m:e>
                                <m:r>
                                  <a:rPr lang="es-ES" b="0" i="1" smtClean="0">
                                    <a:latin typeface="Cambria Math" panose="02040503050406030204" pitchFamily="18" charset="0"/>
                                  </a:rPr>
                                  <m:t>𝑚</m:t>
                                </m:r>
                              </m:e>
                              <m:sup>
                                <m:r>
                                  <a:rPr lang="es-ES" b="0" i="1" smtClean="0">
                                    <a:latin typeface="Cambria Math" panose="02040503050406030204" pitchFamily="18" charset="0"/>
                                  </a:rPr>
                                  <m:t>2</m:t>
                                </m:r>
                              </m:sup>
                            </m:sSup>
                          </m:e>
                        </m:d>
                        <m:r>
                          <a:rPr lang="es-ES" b="0" i="1" smtClean="0">
                            <a:latin typeface="Cambria Math" panose="02040503050406030204" pitchFamily="18" charset="0"/>
                          </a:rPr>
                          <m:t>(3,2</m:t>
                        </m:r>
                        <m:r>
                          <a:rPr lang="es-ES" b="0" i="1" smtClean="0">
                            <a:latin typeface="Cambria Math" panose="02040503050406030204" pitchFamily="18" charset="0"/>
                          </a:rPr>
                          <m:t>𝑥</m:t>
                        </m:r>
                        <m:r>
                          <a:rPr lang="es-ES" b="0" i="1" smtClean="0">
                            <a:latin typeface="Cambria Math" panose="02040503050406030204" pitchFamily="18" charset="0"/>
                          </a:rPr>
                          <m:t>10^−4</m:t>
                        </m:r>
                        <m:r>
                          <a:rPr lang="es-ES" b="0" i="1" smtClean="0">
                            <a:latin typeface="Cambria Math" panose="02040503050406030204" pitchFamily="18" charset="0"/>
                          </a:rPr>
                          <m:t>𝑚</m:t>
                        </m:r>
                        <m:r>
                          <a:rPr lang="es-ES" b="0" i="1" smtClean="0">
                            <a:latin typeface="Cambria Math" panose="02040503050406030204" pitchFamily="18" charset="0"/>
                          </a:rPr>
                          <m:t>)</m:t>
                        </m:r>
                      </m:den>
                    </m:f>
                  </m:oMath>
                </a14:m>
                <a:r>
                  <a:rPr lang="es-MX" dirty="0" smtClean="0"/>
                  <a:t> </a:t>
                </a:r>
              </a:p>
              <a:p>
                <a:pPr marL="0" indent="0" algn="just">
                  <a:buNone/>
                </a:pPr>
                <a:endParaRPr lang="es-MX" dirty="0" smtClean="0"/>
              </a:p>
              <a:p>
                <a:pPr marL="0" indent="0" algn="just">
                  <a:buNone/>
                </a:pPr>
                <a14:m>
                  <m:oMathPara xmlns:m="http://schemas.openxmlformats.org/officeDocument/2006/math">
                    <m:oMathParaPr>
                      <m:jc m:val="centerGroup"/>
                    </m:oMathParaPr>
                    <m:oMath xmlns:m="http://schemas.openxmlformats.org/officeDocument/2006/math">
                      <m:r>
                        <a:rPr lang="es-MX" i="1" smtClean="0">
                          <a:latin typeface="Cambria Math" panose="02040503050406030204" pitchFamily="18" charset="0"/>
                          <a:ea typeface="Cambria Math" panose="02040503050406030204" pitchFamily="18" charset="0"/>
                        </a:rPr>
                        <m:t>∴</m:t>
                      </m:r>
                      <m:r>
                        <m:rPr>
                          <m:sty m:val="p"/>
                        </m:rPr>
                        <a:rPr lang="el-GR" i="1" smtClean="0">
                          <a:latin typeface="Cambria Math" panose="02040503050406030204" pitchFamily="18" charset="0"/>
                          <a:ea typeface="Cambria Math" panose="02040503050406030204" pitchFamily="18" charset="0"/>
                        </a:rPr>
                        <m:t>Υ</m:t>
                      </m:r>
                      <m:r>
                        <a:rPr lang="es-ES" b="0" i="1" smtClean="0">
                          <a:latin typeface="Cambria Math" panose="02040503050406030204" pitchFamily="18" charset="0"/>
                          <a:ea typeface="Cambria Math" panose="02040503050406030204" pitchFamily="18" charset="0"/>
                        </a:rPr>
                        <m:t>=1.9140625</m:t>
                      </m:r>
                      <m:r>
                        <a:rPr lang="es-ES" b="0" i="1" smtClean="0">
                          <a:latin typeface="Cambria Math" panose="02040503050406030204" pitchFamily="18" charset="0"/>
                          <a:ea typeface="Cambria Math" panose="02040503050406030204" pitchFamily="18" charset="0"/>
                        </a:rPr>
                        <m:t>𝑥</m:t>
                      </m:r>
                      <m:r>
                        <a:rPr lang="es-ES" b="0" i="1" smtClean="0">
                          <a:latin typeface="Cambria Math" panose="02040503050406030204" pitchFamily="18" charset="0"/>
                          <a:ea typeface="Cambria Math" panose="02040503050406030204" pitchFamily="18" charset="0"/>
                        </a:rPr>
                        <m:t>10^11</m:t>
                      </m:r>
                    </m:oMath>
                  </m:oMathPara>
                </a14:m>
                <a:endParaRPr lang="es-MX"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838200" y="2008503"/>
                <a:ext cx="10515600" cy="5215255"/>
              </a:xfrm>
              <a:blipFill>
                <a:blip r:embed="rId2"/>
                <a:stretch>
                  <a:fillRect l="-1507" t="-1168"/>
                </a:stretch>
              </a:blipFill>
            </p:spPr>
            <p:txBody>
              <a:bodyPr/>
              <a:lstStyle/>
              <a:p>
                <a:r>
                  <a:rPr lang="es-MX">
                    <a:noFill/>
                  </a:rPr>
                  <a:t> </a:t>
                </a:r>
              </a:p>
            </p:txBody>
          </p:sp>
        </mc:Fallback>
      </mc:AlternateContent>
    </p:spTree>
    <p:extLst>
      <p:ext uri="{BB962C8B-B14F-4D97-AF65-F5344CB8AC3E}">
        <p14:creationId xmlns:p14="http://schemas.microsoft.com/office/powerpoint/2010/main" val="2751873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ángulo 1"/>
              <p:cNvSpPr/>
              <p:nvPr/>
            </p:nvSpPr>
            <p:spPr>
              <a:xfrm>
                <a:off x="2983002" y="1274217"/>
                <a:ext cx="5760488" cy="584775"/>
              </a:xfrm>
              <a:prstGeom prst="rect">
                <a:avLst/>
              </a:prstGeom>
            </p:spPr>
            <p:txBody>
              <a:bodyPr wrap="none">
                <a:spAutoFit/>
              </a:bodyPr>
              <a:lstStyle/>
              <a:p>
                <a:pPr algn="just"/>
                <a14:m>
                  <m:oMath xmlns:m="http://schemas.openxmlformats.org/officeDocument/2006/math">
                    <m:r>
                      <a:rPr lang="es-MX" sz="3200" i="1" smtClean="0">
                        <a:latin typeface="Cambria Math" panose="02040503050406030204" pitchFamily="18" charset="0"/>
                        <a:ea typeface="Cambria Math" panose="02040503050406030204" pitchFamily="18" charset="0"/>
                      </a:rPr>
                      <m:t>∴</m:t>
                    </m:r>
                    <m:r>
                      <m:rPr>
                        <m:sty m:val="p"/>
                      </m:rPr>
                      <a:rPr lang="el-GR" sz="3200" i="1" smtClean="0">
                        <a:latin typeface="Cambria Math" panose="02040503050406030204" pitchFamily="18" charset="0"/>
                        <a:ea typeface="Cambria Math" panose="02040503050406030204" pitchFamily="18" charset="0"/>
                      </a:rPr>
                      <m:t>Υ</m:t>
                    </m:r>
                    <m:r>
                      <a:rPr lang="es-ES" sz="3200" b="0" i="1" smtClean="0">
                        <a:latin typeface="Cambria Math" panose="02040503050406030204" pitchFamily="18" charset="0"/>
                        <a:ea typeface="Cambria Math" panose="02040503050406030204" pitchFamily="18" charset="0"/>
                      </a:rPr>
                      <m:t>=1.9140625</m:t>
                    </m:r>
                    <m:r>
                      <a:rPr lang="es-ES" sz="3200" b="0" i="1" smtClean="0">
                        <a:latin typeface="Cambria Math" panose="02040503050406030204" pitchFamily="18" charset="0"/>
                        <a:ea typeface="Cambria Math" panose="02040503050406030204" pitchFamily="18" charset="0"/>
                      </a:rPr>
                      <m:t>𝑥</m:t>
                    </m:r>
                    <m:r>
                      <a:rPr lang="es-ES" sz="3200" b="0" i="1" smtClean="0">
                        <a:latin typeface="Cambria Math" panose="02040503050406030204" pitchFamily="18" charset="0"/>
                        <a:ea typeface="Cambria Math" panose="02040503050406030204" pitchFamily="18" charset="0"/>
                      </a:rPr>
                      <m:t>10^11</m:t>
                    </m:r>
                    <m:r>
                      <m:rPr>
                        <m:sty m:val="p"/>
                      </m:rPr>
                      <a:rPr lang="es-ES" sz="3200" b="0" i="0" smtClean="0">
                        <a:latin typeface="Cambria Math" panose="02040503050406030204" pitchFamily="18" charset="0"/>
                        <a:ea typeface="Cambria Math" panose="02040503050406030204" pitchFamily="18" charset="0"/>
                      </a:rPr>
                      <m:t>N</m:t>
                    </m:r>
                  </m:oMath>
                </a14:m>
                <a:r>
                  <a:rPr lang="es-MX" sz="3200" dirty="0" smtClean="0"/>
                  <a:t>/m^2</a:t>
                </a:r>
                <a:endParaRPr lang="es-MX" sz="3200" dirty="0"/>
              </a:p>
            </p:txBody>
          </p:sp>
        </mc:Choice>
        <mc:Fallback xmlns="">
          <p:sp>
            <p:nvSpPr>
              <p:cNvPr id="2" name="Rectángulo 1"/>
              <p:cNvSpPr>
                <a:spLocks noRot="1" noChangeAspect="1" noMove="1" noResize="1" noEditPoints="1" noAdjustHandles="1" noChangeArrowheads="1" noChangeShapeType="1" noTextEdit="1"/>
              </p:cNvSpPr>
              <p:nvPr/>
            </p:nvSpPr>
            <p:spPr>
              <a:xfrm>
                <a:off x="2983002" y="1274217"/>
                <a:ext cx="5760488" cy="584775"/>
              </a:xfrm>
              <a:prstGeom prst="rect">
                <a:avLst/>
              </a:prstGeom>
              <a:blipFill>
                <a:blip r:embed="rId2"/>
                <a:stretch>
                  <a:fillRect t="-12500" r="-1799" b="-34375"/>
                </a:stretch>
              </a:blipFill>
            </p:spPr>
            <p:txBody>
              <a:bodyPr/>
              <a:lstStyle/>
              <a:p>
                <a:r>
                  <a:rPr lang="es-MX">
                    <a:noFill/>
                  </a:rPr>
                  <a:t> </a:t>
                </a:r>
              </a:p>
            </p:txBody>
          </p:sp>
        </mc:Fallback>
      </mc:AlternateContent>
      <p:sp>
        <p:nvSpPr>
          <p:cNvPr id="3" name="CuadroTexto 2"/>
          <p:cNvSpPr txBox="1"/>
          <p:nvPr/>
        </p:nvSpPr>
        <p:spPr>
          <a:xfrm>
            <a:off x="3857105" y="2194560"/>
            <a:ext cx="3383280" cy="646331"/>
          </a:xfrm>
          <a:prstGeom prst="rect">
            <a:avLst/>
          </a:prstGeom>
          <a:noFill/>
        </p:spPr>
        <p:txBody>
          <a:bodyPr wrap="square" rtlCol="0">
            <a:spAutoFit/>
          </a:bodyPr>
          <a:lstStyle/>
          <a:p>
            <a:r>
              <a:rPr lang="es-ES" dirty="0" smtClean="0"/>
              <a:t>Sabemos que:</a:t>
            </a:r>
          </a:p>
          <a:p>
            <a:r>
              <a:rPr lang="es-ES" dirty="0" smtClean="0"/>
              <a:t>1GN=1,000,000,000N = 1x10^9N</a:t>
            </a:r>
            <a:endParaRPr lang="es-MX" dirty="0"/>
          </a:p>
        </p:txBody>
      </p:sp>
      <mc:AlternateContent xmlns:mc="http://schemas.openxmlformats.org/markup-compatibility/2006" xmlns:a14="http://schemas.microsoft.com/office/drawing/2010/main">
        <mc:Choice Requires="a14">
          <p:sp>
            <p:nvSpPr>
              <p:cNvPr id="4" name="Rectángulo 3"/>
              <p:cNvSpPr/>
              <p:nvPr/>
            </p:nvSpPr>
            <p:spPr>
              <a:xfrm>
                <a:off x="1978878" y="3176459"/>
                <a:ext cx="7391895" cy="584775"/>
              </a:xfrm>
              <a:prstGeom prst="rect">
                <a:avLst/>
              </a:prstGeom>
            </p:spPr>
            <p:txBody>
              <a:bodyPr wrap="none">
                <a:spAutoFit/>
              </a:bodyPr>
              <a:lstStyle/>
              <a:p>
                <a:pPr algn="just"/>
                <a14:m>
                  <m:oMathPara xmlns:m="http://schemas.openxmlformats.org/officeDocument/2006/math">
                    <m:oMathParaPr>
                      <m:jc m:val="centerGroup"/>
                    </m:oMathParaPr>
                    <m:oMath xmlns:m="http://schemas.openxmlformats.org/officeDocument/2006/math">
                      <m:r>
                        <m:rPr>
                          <m:sty m:val="p"/>
                        </m:rPr>
                        <a:rPr lang="el-GR" sz="3200" i="1" smtClean="0">
                          <a:latin typeface="Cambria Math" panose="02040503050406030204" pitchFamily="18" charset="0"/>
                          <a:ea typeface="Cambria Math" panose="02040503050406030204" pitchFamily="18" charset="0"/>
                        </a:rPr>
                        <m:t>Υ</m:t>
                      </m:r>
                      <m:r>
                        <a:rPr lang="es-ES" sz="3200" b="0" i="1" smtClean="0">
                          <a:latin typeface="Cambria Math" panose="02040503050406030204" pitchFamily="18" charset="0"/>
                          <a:ea typeface="Cambria Math" panose="02040503050406030204" pitchFamily="18" charset="0"/>
                        </a:rPr>
                        <m:t>=191.4</m:t>
                      </m:r>
                      <m:r>
                        <a:rPr lang="es-ES" sz="3200" b="0" i="1" smtClean="0">
                          <a:latin typeface="Cambria Math" panose="02040503050406030204" pitchFamily="18" charset="0"/>
                          <a:ea typeface="Cambria Math" panose="02040503050406030204" pitchFamily="18" charset="0"/>
                        </a:rPr>
                        <m:t>𝑥</m:t>
                      </m:r>
                      <m:sSup>
                        <m:sSupPr>
                          <m:ctrlPr>
                            <a:rPr lang="es-ES" sz="3200" b="0" i="1" smtClean="0">
                              <a:latin typeface="Cambria Math" panose="02040503050406030204" pitchFamily="18" charset="0"/>
                              <a:ea typeface="Cambria Math" panose="02040503050406030204" pitchFamily="18" charset="0"/>
                            </a:rPr>
                          </m:ctrlPr>
                        </m:sSupPr>
                        <m:e>
                          <m:r>
                            <a:rPr lang="es-ES" sz="3200" b="0" i="1" smtClean="0">
                              <a:latin typeface="Cambria Math" panose="02040503050406030204" pitchFamily="18" charset="0"/>
                              <a:ea typeface="Cambria Math" panose="02040503050406030204" pitchFamily="18" charset="0"/>
                            </a:rPr>
                            <m:t>10</m:t>
                          </m:r>
                        </m:e>
                        <m:sup>
                          <m:r>
                            <a:rPr lang="es-ES" sz="3200" b="0" i="1" smtClean="0">
                              <a:latin typeface="Cambria Math" panose="02040503050406030204" pitchFamily="18" charset="0"/>
                              <a:ea typeface="Cambria Math" panose="02040503050406030204" pitchFamily="18" charset="0"/>
                            </a:rPr>
                            <m:t>9</m:t>
                          </m:r>
                        </m:sup>
                      </m:sSup>
                      <m:r>
                        <a:rPr lang="es-ES" sz="3200" b="0" i="1" smtClean="0">
                          <a:latin typeface="Cambria Math" panose="02040503050406030204" pitchFamily="18" charset="0"/>
                          <a:ea typeface="Cambria Math" panose="02040503050406030204" pitchFamily="18" charset="0"/>
                        </a:rPr>
                        <m:t>𝑁</m:t>
                      </m:r>
                      <m:r>
                        <a:rPr lang="es-ES" sz="3200" b="0" i="1" smtClean="0">
                          <a:latin typeface="Cambria Math" panose="02040503050406030204" pitchFamily="18" charset="0"/>
                          <a:ea typeface="Cambria Math" panose="02040503050406030204" pitchFamily="18" charset="0"/>
                        </a:rPr>
                        <m:t>/</m:t>
                      </m:r>
                      <m:r>
                        <a:rPr lang="es-ES" sz="3200" b="0" i="1" smtClean="0">
                          <a:latin typeface="Cambria Math" panose="02040503050406030204" pitchFamily="18" charset="0"/>
                          <a:ea typeface="Cambria Math" panose="02040503050406030204" pitchFamily="18" charset="0"/>
                        </a:rPr>
                        <m:t>𝑚</m:t>
                      </m:r>
                      <m:r>
                        <a:rPr lang="es-ES" sz="3200" b="0" i="1" smtClean="0">
                          <a:latin typeface="Cambria Math" panose="02040503050406030204" pitchFamily="18" charset="0"/>
                          <a:ea typeface="Cambria Math" panose="02040503050406030204" pitchFamily="18" charset="0"/>
                        </a:rPr>
                        <m:t>^2→191.4</m:t>
                      </m:r>
                      <m:r>
                        <a:rPr lang="es-ES" sz="3200" b="0" i="1" smtClean="0">
                          <a:latin typeface="Cambria Math" panose="02040503050406030204" pitchFamily="18" charset="0"/>
                          <a:ea typeface="Cambria Math" panose="02040503050406030204" pitchFamily="18" charset="0"/>
                        </a:rPr>
                        <m:t>𝐺𝑁</m:t>
                      </m:r>
                      <m:r>
                        <a:rPr lang="es-ES" sz="3200" b="0" i="1" smtClean="0">
                          <a:latin typeface="Cambria Math" panose="02040503050406030204" pitchFamily="18" charset="0"/>
                          <a:ea typeface="Cambria Math" panose="02040503050406030204" pitchFamily="18" charset="0"/>
                        </a:rPr>
                        <m:t>/</m:t>
                      </m:r>
                      <m:r>
                        <a:rPr lang="es-ES" sz="3200" b="0" i="1" smtClean="0">
                          <a:latin typeface="Cambria Math" panose="02040503050406030204" pitchFamily="18" charset="0"/>
                          <a:ea typeface="Cambria Math" panose="02040503050406030204" pitchFamily="18" charset="0"/>
                        </a:rPr>
                        <m:t>𝑚</m:t>
                      </m:r>
                      <m:r>
                        <a:rPr lang="es-ES" sz="3200" b="0" i="1" smtClean="0">
                          <a:latin typeface="Cambria Math" panose="02040503050406030204" pitchFamily="18" charset="0"/>
                          <a:ea typeface="Cambria Math" panose="02040503050406030204" pitchFamily="18" charset="0"/>
                        </a:rPr>
                        <m:t>^2</m:t>
                      </m:r>
                    </m:oMath>
                  </m:oMathPara>
                </a14:m>
                <a:endParaRPr lang="es-MX" sz="3200" dirty="0"/>
              </a:p>
            </p:txBody>
          </p:sp>
        </mc:Choice>
        <mc:Fallback xmlns="">
          <p:sp>
            <p:nvSpPr>
              <p:cNvPr id="4" name="Rectángulo 3"/>
              <p:cNvSpPr>
                <a:spLocks noRot="1" noChangeAspect="1" noMove="1" noResize="1" noEditPoints="1" noAdjustHandles="1" noChangeArrowheads="1" noChangeShapeType="1" noTextEdit="1"/>
              </p:cNvSpPr>
              <p:nvPr/>
            </p:nvSpPr>
            <p:spPr>
              <a:xfrm>
                <a:off x="1978878" y="3176459"/>
                <a:ext cx="7391895" cy="584775"/>
              </a:xfrm>
              <a:prstGeom prst="rect">
                <a:avLst/>
              </a:prstGeom>
              <a:blipFill>
                <a:blip r:embed="rId3"/>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1242063142"/>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91</TotalTime>
  <Words>561</Words>
  <Application>Microsoft Office PowerPoint</Application>
  <PresentationFormat>Panorámica</PresentationFormat>
  <Paragraphs>56</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Calibri</vt:lpstr>
      <vt:lpstr>Calibri Light</vt:lpstr>
      <vt:lpstr>Cambria Math</vt:lpstr>
      <vt:lpstr>Retrospección</vt:lpstr>
      <vt:lpstr>Problema práctico 12.4</vt:lpstr>
      <vt:lpstr>Problema práctico 12.4</vt:lpstr>
      <vt:lpstr>Sol. a)</vt:lpstr>
      <vt:lpstr>Sol. b)</vt:lpstr>
      <vt:lpstr>Sol. c)</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Problema práctico 12.4</dc:title>
  <dc:creator>Alumnos</dc:creator>
  <cp:lastModifiedBy>Alumnos</cp:lastModifiedBy>
  <cp:revision>13</cp:revision>
  <dcterms:created xsi:type="dcterms:W3CDTF">2022-08-29T18:16:58Z</dcterms:created>
  <dcterms:modified xsi:type="dcterms:W3CDTF">2022-08-29T19:48:21Z</dcterms:modified>
</cp:coreProperties>
</file>