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2" r:id="rId1"/>
  </p:sldMasterIdLst>
  <p:notesMasterIdLst>
    <p:notesMasterId r:id="rId13"/>
  </p:notesMasterIdLst>
  <p:handoutMasterIdLst>
    <p:handoutMasterId r:id="rId14"/>
  </p:handoutMasterIdLst>
  <p:sldIdLst>
    <p:sldId id="256" r:id="rId2"/>
    <p:sldId id="1924" r:id="rId3"/>
    <p:sldId id="1940" r:id="rId4"/>
    <p:sldId id="1973" r:id="rId5"/>
    <p:sldId id="1925" r:id="rId6"/>
    <p:sldId id="1975" r:id="rId7"/>
    <p:sldId id="1960" r:id="rId8"/>
    <p:sldId id="1978" r:id="rId9"/>
    <p:sldId id="1963" r:id="rId10"/>
    <p:sldId id="1988" r:id="rId11"/>
    <p:sldId id="1967" r:id="rId12"/>
  </p:sldIdLst>
  <p:sldSz cx="12192000" cy="6858000"/>
  <p:notesSz cx="6858000" cy="9144000"/>
  <p:embeddedFontLst>
    <p:embeddedFont>
      <p:font typeface="Open Sans" panose="020B0606030504020204" pitchFamily="34" charset="0"/>
      <p:regular r:id="rId15"/>
      <p:bold r:id="rId16"/>
      <p:italic r:id="rId17"/>
      <p:boldItalic r:id="rId18"/>
    </p:embeddedFont>
    <p:embeddedFont>
      <p:font typeface="Open Sans bold" panose="020B070603080402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8F097-0A73-434B-97FE-ED3B8A0EF645}">
          <p14:sldIdLst>
            <p14:sldId id="256"/>
            <p14:sldId id="1924"/>
            <p14:sldId id="1940"/>
            <p14:sldId id="1973"/>
            <p14:sldId id="1925"/>
            <p14:sldId id="1975"/>
            <p14:sldId id="1960"/>
            <p14:sldId id="1978"/>
            <p14:sldId id="1963"/>
            <p14:sldId id="1988"/>
            <p14:sldId id="19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arah Nicole" initials="SSN" lastIdx="5" clrIdx="0">
    <p:extLst>
      <p:ext uri="{19B8F6BF-5375-455C-9EA6-DF929625EA0E}">
        <p15:presenceInfo xmlns:p15="http://schemas.microsoft.com/office/powerpoint/2012/main" userId="S::snscott@sandia.gov::54896aa5-e1a9-4d47-b7f4-07892d7ea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DD"/>
    <a:srgbClr val="00ACD5"/>
    <a:srgbClr val="339A2E"/>
    <a:srgbClr val="1A315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64" autoAdjust="0"/>
    <p:restoredTop sz="96301" autoAdjust="0"/>
  </p:normalViewPr>
  <p:slideViewPr>
    <p:cSldViewPr snapToGrid="0" showGuides="1">
      <p:cViewPr varScale="1">
        <p:scale>
          <a:sx n="114" d="100"/>
          <a:sy n="114" d="100"/>
        </p:scale>
        <p:origin x="192" y="352"/>
      </p:cViewPr>
      <p:guideLst/>
    </p:cSldViewPr>
  </p:slideViewPr>
  <p:notesTextViewPr>
    <p:cViewPr>
      <p:scale>
        <a:sx n="85" d="100"/>
        <a:sy n="85" d="100"/>
      </p:scale>
      <p:origin x="0" y="0"/>
    </p:cViewPr>
  </p:notesTextViewPr>
  <p:sorterViewPr>
    <p:cViewPr>
      <p:scale>
        <a:sx n="1" d="1"/>
        <a:sy n="1" d="1"/>
      </p:scale>
      <p:origin x="0" y="0"/>
    </p:cViewPr>
  </p:sorterViewPr>
  <p:notesViewPr>
    <p:cSldViewPr snapToGrid="0" showGuides="1">
      <p:cViewPr varScale="1">
        <p:scale>
          <a:sx n="84" d="100"/>
          <a:sy n="84" d="100"/>
        </p:scale>
        <p:origin x="275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12B77-F7E2-4D68-A9CB-41B8CCDC9B29}" type="datetimeFigureOut">
              <a:rPr lang="en-US" smtClean="0">
                <a:latin typeface="Open Sans" panose="020B0606030504020204" pitchFamily="34" charset="0"/>
              </a:rPr>
              <a:t>4/17/25</a:t>
            </a:fld>
            <a:endParaRPr lang="en-US" dirty="0">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23351-3FB3-4478-AE7D-BEC670948232}"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3910645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pen Sans" panose="020B0606030504020204" pitchFamily="34" charset="0"/>
              </a:defRPr>
            </a:lvl1pPr>
          </a:lstStyle>
          <a:p>
            <a:fld id="{896A8DF4-6A87-4F69-8212-F0A65870B2F2}" type="datetimeFigureOut">
              <a:rPr lang="en-US" smtClean="0"/>
              <a:pPr/>
              <a:t>4/17/25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pen Sans" panose="020B0606030504020204" pitchFamily="34" charset="0"/>
              </a:defRPr>
            </a:lvl1pPr>
          </a:lstStyle>
          <a:p>
            <a:fld id="{E21A7267-269F-4D26-9F96-B6358A06B982}" type="slidenum">
              <a:rPr lang="en-US" smtClean="0"/>
              <a:pPr/>
              <a:t>‹#›</a:t>
            </a:fld>
            <a:endParaRPr lang="en-US" dirty="0"/>
          </a:p>
        </p:txBody>
      </p:sp>
    </p:spTree>
    <p:extLst>
      <p:ext uri="{BB962C8B-B14F-4D97-AF65-F5344CB8AC3E}">
        <p14:creationId xmlns:p14="http://schemas.microsoft.com/office/powerpoint/2010/main" val="341071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pen Sans" panose="020B0606030504020204" pitchFamily="34" charset="0"/>
        <a:ea typeface="+mn-ea"/>
        <a:cs typeface="+mn-cs"/>
      </a:defRPr>
    </a:lvl1pPr>
    <a:lvl2pPr marL="457200" algn="l" defTabSz="914400" rtl="0" eaLnBrk="1" latinLnBrk="0" hangingPunct="1">
      <a:defRPr sz="1200" b="0" i="0" kern="1200">
        <a:solidFill>
          <a:schemeClr val="tx1"/>
        </a:solidFill>
        <a:latin typeface="Open Sans" panose="020B0606030504020204" pitchFamily="34" charset="0"/>
        <a:ea typeface="+mn-ea"/>
        <a:cs typeface="+mn-cs"/>
      </a:defRPr>
    </a:lvl2pPr>
    <a:lvl3pPr marL="914400" algn="l" defTabSz="914400" rtl="0" eaLnBrk="1" latinLnBrk="0" hangingPunct="1">
      <a:defRPr sz="1200" b="0" i="0" kern="1200">
        <a:solidFill>
          <a:schemeClr val="tx1"/>
        </a:solidFill>
        <a:latin typeface="Open Sans" panose="020B0606030504020204" pitchFamily="34" charset="0"/>
        <a:ea typeface="+mn-ea"/>
        <a:cs typeface="+mn-cs"/>
      </a:defRPr>
    </a:lvl3pPr>
    <a:lvl4pPr marL="1371600" algn="l" defTabSz="914400" rtl="0" eaLnBrk="1" latinLnBrk="0" hangingPunct="1">
      <a:defRPr sz="1200" b="0" i="0" kern="1200">
        <a:solidFill>
          <a:schemeClr val="tx1"/>
        </a:solidFill>
        <a:latin typeface="Open Sans" panose="020B0606030504020204" pitchFamily="34" charset="0"/>
        <a:ea typeface="+mn-ea"/>
        <a:cs typeface="+mn-cs"/>
      </a:defRPr>
    </a:lvl4pPr>
    <a:lvl5pPr marL="1828800" algn="l" defTabSz="914400" rtl="0" eaLnBrk="1" latinLnBrk="0" hangingPunct="1">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A7267-269F-4D26-9F96-B6358A06B982}" type="slidenum">
              <a:rPr lang="en-US" smtClean="0"/>
              <a:t>1</a:t>
            </a:fld>
            <a:endParaRPr lang="en-US"/>
          </a:p>
        </p:txBody>
      </p:sp>
    </p:spTree>
    <p:extLst>
      <p:ext uri="{BB962C8B-B14F-4D97-AF65-F5344CB8AC3E}">
        <p14:creationId xmlns:p14="http://schemas.microsoft.com/office/powerpoint/2010/main" val="3850189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energy.gov/downloads/doe-public-access-pla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90600" y="1575115"/>
            <a:ext cx="6165850" cy="1317382"/>
          </a:xfrm>
        </p:spPr>
        <p:txBody>
          <a:bodyPr anchor="b">
            <a:normAutofit/>
          </a:bodyPr>
          <a:lstStyle>
            <a:lvl1pPr algn="l">
              <a:defRPr sz="36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90599" y="3719997"/>
            <a:ext cx="5243147" cy="667120"/>
          </a:xfrm>
          <a:prstGeom prst="rect">
            <a:avLst/>
          </a:prstGeom>
        </p:spPr>
        <p:txBody>
          <a:bodyPr anchor="ctr">
            <a:noAutofit/>
          </a:bodyPr>
          <a:lstStyle>
            <a:lvl1pPr marL="0" indent="0" algn="l">
              <a:buNone/>
              <a:defRPr sz="1600" b="0" spc="0">
                <a:solidFill>
                  <a:schemeClr val="tx2">
                    <a:lumMod val="40000"/>
                    <a:lumOff val="6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990600" y="3015777"/>
            <a:ext cx="6165850" cy="378587"/>
          </a:xfrm>
          <a:prstGeom prst="rect">
            <a:avLst/>
          </a:prstGeom>
        </p:spPr>
        <p:txBody>
          <a:bodyPr>
            <a:normAutofit/>
          </a:bodyPr>
          <a:lstStyle>
            <a:lvl1pPr marL="0" indent="0">
              <a:buNone/>
              <a:defRPr sz="2000">
                <a:solidFill>
                  <a:schemeClr val="bg2"/>
                </a:solidFill>
              </a:defRPr>
            </a:lvl1pPr>
          </a:lstStyle>
          <a:p>
            <a:pPr lvl="0"/>
            <a:r>
              <a:rPr lang="en-US" dirty="0"/>
              <a:t>Click to add subtitle</a:t>
            </a:r>
          </a:p>
        </p:txBody>
      </p:sp>
      <p:sp>
        <p:nvSpPr>
          <p:cNvPr id="20" name="Text Placeholder 24">
            <a:extLst>
              <a:ext uri="{FF2B5EF4-FFF2-40B4-BE49-F238E27FC236}">
                <a16:creationId xmlns:a16="http://schemas.microsoft.com/office/drawing/2014/main" id="{58F7247A-244D-6A48-BBB7-15233E751B35}"/>
              </a:ext>
            </a:extLst>
          </p:cNvPr>
          <p:cNvSpPr>
            <a:spLocks noGrp="1"/>
          </p:cNvSpPr>
          <p:nvPr>
            <p:ph type="body" sz="quarter" idx="15" hasCustomPrompt="1"/>
          </p:nvPr>
        </p:nvSpPr>
        <p:spPr>
          <a:xfrm>
            <a:off x="2588669" y="6296999"/>
            <a:ext cx="1828800" cy="136525"/>
          </a:xfrm>
          <a:prstGeom prst="rect">
            <a:avLst/>
          </a:prstGeom>
        </p:spPr>
        <p:txBody>
          <a:bodyPr lIns="0" tIns="0" rIns="0" bIns="0">
            <a:normAutofit/>
          </a:bodyPr>
          <a:lstStyle>
            <a:lvl1pPr marL="0" indent="0" algn="ctr">
              <a:buNone/>
              <a:defRPr sz="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SAND XXXX-XXXX P</a:t>
            </a:r>
          </a:p>
        </p:txBody>
      </p:sp>
      <p:sp>
        <p:nvSpPr>
          <p:cNvPr id="22" name="Text Placeholder 4">
            <a:extLst>
              <a:ext uri="{FF2B5EF4-FFF2-40B4-BE49-F238E27FC236}">
                <a16:creationId xmlns:a16="http://schemas.microsoft.com/office/drawing/2014/main" id="{28DA6BE7-D5D1-5C4B-8879-A66353A8517F}"/>
              </a:ext>
            </a:extLst>
          </p:cNvPr>
          <p:cNvSpPr>
            <a:spLocks noGrp="1"/>
          </p:cNvSpPr>
          <p:nvPr>
            <p:ph type="body" sz="quarter" idx="22" hasCustomPrompt="1"/>
          </p:nvPr>
        </p:nvSpPr>
        <p:spPr>
          <a:xfrm>
            <a:off x="990600" y="4509920"/>
            <a:ext cx="4297393" cy="667120"/>
          </a:xfrm>
          <a:prstGeom prst="rect">
            <a:avLst/>
          </a:prstGeom>
        </p:spPr>
        <p:txBody>
          <a:bodyPr lIns="0" tIns="0" rIns="0" bIns="0"/>
          <a:lstStyle>
            <a:lvl1pPr>
              <a:buFontTx/>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DATE, LOCATION, OR ADDITIONAL CONTENT</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966239" y="479998"/>
            <a:ext cx="1271441" cy="492365"/>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userDrawn="1"/>
        </p:nvSpPr>
        <p:spPr>
          <a:xfrm>
            <a:off x="912699" y="1056087"/>
            <a:ext cx="4710777" cy="307777"/>
          </a:xfrm>
          <a:prstGeom prst="rect">
            <a:avLst/>
          </a:prstGeom>
          <a:noFill/>
        </p:spPr>
        <p:txBody>
          <a:bodyPr wrap="none" rtlCol="0">
            <a:spAutoFit/>
          </a:bodyPr>
          <a:lstStyle/>
          <a:p>
            <a:r>
              <a:rPr lang="en-US" sz="1400" spc="150" baseline="0" dirty="0">
                <a:solidFill>
                  <a:schemeClr val="bg1"/>
                </a:solidFill>
                <a:latin typeface="+mj-lt"/>
              </a:rPr>
              <a:t>Exceptional service in the national interest</a:t>
            </a:r>
          </a:p>
        </p:txBody>
      </p:sp>
      <p:sp>
        <p:nvSpPr>
          <p:cNvPr id="19" name="TextBox 18">
            <a:extLst>
              <a:ext uri="{FF2B5EF4-FFF2-40B4-BE49-F238E27FC236}">
                <a16:creationId xmlns:a16="http://schemas.microsoft.com/office/drawing/2014/main" id="{1D369985-FB39-5049-971A-8BBBC56F2C4E}"/>
              </a:ext>
            </a:extLst>
          </p:cNvPr>
          <p:cNvSpPr txBox="1"/>
          <p:nvPr userDrawn="1"/>
        </p:nvSpPr>
        <p:spPr>
          <a:xfrm>
            <a:off x="4650056" y="5465549"/>
            <a:ext cx="7491081" cy="762516"/>
          </a:xfrm>
          <a:prstGeom prst="rect">
            <a:avLst/>
          </a:prstGeom>
          <a:noFill/>
        </p:spPr>
        <p:txBody>
          <a:bodyPr wrap="square" rtlCol="0">
            <a:spAutoFit/>
          </a:bodyPr>
          <a:lstStyle/>
          <a:p>
            <a:pPr algn="just">
              <a:lnSpc>
                <a:spcPct val="110000"/>
              </a:lnSpc>
            </a:pPr>
            <a:r>
              <a:rPr lang="en-US" sz="800" b="0" i="1" u="none" strike="noStrike" dirty="0">
                <a:solidFill>
                  <a:srgbClr val="000000"/>
                </a:solidFill>
                <a:effectLst/>
                <a:latin typeface="Calibri" panose="020F0502020204030204" pitchFamily="34" charset="0"/>
              </a:rPr>
              <a:t>This presentation has been authored by an employee of National Technology &amp; Engineering Solutions of Sandia, LLC under Contract No. DE-NA0003525 with the U.S. Department of Energy (DOE). The employee owns all right, title and interest in and to the presentation and is solely responsible for its contents. The United States Government retains and the publisher, by accepting the article for publication, acknowledges that the United States Government retains a non-exclusive, paid-up, irrevocable, world-wide license to publish or reproduce the published form of this article or allow others to do so, for United States Government purposes. The DOE will provide public access to these results of federally sponsored research in accordance with the DOE Public Access Plan </a:t>
            </a:r>
            <a:r>
              <a:rPr lang="en-US" sz="800" b="0" i="1" u="sng" strike="noStrike" dirty="0">
                <a:solidFill>
                  <a:srgbClr val="0563C1"/>
                </a:solidFill>
                <a:effectLst/>
                <a:latin typeface="Calibri" panose="020F0502020204030204" pitchFamily="34" charset="0"/>
                <a:hlinkClick r:id="rId4" tooltip="https://www.energy.gov/downloads/doe-public-access-plan"/>
              </a:rPr>
              <a:t>https://www.energy.gov/downloads/doe-public-access-plan</a:t>
            </a:r>
            <a:r>
              <a:rPr lang="en-US" sz="800" b="0" i="1" u="none" strike="noStrike" dirty="0">
                <a:solidFill>
                  <a:srgbClr val="000000"/>
                </a:solidFill>
                <a:effectLst/>
                <a:latin typeface="Calibri" panose="020F0502020204030204" pitchFamily="34" charset="0"/>
              </a:rPr>
              <a:t>.</a:t>
            </a:r>
            <a:endParaRPr lang="en-US" sz="800" b="0" i="0" dirty="0">
              <a:solidFill>
                <a:schemeClr val="bg2">
                  <a:lumMod val="50000"/>
                </a:schemeClr>
              </a:solidFill>
              <a:latin typeface="Open Sans" panose="020B0606030504020204" pitchFamily="34" charset="0"/>
            </a:endParaRPr>
          </a:p>
        </p:txBody>
      </p:sp>
      <p:pic>
        <p:nvPicPr>
          <p:cNvPr id="21" name="Picture 20">
            <a:extLst>
              <a:ext uri="{FF2B5EF4-FFF2-40B4-BE49-F238E27FC236}">
                <a16:creationId xmlns:a16="http://schemas.microsoft.com/office/drawing/2014/main" id="{5ADC7756-6766-FF46-BFDC-7CBCF88C2FB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0965815" y="6362720"/>
            <a:ext cx="654939" cy="159193"/>
          </a:xfrm>
          <a:prstGeom prst="rect">
            <a:avLst/>
          </a:prstGeom>
        </p:spPr>
      </p:pic>
      <p:pic>
        <p:nvPicPr>
          <p:cNvPr id="23" name="Picture 22">
            <a:extLst>
              <a:ext uri="{FF2B5EF4-FFF2-40B4-BE49-F238E27FC236}">
                <a16:creationId xmlns:a16="http://schemas.microsoft.com/office/drawing/2014/main" id="{1B5135D8-0C79-D249-B01D-F828C9075378}"/>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1052075" y="6609587"/>
            <a:ext cx="463192" cy="134533"/>
          </a:xfrm>
          <a:prstGeom prst="rect">
            <a:avLst/>
          </a:prstGeom>
        </p:spPr>
      </p:pic>
    </p:spTree>
    <p:extLst>
      <p:ext uri="{BB962C8B-B14F-4D97-AF65-F5344CB8AC3E}">
        <p14:creationId xmlns:p14="http://schemas.microsoft.com/office/powerpoint/2010/main" val="1809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8423" y="2066192"/>
            <a:ext cx="3868616" cy="2795954"/>
          </a:xfrm>
        </p:spPr>
        <p:txBody>
          <a:bodyPr anchor="ctr">
            <a:normAutofit/>
          </a:bodyPr>
          <a:lstStyle>
            <a:lvl1pPr algn="ctr">
              <a:defRPr sz="4000">
                <a:solidFill>
                  <a:schemeClr val="bg1"/>
                </a:solidFill>
              </a:defRPr>
            </a:lvl1pPr>
          </a:lstStyle>
          <a:p>
            <a:r>
              <a:rPr lang="en-US" dirty="0"/>
              <a:t>CLICK TO ADD TITLE</a:t>
            </a:r>
          </a:p>
        </p:txBody>
      </p:sp>
    </p:spTree>
    <p:extLst>
      <p:ext uri="{BB962C8B-B14F-4D97-AF65-F5344CB8AC3E}">
        <p14:creationId xmlns:p14="http://schemas.microsoft.com/office/powerpoint/2010/main" val="415352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31985" y="2919047"/>
            <a:ext cx="4598377" cy="1767254"/>
          </a:xfrm>
        </p:spPr>
        <p:txBody>
          <a:bodyPr anchor="ctr">
            <a:normAutofit/>
          </a:bodyPr>
          <a:lstStyle>
            <a:lvl1pPr algn="l">
              <a:defRPr sz="3600">
                <a:solidFill>
                  <a:schemeClr val="bg1"/>
                </a:solidFill>
              </a:defRPr>
            </a:lvl1pPr>
          </a:lstStyle>
          <a:p>
            <a:r>
              <a:rPr lang="en-US" dirty="0"/>
              <a:t>CLICK TO ADD TITLE</a:t>
            </a:r>
          </a:p>
        </p:txBody>
      </p:sp>
    </p:spTree>
    <p:extLst>
      <p:ext uri="{BB962C8B-B14F-4D97-AF65-F5344CB8AC3E}">
        <p14:creationId xmlns:p14="http://schemas.microsoft.com/office/powerpoint/2010/main" val="387136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7ED-C799-AA4A-BA7C-2FFFBEA251A4}"/>
              </a:ext>
            </a:extLst>
          </p:cNvPr>
          <p:cNvSpPr>
            <a:spLocks noGrp="1"/>
          </p:cNvSpPr>
          <p:nvPr>
            <p:ph type="title" hasCustomPrompt="1"/>
          </p:nvPr>
        </p:nvSpPr>
        <p:spPr/>
        <p:txBody>
          <a:bodyPr/>
          <a:lstStyle/>
          <a:p>
            <a:r>
              <a:rPr lang="en-US" dirty="0"/>
              <a:t>TITLE AND CONTENT - Click to add title</a:t>
            </a:r>
          </a:p>
        </p:txBody>
      </p:sp>
      <p:sp>
        <p:nvSpPr>
          <p:cNvPr id="3" name="Slide Number Placeholder 2">
            <a:extLst>
              <a:ext uri="{FF2B5EF4-FFF2-40B4-BE49-F238E27FC236}">
                <a16:creationId xmlns:a16="http://schemas.microsoft.com/office/drawing/2014/main" id="{87D4B9F0-F682-C847-A4A4-C8832F0065E1}"/>
              </a:ext>
            </a:extLst>
          </p:cNvPr>
          <p:cNvSpPr>
            <a:spLocks noGrp="1"/>
          </p:cNvSpPr>
          <p:nvPr>
            <p:ph type="sldNum" sz="quarter" idx="10"/>
          </p:nvPr>
        </p:nvSpPr>
        <p:spPr/>
        <p:txBody>
          <a:bodyPr/>
          <a:lstStyle/>
          <a:p>
            <a:fld id="{4FAB73BC-B049-4115-A692-8D63A059BFB8}" type="slidenum">
              <a:rPr lang="en-US" smtClean="0"/>
              <a:pPr/>
              <a:t>‹#›</a:t>
            </a:fld>
            <a:endParaRPr lang="en-US" dirty="0"/>
          </a:p>
        </p:txBody>
      </p:sp>
      <p:sp>
        <p:nvSpPr>
          <p:cNvPr id="5" name="Content Placeholder 4">
            <a:extLst>
              <a:ext uri="{FF2B5EF4-FFF2-40B4-BE49-F238E27FC236}">
                <a16:creationId xmlns:a16="http://schemas.microsoft.com/office/drawing/2014/main" id="{BAC6C40D-F7AE-5D42-B2A9-60C9F62ADE8A}"/>
              </a:ext>
            </a:extLst>
          </p:cNvPr>
          <p:cNvSpPr>
            <a:spLocks noGrp="1"/>
          </p:cNvSpPr>
          <p:nvPr>
            <p:ph sz="quarter" idx="11" hasCustomPrompt="1"/>
          </p:nvPr>
        </p:nvSpPr>
        <p:spPr>
          <a:xfrm>
            <a:off x="647700" y="1409700"/>
            <a:ext cx="11049000" cy="46101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87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Doub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AND DOUBLE CONTENT - CLICK TO ADD TITLE</a:t>
            </a:r>
          </a:p>
        </p:txBody>
      </p:sp>
      <p:sp>
        <p:nvSpPr>
          <p:cNvPr id="3" name="Content Placeholder 2"/>
          <p:cNvSpPr>
            <a:spLocks noGrp="1"/>
          </p:cNvSpPr>
          <p:nvPr>
            <p:ph idx="1" hasCustomPrompt="1"/>
          </p:nvPr>
        </p:nvSpPr>
        <p:spPr>
          <a:xfrm>
            <a:off x="647700" y="1409701"/>
            <a:ext cx="5212412" cy="4610100"/>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Courier New" panose="02070309020205020404" pitchFamily="49" charset="0"/>
              <a:buChar char="o"/>
              <a:defRPr>
                <a:latin typeface="Open Sans" panose="020B0606030504020204" pitchFamily="34" charset="0"/>
              </a:defRPr>
            </a:lvl2pPr>
            <a:lvl3pPr>
              <a:lnSpc>
                <a:spcPct val="100000"/>
              </a:lnSpc>
              <a:buFont typeface="Courier New" panose="02070309020205020404" pitchFamily="49" charset="0"/>
              <a:buChar char="o"/>
              <a:defRPr>
                <a:latin typeface="Open Sans" panose="020B0606030504020204" pitchFamily="34" charset="0"/>
              </a:defRPr>
            </a:lvl3pPr>
            <a:lvl4pPr>
              <a:lnSpc>
                <a:spcPct val="100000"/>
              </a:lnSpc>
              <a:buFont typeface="Courier New" panose="02070309020205020404" pitchFamily="49" charset="0"/>
              <a:buChar char="o"/>
              <a:defRPr>
                <a:latin typeface="Open Sans" panose="020B0606030504020204" pitchFamily="34" charset="0"/>
              </a:defRPr>
            </a:lvl4pPr>
            <a:lvl5pPr>
              <a:lnSpc>
                <a:spcPct val="100000"/>
              </a:lnSpc>
              <a:buFont typeface="Courier New" panose="02070309020205020404" pitchFamily="49" charset="0"/>
              <a:buChar char="o"/>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6" name="Content Placeholder 2">
            <a:extLst>
              <a:ext uri="{FF2B5EF4-FFF2-40B4-BE49-F238E27FC236}">
                <a16:creationId xmlns:a16="http://schemas.microsoft.com/office/drawing/2014/main" id="{5D970262-8623-2B46-A712-FEE93CC93EDE}"/>
              </a:ext>
            </a:extLst>
          </p:cNvPr>
          <p:cNvSpPr>
            <a:spLocks noGrp="1"/>
          </p:cNvSpPr>
          <p:nvPr>
            <p:ph idx="10" hasCustomPrompt="1"/>
          </p:nvPr>
        </p:nvSpPr>
        <p:spPr>
          <a:xfrm>
            <a:off x="6331888" y="1409700"/>
            <a:ext cx="5364812" cy="4610101"/>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Wingdings" pitchFamily="2" charset="2"/>
              <a:buChar char="§"/>
              <a:defRPr>
                <a:latin typeface="Open Sans" panose="020B0606030504020204" pitchFamily="34" charset="0"/>
              </a:defRPr>
            </a:lvl2pPr>
            <a:lvl3pPr>
              <a:lnSpc>
                <a:spcPct val="100000"/>
              </a:lnSpc>
              <a:buFont typeface="Wingdings" pitchFamily="2" charset="2"/>
              <a:buChar char="§"/>
              <a:defRPr>
                <a:latin typeface="Open Sans" panose="020B0606030504020204" pitchFamily="34" charset="0"/>
              </a:defRPr>
            </a:lvl3pPr>
            <a:lvl4pPr>
              <a:lnSpc>
                <a:spcPct val="100000"/>
              </a:lnSpc>
              <a:buFont typeface="Wingdings" pitchFamily="2" charset="2"/>
              <a:buChar char="§"/>
              <a:defRPr>
                <a:latin typeface="Open Sans" panose="020B0606030504020204" pitchFamily="34" charset="0"/>
              </a:defRPr>
            </a:lvl4pPr>
            <a:lvl5pPr>
              <a:lnSpc>
                <a:spcPct val="100000"/>
              </a:lnSpc>
              <a:buFont typeface="Wingdings" pitchFamily="2" charset="2"/>
              <a:buChar cha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8" name="Slide Number Placeholder 5">
            <a:extLst>
              <a:ext uri="{FF2B5EF4-FFF2-40B4-BE49-F238E27FC236}">
                <a16:creationId xmlns:a16="http://schemas.microsoft.com/office/drawing/2014/main" id="{1CF5FC13-FF8A-8C4E-BA9B-B1FED8AA82E4}"/>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4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ONLY - CLICK TO ADD TITLE</a:t>
            </a:r>
          </a:p>
        </p:txBody>
      </p:sp>
      <p:sp>
        <p:nvSpPr>
          <p:cNvPr id="5" name="Slide Number Placeholder 5">
            <a:extLst>
              <a:ext uri="{FF2B5EF4-FFF2-40B4-BE49-F238E27FC236}">
                <a16:creationId xmlns:a16="http://schemas.microsoft.com/office/drawing/2014/main" id="{6E97028B-705D-5846-9BF6-441624A3FB9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3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Slid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B71B262-AC2E-494D-B366-04431A29FCBF}"/>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261257"/>
            <a:ext cx="10096500" cy="774779"/>
          </a:xfrm>
          <a:prstGeom prst="rect">
            <a:avLst/>
          </a:prstGeom>
        </p:spPr>
        <p:txBody>
          <a:bodyPr vert="horz" lIns="0" tIns="0" rIns="0" bIns="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CAC4959A-AD2F-9049-854D-6985DFCF4E46}"/>
              </a:ext>
            </a:extLst>
          </p:cNvPr>
          <p:cNvSpPr>
            <a:spLocks noGrp="1"/>
          </p:cNvSpPr>
          <p:nvPr>
            <p:ph type="body" idx="1"/>
          </p:nvPr>
        </p:nvSpPr>
        <p:spPr>
          <a:xfrm>
            <a:off x="654222" y="1429233"/>
            <a:ext cx="11042478" cy="459056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17C06173-326E-C842-95A0-26D69A4B9AF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b="0" i="0">
                <a:solidFill>
                  <a:srgbClr val="FFFFFF"/>
                </a:solidFill>
                <a:latin typeface="Open Sans" panose="020B060603050402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0262625"/>
      </p:ext>
    </p:extLst>
  </p:cSld>
  <p:clrMap bg1="lt1" tx1="dk1" bg2="lt2" tx2="dk2" accent1="accent1" accent2="accent2" accent3="accent3" accent4="accent4" accent5="accent5" accent6="accent6" hlink="hlink" folHlink="folHlink"/>
  <p:sldLayoutIdLst>
    <p:sldLayoutId id="2147483752" r:id="rId1"/>
    <p:sldLayoutId id="2147483733" r:id="rId2"/>
    <p:sldLayoutId id="2147483758" r:id="rId3"/>
    <p:sldLayoutId id="2147483763" r:id="rId4"/>
    <p:sldLayoutId id="2147483760" r:id="rId5"/>
    <p:sldLayoutId id="2147483761" r:id="rId6"/>
    <p:sldLayoutId id="214748376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28.emf"/><Relationship Id="rId4" Type="http://schemas.openxmlformats.org/officeDocument/2006/relationships/image" Target="../media/image27.emf"/></Relationships>
</file>

<file path=ppt/slides/_rels/slide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23EA49-B5D0-1541-8EC1-3C4BE870D2BF}"/>
              </a:ext>
            </a:extLst>
          </p:cNvPr>
          <p:cNvSpPr>
            <a:spLocks noGrp="1"/>
          </p:cNvSpPr>
          <p:nvPr>
            <p:ph type="ctrTitle"/>
          </p:nvPr>
        </p:nvSpPr>
        <p:spPr>
          <a:xfrm>
            <a:off x="990600" y="1575114"/>
            <a:ext cx="8873836" cy="1853885"/>
          </a:xfrm>
        </p:spPr>
        <p:txBody>
          <a:bodyPr>
            <a:normAutofit/>
          </a:bodyPr>
          <a:lstStyle/>
          <a:p>
            <a:r>
              <a:rPr lang="en-US" sz="3000" dirty="0"/>
              <a:t>ME469: Reviewing  </a:t>
            </a:r>
            <a:br>
              <a:rPr lang="en-US" sz="3000" dirty="0"/>
            </a:br>
            <a:r>
              <a:rPr lang="en-US" sz="2400" dirty="0"/>
              <a:t>FD, EBVC, CC, CVFEM, FEM</a:t>
            </a:r>
          </a:p>
        </p:txBody>
      </p:sp>
      <p:sp>
        <p:nvSpPr>
          <p:cNvPr id="33" name="TextBox 32">
            <a:extLst>
              <a:ext uri="{FF2B5EF4-FFF2-40B4-BE49-F238E27FC236}">
                <a16:creationId xmlns:a16="http://schemas.microsoft.com/office/drawing/2014/main" id="{13E54DF6-4A33-0F44-BFF9-3FDCAA65F7F8}"/>
              </a:ext>
            </a:extLst>
          </p:cNvPr>
          <p:cNvSpPr txBox="1"/>
          <p:nvPr/>
        </p:nvSpPr>
        <p:spPr>
          <a:xfrm>
            <a:off x="3438144" y="3596640"/>
            <a:ext cx="0" cy="0"/>
          </a:xfrm>
          <a:prstGeom prst="rect">
            <a:avLst/>
          </a:prstGeom>
        </p:spPr>
        <p:txBody>
          <a:bodyPr vert="horz" wrap="none" lIns="91440" tIns="45720" rIns="91440" bIns="45720" rtlCol="0">
            <a:noAutofit/>
          </a:bodyPr>
          <a:lstStyle/>
          <a:p>
            <a:pPr algn="l"/>
            <a:endParaRPr lang="en-US" dirty="0">
              <a:latin typeface="Open Sans" panose="020B0606030504020204" pitchFamily="34" charset="0"/>
            </a:endParaRPr>
          </a:p>
        </p:txBody>
      </p:sp>
      <p:sp>
        <p:nvSpPr>
          <p:cNvPr id="6" name="Subtitle 7">
            <a:extLst>
              <a:ext uri="{FF2B5EF4-FFF2-40B4-BE49-F238E27FC236}">
                <a16:creationId xmlns:a16="http://schemas.microsoft.com/office/drawing/2014/main" id="{0CDCAA58-6449-CBF2-366F-08ED9D5171DB}"/>
              </a:ext>
            </a:extLst>
          </p:cNvPr>
          <p:cNvSpPr>
            <a:spLocks noGrp="1"/>
          </p:cNvSpPr>
          <p:nvPr>
            <p:ph type="subTitle" idx="1"/>
          </p:nvPr>
        </p:nvSpPr>
        <p:spPr>
          <a:xfrm>
            <a:off x="990599" y="3719997"/>
            <a:ext cx="6300850" cy="667120"/>
          </a:xfrm>
        </p:spPr>
        <p:txBody>
          <a:bodyPr/>
          <a:lstStyle/>
          <a:p>
            <a:r>
              <a:rPr lang="en-US" dirty="0"/>
              <a:t>Stefan P. Domino</a:t>
            </a:r>
            <a:r>
              <a:rPr lang="en-US" baseline="30000" dirty="0"/>
              <a:t>1,2</a:t>
            </a:r>
            <a:r>
              <a:rPr lang="en-US" dirty="0"/>
              <a:t> </a:t>
            </a:r>
          </a:p>
          <a:p>
            <a:r>
              <a:rPr lang="en-US" sz="1100" baseline="30000" dirty="0"/>
              <a:t>1</a:t>
            </a:r>
            <a:r>
              <a:rPr lang="en-US" sz="1100" dirty="0"/>
              <a:t> Computational Thermal and Fluid Mechanics, Sandia National Laboratories</a:t>
            </a:r>
          </a:p>
          <a:p>
            <a:r>
              <a:rPr lang="en-US" sz="1100" baseline="30000" dirty="0"/>
              <a:t>2 </a:t>
            </a:r>
            <a:r>
              <a:rPr lang="en-US" sz="1100" dirty="0"/>
              <a:t>Institute for Computational and Mathematical Engineering, Stanford</a:t>
            </a:r>
          </a:p>
        </p:txBody>
      </p:sp>
      <p:sp>
        <p:nvSpPr>
          <p:cNvPr id="9" name="Text Placeholder 10">
            <a:extLst>
              <a:ext uri="{FF2B5EF4-FFF2-40B4-BE49-F238E27FC236}">
                <a16:creationId xmlns:a16="http://schemas.microsoft.com/office/drawing/2014/main" id="{F4EBD037-1C53-3EED-E7CC-D39EC221E301}"/>
              </a:ext>
            </a:extLst>
          </p:cNvPr>
          <p:cNvSpPr txBox="1">
            <a:spLocks/>
          </p:cNvSpPr>
          <p:nvPr/>
        </p:nvSpPr>
        <p:spPr>
          <a:xfrm>
            <a:off x="990600" y="4509920"/>
            <a:ext cx="5243146" cy="66712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accent1"/>
              </a:buClr>
              <a:buFontTx/>
              <a:buNone/>
              <a:defRPr sz="14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2EEBA8A3-0CE5-37E5-4BE4-C59032C4EC6F}"/>
              </a:ext>
            </a:extLst>
          </p:cNvPr>
          <p:cNvSpPr txBox="1"/>
          <p:nvPr/>
        </p:nvSpPr>
        <p:spPr>
          <a:xfrm>
            <a:off x="2062976" y="6501161"/>
            <a:ext cx="0" cy="0"/>
          </a:xfrm>
          <a:prstGeom prst="rect">
            <a:avLst/>
          </a:prstGeom>
        </p:spPr>
        <p:txBody>
          <a:bodyPr vert="horz" wrap="none" lIns="91440" tIns="45720" rIns="91440" bIns="45720" rtlCol="0">
            <a:noAutofit/>
          </a:bodyPr>
          <a:lstStyle/>
          <a:p>
            <a:pPr algn="l"/>
            <a:r>
              <a:rPr lang="de-DE" sz="1200" dirty="0">
                <a:solidFill>
                  <a:schemeClr val="bg2"/>
                </a:solidFill>
              </a:rPr>
              <a:t>SAND2018-4536 PE</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172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B2D7-7C80-4CB1-BE27-BB40198F368A}"/>
              </a:ext>
            </a:extLst>
          </p:cNvPr>
          <p:cNvSpPr>
            <a:spLocks noGrp="1"/>
          </p:cNvSpPr>
          <p:nvPr>
            <p:ph type="title"/>
          </p:nvPr>
        </p:nvSpPr>
        <p:spPr/>
        <p:txBody>
          <a:bodyPr/>
          <a:lstStyle/>
          <a:p>
            <a:r>
              <a:rPr lang="en-US" dirty="0"/>
              <a:t>Deep Dive on CVFEM: Diffusion Discretization</a:t>
            </a:r>
          </a:p>
        </p:txBody>
      </p:sp>
      <p:sp>
        <p:nvSpPr>
          <p:cNvPr id="3" name="Slide Number Placeholder 2">
            <a:extLst>
              <a:ext uri="{FF2B5EF4-FFF2-40B4-BE49-F238E27FC236}">
                <a16:creationId xmlns:a16="http://schemas.microsoft.com/office/drawing/2014/main" id="{9D428A1D-757C-C387-F189-6BED7A52F1C8}"/>
              </a:ext>
            </a:extLst>
          </p:cNvPr>
          <p:cNvSpPr>
            <a:spLocks noGrp="1"/>
          </p:cNvSpPr>
          <p:nvPr>
            <p:ph type="sldNum" sz="quarter" idx="10"/>
          </p:nvPr>
        </p:nvSpPr>
        <p:spPr/>
        <p:txBody>
          <a:bodyPr/>
          <a:lstStyle/>
          <a:p>
            <a:fld id="{4FAB73BC-B049-4115-A692-8D63A059BFB8}" type="slidenum">
              <a:rPr lang="en-US" smtClean="0"/>
              <a:pPr/>
              <a:t>10</a:t>
            </a:fld>
            <a:endParaRPr lang="en-US" dirty="0"/>
          </a:p>
        </p:txBody>
      </p:sp>
      <p:sp>
        <p:nvSpPr>
          <p:cNvPr id="4" name="Content Placeholder 3">
            <a:extLst>
              <a:ext uri="{FF2B5EF4-FFF2-40B4-BE49-F238E27FC236}">
                <a16:creationId xmlns:a16="http://schemas.microsoft.com/office/drawing/2014/main" id="{A5179B8A-3D34-FBAE-B109-B1C866EF6176}"/>
              </a:ext>
            </a:extLst>
          </p:cNvPr>
          <p:cNvSpPr>
            <a:spLocks noGrp="1"/>
          </p:cNvSpPr>
          <p:nvPr>
            <p:ph sz="quarter" idx="11"/>
          </p:nvPr>
        </p:nvSpPr>
        <p:spPr/>
        <p:txBody>
          <a:bodyPr/>
          <a:lstStyle/>
          <a:p>
            <a:pPr marL="342900" indent="-342900">
              <a:buFont typeface="Arial" panose="020B0604020202020204" pitchFamily="34" charset="0"/>
              <a:buChar char="•"/>
            </a:pPr>
            <a:r>
              <a:rPr lang="en-US" dirty="0"/>
              <a:t>For diffusion, we have transformed the volume integral to a surface integration</a:t>
            </a:r>
          </a:p>
          <a:p>
            <a:pPr marL="342900" indent="-342900">
              <a:buFont typeface="Arial" panose="020B0604020202020204" pitchFamily="34" charset="0"/>
              <a:buChar char="•"/>
            </a:pPr>
            <a:r>
              <a:rPr lang="en-US" dirty="0"/>
              <a:t>Therefore, a patch of elements are required for the full assembly at node 2</a:t>
            </a:r>
          </a:p>
          <a:p>
            <a:pPr marL="342900" indent="-342900">
              <a:buFont typeface="Arial" panose="020B0604020202020204" pitchFamily="34" charset="0"/>
              <a:buChar char="•"/>
            </a:pPr>
            <a:r>
              <a:rPr lang="en-US" dirty="0"/>
              <a:t>Note that the CVFEM approach is absent any non-orthogonality corrections;</a:t>
            </a:r>
          </a:p>
          <a:p>
            <a:pPr marL="342900" indent="-342900">
              <a:buFont typeface="Arial" panose="020B0604020202020204" pitchFamily="34" charset="0"/>
              <a:buChar char="•"/>
            </a:pPr>
            <a:r>
              <a:rPr lang="en-US" dirty="0"/>
              <a:t>However, high aspect ratio elements are now challenging…</a:t>
            </a:r>
          </a:p>
          <a:p>
            <a:pPr>
              <a:buFont typeface="Arial" charset="0"/>
              <a:buChar char="•"/>
            </a:pPr>
            <a:endParaRPr lang="en-US" dirty="0"/>
          </a:p>
          <a:p>
            <a:endParaRPr lang="en-US" dirty="0"/>
          </a:p>
        </p:txBody>
      </p:sp>
      <p:pic>
        <p:nvPicPr>
          <p:cNvPr id="5" name="Picture 4">
            <a:extLst>
              <a:ext uri="{FF2B5EF4-FFF2-40B4-BE49-F238E27FC236}">
                <a16:creationId xmlns:a16="http://schemas.microsoft.com/office/drawing/2014/main" id="{EEB7FCA6-5524-07C9-D36E-490F246F0128}"/>
              </a:ext>
            </a:extLst>
          </p:cNvPr>
          <p:cNvPicPr>
            <a:picLocks noChangeAspect="1"/>
          </p:cNvPicPr>
          <p:nvPr/>
        </p:nvPicPr>
        <p:blipFill>
          <a:blip r:embed="rId2"/>
          <a:stretch>
            <a:fillRect/>
          </a:stretch>
        </p:blipFill>
        <p:spPr>
          <a:xfrm>
            <a:off x="250190" y="3332363"/>
            <a:ext cx="3860800" cy="2540000"/>
          </a:xfrm>
          <a:prstGeom prst="rect">
            <a:avLst/>
          </a:prstGeom>
        </p:spPr>
      </p:pic>
      <p:cxnSp>
        <p:nvCxnSpPr>
          <p:cNvPr id="6" name="Straight Arrow Connector 5">
            <a:extLst>
              <a:ext uri="{FF2B5EF4-FFF2-40B4-BE49-F238E27FC236}">
                <a16:creationId xmlns:a16="http://schemas.microsoft.com/office/drawing/2014/main" id="{A54F3182-CCBB-D6BE-6987-70DC9576DE26}"/>
              </a:ext>
            </a:extLst>
          </p:cNvPr>
          <p:cNvCxnSpPr>
            <a:cxnSpLocks/>
          </p:cNvCxnSpPr>
          <p:nvPr/>
        </p:nvCxnSpPr>
        <p:spPr>
          <a:xfrm flipH="1">
            <a:off x="1780227" y="4242637"/>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6F22557-6FBB-0D8A-1F88-848D55090888}"/>
              </a:ext>
            </a:extLst>
          </p:cNvPr>
          <p:cNvCxnSpPr>
            <a:cxnSpLocks/>
          </p:cNvCxnSpPr>
          <p:nvPr/>
        </p:nvCxnSpPr>
        <p:spPr>
          <a:xfrm flipH="1">
            <a:off x="1562512" y="4471239"/>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B402B32-A311-4C2B-14C4-26F42FEDEF75}"/>
              </a:ext>
            </a:extLst>
          </p:cNvPr>
          <p:cNvCxnSpPr>
            <a:cxnSpLocks/>
          </p:cNvCxnSpPr>
          <p:nvPr/>
        </p:nvCxnSpPr>
        <p:spPr>
          <a:xfrm flipH="1">
            <a:off x="1486312" y="3894300"/>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F929BE-9AC9-8E94-12E5-2CCA8E9B705D}"/>
              </a:ext>
            </a:extLst>
          </p:cNvPr>
          <p:cNvCxnSpPr>
            <a:cxnSpLocks/>
          </p:cNvCxnSpPr>
          <p:nvPr/>
        </p:nvCxnSpPr>
        <p:spPr>
          <a:xfrm flipH="1">
            <a:off x="1127082" y="4188211"/>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0817DCF-6170-9CF3-EBAF-91EE774FBFFB}"/>
              </a:ext>
            </a:extLst>
          </p:cNvPr>
          <p:cNvPicPr>
            <a:picLocks noChangeAspect="1"/>
          </p:cNvPicPr>
          <p:nvPr/>
        </p:nvPicPr>
        <p:blipFill>
          <a:blip r:embed="rId3"/>
          <a:stretch>
            <a:fillRect/>
          </a:stretch>
        </p:blipFill>
        <p:spPr>
          <a:xfrm>
            <a:off x="3707424" y="3396353"/>
            <a:ext cx="7772400" cy="791858"/>
          </a:xfrm>
          <a:prstGeom prst="rect">
            <a:avLst/>
          </a:prstGeom>
        </p:spPr>
      </p:pic>
      <p:pic>
        <p:nvPicPr>
          <p:cNvPr id="11" name="Picture 10">
            <a:extLst>
              <a:ext uri="{FF2B5EF4-FFF2-40B4-BE49-F238E27FC236}">
                <a16:creationId xmlns:a16="http://schemas.microsoft.com/office/drawing/2014/main" id="{292496EF-26C8-3944-B041-AC440BD5AE06}"/>
              </a:ext>
            </a:extLst>
          </p:cNvPr>
          <p:cNvPicPr>
            <a:picLocks noChangeAspect="1"/>
          </p:cNvPicPr>
          <p:nvPr/>
        </p:nvPicPr>
        <p:blipFill>
          <a:blip r:embed="rId4"/>
          <a:stretch>
            <a:fillRect/>
          </a:stretch>
        </p:blipFill>
        <p:spPr>
          <a:xfrm>
            <a:off x="7475032" y="4384444"/>
            <a:ext cx="1955800" cy="596900"/>
          </a:xfrm>
          <a:prstGeom prst="rect">
            <a:avLst/>
          </a:prstGeom>
        </p:spPr>
      </p:pic>
      <p:sp>
        <p:nvSpPr>
          <p:cNvPr id="12" name="TextBox 11">
            <a:extLst>
              <a:ext uri="{FF2B5EF4-FFF2-40B4-BE49-F238E27FC236}">
                <a16:creationId xmlns:a16="http://schemas.microsoft.com/office/drawing/2014/main" id="{85B79B0C-F10A-9F87-0E1E-30D48F1CBC99}"/>
              </a:ext>
            </a:extLst>
          </p:cNvPr>
          <p:cNvSpPr txBox="1"/>
          <p:nvPr/>
        </p:nvSpPr>
        <p:spPr>
          <a:xfrm>
            <a:off x="4282068" y="4480641"/>
            <a:ext cx="0" cy="0"/>
          </a:xfrm>
          <a:prstGeom prst="rect">
            <a:avLst/>
          </a:prstGeom>
        </p:spPr>
        <p:txBody>
          <a:bodyPr vert="horz" wrap="none" lIns="91440" tIns="45720" rIns="91440" bIns="45720" rtlCol="0">
            <a:noAutofit/>
          </a:bodyPr>
          <a:lstStyle/>
          <a:p>
            <a:pPr algn="l"/>
            <a:r>
              <a:rPr lang="en-US" dirty="0"/>
              <a:t>Recall our underlying basis:</a:t>
            </a:r>
          </a:p>
        </p:txBody>
      </p:sp>
      <p:pic>
        <p:nvPicPr>
          <p:cNvPr id="16" name="Picture 15">
            <a:extLst>
              <a:ext uri="{FF2B5EF4-FFF2-40B4-BE49-F238E27FC236}">
                <a16:creationId xmlns:a16="http://schemas.microsoft.com/office/drawing/2014/main" id="{2BA1668E-E5FA-90A7-C000-DC7BBB4F162B}"/>
              </a:ext>
            </a:extLst>
          </p:cNvPr>
          <p:cNvPicPr>
            <a:picLocks noChangeAspect="1"/>
          </p:cNvPicPr>
          <p:nvPr/>
        </p:nvPicPr>
        <p:blipFill>
          <a:blip r:embed="rId5"/>
          <a:stretch>
            <a:fillRect/>
          </a:stretch>
        </p:blipFill>
        <p:spPr>
          <a:xfrm>
            <a:off x="7374671" y="5073650"/>
            <a:ext cx="2501900" cy="749300"/>
          </a:xfrm>
          <a:prstGeom prst="rect">
            <a:avLst/>
          </a:prstGeom>
        </p:spPr>
      </p:pic>
      <p:grpSp>
        <p:nvGrpSpPr>
          <p:cNvPr id="18" name="Group 17">
            <a:extLst>
              <a:ext uri="{FF2B5EF4-FFF2-40B4-BE49-F238E27FC236}">
                <a16:creationId xmlns:a16="http://schemas.microsoft.com/office/drawing/2014/main" id="{45C53BF1-901C-B08B-779A-9C355A573C5D}"/>
              </a:ext>
            </a:extLst>
          </p:cNvPr>
          <p:cNvGrpSpPr/>
          <p:nvPr/>
        </p:nvGrpSpPr>
        <p:grpSpPr>
          <a:xfrm>
            <a:off x="2859594" y="5650538"/>
            <a:ext cx="2297823" cy="1143095"/>
            <a:chOff x="7874215" y="2879810"/>
            <a:chExt cx="2297823" cy="1143095"/>
          </a:xfrm>
        </p:grpSpPr>
        <p:grpSp>
          <p:nvGrpSpPr>
            <p:cNvPr id="19" name="Group 18">
              <a:extLst>
                <a:ext uri="{FF2B5EF4-FFF2-40B4-BE49-F238E27FC236}">
                  <a16:creationId xmlns:a16="http://schemas.microsoft.com/office/drawing/2014/main" id="{CEA697BA-A92E-3413-927F-33894314F88E}"/>
                </a:ext>
              </a:extLst>
            </p:cNvPr>
            <p:cNvGrpSpPr/>
            <p:nvPr/>
          </p:nvGrpSpPr>
          <p:grpSpPr>
            <a:xfrm>
              <a:off x="7874215" y="2879810"/>
              <a:ext cx="2297823" cy="1143095"/>
              <a:chOff x="6607947" y="1983715"/>
              <a:chExt cx="2297823" cy="1143095"/>
            </a:xfrm>
          </p:grpSpPr>
          <p:grpSp>
            <p:nvGrpSpPr>
              <p:cNvPr id="21" name="Group 20">
                <a:extLst>
                  <a:ext uri="{FF2B5EF4-FFF2-40B4-BE49-F238E27FC236}">
                    <a16:creationId xmlns:a16="http://schemas.microsoft.com/office/drawing/2014/main" id="{97AE2721-ED90-12C8-E791-431C3CA884E2}"/>
                  </a:ext>
                </a:extLst>
              </p:cNvPr>
              <p:cNvGrpSpPr/>
              <p:nvPr/>
            </p:nvGrpSpPr>
            <p:grpSpPr>
              <a:xfrm>
                <a:off x="6611667" y="1983715"/>
                <a:ext cx="1652865" cy="1143095"/>
                <a:chOff x="6004561" y="2713620"/>
                <a:chExt cx="1652865" cy="1143095"/>
              </a:xfrm>
            </p:grpSpPr>
            <p:cxnSp>
              <p:nvCxnSpPr>
                <p:cNvPr id="25" name="Straight Connector 24">
                  <a:extLst>
                    <a:ext uri="{FF2B5EF4-FFF2-40B4-BE49-F238E27FC236}">
                      <a16:creationId xmlns:a16="http://schemas.microsoft.com/office/drawing/2014/main" id="{C7999882-EF59-B910-8D93-A08ABD16F312}"/>
                    </a:ext>
                  </a:extLst>
                </p:cNvPr>
                <p:cNvCxnSpPr/>
                <p:nvPr/>
              </p:nvCxnSpPr>
              <p:spPr>
                <a:xfrm flipH="1">
                  <a:off x="6778016" y="2713620"/>
                  <a:ext cx="0" cy="684725"/>
                </a:xfrm>
                <a:prstGeom prst="line">
                  <a:avLst/>
                </a:prstGeom>
                <a:noFill/>
                <a:ln w="6350" cap="flat" cmpd="sng" algn="ctr">
                  <a:solidFill>
                    <a:srgbClr val="4472C4"/>
                  </a:solidFill>
                  <a:prstDash val="sysDash"/>
                  <a:miter lim="800000"/>
                </a:ln>
                <a:effectLst/>
              </p:spPr>
            </p:cxnSp>
            <p:cxnSp>
              <p:nvCxnSpPr>
                <p:cNvPr id="26" name="Straight Connector 25">
                  <a:extLst>
                    <a:ext uri="{FF2B5EF4-FFF2-40B4-BE49-F238E27FC236}">
                      <a16:creationId xmlns:a16="http://schemas.microsoft.com/office/drawing/2014/main" id="{C657964F-BF05-E95E-93D5-8C6B98ACC1F7}"/>
                    </a:ext>
                  </a:extLst>
                </p:cNvPr>
                <p:cNvCxnSpPr>
                  <a:cxnSpLocks/>
                  <a:endCxn id="28" idx="2"/>
                </p:cNvCxnSpPr>
                <p:nvPr/>
              </p:nvCxnSpPr>
              <p:spPr>
                <a:xfrm flipH="1">
                  <a:off x="6004561" y="3443169"/>
                  <a:ext cx="1454194" cy="11348"/>
                </a:xfrm>
                <a:prstGeom prst="line">
                  <a:avLst/>
                </a:prstGeom>
                <a:noFill/>
                <a:ln w="6350" cap="flat" cmpd="sng" algn="ctr">
                  <a:solidFill>
                    <a:sysClr val="windowText" lastClr="000000"/>
                  </a:solidFill>
                  <a:prstDash val="solid"/>
                  <a:miter lim="800000"/>
                </a:ln>
                <a:effectLst/>
              </p:spPr>
            </p:cxnSp>
            <p:sp>
              <p:nvSpPr>
                <p:cNvPr id="27" name="Oval 26">
                  <a:extLst>
                    <a:ext uri="{FF2B5EF4-FFF2-40B4-BE49-F238E27FC236}">
                      <a16:creationId xmlns:a16="http://schemas.microsoft.com/office/drawing/2014/main" id="{241AE96F-F8EC-CEAF-4A33-5EA0918D3AAD}"/>
                    </a:ext>
                  </a:extLst>
                </p:cNvPr>
                <p:cNvSpPr/>
                <p:nvPr/>
              </p:nvSpPr>
              <p:spPr>
                <a:xfrm>
                  <a:off x="7474546"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973D2580-B233-6609-5EBF-8EA4902C0E0A}"/>
                    </a:ext>
                  </a:extLst>
                </p:cNvPr>
                <p:cNvSpPr/>
                <p:nvPr/>
              </p:nvSpPr>
              <p:spPr>
                <a:xfrm>
                  <a:off x="6004561"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6445823-AFD0-B4A6-99AB-81001B524DE6}"/>
                    </a:ext>
                  </a:extLst>
                </p:cNvPr>
                <p:cNvCxnSpPr/>
                <p:nvPr/>
              </p:nvCxnSpPr>
              <p:spPr>
                <a:xfrm flipH="1">
                  <a:off x="6650213" y="3403750"/>
                  <a:ext cx="127803" cy="452965"/>
                </a:xfrm>
                <a:prstGeom prst="line">
                  <a:avLst/>
                </a:prstGeom>
                <a:noFill/>
                <a:ln w="6350" cap="flat" cmpd="sng" algn="ctr">
                  <a:solidFill>
                    <a:srgbClr val="4472C4"/>
                  </a:solidFill>
                  <a:prstDash val="sysDash"/>
                  <a:miter lim="800000"/>
                </a:ln>
                <a:effectLst/>
              </p:spPr>
            </p:cxnSp>
            <p:sp>
              <p:nvSpPr>
                <p:cNvPr id="30" name="Triangle 29">
                  <a:extLst>
                    <a:ext uri="{FF2B5EF4-FFF2-40B4-BE49-F238E27FC236}">
                      <a16:creationId xmlns:a16="http://schemas.microsoft.com/office/drawing/2014/main" id="{D986D55C-E49F-D7E8-6039-02B3A4EEA193}"/>
                    </a:ext>
                  </a:extLst>
                </p:cNvPr>
                <p:cNvSpPr/>
                <p:nvPr/>
              </p:nvSpPr>
              <p:spPr>
                <a:xfrm>
                  <a:off x="6724817" y="3371711"/>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2" name="TextBox 21">
                <a:extLst>
                  <a:ext uri="{FF2B5EF4-FFF2-40B4-BE49-F238E27FC236}">
                    <a16:creationId xmlns:a16="http://schemas.microsoft.com/office/drawing/2014/main" id="{D63835BA-847A-98ED-FF64-7CCE022BF553}"/>
                  </a:ext>
                </a:extLst>
              </p:cNvPr>
              <p:cNvSpPr txBox="1"/>
              <p:nvPr/>
            </p:nvSpPr>
            <p:spPr>
              <a:xfrm>
                <a:off x="6607947" y="2295193"/>
                <a:ext cx="7152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 (L)</a:t>
                </a:r>
              </a:p>
            </p:txBody>
          </p:sp>
          <p:sp>
            <p:nvSpPr>
              <p:cNvPr id="23" name="TextBox 22">
                <a:extLst>
                  <a:ext uri="{FF2B5EF4-FFF2-40B4-BE49-F238E27FC236}">
                    <a16:creationId xmlns:a16="http://schemas.microsoft.com/office/drawing/2014/main" id="{66E0934B-3FD7-6E58-2CED-22E870B12DDA}"/>
                  </a:ext>
                </a:extLst>
              </p:cNvPr>
              <p:cNvSpPr txBox="1"/>
              <p:nvPr/>
            </p:nvSpPr>
            <p:spPr>
              <a:xfrm>
                <a:off x="8163259" y="2295193"/>
                <a:ext cx="7425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n3 (R)</a:t>
                </a:r>
              </a:p>
            </p:txBody>
          </p:sp>
          <p:sp>
            <p:nvSpPr>
              <p:cNvPr id="24" name="TextBox 23">
                <a:extLst>
                  <a:ext uri="{FF2B5EF4-FFF2-40B4-BE49-F238E27FC236}">
                    <a16:creationId xmlns:a16="http://schemas.microsoft.com/office/drawing/2014/main" id="{1A3FBB56-176B-F858-2AAF-EE1586E498B6}"/>
                  </a:ext>
                </a:extLst>
              </p:cNvPr>
              <p:cNvSpPr txBox="1"/>
              <p:nvPr/>
            </p:nvSpPr>
            <p:spPr>
              <a:xfrm>
                <a:off x="7409117" y="2742250"/>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e2</a:t>
                </a:r>
              </a:p>
            </p:txBody>
          </p:sp>
        </p:grpSp>
        <p:cxnSp>
          <p:nvCxnSpPr>
            <p:cNvPr id="20" name="Straight Arrow Connector 19">
              <a:extLst>
                <a:ext uri="{FF2B5EF4-FFF2-40B4-BE49-F238E27FC236}">
                  <a16:creationId xmlns:a16="http://schemas.microsoft.com/office/drawing/2014/main" id="{8203080C-7F12-5152-28E1-FA60437BCF6F}"/>
                </a:ext>
              </a:extLst>
            </p:cNvPr>
            <p:cNvCxnSpPr>
              <a:cxnSpLocks/>
            </p:cNvCxnSpPr>
            <p:nvPr/>
          </p:nvCxnSpPr>
          <p:spPr>
            <a:xfrm>
              <a:off x="8643181" y="3580297"/>
              <a:ext cx="552678" cy="165303"/>
            </a:xfrm>
            <a:prstGeom prst="straightConnector1">
              <a:avLst/>
            </a:prstGeom>
            <a:noFill/>
            <a:ln w="6350" cap="flat" cmpd="sng" algn="ctr">
              <a:solidFill>
                <a:srgbClr val="4472C4"/>
              </a:solidFill>
              <a:prstDash val="solid"/>
              <a:miter lim="800000"/>
              <a:tailEnd type="triangle"/>
            </a:ln>
            <a:effectLst/>
          </p:spPr>
        </p:cxnSp>
      </p:grpSp>
      <p:pic>
        <p:nvPicPr>
          <p:cNvPr id="31" name="Picture 30">
            <a:extLst>
              <a:ext uri="{FF2B5EF4-FFF2-40B4-BE49-F238E27FC236}">
                <a16:creationId xmlns:a16="http://schemas.microsoft.com/office/drawing/2014/main" id="{9A592CB2-8E11-53DF-EEFF-F49308EFDD0C}"/>
              </a:ext>
            </a:extLst>
          </p:cNvPr>
          <p:cNvPicPr>
            <a:picLocks noChangeAspect="1"/>
          </p:cNvPicPr>
          <p:nvPr/>
        </p:nvPicPr>
        <p:blipFill>
          <a:blip r:embed="rId6"/>
          <a:stretch>
            <a:fillRect/>
          </a:stretch>
        </p:blipFill>
        <p:spPr>
          <a:xfrm>
            <a:off x="5221773" y="6017886"/>
            <a:ext cx="5981700" cy="774700"/>
          </a:xfrm>
          <a:prstGeom prst="rect">
            <a:avLst/>
          </a:prstGeom>
        </p:spPr>
      </p:pic>
      <p:sp>
        <p:nvSpPr>
          <p:cNvPr id="32" name="TextBox 31">
            <a:extLst>
              <a:ext uri="{FF2B5EF4-FFF2-40B4-BE49-F238E27FC236}">
                <a16:creationId xmlns:a16="http://schemas.microsoft.com/office/drawing/2014/main" id="{71DF2A1B-BA37-4C30-E136-4F2EA0E519A2}"/>
              </a:ext>
            </a:extLst>
          </p:cNvPr>
          <p:cNvSpPr txBox="1"/>
          <p:nvPr/>
        </p:nvSpPr>
        <p:spPr>
          <a:xfrm>
            <a:off x="189571" y="6367346"/>
            <a:ext cx="0" cy="0"/>
          </a:xfrm>
          <a:prstGeom prst="rect">
            <a:avLst/>
          </a:prstGeom>
        </p:spPr>
        <p:txBody>
          <a:bodyPr vert="horz" wrap="none" lIns="91440" tIns="45720" rIns="91440" bIns="45720" rtlCol="0">
            <a:noAutofit/>
          </a:bodyPr>
          <a:lstStyle/>
          <a:p>
            <a:pPr algn="l"/>
            <a:r>
              <a:rPr lang="en-US" dirty="0"/>
              <a:t>No non-orthogonality!</a:t>
            </a:r>
          </a:p>
        </p:txBody>
      </p:sp>
      <p:sp>
        <p:nvSpPr>
          <p:cNvPr id="33" name="Rectangle 32">
            <a:extLst>
              <a:ext uri="{FF2B5EF4-FFF2-40B4-BE49-F238E27FC236}">
                <a16:creationId xmlns:a16="http://schemas.microsoft.com/office/drawing/2014/main" id="{A6862F3C-7650-DD13-3CA7-CC9BE1E5F2BD}"/>
              </a:ext>
            </a:extLst>
          </p:cNvPr>
          <p:cNvSpPr/>
          <p:nvPr/>
        </p:nvSpPr>
        <p:spPr>
          <a:xfrm>
            <a:off x="127805" y="5834646"/>
            <a:ext cx="11202244" cy="957940"/>
          </a:xfrm>
          <a:prstGeom prst="rect">
            <a:avLst/>
          </a:prstGeom>
          <a:solidFill>
            <a:srgbClr val="FF0000">
              <a:alpha val="200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019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08E2-7524-4086-0743-FD6B0BA99455}"/>
              </a:ext>
            </a:extLst>
          </p:cNvPr>
          <p:cNvSpPr>
            <a:spLocks noGrp="1"/>
          </p:cNvSpPr>
          <p:nvPr>
            <p:ph type="title"/>
          </p:nvPr>
        </p:nvSpPr>
        <p:spPr/>
        <p:txBody>
          <a:bodyPr/>
          <a:lstStyle/>
          <a:p>
            <a:r>
              <a:rPr lang="en-US" dirty="0"/>
              <a:t>For Instance, Verification of The Diffusion Operator</a:t>
            </a:r>
          </a:p>
        </p:txBody>
      </p:sp>
      <p:sp>
        <p:nvSpPr>
          <p:cNvPr id="3" name="Slide Number Placeholder 2">
            <a:extLst>
              <a:ext uri="{FF2B5EF4-FFF2-40B4-BE49-F238E27FC236}">
                <a16:creationId xmlns:a16="http://schemas.microsoft.com/office/drawing/2014/main" id="{F482F962-FC92-7487-7BAE-EB5682D6DA1D}"/>
              </a:ext>
            </a:extLst>
          </p:cNvPr>
          <p:cNvSpPr>
            <a:spLocks noGrp="1"/>
          </p:cNvSpPr>
          <p:nvPr>
            <p:ph type="sldNum" sz="quarter" idx="10"/>
          </p:nvPr>
        </p:nvSpPr>
        <p:spPr/>
        <p:txBody>
          <a:bodyPr/>
          <a:lstStyle/>
          <a:p>
            <a:fld id="{4FAB73BC-B049-4115-A692-8D63A059BFB8}" type="slidenum">
              <a:rPr lang="en-US" smtClean="0"/>
              <a:pPr/>
              <a:t>11</a:t>
            </a:fld>
            <a:endParaRPr lang="en-US" dirty="0"/>
          </a:p>
        </p:txBody>
      </p:sp>
      <p:pic>
        <p:nvPicPr>
          <p:cNvPr id="6" name="Content Placeholder 5">
            <a:extLst>
              <a:ext uri="{FF2B5EF4-FFF2-40B4-BE49-F238E27FC236}">
                <a16:creationId xmlns:a16="http://schemas.microsoft.com/office/drawing/2014/main" id="{640B372C-90C6-FD6E-DDB7-37F8BB30A9CF}"/>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193112" y="1673088"/>
            <a:ext cx="5610829" cy="4610100"/>
          </a:xfrm>
        </p:spPr>
      </p:pic>
      <p:pic>
        <p:nvPicPr>
          <p:cNvPr id="8" name="Picture 7">
            <a:extLst>
              <a:ext uri="{FF2B5EF4-FFF2-40B4-BE49-F238E27FC236}">
                <a16:creationId xmlns:a16="http://schemas.microsoft.com/office/drawing/2014/main" id="{0CFA95A2-B7D1-77D2-10D7-9FB16F9DF360}"/>
              </a:ext>
            </a:extLst>
          </p:cNvPr>
          <p:cNvPicPr>
            <a:picLocks noChangeAspect="1"/>
          </p:cNvPicPr>
          <p:nvPr/>
        </p:nvPicPr>
        <p:blipFill rotWithShape="1">
          <a:blip r:embed="rId3">
            <a:extLst>
              <a:ext uri="{28A0092B-C50C-407E-A947-70E740481C1C}">
                <a14:useLocalDpi xmlns:a14="http://schemas.microsoft.com/office/drawing/2010/main" val="0"/>
              </a:ext>
            </a:extLst>
          </a:blip>
          <a:srcRect t="12936"/>
          <a:stretch/>
        </p:blipFill>
        <p:spPr>
          <a:xfrm>
            <a:off x="564573" y="1302327"/>
            <a:ext cx="5092700" cy="5351622"/>
          </a:xfrm>
          <a:prstGeom prst="rect">
            <a:avLst/>
          </a:prstGeom>
        </p:spPr>
      </p:pic>
    </p:spTree>
    <p:extLst>
      <p:ext uri="{BB962C8B-B14F-4D97-AF65-F5344CB8AC3E}">
        <p14:creationId xmlns:p14="http://schemas.microsoft.com/office/powerpoint/2010/main" val="371272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C3FF-6DAB-826A-6723-D6D56C4EC0D5}"/>
              </a:ext>
            </a:extLst>
          </p:cNvPr>
          <p:cNvSpPr>
            <a:spLocks noGrp="1"/>
          </p:cNvSpPr>
          <p:nvPr>
            <p:ph type="title"/>
          </p:nvPr>
        </p:nvSpPr>
        <p:spPr/>
        <p:txBody>
          <a:bodyPr/>
          <a:lstStyle/>
          <a:p>
            <a:r>
              <a:rPr lang="en-US" dirty="0"/>
              <a:t>In Contrast: Finite Difference</a:t>
            </a:r>
            <a:br>
              <a:rPr lang="en-US" dirty="0"/>
            </a:br>
            <a:r>
              <a:rPr lang="en-US" dirty="0"/>
              <a:t>(For Our Simple Model Equation)</a:t>
            </a:r>
          </a:p>
        </p:txBody>
      </p:sp>
      <p:sp>
        <p:nvSpPr>
          <p:cNvPr id="3" name="Slide Number Placeholder 2">
            <a:extLst>
              <a:ext uri="{FF2B5EF4-FFF2-40B4-BE49-F238E27FC236}">
                <a16:creationId xmlns:a16="http://schemas.microsoft.com/office/drawing/2014/main" id="{32892471-98E1-9717-FFCB-01A636864770}"/>
              </a:ext>
            </a:extLst>
          </p:cNvPr>
          <p:cNvSpPr>
            <a:spLocks noGrp="1"/>
          </p:cNvSpPr>
          <p:nvPr>
            <p:ph type="sldNum" sz="quarter" idx="10"/>
          </p:nvPr>
        </p:nvSpPr>
        <p:spPr/>
        <p:txBody>
          <a:bodyPr/>
          <a:lstStyle/>
          <a:p>
            <a:fld id="{4FAB73BC-B049-4115-A692-8D63A059BFB8}" type="slidenum">
              <a:rPr lang="en-US" smtClean="0"/>
              <a:pPr/>
              <a:t>2</a:t>
            </a:fld>
            <a:endParaRPr lang="en-US" dirty="0"/>
          </a:p>
        </p:txBody>
      </p:sp>
      <p:sp>
        <p:nvSpPr>
          <p:cNvPr id="4" name="Content Placeholder 3">
            <a:extLst>
              <a:ext uri="{FF2B5EF4-FFF2-40B4-BE49-F238E27FC236}">
                <a16:creationId xmlns:a16="http://schemas.microsoft.com/office/drawing/2014/main" id="{61CB413A-5FCA-49F0-E228-72AD98F08754}"/>
              </a:ext>
            </a:extLst>
          </p:cNvPr>
          <p:cNvSpPr>
            <a:spLocks noGrp="1"/>
          </p:cNvSpPr>
          <p:nvPr>
            <p:ph sz="quarter" idx="11"/>
          </p:nvPr>
        </p:nvSpPr>
        <p:spPr>
          <a:xfrm>
            <a:off x="647701" y="1409699"/>
            <a:ext cx="6585288" cy="5448301"/>
          </a:xfrm>
        </p:spPr>
        <p:txBody>
          <a:bodyPr/>
          <a:lstStyle/>
          <a:p>
            <a:pPr marL="342900" indent="-342900">
              <a:buFont typeface="Arial" panose="020B0604020202020204" pitchFamily="34" charset="0"/>
              <a:buChar char="•"/>
            </a:pPr>
            <a:r>
              <a:rPr lang="en-US" dirty="0"/>
              <a:t>With terms: time, advection and diffusion</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For a finite difference, centered (2</a:t>
            </a:r>
            <a:r>
              <a:rPr lang="en-US" baseline="30000" dirty="0"/>
              <a:t>nd</a:t>
            </a:r>
            <a:r>
              <a:rPr lang="en-US" dirty="0"/>
              <a:t> order stencil), the continuous PDE can be discretized as:</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Noting, above the n+1 fully implicit approach that is solved over the finite difference “mesh”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is an alternative? Finite-volume/element…..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22" name="Picture 21">
            <a:extLst>
              <a:ext uri="{FF2B5EF4-FFF2-40B4-BE49-F238E27FC236}">
                <a16:creationId xmlns:a16="http://schemas.microsoft.com/office/drawing/2014/main" id="{6CFCE93C-B0D3-157B-7596-4C143AF23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412" y="90293"/>
            <a:ext cx="4959013" cy="1614981"/>
          </a:xfrm>
          <a:prstGeom prst="rect">
            <a:avLst/>
          </a:prstGeom>
        </p:spPr>
      </p:pic>
      <p:pic>
        <p:nvPicPr>
          <p:cNvPr id="23" name="Picture 22">
            <a:extLst>
              <a:ext uri="{FF2B5EF4-FFF2-40B4-BE49-F238E27FC236}">
                <a16:creationId xmlns:a16="http://schemas.microsoft.com/office/drawing/2014/main" id="{D463EB83-88D8-9F19-C23B-8DB1471D6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988" y="2555540"/>
            <a:ext cx="4959012" cy="1291792"/>
          </a:xfrm>
          <a:prstGeom prst="rect">
            <a:avLst/>
          </a:prstGeom>
        </p:spPr>
      </p:pic>
      <p:pic>
        <p:nvPicPr>
          <p:cNvPr id="24" name="Picture 23">
            <a:extLst>
              <a:ext uri="{FF2B5EF4-FFF2-40B4-BE49-F238E27FC236}">
                <a16:creationId xmlns:a16="http://schemas.microsoft.com/office/drawing/2014/main" id="{F4897948-0727-FB75-A31F-B1F6BEF81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0304" y="4771970"/>
            <a:ext cx="2813996" cy="774779"/>
          </a:xfrm>
          <a:prstGeom prst="rect">
            <a:avLst/>
          </a:prstGeom>
        </p:spPr>
      </p:pic>
      <p:sp>
        <p:nvSpPr>
          <p:cNvPr id="25" name="TextBox 24">
            <a:extLst>
              <a:ext uri="{FF2B5EF4-FFF2-40B4-BE49-F238E27FC236}">
                <a16:creationId xmlns:a16="http://schemas.microsoft.com/office/drawing/2014/main" id="{790CEDB5-0558-E220-9710-E8840FFFEB84}"/>
              </a:ext>
            </a:extLst>
          </p:cNvPr>
          <p:cNvSpPr txBox="1"/>
          <p:nvPr/>
        </p:nvSpPr>
        <p:spPr>
          <a:xfrm>
            <a:off x="9022080" y="1816608"/>
            <a:ext cx="0" cy="0"/>
          </a:xfrm>
          <a:prstGeom prst="rect">
            <a:avLst/>
          </a:prstGeom>
        </p:spPr>
        <p:txBody>
          <a:bodyPr vert="horz" wrap="none" lIns="91440" tIns="45720" rIns="91440" bIns="45720" rtlCol="0">
            <a:noAutofit/>
          </a:bodyPr>
          <a:lstStyle/>
          <a:p>
            <a:pPr algn="l"/>
            <a:r>
              <a:rPr lang="en-US" dirty="0"/>
              <a:t>Central finite difference</a:t>
            </a:r>
          </a:p>
        </p:txBody>
      </p:sp>
      <p:sp>
        <p:nvSpPr>
          <p:cNvPr id="26" name="TextBox 25">
            <a:extLst>
              <a:ext uri="{FF2B5EF4-FFF2-40B4-BE49-F238E27FC236}">
                <a16:creationId xmlns:a16="http://schemas.microsoft.com/office/drawing/2014/main" id="{D708BF51-BD17-3E51-7D9F-7D7473688115}"/>
              </a:ext>
            </a:extLst>
          </p:cNvPr>
          <p:cNvSpPr txBox="1"/>
          <p:nvPr/>
        </p:nvSpPr>
        <p:spPr>
          <a:xfrm>
            <a:off x="9022080" y="3950208"/>
            <a:ext cx="0" cy="0"/>
          </a:xfrm>
          <a:prstGeom prst="rect">
            <a:avLst/>
          </a:prstGeom>
        </p:spPr>
        <p:txBody>
          <a:bodyPr vert="horz" wrap="none" lIns="91440" tIns="45720" rIns="91440" bIns="45720" rtlCol="0">
            <a:noAutofit/>
          </a:bodyPr>
          <a:lstStyle/>
          <a:p>
            <a:pPr algn="l"/>
            <a:r>
              <a:rPr lang="en-US" dirty="0"/>
              <a:t>Forward finite difference</a:t>
            </a:r>
          </a:p>
        </p:txBody>
      </p:sp>
      <p:sp>
        <p:nvSpPr>
          <p:cNvPr id="27" name="TextBox 26">
            <a:extLst>
              <a:ext uri="{FF2B5EF4-FFF2-40B4-BE49-F238E27FC236}">
                <a16:creationId xmlns:a16="http://schemas.microsoft.com/office/drawing/2014/main" id="{93DC2891-3546-20AE-2D6A-BC37089ACA4E}"/>
              </a:ext>
            </a:extLst>
          </p:cNvPr>
          <p:cNvSpPr txBox="1"/>
          <p:nvPr/>
        </p:nvSpPr>
        <p:spPr>
          <a:xfrm>
            <a:off x="8843662" y="5723105"/>
            <a:ext cx="0" cy="0"/>
          </a:xfrm>
          <a:prstGeom prst="rect">
            <a:avLst/>
          </a:prstGeom>
        </p:spPr>
        <p:txBody>
          <a:bodyPr vert="horz" wrap="none" lIns="91440" tIns="45720" rIns="91440" bIns="45720" rtlCol="0">
            <a:noAutofit/>
          </a:bodyPr>
          <a:lstStyle/>
          <a:p>
            <a:pPr algn="l"/>
            <a:r>
              <a:rPr lang="en-US" dirty="0"/>
              <a:t>Backward finite difference</a:t>
            </a:r>
          </a:p>
        </p:txBody>
      </p:sp>
      <p:sp>
        <p:nvSpPr>
          <p:cNvPr id="30" name="Oval 29">
            <a:extLst>
              <a:ext uri="{FF2B5EF4-FFF2-40B4-BE49-F238E27FC236}">
                <a16:creationId xmlns:a16="http://schemas.microsoft.com/office/drawing/2014/main" id="{857287DE-1E01-A3B1-EE72-71B88B3D199E}"/>
              </a:ext>
            </a:extLst>
          </p:cNvPr>
          <p:cNvSpPr/>
          <p:nvPr/>
        </p:nvSpPr>
        <p:spPr>
          <a:xfrm>
            <a:off x="1962993" y="502763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915067E-A923-A5C0-65E1-ABEF93577FE6}"/>
              </a:ext>
            </a:extLst>
          </p:cNvPr>
          <p:cNvSpPr/>
          <p:nvPr/>
        </p:nvSpPr>
        <p:spPr>
          <a:xfrm>
            <a:off x="2623737" y="502763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4863DC2-1C17-23FB-0568-DD1846CE0658}"/>
              </a:ext>
            </a:extLst>
          </p:cNvPr>
          <p:cNvSpPr/>
          <p:nvPr/>
        </p:nvSpPr>
        <p:spPr>
          <a:xfrm>
            <a:off x="3284481" y="502763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1224377-88C7-1940-0459-4124355FA4ED}"/>
              </a:ext>
            </a:extLst>
          </p:cNvPr>
          <p:cNvSpPr/>
          <p:nvPr/>
        </p:nvSpPr>
        <p:spPr>
          <a:xfrm>
            <a:off x="3945225" y="502763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7FF7B0A-A8D7-7DA5-0DAC-9C6C0957E7DF}"/>
              </a:ext>
            </a:extLst>
          </p:cNvPr>
          <p:cNvSpPr/>
          <p:nvPr/>
        </p:nvSpPr>
        <p:spPr>
          <a:xfrm>
            <a:off x="4605969" y="502763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474ED60-45F3-570D-FE18-043C8CBF441F}"/>
              </a:ext>
            </a:extLst>
          </p:cNvPr>
          <p:cNvSpPr txBox="1"/>
          <p:nvPr/>
        </p:nvSpPr>
        <p:spPr>
          <a:xfrm>
            <a:off x="3378632" y="5424410"/>
            <a:ext cx="0" cy="0"/>
          </a:xfrm>
          <a:prstGeom prst="rect">
            <a:avLst/>
          </a:prstGeom>
        </p:spPr>
        <p:txBody>
          <a:bodyPr vert="horz" wrap="none" lIns="91440" tIns="45720" rIns="91440" bIns="45720" rtlCol="0">
            <a:noAutofit/>
          </a:bodyPr>
          <a:lstStyle/>
          <a:p>
            <a:pPr algn="l"/>
            <a:r>
              <a:rPr lang="en-US" dirty="0"/>
              <a:t>j</a:t>
            </a:r>
          </a:p>
        </p:txBody>
      </p:sp>
      <p:sp>
        <p:nvSpPr>
          <p:cNvPr id="37" name="TextBox 36">
            <a:extLst>
              <a:ext uri="{FF2B5EF4-FFF2-40B4-BE49-F238E27FC236}">
                <a16:creationId xmlns:a16="http://schemas.microsoft.com/office/drawing/2014/main" id="{B6B8F5F0-1471-26EA-61BA-5F81EC0B8792}"/>
              </a:ext>
            </a:extLst>
          </p:cNvPr>
          <p:cNvSpPr txBox="1"/>
          <p:nvPr/>
        </p:nvSpPr>
        <p:spPr>
          <a:xfrm>
            <a:off x="3949487" y="5424410"/>
            <a:ext cx="0" cy="0"/>
          </a:xfrm>
          <a:prstGeom prst="rect">
            <a:avLst/>
          </a:prstGeom>
        </p:spPr>
        <p:txBody>
          <a:bodyPr vert="horz" wrap="none" lIns="91440" tIns="45720" rIns="91440" bIns="45720" rtlCol="0">
            <a:noAutofit/>
          </a:bodyPr>
          <a:lstStyle/>
          <a:p>
            <a:pPr algn="l"/>
            <a:r>
              <a:rPr lang="en-US" dirty="0"/>
              <a:t>J+1</a:t>
            </a:r>
          </a:p>
        </p:txBody>
      </p:sp>
      <p:sp>
        <p:nvSpPr>
          <p:cNvPr id="38" name="TextBox 37">
            <a:extLst>
              <a:ext uri="{FF2B5EF4-FFF2-40B4-BE49-F238E27FC236}">
                <a16:creationId xmlns:a16="http://schemas.microsoft.com/office/drawing/2014/main" id="{E0EF5915-170A-9A3C-BE89-8443D4B2384C}"/>
              </a:ext>
            </a:extLst>
          </p:cNvPr>
          <p:cNvSpPr txBox="1"/>
          <p:nvPr/>
        </p:nvSpPr>
        <p:spPr>
          <a:xfrm>
            <a:off x="2647627" y="5424410"/>
            <a:ext cx="0" cy="0"/>
          </a:xfrm>
          <a:prstGeom prst="rect">
            <a:avLst/>
          </a:prstGeom>
        </p:spPr>
        <p:txBody>
          <a:bodyPr vert="horz" wrap="none" lIns="91440" tIns="45720" rIns="91440" bIns="45720" rtlCol="0">
            <a:noAutofit/>
          </a:bodyPr>
          <a:lstStyle/>
          <a:p>
            <a:pPr algn="l"/>
            <a:r>
              <a:rPr lang="en-US" dirty="0"/>
              <a:t>J-1</a:t>
            </a:r>
          </a:p>
        </p:txBody>
      </p:sp>
      <p:sp>
        <p:nvSpPr>
          <p:cNvPr id="39" name="TextBox 38">
            <a:extLst>
              <a:ext uri="{FF2B5EF4-FFF2-40B4-BE49-F238E27FC236}">
                <a16:creationId xmlns:a16="http://schemas.microsoft.com/office/drawing/2014/main" id="{920A24AA-126B-0B42-9C9B-3481DD851D26}"/>
              </a:ext>
            </a:extLst>
          </p:cNvPr>
          <p:cNvSpPr txBox="1"/>
          <p:nvPr/>
        </p:nvSpPr>
        <p:spPr>
          <a:xfrm>
            <a:off x="1916622" y="5424410"/>
            <a:ext cx="0" cy="0"/>
          </a:xfrm>
          <a:prstGeom prst="rect">
            <a:avLst/>
          </a:prstGeom>
        </p:spPr>
        <p:txBody>
          <a:bodyPr vert="horz" wrap="none" lIns="91440" tIns="45720" rIns="91440" bIns="45720" rtlCol="0">
            <a:noAutofit/>
          </a:bodyPr>
          <a:lstStyle/>
          <a:p>
            <a:pPr algn="l"/>
            <a:r>
              <a:rPr lang="en-US" dirty="0"/>
              <a:t>J-2</a:t>
            </a:r>
          </a:p>
        </p:txBody>
      </p:sp>
      <p:sp>
        <p:nvSpPr>
          <p:cNvPr id="40" name="TextBox 39">
            <a:extLst>
              <a:ext uri="{FF2B5EF4-FFF2-40B4-BE49-F238E27FC236}">
                <a16:creationId xmlns:a16="http://schemas.microsoft.com/office/drawing/2014/main" id="{1042F3E0-72CB-B691-16C3-EB3B67231466}"/>
              </a:ext>
            </a:extLst>
          </p:cNvPr>
          <p:cNvSpPr txBox="1"/>
          <p:nvPr/>
        </p:nvSpPr>
        <p:spPr>
          <a:xfrm>
            <a:off x="4659826" y="5424410"/>
            <a:ext cx="0" cy="0"/>
          </a:xfrm>
          <a:prstGeom prst="rect">
            <a:avLst/>
          </a:prstGeom>
        </p:spPr>
        <p:txBody>
          <a:bodyPr vert="horz" wrap="none" lIns="91440" tIns="45720" rIns="91440" bIns="45720" rtlCol="0">
            <a:noAutofit/>
          </a:bodyPr>
          <a:lstStyle/>
          <a:p>
            <a:pPr algn="l"/>
            <a:r>
              <a:rPr lang="en-US" dirty="0"/>
              <a:t>J+2</a:t>
            </a:r>
          </a:p>
        </p:txBody>
      </p:sp>
      <p:pic>
        <p:nvPicPr>
          <p:cNvPr id="43" name="Picture 42">
            <a:extLst>
              <a:ext uri="{FF2B5EF4-FFF2-40B4-BE49-F238E27FC236}">
                <a16:creationId xmlns:a16="http://schemas.microsoft.com/office/drawing/2014/main" id="{9774371A-3B50-403C-1FAB-C19294C8BC43}"/>
              </a:ext>
            </a:extLst>
          </p:cNvPr>
          <p:cNvPicPr>
            <a:picLocks noChangeAspect="1"/>
          </p:cNvPicPr>
          <p:nvPr/>
        </p:nvPicPr>
        <p:blipFill>
          <a:blip r:embed="rId5"/>
          <a:stretch>
            <a:fillRect/>
          </a:stretch>
        </p:blipFill>
        <p:spPr>
          <a:xfrm>
            <a:off x="1951503" y="1812235"/>
            <a:ext cx="2273300" cy="622300"/>
          </a:xfrm>
          <a:prstGeom prst="rect">
            <a:avLst/>
          </a:prstGeom>
        </p:spPr>
      </p:pic>
      <p:pic>
        <p:nvPicPr>
          <p:cNvPr id="44" name="Picture 43">
            <a:extLst>
              <a:ext uri="{FF2B5EF4-FFF2-40B4-BE49-F238E27FC236}">
                <a16:creationId xmlns:a16="http://schemas.microsoft.com/office/drawing/2014/main" id="{FA5C1DDA-4B70-937F-37B8-C3CA6E1BC780}"/>
              </a:ext>
            </a:extLst>
          </p:cNvPr>
          <p:cNvPicPr>
            <a:picLocks noChangeAspect="1"/>
          </p:cNvPicPr>
          <p:nvPr/>
        </p:nvPicPr>
        <p:blipFill>
          <a:blip r:embed="rId6"/>
          <a:stretch>
            <a:fillRect/>
          </a:stretch>
        </p:blipFill>
        <p:spPr>
          <a:xfrm>
            <a:off x="523399" y="3339211"/>
            <a:ext cx="6565900" cy="673100"/>
          </a:xfrm>
          <a:prstGeom prst="rect">
            <a:avLst/>
          </a:prstGeom>
        </p:spPr>
      </p:pic>
      <p:cxnSp>
        <p:nvCxnSpPr>
          <p:cNvPr id="6" name="Straight Arrow Connector 5">
            <a:extLst>
              <a:ext uri="{FF2B5EF4-FFF2-40B4-BE49-F238E27FC236}">
                <a16:creationId xmlns:a16="http://schemas.microsoft.com/office/drawing/2014/main" id="{7B464BBA-CCAD-2C39-6B8C-AF200F09A56E}"/>
              </a:ext>
            </a:extLst>
          </p:cNvPr>
          <p:cNvCxnSpPr>
            <a:cxnSpLocks/>
          </p:cNvCxnSpPr>
          <p:nvPr/>
        </p:nvCxnSpPr>
        <p:spPr>
          <a:xfrm>
            <a:off x="4695861" y="5120094"/>
            <a:ext cx="914400" cy="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E2F986C-EF77-BA0D-4AC2-D9207728B14F}"/>
              </a:ext>
            </a:extLst>
          </p:cNvPr>
          <p:cNvCxnSpPr>
            <a:cxnSpLocks/>
          </p:cNvCxnSpPr>
          <p:nvPr/>
        </p:nvCxnSpPr>
        <p:spPr>
          <a:xfrm flipH="1">
            <a:off x="1115876" y="5120094"/>
            <a:ext cx="914400" cy="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AB62FD-7A2A-8EDC-1F88-206E507707DD}"/>
              </a:ext>
            </a:extLst>
          </p:cNvPr>
          <p:cNvCxnSpPr>
            <a:cxnSpLocks/>
          </p:cNvCxnSpPr>
          <p:nvPr/>
        </p:nvCxnSpPr>
        <p:spPr>
          <a:xfrm>
            <a:off x="1962993" y="5120094"/>
            <a:ext cx="264297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02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E8439960-EEF5-E86F-D9EA-0C69C2554848}"/>
              </a:ext>
            </a:extLst>
          </p:cNvPr>
          <p:cNvSpPr txBox="1">
            <a:spLocks/>
          </p:cNvSpPr>
          <p:nvPr/>
        </p:nvSpPr>
        <p:spPr>
          <a:xfrm>
            <a:off x="8453364" y="2514739"/>
            <a:ext cx="3648879" cy="418229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Definition of an interpolation function: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is the Lagrange function associated with node n</a:t>
            </a:r>
          </a:p>
          <a:p>
            <a:pPr marL="342900" indent="-342900">
              <a:buFont typeface="Arial" panose="020B0604020202020204" pitchFamily="34" charset="0"/>
              <a:buChar char="•"/>
            </a:pPr>
            <a:r>
              <a:rPr lang="en-US" dirty="0"/>
              <a:t>      is the value of the DOF at node n</a:t>
            </a:r>
          </a:p>
          <a:p>
            <a:pPr marL="342900" indent="-342900">
              <a:buFont typeface="Arial" panose="020B0604020202020204" pitchFamily="34" charset="0"/>
              <a:buChar char="•"/>
            </a:pPr>
            <a:r>
              <a:rPr lang="en-US" dirty="0"/>
              <a:t>The nodal basis functions obey equipartition of unity and satisfy,  </a:t>
            </a:r>
          </a:p>
        </p:txBody>
      </p:sp>
      <p:sp>
        <p:nvSpPr>
          <p:cNvPr id="2" name="Title 1">
            <a:extLst>
              <a:ext uri="{FF2B5EF4-FFF2-40B4-BE49-F238E27FC236}">
                <a16:creationId xmlns:a16="http://schemas.microsoft.com/office/drawing/2014/main" id="{9B60CB5C-E3EB-351D-0365-51CEA870A197}"/>
              </a:ext>
            </a:extLst>
          </p:cNvPr>
          <p:cNvSpPr>
            <a:spLocks noGrp="1"/>
          </p:cNvSpPr>
          <p:nvPr>
            <p:ph type="title"/>
          </p:nvPr>
        </p:nvSpPr>
        <p:spPr/>
        <p:txBody>
          <a:bodyPr>
            <a:normAutofit/>
          </a:bodyPr>
          <a:lstStyle/>
          <a:p>
            <a:r>
              <a:rPr lang="en-US" dirty="0"/>
              <a:t>Review of Discretization Options: New, a nodal-basis…</a:t>
            </a:r>
          </a:p>
        </p:txBody>
      </p:sp>
      <p:sp>
        <p:nvSpPr>
          <p:cNvPr id="3" name="Slide Number Placeholder 2">
            <a:extLst>
              <a:ext uri="{FF2B5EF4-FFF2-40B4-BE49-F238E27FC236}">
                <a16:creationId xmlns:a16="http://schemas.microsoft.com/office/drawing/2014/main" id="{15132145-812B-7A44-D3BB-B1198B9D84DE}"/>
              </a:ext>
            </a:extLst>
          </p:cNvPr>
          <p:cNvSpPr>
            <a:spLocks noGrp="1"/>
          </p:cNvSpPr>
          <p:nvPr>
            <p:ph type="sldNum" sz="quarter" idx="10"/>
          </p:nvPr>
        </p:nvSpPr>
        <p:spPr/>
        <p:txBody>
          <a:bodyPr/>
          <a:lstStyle/>
          <a:p>
            <a:fld id="{4FAB73BC-B049-4115-A692-8D63A059BFB8}" type="slidenum">
              <a:rPr lang="en-US" smtClean="0"/>
              <a:pPr/>
              <a:t>3</a:t>
            </a:fld>
            <a:endParaRPr lang="en-US" dirty="0"/>
          </a:p>
        </p:txBody>
      </p:sp>
      <p:sp>
        <p:nvSpPr>
          <p:cNvPr id="4" name="Content Placeholder 3">
            <a:extLst>
              <a:ext uri="{FF2B5EF4-FFF2-40B4-BE49-F238E27FC236}">
                <a16:creationId xmlns:a16="http://schemas.microsoft.com/office/drawing/2014/main" id="{AC483D1C-25C1-8144-1393-6550999390AA}"/>
              </a:ext>
            </a:extLst>
          </p:cNvPr>
          <p:cNvSpPr>
            <a:spLocks noGrp="1"/>
          </p:cNvSpPr>
          <p:nvPr>
            <p:ph sz="quarter" idx="11"/>
          </p:nvPr>
        </p:nvSpPr>
        <p:spPr/>
        <p:txBody>
          <a:bodyPr/>
          <a:lstStyle/>
          <a:p>
            <a:pPr marL="342900" indent="-342900">
              <a:buFont typeface="Arial" panose="020B0604020202020204" pitchFamily="34" charset="0"/>
              <a:buChar char="•"/>
            </a:pPr>
            <a:r>
              <a:rPr lang="en-US" dirty="0"/>
              <a:t>Degree-of-freedom (DOF) for:</a:t>
            </a:r>
          </a:p>
          <a:p>
            <a:pPr marL="726948" lvl="1" indent="-342900">
              <a:buFont typeface="Arial" panose="020B0604020202020204" pitchFamily="34" charset="0"/>
              <a:buChar char="•"/>
            </a:pPr>
            <a:r>
              <a:rPr lang="en-US" dirty="0"/>
              <a:t>Cell-centered: Stencil is based on an </a:t>
            </a:r>
            <a:r>
              <a:rPr lang="en-US" dirty="0" err="1"/>
              <a:t>element:face:element</a:t>
            </a:r>
            <a:endParaRPr lang="en-US" dirty="0"/>
          </a:p>
          <a:p>
            <a:pPr marL="726948" lvl="1" indent="-342900">
              <a:buFont typeface="Arial" panose="020B0604020202020204" pitchFamily="34" charset="0"/>
              <a:buChar char="•"/>
            </a:pPr>
            <a:r>
              <a:rPr lang="en-US" dirty="0"/>
              <a:t>DOFs at vertices of elements, or “nodes”, </a:t>
            </a:r>
            <a:r>
              <a:rPr lang="en-US" dirty="0" err="1"/>
              <a:t>element:node</a:t>
            </a:r>
            <a:r>
              <a:rPr lang="en-US" dirty="0"/>
              <a:t> (CVFEM, FEM), </a:t>
            </a:r>
            <a:r>
              <a:rPr lang="en-US" dirty="0" err="1"/>
              <a:t>edge:node</a:t>
            </a:r>
            <a:r>
              <a:rPr lang="en-US" dirty="0"/>
              <a:t> (EBVC)</a:t>
            </a:r>
          </a:p>
        </p:txBody>
      </p:sp>
      <p:pic>
        <p:nvPicPr>
          <p:cNvPr id="9" name="Picture 8">
            <a:extLst>
              <a:ext uri="{FF2B5EF4-FFF2-40B4-BE49-F238E27FC236}">
                <a16:creationId xmlns:a16="http://schemas.microsoft.com/office/drawing/2014/main" id="{2E36E122-3C78-A9DD-E0C3-2B865F8ECF57}"/>
              </a:ext>
            </a:extLst>
          </p:cNvPr>
          <p:cNvPicPr>
            <a:picLocks noChangeAspect="1"/>
          </p:cNvPicPr>
          <p:nvPr/>
        </p:nvPicPr>
        <p:blipFill>
          <a:blip r:embed="rId2"/>
          <a:stretch>
            <a:fillRect/>
          </a:stretch>
        </p:blipFill>
        <p:spPr>
          <a:xfrm>
            <a:off x="512631" y="2603809"/>
            <a:ext cx="7912100" cy="3962400"/>
          </a:xfrm>
          <a:prstGeom prst="rect">
            <a:avLst/>
          </a:prstGeom>
        </p:spPr>
      </p:pic>
      <p:pic>
        <p:nvPicPr>
          <p:cNvPr id="5" name="Picture 4">
            <a:extLst>
              <a:ext uri="{FF2B5EF4-FFF2-40B4-BE49-F238E27FC236}">
                <a16:creationId xmlns:a16="http://schemas.microsoft.com/office/drawing/2014/main" id="{C473F1FE-DB08-0106-1DE7-E456233BDFA2}"/>
              </a:ext>
            </a:extLst>
          </p:cNvPr>
          <p:cNvPicPr>
            <a:picLocks noChangeAspect="1"/>
          </p:cNvPicPr>
          <p:nvPr/>
        </p:nvPicPr>
        <p:blipFill>
          <a:blip r:embed="rId3"/>
          <a:stretch>
            <a:fillRect/>
          </a:stretch>
        </p:blipFill>
        <p:spPr>
          <a:xfrm>
            <a:off x="9256148" y="3297311"/>
            <a:ext cx="1955800" cy="596900"/>
          </a:xfrm>
          <a:prstGeom prst="rect">
            <a:avLst/>
          </a:prstGeom>
        </p:spPr>
      </p:pic>
      <p:pic>
        <p:nvPicPr>
          <p:cNvPr id="7" name="Picture 6">
            <a:extLst>
              <a:ext uri="{FF2B5EF4-FFF2-40B4-BE49-F238E27FC236}">
                <a16:creationId xmlns:a16="http://schemas.microsoft.com/office/drawing/2014/main" id="{EEAB5F40-908C-098E-F794-6D49230135F8}"/>
              </a:ext>
            </a:extLst>
          </p:cNvPr>
          <p:cNvPicPr>
            <a:picLocks noChangeAspect="1"/>
          </p:cNvPicPr>
          <p:nvPr/>
        </p:nvPicPr>
        <p:blipFill>
          <a:blip r:embed="rId4"/>
          <a:stretch>
            <a:fillRect/>
          </a:stretch>
        </p:blipFill>
        <p:spPr>
          <a:xfrm>
            <a:off x="8737068" y="3971701"/>
            <a:ext cx="444500" cy="317500"/>
          </a:xfrm>
          <a:prstGeom prst="rect">
            <a:avLst/>
          </a:prstGeom>
        </p:spPr>
      </p:pic>
      <p:pic>
        <p:nvPicPr>
          <p:cNvPr id="8" name="Picture 7">
            <a:extLst>
              <a:ext uri="{FF2B5EF4-FFF2-40B4-BE49-F238E27FC236}">
                <a16:creationId xmlns:a16="http://schemas.microsoft.com/office/drawing/2014/main" id="{6D4B7A11-3201-0125-936E-1C326982CC5A}"/>
              </a:ext>
            </a:extLst>
          </p:cNvPr>
          <p:cNvPicPr>
            <a:picLocks noChangeAspect="1"/>
          </p:cNvPicPr>
          <p:nvPr/>
        </p:nvPicPr>
        <p:blipFill>
          <a:blip r:embed="rId5"/>
          <a:stretch>
            <a:fillRect/>
          </a:stretch>
        </p:blipFill>
        <p:spPr>
          <a:xfrm>
            <a:off x="8737068" y="4976704"/>
            <a:ext cx="292100" cy="266700"/>
          </a:xfrm>
          <a:prstGeom prst="rect">
            <a:avLst/>
          </a:prstGeom>
        </p:spPr>
      </p:pic>
      <p:pic>
        <p:nvPicPr>
          <p:cNvPr id="12" name="Picture 11">
            <a:extLst>
              <a:ext uri="{FF2B5EF4-FFF2-40B4-BE49-F238E27FC236}">
                <a16:creationId xmlns:a16="http://schemas.microsoft.com/office/drawing/2014/main" id="{0182AF51-F043-E9CC-FBAC-BC737A9DCC78}"/>
              </a:ext>
            </a:extLst>
          </p:cNvPr>
          <p:cNvPicPr>
            <a:picLocks noChangeAspect="1"/>
          </p:cNvPicPr>
          <p:nvPr/>
        </p:nvPicPr>
        <p:blipFill>
          <a:blip r:embed="rId6"/>
          <a:stretch>
            <a:fillRect/>
          </a:stretch>
        </p:blipFill>
        <p:spPr>
          <a:xfrm>
            <a:off x="10329303" y="6222367"/>
            <a:ext cx="1219200" cy="292100"/>
          </a:xfrm>
          <a:prstGeom prst="rect">
            <a:avLst/>
          </a:prstGeom>
        </p:spPr>
      </p:pic>
    </p:spTree>
    <p:extLst>
      <p:ext uri="{BB962C8B-B14F-4D97-AF65-F5344CB8AC3E}">
        <p14:creationId xmlns:p14="http://schemas.microsoft.com/office/powerpoint/2010/main" val="240512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7748-7BD9-86BD-98A2-EF7501FD12F5}"/>
              </a:ext>
            </a:extLst>
          </p:cNvPr>
          <p:cNvSpPr>
            <a:spLocks noGrp="1"/>
          </p:cNvSpPr>
          <p:nvPr>
            <p:ph type="title"/>
          </p:nvPr>
        </p:nvSpPr>
        <p:spPr/>
        <p:txBody>
          <a:bodyPr/>
          <a:lstStyle/>
          <a:p>
            <a:r>
              <a:rPr lang="en-US" dirty="0"/>
              <a:t>Three Finite Volume Stencils</a:t>
            </a:r>
          </a:p>
        </p:txBody>
      </p:sp>
      <p:sp>
        <p:nvSpPr>
          <p:cNvPr id="3" name="Slide Number Placeholder 2">
            <a:extLst>
              <a:ext uri="{FF2B5EF4-FFF2-40B4-BE49-F238E27FC236}">
                <a16:creationId xmlns:a16="http://schemas.microsoft.com/office/drawing/2014/main" id="{84F3D784-D8A4-CC71-10A1-9ECDBEBA559F}"/>
              </a:ext>
            </a:extLst>
          </p:cNvPr>
          <p:cNvSpPr>
            <a:spLocks noGrp="1"/>
          </p:cNvSpPr>
          <p:nvPr>
            <p:ph type="sldNum" sz="quarter" idx="10"/>
          </p:nvPr>
        </p:nvSpPr>
        <p:spPr/>
        <p:txBody>
          <a:bodyPr/>
          <a:lstStyle/>
          <a:p>
            <a:fld id="{4FAB73BC-B049-4115-A692-8D63A059BFB8}" type="slidenum">
              <a:rPr lang="en-US" smtClean="0"/>
              <a:pPr/>
              <a:t>4</a:t>
            </a:fld>
            <a:endParaRPr lang="en-US" dirty="0"/>
          </a:p>
        </p:txBody>
      </p:sp>
      <p:pic>
        <p:nvPicPr>
          <p:cNvPr id="6" name="Picture 5">
            <a:extLst>
              <a:ext uri="{FF2B5EF4-FFF2-40B4-BE49-F238E27FC236}">
                <a16:creationId xmlns:a16="http://schemas.microsoft.com/office/drawing/2014/main" id="{2F62480F-B14F-5D54-A261-3BEA57A7E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960" y="1036036"/>
            <a:ext cx="9231849" cy="5526049"/>
          </a:xfrm>
          <a:prstGeom prst="rect">
            <a:avLst/>
          </a:prstGeom>
        </p:spPr>
      </p:pic>
    </p:spTree>
    <p:extLst>
      <p:ext uri="{BB962C8B-B14F-4D97-AF65-F5344CB8AC3E}">
        <p14:creationId xmlns:p14="http://schemas.microsoft.com/office/powerpoint/2010/main" val="53441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DC9E-FA0A-27F4-2D2B-FBD00D214C82}"/>
              </a:ext>
            </a:extLst>
          </p:cNvPr>
          <p:cNvSpPr>
            <a:spLocks noGrp="1"/>
          </p:cNvSpPr>
          <p:nvPr>
            <p:ph type="title"/>
          </p:nvPr>
        </p:nvSpPr>
        <p:spPr/>
        <p:txBody>
          <a:bodyPr/>
          <a:lstStyle/>
          <a:p>
            <a:r>
              <a:rPr lang="en-US" dirty="0"/>
              <a:t>Fundamentals of Discretization: Surface vs Volume Integrations</a:t>
            </a:r>
          </a:p>
        </p:txBody>
      </p:sp>
      <p:sp>
        <p:nvSpPr>
          <p:cNvPr id="3" name="Slide Number Placeholder 2">
            <a:extLst>
              <a:ext uri="{FF2B5EF4-FFF2-40B4-BE49-F238E27FC236}">
                <a16:creationId xmlns:a16="http://schemas.microsoft.com/office/drawing/2014/main" id="{28A765F3-1D85-D67B-86D2-B9A04FD962A9}"/>
              </a:ext>
            </a:extLst>
          </p:cNvPr>
          <p:cNvSpPr>
            <a:spLocks noGrp="1"/>
          </p:cNvSpPr>
          <p:nvPr>
            <p:ph type="sldNum" sz="quarter" idx="10"/>
          </p:nvPr>
        </p:nvSpPr>
        <p:spPr/>
        <p:txBody>
          <a:bodyPr/>
          <a:lstStyle/>
          <a:p>
            <a:fld id="{4FAB73BC-B049-4115-A692-8D63A059BFB8}" type="slidenum">
              <a:rPr lang="en-US" smtClean="0"/>
              <a:pPr/>
              <a:t>5</a:t>
            </a:fld>
            <a:endParaRPr lang="en-US" dirty="0"/>
          </a:p>
        </p:txBody>
      </p:sp>
      <p:sp>
        <p:nvSpPr>
          <p:cNvPr id="4" name="Content Placeholder 3">
            <a:extLst>
              <a:ext uri="{FF2B5EF4-FFF2-40B4-BE49-F238E27FC236}">
                <a16:creationId xmlns:a16="http://schemas.microsoft.com/office/drawing/2014/main" id="{E1634530-3957-07A4-0874-B3558F1CE60D}"/>
              </a:ext>
            </a:extLst>
          </p:cNvPr>
          <p:cNvSpPr>
            <a:spLocks noGrp="1"/>
          </p:cNvSpPr>
          <p:nvPr>
            <p:ph sz="quarter" idx="11"/>
          </p:nvPr>
        </p:nvSpPr>
        <p:spPr/>
        <p:txBody>
          <a:bodyPr/>
          <a:lstStyle/>
          <a:p>
            <a:pPr marL="342900" indent="-342900">
              <a:buFont typeface="Arial" panose="020B0604020202020204" pitchFamily="34" charset="0"/>
              <a:buChar char="•"/>
            </a:pPr>
            <a:r>
              <a:rPr lang="en-US" dirty="0"/>
              <a:t>Given a partial differential equation (PDE) and associated volumetric form: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Applying Gauss Divergence provides the standard finite volume form for fluxes in surface integral form (no distinction between internal control volume faces and boundary faces):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can also multiple PDE by an arbitrary test function, w, and integrate over a volume,</a:t>
            </a:r>
          </a:p>
          <a:p>
            <a:endParaRPr lang="en-US" dirty="0"/>
          </a:p>
        </p:txBody>
      </p:sp>
      <p:pic>
        <p:nvPicPr>
          <p:cNvPr id="5" name="Picture 4">
            <a:extLst>
              <a:ext uri="{FF2B5EF4-FFF2-40B4-BE49-F238E27FC236}">
                <a16:creationId xmlns:a16="http://schemas.microsoft.com/office/drawing/2014/main" id="{A0991189-382E-9661-B7DA-B379FE6CA5F2}"/>
              </a:ext>
            </a:extLst>
          </p:cNvPr>
          <p:cNvPicPr>
            <a:picLocks noChangeAspect="1"/>
          </p:cNvPicPr>
          <p:nvPr/>
        </p:nvPicPr>
        <p:blipFill>
          <a:blip r:embed="rId2"/>
          <a:stretch>
            <a:fillRect/>
          </a:stretch>
        </p:blipFill>
        <p:spPr>
          <a:xfrm>
            <a:off x="2618023" y="1853463"/>
            <a:ext cx="2451100" cy="673100"/>
          </a:xfrm>
          <a:prstGeom prst="rect">
            <a:avLst/>
          </a:prstGeom>
        </p:spPr>
      </p:pic>
      <p:pic>
        <p:nvPicPr>
          <p:cNvPr id="10" name="Picture 9">
            <a:extLst>
              <a:ext uri="{FF2B5EF4-FFF2-40B4-BE49-F238E27FC236}">
                <a16:creationId xmlns:a16="http://schemas.microsoft.com/office/drawing/2014/main" id="{C42536D5-9F59-2729-20D4-1AD605FAB8D7}"/>
              </a:ext>
            </a:extLst>
          </p:cNvPr>
          <p:cNvPicPr>
            <a:picLocks noChangeAspect="1"/>
          </p:cNvPicPr>
          <p:nvPr/>
        </p:nvPicPr>
        <p:blipFill>
          <a:blip r:embed="rId3"/>
          <a:stretch>
            <a:fillRect/>
          </a:stretch>
        </p:blipFill>
        <p:spPr>
          <a:xfrm>
            <a:off x="9669006" y="3247909"/>
            <a:ext cx="2476500" cy="635000"/>
          </a:xfrm>
          <a:prstGeom prst="rect">
            <a:avLst/>
          </a:prstGeom>
        </p:spPr>
      </p:pic>
      <p:cxnSp>
        <p:nvCxnSpPr>
          <p:cNvPr id="14" name="Straight Arrow Connector 13">
            <a:extLst>
              <a:ext uri="{FF2B5EF4-FFF2-40B4-BE49-F238E27FC236}">
                <a16:creationId xmlns:a16="http://schemas.microsoft.com/office/drawing/2014/main" id="{723D09CD-AA86-26AB-B4A8-7742873868F5}"/>
              </a:ext>
            </a:extLst>
          </p:cNvPr>
          <p:cNvCxnSpPr>
            <a:cxnSpLocks/>
          </p:cNvCxnSpPr>
          <p:nvPr/>
        </p:nvCxnSpPr>
        <p:spPr>
          <a:xfrm>
            <a:off x="4226439" y="3592317"/>
            <a:ext cx="5716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A03BC23-C596-F3DB-933E-1B623C91D9C9}"/>
              </a:ext>
            </a:extLst>
          </p:cNvPr>
          <p:cNvPicPr>
            <a:picLocks noChangeAspect="1"/>
          </p:cNvPicPr>
          <p:nvPr/>
        </p:nvPicPr>
        <p:blipFill>
          <a:blip r:embed="rId4"/>
          <a:stretch>
            <a:fillRect/>
          </a:stretch>
        </p:blipFill>
        <p:spPr>
          <a:xfrm>
            <a:off x="143257" y="3287721"/>
            <a:ext cx="3911600" cy="736600"/>
          </a:xfrm>
          <a:prstGeom prst="rect">
            <a:avLst/>
          </a:prstGeom>
        </p:spPr>
      </p:pic>
      <p:pic>
        <p:nvPicPr>
          <p:cNvPr id="16" name="Picture 15">
            <a:extLst>
              <a:ext uri="{FF2B5EF4-FFF2-40B4-BE49-F238E27FC236}">
                <a16:creationId xmlns:a16="http://schemas.microsoft.com/office/drawing/2014/main" id="{73FE7864-826C-2839-997E-646A45FC05F0}"/>
              </a:ext>
            </a:extLst>
          </p:cNvPr>
          <p:cNvPicPr>
            <a:picLocks noChangeAspect="1"/>
          </p:cNvPicPr>
          <p:nvPr/>
        </p:nvPicPr>
        <p:blipFill>
          <a:blip r:embed="rId5"/>
          <a:stretch>
            <a:fillRect/>
          </a:stretch>
        </p:blipFill>
        <p:spPr>
          <a:xfrm>
            <a:off x="4969632" y="3247909"/>
            <a:ext cx="3784600" cy="723900"/>
          </a:xfrm>
          <a:prstGeom prst="rect">
            <a:avLst/>
          </a:prstGeom>
        </p:spPr>
      </p:pic>
      <p:cxnSp>
        <p:nvCxnSpPr>
          <p:cNvPr id="17" name="Straight Arrow Connector 16">
            <a:extLst>
              <a:ext uri="{FF2B5EF4-FFF2-40B4-BE49-F238E27FC236}">
                <a16:creationId xmlns:a16="http://schemas.microsoft.com/office/drawing/2014/main" id="{177F67A3-4290-6D9C-4C84-4B822B39A511}"/>
              </a:ext>
            </a:extLst>
          </p:cNvPr>
          <p:cNvCxnSpPr>
            <a:cxnSpLocks/>
          </p:cNvCxnSpPr>
          <p:nvPr/>
        </p:nvCxnSpPr>
        <p:spPr>
          <a:xfrm>
            <a:off x="8925814" y="3575034"/>
            <a:ext cx="5716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5579FAC6-585D-97DE-AFBF-63376C73588E}"/>
              </a:ext>
            </a:extLst>
          </p:cNvPr>
          <p:cNvPicPr>
            <a:picLocks noChangeAspect="1"/>
          </p:cNvPicPr>
          <p:nvPr/>
        </p:nvPicPr>
        <p:blipFill>
          <a:blip r:embed="rId6"/>
          <a:stretch>
            <a:fillRect/>
          </a:stretch>
        </p:blipFill>
        <p:spPr>
          <a:xfrm>
            <a:off x="1372452" y="4720738"/>
            <a:ext cx="2870200" cy="673100"/>
          </a:xfrm>
          <a:prstGeom prst="rect">
            <a:avLst/>
          </a:prstGeom>
        </p:spPr>
      </p:pic>
      <p:sp>
        <p:nvSpPr>
          <p:cNvPr id="23" name="TextBox 22">
            <a:extLst>
              <a:ext uri="{FF2B5EF4-FFF2-40B4-BE49-F238E27FC236}">
                <a16:creationId xmlns:a16="http://schemas.microsoft.com/office/drawing/2014/main" id="{55D5C4CA-06A1-B342-7330-2824C78212EF}"/>
              </a:ext>
            </a:extLst>
          </p:cNvPr>
          <p:cNvSpPr txBox="1"/>
          <p:nvPr/>
        </p:nvSpPr>
        <p:spPr>
          <a:xfrm>
            <a:off x="6674936" y="4551042"/>
            <a:ext cx="4520057" cy="1200329"/>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Next, integrate by parts and apply </a:t>
            </a:r>
          </a:p>
          <a:p>
            <a:r>
              <a:rPr lang="en-US" dirty="0">
                <a:latin typeface="Open Sans" panose="020B0606030504020204" pitchFamily="34" charset="0"/>
                <a:ea typeface="Open Sans" panose="020B0606030504020204" pitchFamily="34" charset="0"/>
                <a:cs typeface="Open Sans" panose="020B0606030504020204" pitchFamily="34" charset="0"/>
              </a:rPr>
              <a:t>Gauss-Divergence. Note, that test function must be differentiable – shown here, at least once..</a:t>
            </a:r>
          </a:p>
        </p:txBody>
      </p:sp>
      <p:sp>
        <p:nvSpPr>
          <p:cNvPr id="24" name="TextBox 23">
            <a:extLst>
              <a:ext uri="{FF2B5EF4-FFF2-40B4-BE49-F238E27FC236}">
                <a16:creationId xmlns:a16="http://schemas.microsoft.com/office/drawing/2014/main" id="{00EE7494-A609-3039-0301-01821E011EE1}"/>
              </a:ext>
            </a:extLst>
          </p:cNvPr>
          <p:cNvSpPr txBox="1"/>
          <p:nvPr/>
        </p:nvSpPr>
        <p:spPr>
          <a:xfrm>
            <a:off x="4324027" y="6540282"/>
            <a:ext cx="0" cy="0"/>
          </a:xfrm>
          <a:prstGeom prst="rect">
            <a:avLst/>
          </a:prstGeom>
        </p:spPr>
        <p:txBody>
          <a:bodyPr vert="horz" wrap="none" lIns="91440" tIns="45720" rIns="91440" bIns="45720" rtlCol="0">
            <a:noAutofit/>
          </a:bodyPr>
          <a:lstStyle/>
          <a:p>
            <a:pPr algn="l"/>
            <a:r>
              <a:rPr lang="en-US" dirty="0"/>
              <a:t>Interior 	</a:t>
            </a:r>
          </a:p>
        </p:txBody>
      </p:sp>
      <p:cxnSp>
        <p:nvCxnSpPr>
          <p:cNvPr id="25" name="Straight Arrow Connector 24">
            <a:extLst>
              <a:ext uri="{FF2B5EF4-FFF2-40B4-BE49-F238E27FC236}">
                <a16:creationId xmlns:a16="http://schemas.microsoft.com/office/drawing/2014/main" id="{3728228C-74EA-C3EB-9E1F-E38F8936397F}"/>
              </a:ext>
            </a:extLst>
          </p:cNvPr>
          <p:cNvCxnSpPr>
            <a:cxnSpLocks/>
          </p:cNvCxnSpPr>
          <p:nvPr/>
        </p:nvCxnSpPr>
        <p:spPr>
          <a:xfrm flipV="1">
            <a:off x="4286605" y="6323714"/>
            <a:ext cx="0" cy="210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EFF7D6-67FE-E6F1-C740-A3340FB045B2}"/>
              </a:ext>
            </a:extLst>
          </p:cNvPr>
          <p:cNvSpPr txBox="1"/>
          <p:nvPr/>
        </p:nvSpPr>
        <p:spPr>
          <a:xfrm>
            <a:off x="6183824" y="6540282"/>
            <a:ext cx="0" cy="0"/>
          </a:xfrm>
          <a:prstGeom prst="rect">
            <a:avLst/>
          </a:prstGeom>
        </p:spPr>
        <p:txBody>
          <a:bodyPr vert="horz" wrap="none" lIns="91440" tIns="45720" rIns="91440" bIns="45720" rtlCol="0">
            <a:noAutofit/>
          </a:bodyPr>
          <a:lstStyle/>
          <a:p>
            <a:pPr algn="l"/>
            <a:r>
              <a:rPr lang="en-US" dirty="0"/>
              <a:t>Boundary</a:t>
            </a:r>
          </a:p>
        </p:txBody>
      </p:sp>
      <p:pic>
        <p:nvPicPr>
          <p:cNvPr id="27" name="Picture 26">
            <a:extLst>
              <a:ext uri="{FF2B5EF4-FFF2-40B4-BE49-F238E27FC236}">
                <a16:creationId xmlns:a16="http://schemas.microsoft.com/office/drawing/2014/main" id="{8702C9D9-EFC1-342D-FFEB-38D8CAE28DE0}"/>
              </a:ext>
            </a:extLst>
          </p:cNvPr>
          <p:cNvPicPr>
            <a:picLocks noChangeAspect="1"/>
          </p:cNvPicPr>
          <p:nvPr/>
        </p:nvPicPr>
        <p:blipFill>
          <a:blip r:embed="rId7"/>
          <a:stretch>
            <a:fillRect/>
          </a:stretch>
        </p:blipFill>
        <p:spPr>
          <a:xfrm>
            <a:off x="128823" y="5620313"/>
            <a:ext cx="7429500" cy="673100"/>
          </a:xfrm>
          <a:prstGeom prst="rect">
            <a:avLst/>
          </a:prstGeom>
        </p:spPr>
      </p:pic>
      <p:pic>
        <p:nvPicPr>
          <p:cNvPr id="28" name="Picture 27">
            <a:extLst>
              <a:ext uri="{FF2B5EF4-FFF2-40B4-BE49-F238E27FC236}">
                <a16:creationId xmlns:a16="http://schemas.microsoft.com/office/drawing/2014/main" id="{33734952-2889-345C-C386-8FD99850B028}"/>
              </a:ext>
            </a:extLst>
          </p:cNvPr>
          <p:cNvPicPr>
            <a:picLocks noChangeAspect="1"/>
          </p:cNvPicPr>
          <p:nvPr/>
        </p:nvPicPr>
        <p:blipFill>
          <a:blip r:embed="rId8"/>
          <a:stretch>
            <a:fillRect/>
          </a:stretch>
        </p:blipFill>
        <p:spPr>
          <a:xfrm>
            <a:off x="8775700" y="5817465"/>
            <a:ext cx="2921000" cy="673100"/>
          </a:xfrm>
          <a:prstGeom prst="rect">
            <a:avLst/>
          </a:prstGeom>
        </p:spPr>
      </p:pic>
      <p:cxnSp>
        <p:nvCxnSpPr>
          <p:cNvPr id="29" name="Straight Arrow Connector 28">
            <a:extLst>
              <a:ext uri="{FF2B5EF4-FFF2-40B4-BE49-F238E27FC236}">
                <a16:creationId xmlns:a16="http://schemas.microsoft.com/office/drawing/2014/main" id="{4A5E3C01-2CB8-44C3-464B-F563B86F2EC6}"/>
              </a:ext>
            </a:extLst>
          </p:cNvPr>
          <p:cNvCxnSpPr>
            <a:cxnSpLocks/>
          </p:cNvCxnSpPr>
          <p:nvPr/>
        </p:nvCxnSpPr>
        <p:spPr>
          <a:xfrm flipV="1">
            <a:off x="6143821" y="6323714"/>
            <a:ext cx="0" cy="210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48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FA0E-B15C-EED2-5612-A7BC8F32C508}"/>
              </a:ext>
            </a:extLst>
          </p:cNvPr>
          <p:cNvSpPr>
            <a:spLocks noGrp="1"/>
          </p:cNvSpPr>
          <p:nvPr>
            <p:ph type="title"/>
          </p:nvPr>
        </p:nvSpPr>
        <p:spPr/>
        <p:txBody>
          <a:bodyPr/>
          <a:lstStyle/>
          <a:p>
            <a:r>
              <a:rPr lang="en-US" dirty="0"/>
              <a:t>The Consistent Mass Matrix</a:t>
            </a:r>
          </a:p>
        </p:txBody>
      </p:sp>
      <p:sp>
        <p:nvSpPr>
          <p:cNvPr id="3" name="Slide Number Placeholder 2">
            <a:extLst>
              <a:ext uri="{FF2B5EF4-FFF2-40B4-BE49-F238E27FC236}">
                <a16:creationId xmlns:a16="http://schemas.microsoft.com/office/drawing/2014/main" id="{8F608738-B034-136E-CBBC-D014D7456191}"/>
              </a:ext>
            </a:extLst>
          </p:cNvPr>
          <p:cNvSpPr>
            <a:spLocks noGrp="1"/>
          </p:cNvSpPr>
          <p:nvPr>
            <p:ph type="sldNum" sz="quarter" idx="10"/>
          </p:nvPr>
        </p:nvSpPr>
        <p:spPr/>
        <p:txBody>
          <a:bodyPr/>
          <a:lstStyle/>
          <a:p>
            <a:fld id="{4FAB73BC-B049-4115-A692-8D63A059BFB8}" type="slidenum">
              <a:rPr lang="en-US" smtClean="0"/>
              <a:pPr/>
              <a:t>6</a:t>
            </a:fld>
            <a:endParaRPr lang="en-US" dirty="0"/>
          </a:p>
        </p:txBody>
      </p:sp>
      <p:sp>
        <p:nvSpPr>
          <p:cNvPr id="4" name="Content Placeholder 3">
            <a:extLst>
              <a:ext uri="{FF2B5EF4-FFF2-40B4-BE49-F238E27FC236}">
                <a16:creationId xmlns:a16="http://schemas.microsoft.com/office/drawing/2014/main" id="{98D327EE-BD0D-2C56-02AF-E132B0ED35D0}"/>
              </a:ext>
            </a:extLst>
          </p:cNvPr>
          <p:cNvSpPr>
            <a:spLocks noGrp="1"/>
          </p:cNvSpPr>
          <p:nvPr>
            <p:ph sz="quarter" idx="11"/>
          </p:nvPr>
        </p:nvSpPr>
        <p:spPr>
          <a:xfrm>
            <a:off x="647700" y="1409699"/>
            <a:ext cx="10896600" cy="5425409"/>
          </a:xfrm>
        </p:spPr>
        <p:txBody>
          <a:bodyPr/>
          <a:lstStyle/>
          <a:p>
            <a:pPr marL="342900" indent="-342900">
              <a:buFont typeface="Arial" panose="020B0604020202020204" pitchFamily="34" charset="0"/>
              <a:buChar char="•"/>
            </a:pPr>
            <a:r>
              <a:rPr lang="en-US" dirty="0"/>
              <a:t>When evaluating the volumetric contributions using the full stencil, this approach is known as a </a:t>
            </a:r>
            <a:r>
              <a:rPr lang="en-US" i="1" dirty="0"/>
              <a:t>consistent mass matrix </a:t>
            </a:r>
            <a:r>
              <a:rPr lang="en-US" dirty="0"/>
              <a:t>as compared to the previous </a:t>
            </a:r>
            <a:r>
              <a:rPr lang="en-US" i="1" dirty="0"/>
              <a:t>lumped mass matrix </a:t>
            </a:r>
            <a:r>
              <a:rPr lang="en-US" dirty="0"/>
              <a:t>that is supported by CC and EBVC</a:t>
            </a:r>
          </a:p>
          <a:p>
            <a:pPr marL="342900" indent="-342900">
              <a:buFont typeface="Arial" panose="020B0604020202020204" pitchFamily="34" charset="0"/>
              <a:buChar char="•"/>
            </a:pPr>
            <a:endParaRPr lang="en-US" dirty="0"/>
          </a:p>
          <a:p>
            <a:endParaRPr lang="en-US" dirty="0"/>
          </a:p>
          <a:p>
            <a:endParaRPr lang="en-US" dirty="0"/>
          </a:p>
        </p:txBody>
      </p:sp>
      <p:pic>
        <p:nvPicPr>
          <p:cNvPr id="7" name="Picture 6">
            <a:extLst>
              <a:ext uri="{FF2B5EF4-FFF2-40B4-BE49-F238E27FC236}">
                <a16:creationId xmlns:a16="http://schemas.microsoft.com/office/drawing/2014/main" id="{B98281DC-3926-2E33-08CE-E34D2E0F5DC1}"/>
              </a:ext>
            </a:extLst>
          </p:cNvPr>
          <p:cNvPicPr>
            <a:picLocks noChangeAspect="1"/>
          </p:cNvPicPr>
          <p:nvPr/>
        </p:nvPicPr>
        <p:blipFill>
          <a:blip r:embed="rId2"/>
          <a:stretch>
            <a:fillRect/>
          </a:stretch>
        </p:blipFill>
        <p:spPr>
          <a:xfrm>
            <a:off x="290364" y="2388573"/>
            <a:ext cx="7505700" cy="850900"/>
          </a:xfrm>
          <a:prstGeom prst="rect">
            <a:avLst/>
          </a:prstGeom>
        </p:spPr>
      </p:pic>
      <p:pic>
        <p:nvPicPr>
          <p:cNvPr id="9" name="Picture 8">
            <a:extLst>
              <a:ext uri="{FF2B5EF4-FFF2-40B4-BE49-F238E27FC236}">
                <a16:creationId xmlns:a16="http://schemas.microsoft.com/office/drawing/2014/main" id="{65D7C721-0C66-30A8-F228-B2D8D8F13313}"/>
              </a:ext>
            </a:extLst>
          </p:cNvPr>
          <p:cNvPicPr>
            <a:picLocks noChangeAspect="1"/>
          </p:cNvPicPr>
          <p:nvPr/>
        </p:nvPicPr>
        <p:blipFill>
          <a:blip r:embed="rId3"/>
          <a:stretch>
            <a:fillRect/>
          </a:stretch>
        </p:blipFill>
        <p:spPr>
          <a:xfrm>
            <a:off x="8124249" y="4196441"/>
            <a:ext cx="3128582" cy="2638667"/>
          </a:xfrm>
          <a:prstGeom prst="rect">
            <a:avLst/>
          </a:prstGeom>
        </p:spPr>
      </p:pic>
      <p:pic>
        <p:nvPicPr>
          <p:cNvPr id="5" name="Picture 4">
            <a:extLst>
              <a:ext uri="{FF2B5EF4-FFF2-40B4-BE49-F238E27FC236}">
                <a16:creationId xmlns:a16="http://schemas.microsoft.com/office/drawing/2014/main" id="{DF991E30-E902-81F8-2E28-87069F27746E}"/>
              </a:ext>
            </a:extLst>
          </p:cNvPr>
          <p:cNvPicPr>
            <a:picLocks noChangeAspect="1"/>
          </p:cNvPicPr>
          <p:nvPr/>
        </p:nvPicPr>
        <p:blipFill>
          <a:blip r:embed="rId4"/>
          <a:stretch>
            <a:fillRect/>
          </a:stretch>
        </p:blipFill>
        <p:spPr>
          <a:xfrm>
            <a:off x="201464" y="3480680"/>
            <a:ext cx="7683500" cy="800100"/>
          </a:xfrm>
          <a:prstGeom prst="rect">
            <a:avLst/>
          </a:prstGeom>
        </p:spPr>
      </p:pic>
      <p:pic>
        <p:nvPicPr>
          <p:cNvPr id="11" name="Picture 10">
            <a:extLst>
              <a:ext uri="{FF2B5EF4-FFF2-40B4-BE49-F238E27FC236}">
                <a16:creationId xmlns:a16="http://schemas.microsoft.com/office/drawing/2014/main" id="{1E8B80D0-8F0D-5798-D126-982EAC122D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02" y="4331423"/>
            <a:ext cx="5148294" cy="2449087"/>
          </a:xfrm>
          <a:prstGeom prst="rect">
            <a:avLst/>
          </a:prstGeom>
        </p:spPr>
      </p:pic>
      <p:sp>
        <p:nvSpPr>
          <p:cNvPr id="12" name="TextBox 11">
            <a:extLst>
              <a:ext uri="{FF2B5EF4-FFF2-40B4-BE49-F238E27FC236}">
                <a16:creationId xmlns:a16="http://schemas.microsoft.com/office/drawing/2014/main" id="{4C72ACE3-0013-DAB9-B015-4487104F4315}"/>
              </a:ext>
            </a:extLst>
          </p:cNvPr>
          <p:cNvSpPr txBox="1"/>
          <p:nvPr/>
        </p:nvSpPr>
        <p:spPr>
          <a:xfrm>
            <a:off x="8103029" y="3653822"/>
            <a:ext cx="0" cy="0"/>
          </a:xfrm>
          <a:prstGeom prst="rect">
            <a:avLst/>
          </a:prstGeom>
        </p:spPr>
        <p:txBody>
          <a:bodyPr vert="horz" wrap="none" lIns="91440" tIns="45720" rIns="91440" bIns="45720" rtlCol="0">
            <a:noAutofit/>
          </a:bodyPr>
          <a:lstStyle/>
          <a:p>
            <a:pPr algn="l"/>
            <a:r>
              <a:rPr lang="en-US" dirty="0"/>
              <a:t>(Lumped)</a:t>
            </a:r>
          </a:p>
        </p:txBody>
      </p:sp>
      <p:sp>
        <p:nvSpPr>
          <p:cNvPr id="13" name="TextBox 12">
            <a:extLst>
              <a:ext uri="{FF2B5EF4-FFF2-40B4-BE49-F238E27FC236}">
                <a16:creationId xmlns:a16="http://schemas.microsoft.com/office/drawing/2014/main" id="{A062B23C-2B78-1F4D-2384-42B45A28F6D3}"/>
              </a:ext>
            </a:extLst>
          </p:cNvPr>
          <p:cNvSpPr txBox="1"/>
          <p:nvPr/>
        </p:nvSpPr>
        <p:spPr>
          <a:xfrm>
            <a:off x="8103029" y="2697903"/>
            <a:ext cx="0" cy="0"/>
          </a:xfrm>
          <a:prstGeom prst="rect">
            <a:avLst/>
          </a:prstGeom>
        </p:spPr>
        <p:txBody>
          <a:bodyPr vert="horz" wrap="none" lIns="91440" tIns="45720" rIns="91440" bIns="45720" rtlCol="0">
            <a:noAutofit/>
          </a:bodyPr>
          <a:lstStyle/>
          <a:p>
            <a:pPr algn="l"/>
            <a:r>
              <a:rPr lang="en-US" dirty="0"/>
              <a:t>(Consistent)</a:t>
            </a:r>
          </a:p>
        </p:txBody>
      </p:sp>
      <p:sp>
        <p:nvSpPr>
          <p:cNvPr id="16" name="TextBox 15">
            <a:extLst>
              <a:ext uri="{FF2B5EF4-FFF2-40B4-BE49-F238E27FC236}">
                <a16:creationId xmlns:a16="http://schemas.microsoft.com/office/drawing/2014/main" id="{B56A91CE-330B-BD09-0FCA-6E4D8AF55BC3}"/>
              </a:ext>
            </a:extLst>
          </p:cNvPr>
          <p:cNvSpPr txBox="1"/>
          <p:nvPr/>
        </p:nvSpPr>
        <p:spPr>
          <a:xfrm>
            <a:off x="5938758" y="4370388"/>
            <a:ext cx="2663033" cy="2585323"/>
          </a:xfrm>
          <a:prstGeom prst="rect">
            <a:avLst/>
          </a:prstGeom>
          <a:noFill/>
        </p:spPr>
        <p:txBody>
          <a:bodyPr wrap="square">
            <a:spAutoFit/>
          </a:bodyPr>
          <a:lstStyle/>
          <a:p>
            <a:r>
              <a:rPr lang="en-US" dirty="0" err="1"/>
              <a:t>Convecting</a:t>
            </a:r>
            <a:r>
              <a:rPr lang="en-US" dirty="0"/>
              <a:t> Taylor Vortex analytical solution; error computed at 1 second</a:t>
            </a:r>
          </a:p>
          <a:p>
            <a:pPr algn="l"/>
            <a:endParaRPr lang="en-US" dirty="0"/>
          </a:p>
          <a:p>
            <a:pPr algn="l"/>
            <a:r>
              <a:rPr lang="en-US" dirty="0"/>
              <a:t>Shown to be the </a:t>
            </a:r>
          </a:p>
          <a:p>
            <a:pPr algn="l"/>
            <a:r>
              <a:rPr lang="en-US" dirty="0"/>
              <a:t>convergence rate, </a:t>
            </a:r>
          </a:p>
          <a:p>
            <a:pPr algn="l"/>
            <a:r>
              <a:rPr lang="en-US" dirty="0"/>
              <a:t>2</a:t>
            </a:r>
            <a:r>
              <a:rPr lang="en-US" baseline="30000" dirty="0"/>
              <a:t>nd</a:t>
            </a:r>
            <a:r>
              <a:rPr lang="en-US" dirty="0"/>
              <a:t> order</a:t>
            </a:r>
          </a:p>
          <a:p>
            <a:endParaRPr lang="en-US" dirty="0"/>
          </a:p>
        </p:txBody>
      </p:sp>
      <p:pic>
        <p:nvPicPr>
          <p:cNvPr id="6" name="Picture 5">
            <a:extLst>
              <a:ext uri="{FF2B5EF4-FFF2-40B4-BE49-F238E27FC236}">
                <a16:creationId xmlns:a16="http://schemas.microsoft.com/office/drawing/2014/main" id="{A30ADCF6-C41A-84D5-B2DB-EBC845457CB9}"/>
              </a:ext>
            </a:extLst>
          </p:cNvPr>
          <p:cNvPicPr>
            <a:picLocks noChangeAspect="1"/>
          </p:cNvPicPr>
          <p:nvPr/>
        </p:nvPicPr>
        <p:blipFill>
          <a:blip r:embed="rId6"/>
          <a:stretch>
            <a:fillRect/>
          </a:stretch>
        </p:blipFill>
        <p:spPr>
          <a:xfrm>
            <a:off x="9667631" y="2593189"/>
            <a:ext cx="1955800" cy="596900"/>
          </a:xfrm>
          <a:prstGeom prst="rect">
            <a:avLst/>
          </a:prstGeom>
        </p:spPr>
      </p:pic>
    </p:spTree>
    <p:extLst>
      <p:ext uri="{BB962C8B-B14F-4D97-AF65-F5344CB8AC3E}">
        <p14:creationId xmlns:p14="http://schemas.microsoft.com/office/powerpoint/2010/main" val="140980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9E1A-5F1D-398F-A23E-2BEC9BF2DB8E}"/>
              </a:ext>
            </a:extLst>
          </p:cNvPr>
          <p:cNvSpPr>
            <a:spLocks noGrp="1"/>
          </p:cNvSpPr>
          <p:nvPr>
            <p:ph type="title"/>
          </p:nvPr>
        </p:nvSpPr>
        <p:spPr/>
        <p:txBody>
          <a:bodyPr/>
          <a:lstStyle/>
          <a:p>
            <a:r>
              <a:rPr lang="en-US" dirty="0"/>
              <a:t>EBVC: Advection Term Discretization</a:t>
            </a:r>
          </a:p>
        </p:txBody>
      </p:sp>
      <p:sp>
        <p:nvSpPr>
          <p:cNvPr id="3" name="Slide Number Placeholder 2">
            <a:extLst>
              <a:ext uri="{FF2B5EF4-FFF2-40B4-BE49-F238E27FC236}">
                <a16:creationId xmlns:a16="http://schemas.microsoft.com/office/drawing/2014/main" id="{7C787FC1-3E18-9F7F-806D-EA059176FF5F}"/>
              </a:ext>
            </a:extLst>
          </p:cNvPr>
          <p:cNvSpPr>
            <a:spLocks noGrp="1"/>
          </p:cNvSpPr>
          <p:nvPr>
            <p:ph type="sldNum" sz="quarter" idx="10"/>
          </p:nvPr>
        </p:nvSpPr>
        <p:spPr/>
        <p:txBody>
          <a:bodyPr/>
          <a:lstStyle/>
          <a:p>
            <a:fld id="{4FAB73BC-B049-4115-A692-8D63A059BFB8}" type="slidenum">
              <a:rPr lang="en-US" smtClean="0"/>
              <a:pPr/>
              <a:t>7</a:t>
            </a:fld>
            <a:endParaRPr lang="en-US" dirty="0"/>
          </a:p>
        </p:txBody>
      </p:sp>
      <p:sp>
        <p:nvSpPr>
          <p:cNvPr id="4" name="Content Placeholder 3">
            <a:extLst>
              <a:ext uri="{FF2B5EF4-FFF2-40B4-BE49-F238E27FC236}">
                <a16:creationId xmlns:a16="http://schemas.microsoft.com/office/drawing/2014/main" id="{2C4A79FE-46E1-6F01-C882-F6CD9155E1BC}"/>
              </a:ext>
            </a:extLst>
          </p:cNvPr>
          <p:cNvSpPr>
            <a:spLocks noGrp="1"/>
          </p:cNvSpPr>
          <p:nvPr>
            <p:ph sz="quarter" idx="11"/>
          </p:nvPr>
        </p:nvSpPr>
        <p:spPr>
          <a:xfrm>
            <a:off x="647699" y="1409700"/>
            <a:ext cx="10096501" cy="5301066"/>
          </a:xfrm>
        </p:spPr>
        <p:txBody>
          <a:bodyPr>
            <a:normAutofit/>
          </a:bodyPr>
          <a:lstStyle/>
          <a:p>
            <a:pPr marL="342900" indent="-342900">
              <a:buFont typeface="Arial" panose="020B0604020202020204" pitchFamily="34" charset="0"/>
              <a:buChar char="•"/>
            </a:pPr>
            <a:r>
              <a:rPr lang="en-US" dirty="0"/>
              <a:t>For advection, we have transformed the volume integral to a surface integration</a:t>
            </a:r>
          </a:p>
          <a:p>
            <a:pPr marL="342900" indent="-342900">
              <a:buFont typeface="Arial" panose="020B0604020202020204" pitchFamily="34" charset="0"/>
              <a:buChar char="•"/>
            </a:pPr>
            <a:r>
              <a:rPr lang="en-US" dirty="0"/>
              <a:t>Therefore, a patch of edges are required for the full assembly at node 2</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Recall, that the mass flow rate at an integration point is prescribed</a:t>
            </a:r>
          </a:p>
          <a:p>
            <a:pPr marL="342900" indent="-342900">
              <a:buFont typeface="Arial" panose="020B0604020202020204" pitchFamily="34" charset="0"/>
              <a:buChar char="•"/>
            </a:pPr>
            <a:r>
              <a:rPr lang="en-US" dirty="0"/>
              <a:t>Moreover, since the integration point is at the edge mid-point, </a:t>
            </a:r>
            <a:r>
              <a:rPr lang="en-US" dirty="0" err="1">
                <a:latin typeface="Symbol" pitchFamily="2" charset="2"/>
              </a:rPr>
              <a:t>f</a:t>
            </a:r>
            <a:r>
              <a:rPr lang="en-US" baseline="-25000" dirty="0" err="1"/>
              <a:t>ip</a:t>
            </a:r>
            <a:r>
              <a:rPr lang="en-US" dirty="0"/>
              <a:t> = (</a:t>
            </a:r>
            <a:r>
              <a:rPr lang="en-US" dirty="0" err="1">
                <a:latin typeface="Symbol" pitchFamily="2" charset="2"/>
              </a:rPr>
              <a:t>f</a:t>
            </a:r>
            <a:r>
              <a:rPr lang="en-US" baseline="30000" dirty="0" err="1"/>
              <a:t>R</a:t>
            </a:r>
            <a:r>
              <a:rPr lang="en-US" dirty="0"/>
              <a:t> + </a:t>
            </a:r>
            <a:r>
              <a:rPr lang="en-US" dirty="0" err="1">
                <a:latin typeface="Symbol" pitchFamily="2" charset="2"/>
              </a:rPr>
              <a:t>f</a:t>
            </a:r>
            <a:r>
              <a:rPr lang="en-US" baseline="30000" dirty="0" err="1"/>
              <a:t>L</a:t>
            </a:r>
            <a:r>
              <a:rPr lang="en-US" dirty="0"/>
              <a:t>)/2</a:t>
            </a:r>
          </a:p>
          <a:p>
            <a:r>
              <a:rPr lang="en-US" dirty="0"/>
              <a:t>This is a </a:t>
            </a:r>
            <a:r>
              <a:rPr lang="en-US" i="1" dirty="0"/>
              <a:t>central-</a:t>
            </a:r>
            <a:r>
              <a:rPr lang="en-US" dirty="0"/>
              <a:t> or </a:t>
            </a:r>
            <a:r>
              <a:rPr lang="en-US" i="1" dirty="0" err="1"/>
              <a:t>Galerkin</a:t>
            </a:r>
            <a:r>
              <a:rPr lang="en-US" i="1" dirty="0"/>
              <a:t>-based </a:t>
            </a:r>
            <a:r>
              <a:rPr lang="en-US" dirty="0"/>
              <a:t>advection operator; shown in </a:t>
            </a:r>
            <a:r>
              <a:rPr lang="en-US" u="sng" dirty="0"/>
              <a:t>conservative form,</a:t>
            </a:r>
            <a:r>
              <a:rPr lang="en-US" dirty="0"/>
              <a:t> </a:t>
            </a:r>
            <a:r>
              <a:rPr lang="en-US" dirty="0" err="1"/>
              <a:t>i.e</a:t>
            </a:r>
            <a:r>
              <a:rPr lang="en-US" dirty="0"/>
              <a:t>, is in divergence form and has been integrated-by-parts</a:t>
            </a:r>
            <a:endParaRPr lang="en-US" i="1" dirty="0"/>
          </a:p>
          <a:p>
            <a:endParaRPr lang="en-US" dirty="0"/>
          </a:p>
        </p:txBody>
      </p:sp>
      <p:grpSp>
        <p:nvGrpSpPr>
          <p:cNvPr id="6" name="Group 5">
            <a:extLst>
              <a:ext uri="{FF2B5EF4-FFF2-40B4-BE49-F238E27FC236}">
                <a16:creationId xmlns:a16="http://schemas.microsoft.com/office/drawing/2014/main" id="{61DE4D4D-7131-B4D0-B6A0-4A9E5553EAB2}"/>
              </a:ext>
            </a:extLst>
          </p:cNvPr>
          <p:cNvGrpSpPr/>
          <p:nvPr/>
        </p:nvGrpSpPr>
        <p:grpSpPr>
          <a:xfrm>
            <a:off x="309898" y="1919345"/>
            <a:ext cx="3358249" cy="3168978"/>
            <a:chOff x="476994" y="1089765"/>
            <a:chExt cx="3358249" cy="3168978"/>
          </a:xfrm>
        </p:grpSpPr>
        <p:grpSp>
          <p:nvGrpSpPr>
            <p:cNvPr id="7" name="Group 6">
              <a:extLst>
                <a:ext uri="{FF2B5EF4-FFF2-40B4-BE49-F238E27FC236}">
                  <a16:creationId xmlns:a16="http://schemas.microsoft.com/office/drawing/2014/main" id="{6681907C-4AEC-B9DE-A5D1-1CBD76DFE059}"/>
                </a:ext>
              </a:extLst>
            </p:cNvPr>
            <p:cNvGrpSpPr/>
            <p:nvPr/>
          </p:nvGrpSpPr>
          <p:grpSpPr>
            <a:xfrm>
              <a:off x="476994" y="1288270"/>
              <a:ext cx="3122851" cy="2800917"/>
              <a:chOff x="3991896" y="155054"/>
              <a:chExt cx="3122851" cy="2800917"/>
            </a:xfrm>
          </p:grpSpPr>
          <p:sp>
            <p:nvSpPr>
              <p:cNvPr id="17" name="Rectangle 16">
                <a:extLst>
                  <a:ext uri="{FF2B5EF4-FFF2-40B4-BE49-F238E27FC236}">
                    <a16:creationId xmlns:a16="http://schemas.microsoft.com/office/drawing/2014/main" id="{FFBB1E94-ADDB-3226-893A-7CD87699455C}"/>
                  </a:ext>
                </a:extLst>
              </p:cNvPr>
              <p:cNvSpPr/>
              <p:nvPr/>
            </p:nvSpPr>
            <p:spPr>
              <a:xfrm>
                <a:off x="5479778" y="174850"/>
                <a:ext cx="164984" cy="2670213"/>
              </a:xfrm>
              <a:prstGeom prst="rect">
                <a:avLst/>
              </a:prstGeom>
              <a:solidFill>
                <a:srgbClr val="4472C4">
                  <a:alpha val="10000"/>
                </a:srgbClr>
              </a:solidFill>
              <a:ln w="12700" cap="flat" cmpd="sng" algn="ctr">
                <a:solidFill>
                  <a:srgbClr val="00B050"/>
                </a:solidFill>
                <a:prstDash val="solid"/>
                <a:miter lim="800000"/>
              </a:ln>
              <a:effectLst>
                <a:outerShdw blurRad="50800" dist="50800" dir="5400000" algn="ctr" rotWithShape="0">
                  <a:srgbClr val="000000">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C8B81E20-1397-28BF-EB17-3F0B55D33925}"/>
                  </a:ext>
                </a:extLst>
              </p:cNvPr>
              <p:cNvCxnSpPr/>
              <p:nvPr/>
            </p:nvCxnSpPr>
            <p:spPr>
              <a:xfrm flipH="1">
                <a:off x="4822373" y="840798"/>
                <a:ext cx="4740" cy="684059"/>
              </a:xfrm>
              <a:prstGeom prst="line">
                <a:avLst/>
              </a:prstGeom>
              <a:noFill/>
              <a:ln w="6350" cap="flat" cmpd="sng" algn="ctr">
                <a:solidFill>
                  <a:srgbClr val="4472C4"/>
                </a:solidFill>
                <a:prstDash val="sysDash"/>
                <a:miter lim="800000"/>
              </a:ln>
              <a:effectLst/>
            </p:spPr>
          </p:cxnSp>
          <p:cxnSp>
            <p:nvCxnSpPr>
              <p:cNvPr id="19" name="Straight Connector 18">
                <a:extLst>
                  <a:ext uri="{FF2B5EF4-FFF2-40B4-BE49-F238E27FC236}">
                    <a16:creationId xmlns:a16="http://schemas.microsoft.com/office/drawing/2014/main" id="{DB0C1DDF-2E24-3F75-3D8F-17E3B884631F}"/>
                  </a:ext>
                </a:extLst>
              </p:cNvPr>
              <p:cNvCxnSpPr/>
              <p:nvPr/>
            </p:nvCxnSpPr>
            <p:spPr>
              <a:xfrm flipH="1">
                <a:off x="4825270" y="1537170"/>
                <a:ext cx="4740" cy="684059"/>
              </a:xfrm>
              <a:prstGeom prst="line">
                <a:avLst/>
              </a:prstGeom>
              <a:noFill/>
              <a:ln w="6350" cap="flat" cmpd="sng" algn="ctr">
                <a:solidFill>
                  <a:srgbClr val="4472C4"/>
                </a:solidFill>
                <a:prstDash val="sysDash"/>
                <a:miter lim="800000"/>
              </a:ln>
              <a:effectLst/>
            </p:spPr>
          </p:cxnSp>
          <p:cxnSp>
            <p:nvCxnSpPr>
              <p:cNvPr id="20" name="Straight Connector 19">
                <a:extLst>
                  <a:ext uri="{FF2B5EF4-FFF2-40B4-BE49-F238E27FC236}">
                    <a16:creationId xmlns:a16="http://schemas.microsoft.com/office/drawing/2014/main" id="{056FA3A6-06F1-3638-3421-55A88CF2411E}"/>
                  </a:ext>
                </a:extLst>
              </p:cNvPr>
              <p:cNvCxnSpPr/>
              <p:nvPr/>
            </p:nvCxnSpPr>
            <p:spPr>
              <a:xfrm flipV="1">
                <a:off x="4827113" y="2213418"/>
                <a:ext cx="724209" cy="3100"/>
              </a:xfrm>
              <a:prstGeom prst="line">
                <a:avLst/>
              </a:prstGeom>
              <a:noFill/>
              <a:ln w="6350" cap="flat" cmpd="sng" algn="ctr">
                <a:solidFill>
                  <a:srgbClr val="4472C4"/>
                </a:solidFill>
                <a:prstDash val="sysDash"/>
                <a:miter lim="800000"/>
              </a:ln>
              <a:effectLst/>
            </p:spPr>
          </p:cxnSp>
          <p:cxnSp>
            <p:nvCxnSpPr>
              <p:cNvPr id="21" name="Straight Connector 20">
                <a:extLst>
                  <a:ext uri="{FF2B5EF4-FFF2-40B4-BE49-F238E27FC236}">
                    <a16:creationId xmlns:a16="http://schemas.microsoft.com/office/drawing/2014/main" id="{F8B9E1E5-EC59-1F9B-FF7C-47BD2AB81296}"/>
                  </a:ext>
                </a:extLst>
              </p:cNvPr>
              <p:cNvCxnSpPr/>
              <p:nvPr/>
            </p:nvCxnSpPr>
            <p:spPr>
              <a:xfrm flipH="1">
                <a:off x="6235337" y="840132"/>
                <a:ext cx="0" cy="684725"/>
              </a:xfrm>
              <a:prstGeom prst="line">
                <a:avLst/>
              </a:prstGeom>
              <a:noFill/>
              <a:ln w="6350" cap="flat" cmpd="sng" algn="ctr">
                <a:solidFill>
                  <a:srgbClr val="4472C4"/>
                </a:solidFill>
                <a:prstDash val="sysDash"/>
                <a:miter lim="800000"/>
              </a:ln>
              <a:effectLst/>
            </p:spPr>
          </p:cxnSp>
          <p:cxnSp>
            <p:nvCxnSpPr>
              <p:cNvPr id="22" name="Straight Connector 21">
                <a:extLst>
                  <a:ext uri="{FF2B5EF4-FFF2-40B4-BE49-F238E27FC236}">
                    <a16:creationId xmlns:a16="http://schemas.microsoft.com/office/drawing/2014/main" id="{ED0D65A9-0DBE-D844-C2D8-79F04E4BDD77}"/>
                  </a:ext>
                </a:extLst>
              </p:cNvPr>
              <p:cNvCxnSpPr>
                <a:cxnSpLocks/>
              </p:cNvCxnSpPr>
              <p:nvPr/>
            </p:nvCxnSpPr>
            <p:spPr>
              <a:xfrm>
                <a:off x="4811629" y="838051"/>
                <a:ext cx="1444752" cy="0"/>
              </a:xfrm>
              <a:prstGeom prst="line">
                <a:avLst/>
              </a:prstGeom>
              <a:noFill/>
              <a:ln w="6350" cap="flat" cmpd="sng" algn="ctr">
                <a:solidFill>
                  <a:srgbClr val="4472C4"/>
                </a:solidFill>
                <a:prstDash val="sysDash"/>
                <a:miter lim="800000"/>
              </a:ln>
              <a:effectLst/>
            </p:spPr>
          </p:cxnSp>
          <p:cxnSp>
            <p:nvCxnSpPr>
              <p:cNvPr id="23" name="Straight Connector 22">
                <a:extLst>
                  <a:ext uri="{FF2B5EF4-FFF2-40B4-BE49-F238E27FC236}">
                    <a16:creationId xmlns:a16="http://schemas.microsoft.com/office/drawing/2014/main" id="{ED68F9D3-42CC-7933-3F20-5F0C73931F73}"/>
                  </a:ext>
                </a:extLst>
              </p:cNvPr>
              <p:cNvCxnSpPr/>
              <p:nvPr/>
            </p:nvCxnSpPr>
            <p:spPr>
              <a:xfrm flipH="1" flipV="1">
                <a:off x="4172875" y="1569681"/>
                <a:ext cx="2743200" cy="0"/>
              </a:xfrm>
              <a:prstGeom prst="line">
                <a:avLst/>
              </a:prstGeom>
              <a:noFill/>
              <a:ln w="6350" cap="flat" cmpd="sng" algn="ctr">
                <a:solidFill>
                  <a:sysClr val="windowText" lastClr="000000"/>
                </a:solidFill>
                <a:prstDash val="solid"/>
                <a:miter lim="800000"/>
              </a:ln>
              <a:effectLst/>
            </p:spPr>
          </p:cxnSp>
          <p:cxnSp>
            <p:nvCxnSpPr>
              <p:cNvPr id="24" name="Straight Connector 23">
                <a:extLst>
                  <a:ext uri="{FF2B5EF4-FFF2-40B4-BE49-F238E27FC236}">
                    <a16:creationId xmlns:a16="http://schemas.microsoft.com/office/drawing/2014/main" id="{8236FC2C-E1D4-FE3C-27A8-7F9EA3E65C9C}"/>
                  </a:ext>
                </a:extLst>
              </p:cNvPr>
              <p:cNvCxnSpPr/>
              <p:nvPr/>
            </p:nvCxnSpPr>
            <p:spPr>
              <a:xfrm>
                <a:off x="5550266" y="338574"/>
                <a:ext cx="3268" cy="2433877"/>
              </a:xfrm>
              <a:prstGeom prst="line">
                <a:avLst/>
              </a:prstGeom>
              <a:noFill/>
              <a:ln w="6350" cap="flat" cmpd="sng" algn="ctr">
                <a:solidFill>
                  <a:sysClr val="windowText" lastClr="000000"/>
                </a:solidFill>
                <a:prstDash val="solid"/>
                <a:miter lim="800000"/>
              </a:ln>
              <a:effectLst/>
            </p:spPr>
          </p:cxnSp>
          <p:sp>
            <p:nvSpPr>
              <p:cNvPr id="25" name="Oval 24">
                <a:extLst>
                  <a:ext uri="{FF2B5EF4-FFF2-40B4-BE49-F238E27FC236}">
                    <a16:creationId xmlns:a16="http://schemas.microsoft.com/office/drawing/2014/main" id="{26A73A19-4CCD-49B4-194D-A1B1C44D6266}"/>
                  </a:ext>
                </a:extLst>
              </p:cNvPr>
              <p:cNvSpPr/>
              <p:nvPr/>
            </p:nvSpPr>
            <p:spPr>
              <a:xfrm>
                <a:off x="6931867" y="1489269"/>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C809285E-EA62-AB5A-050E-236A1C52D32E}"/>
                  </a:ext>
                </a:extLst>
              </p:cNvPr>
              <p:cNvSpPr/>
              <p:nvPr/>
            </p:nvSpPr>
            <p:spPr>
              <a:xfrm>
                <a:off x="3991896" y="1489269"/>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8F5A2F75-6439-E7BC-6EBF-B6425B101DF4}"/>
                  </a:ext>
                </a:extLst>
              </p:cNvPr>
              <p:cNvSpPr/>
              <p:nvPr/>
            </p:nvSpPr>
            <p:spPr>
              <a:xfrm>
                <a:off x="5485244" y="2772451"/>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02D5C178-2B70-B774-06B1-8A8414867D12}"/>
                  </a:ext>
                </a:extLst>
              </p:cNvPr>
              <p:cNvSpPr/>
              <p:nvPr/>
            </p:nvSpPr>
            <p:spPr>
              <a:xfrm>
                <a:off x="5461882" y="1489269"/>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E87B74F1-C0EE-E7F0-5B11-D87E03272E4D}"/>
                  </a:ext>
                </a:extLst>
              </p:cNvPr>
              <p:cNvSpPr/>
              <p:nvPr/>
            </p:nvSpPr>
            <p:spPr>
              <a:xfrm>
                <a:off x="5461882" y="155054"/>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88B515FF-2F4A-0197-B19A-ADC713D532D6}"/>
                  </a:ext>
                </a:extLst>
              </p:cNvPr>
              <p:cNvCxnSpPr/>
              <p:nvPr/>
            </p:nvCxnSpPr>
            <p:spPr>
              <a:xfrm flipH="1">
                <a:off x="6107534" y="1530262"/>
                <a:ext cx="127803" cy="452965"/>
              </a:xfrm>
              <a:prstGeom prst="line">
                <a:avLst/>
              </a:prstGeom>
              <a:noFill/>
              <a:ln w="6350" cap="flat" cmpd="sng" algn="ctr">
                <a:solidFill>
                  <a:srgbClr val="4472C4"/>
                </a:solidFill>
                <a:prstDash val="sysDash"/>
                <a:miter lim="800000"/>
              </a:ln>
              <a:effectLst/>
            </p:spPr>
          </p:cxnSp>
          <p:cxnSp>
            <p:nvCxnSpPr>
              <p:cNvPr id="31" name="Straight Connector 30">
                <a:extLst>
                  <a:ext uri="{FF2B5EF4-FFF2-40B4-BE49-F238E27FC236}">
                    <a16:creationId xmlns:a16="http://schemas.microsoft.com/office/drawing/2014/main" id="{CAB59F0E-EC8B-29E5-C310-532939A82CBF}"/>
                  </a:ext>
                </a:extLst>
              </p:cNvPr>
              <p:cNvCxnSpPr/>
              <p:nvPr/>
            </p:nvCxnSpPr>
            <p:spPr>
              <a:xfrm flipH="1">
                <a:off x="5579150" y="1971125"/>
                <a:ext cx="528383" cy="245784"/>
              </a:xfrm>
              <a:prstGeom prst="line">
                <a:avLst/>
              </a:prstGeom>
              <a:noFill/>
              <a:ln w="6350" cap="flat" cmpd="sng" algn="ctr">
                <a:solidFill>
                  <a:srgbClr val="4472C4"/>
                </a:solidFill>
                <a:prstDash val="sysDash"/>
                <a:miter lim="800000"/>
              </a:ln>
              <a:effectLst/>
            </p:spPr>
          </p:cxnSp>
          <p:sp>
            <p:nvSpPr>
              <p:cNvPr id="32" name="Triangle 31">
                <a:extLst>
                  <a:ext uri="{FF2B5EF4-FFF2-40B4-BE49-F238E27FC236}">
                    <a16:creationId xmlns:a16="http://schemas.microsoft.com/office/drawing/2014/main" id="{6BA9A799-344E-EF42-7712-80B0D423B542}"/>
                  </a:ext>
                </a:extLst>
              </p:cNvPr>
              <p:cNvSpPr/>
              <p:nvPr/>
            </p:nvSpPr>
            <p:spPr>
              <a:xfrm>
                <a:off x="5519904" y="779933"/>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Triangle 32">
                <a:extLst>
                  <a:ext uri="{FF2B5EF4-FFF2-40B4-BE49-F238E27FC236}">
                    <a16:creationId xmlns:a16="http://schemas.microsoft.com/office/drawing/2014/main" id="{6F36C5C1-1924-92BA-A7CC-6AFB8FECC100}"/>
                  </a:ext>
                </a:extLst>
              </p:cNvPr>
              <p:cNvSpPr/>
              <p:nvPr/>
            </p:nvSpPr>
            <p:spPr>
              <a:xfrm>
                <a:off x="6182138" y="1498223"/>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riangle 33">
                <a:extLst>
                  <a:ext uri="{FF2B5EF4-FFF2-40B4-BE49-F238E27FC236}">
                    <a16:creationId xmlns:a16="http://schemas.microsoft.com/office/drawing/2014/main" id="{006C8E6D-EA0A-A4C8-60C8-F81FB7B35F48}"/>
                  </a:ext>
                </a:extLst>
              </p:cNvPr>
              <p:cNvSpPr/>
              <p:nvPr/>
            </p:nvSpPr>
            <p:spPr>
              <a:xfrm>
                <a:off x="4781393" y="1509957"/>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riangle 34">
                <a:extLst>
                  <a:ext uri="{FF2B5EF4-FFF2-40B4-BE49-F238E27FC236}">
                    <a16:creationId xmlns:a16="http://schemas.microsoft.com/office/drawing/2014/main" id="{CD0951F2-AC20-1515-94A2-51977292D508}"/>
                  </a:ext>
                </a:extLst>
              </p:cNvPr>
              <p:cNvSpPr/>
              <p:nvPr/>
            </p:nvSpPr>
            <p:spPr>
              <a:xfrm>
                <a:off x="5521905" y="2181499"/>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0B73F24-202F-5FC8-AFFD-8C8FE22D6177}"/>
                  </a:ext>
                </a:extLst>
              </p:cNvPr>
              <p:cNvSpPr/>
              <p:nvPr/>
            </p:nvSpPr>
            <p:spPr>
              <a:xfrm rot="5400000">
                <a:off x="5517201" y="132576"/>
                <a:ext cx="188286" cy="2878639"/>
              </a:xfrm>
              <a:prstGeom prst="rect">
                <a:avLst/>
              </a:prstGeom>
              <a:solidFill>
                <a:srgbClr val="4472C4">
                  <a:alpha val="10000"/>
                </a:srgbClr>
              </a:solidFill>
              <a:ln w="12700" cap="flat" cmpd="sng" algn="ctr">
                <a:solidFill>
                  <a:srgbClr val="00B050"/>
                </a:solidFill>
                <a:prstDash val="solid"/>
                <a:miter lim="800000"/>
              </a:ln>
              <a:effectLst>
                <a:outerShdw blurRad="50800" dist="50800" dir="5400000" algn="ctr" rotWithShape="0">
                  <a:srgbClr val="000000">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B10ADF28-014F-0C42-5F57-1878723EC303}"/>
                </a:ext>
              </a:extLst>
            </p:cNvPr>
            <p:cNvSpPr txBox="1"/>
            <p:nvPr/>
          </p:nvSpPr>
          <p:spPr>
            <a:xfrm>
              <a:off x="478557" y="2278491"/>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n1</a:t>
              </a:r>
            </a:p>
          </p:txBody>
        </p:sp>
        <p:sp>
          <p:nvSpPr>
            <p:cNvPr id="9" name="TextBox 8">
              <a:extLst>
                <a:ext uri="{FF2B5EF4-FFF2-40B4-BE49-F238E27FC236}">
                  <a16:creationId xmlns:a16="http://schemas.microsoft.com/office/drawing/2014/main" id="{36F20EED-9801-A1D8-9A8B-270969C7ED2C}"/>
                </a:ext>
              </a:extLst>
            </p:cNvPr>
            <p:cNvSpPr txBox="1"/>
            <p:nvPr/>
          </p:nvSpPr>
          <p:spPr>
            <a:xfrm>
              <a:off x="1495642" y="2248632"/>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a:t>
              </a:r>
            </a:p>
          </p:txBody>
        </p:sp>
        <p:sp>
          <p:nvSpPr>
            <p:cNvPr id="10" name="TextBox 9">
              <a:extLst>
                <a:ext uri="{FF2B5EF4-FFF2-40B4-BE49-F238E27FC236}">
                  <a16:creationId xmlns:a16="http://schemas.microsoft.com/office/drawing/2014/main" id="{524422FF-9AD3-EF5A-7582-E1265B4AC20D}"/>
                </a:ext>
              </a:extLst>
            </p:cNvPr>
            <p:cNvSpPr txBox="1"/>
            <p:nvPr/>
          </p:nvSpPr>
          <p:spPr>
            <a:xfrm>
              <a:off x="3411729" y="2278491"/>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n3</a:t>
              </a:r>
            </a:p>
          </p:txBody>
        </p:sp>
        <p:sp>
          <p:nvSpPr>
            <p:cNvPr id="11" name="TextBox 10">
              <a:extLst>
                <a:ext uri="{FF2B5EF4-FFF2-40B4-BE49-F238E27FC236}">
                  <a16:creationId xmlns:a16="http://schemas.microsoft.com/office/drawing/2014/main" id="{4912F740-6E8F-9587-D4A7-125EF2BB4280}"/>
                </a:ext>
              </a:extLst>
            </p:cNvPr>
            <p:cNvSpPr txBox="1"/>
            <p:nvPr/>
          </p:nvSpPr>
          <p:spPr>
            <a:xfrm>
              <a:off x="777088" y="2831766"/>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e1</a:t>
              </a:r>
            </a:p>
          </p:txBody>
        </p:sp>
        <p:sp>
          <p:nvSpPr>
            <p:cNvPr id="12" name="TextBox 11">
              <a:extLst>
                <a:ext uri="{FF2B5EF4-FFF2-40B4-BE49-F238E27FC236}">
                  <a16:creationId xmlns:a16="http://schemas.microsoft.com/office/drawing/2014/main" id="{DE81E1F5-1F42-E900-4348-E765510A7F14}"/>
                </a:ext>
              </a:extLst>
            </p:cNvPr>
            <p:cNvSpPr txBox="1"/>
            <p:nvPr/>
          </p:nvSpPr>
          <p:spPr>
            <a:xfrm>
              <a:off x="2848455" y="2831766"/>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panose="020F0502020204030204"/>
                </a:rPr>
                <a:t>e</a:t>
              </a:r>
              <a:r>
                <a:rPr kumimoji="0" lang="en-US" sz="1800" b="0" i="0" u="none" strike="noStrike" kern="0" cap="none" spc="0" normalizeH="0" baseline="0" noProof="0" dirty="0">
                  <a:ln>
                    <a:noFill/>
                  </a:ln>
                  <a:solidFill>
                    <a:prstClr val="black"/>
                  </a:solidFill>
                  <a:effectLst/>
                  <a:uLnTx/>
                  <a:uFillTx/>
                  <a:latin typeface="Calibri" panose="020F0502020204030204"/>
                </a:rPr>
                <a:t>2</a:t>
              </a:r>
            </a:p>
          </p:txBody>
        </p:sp>
        <p:sp>
          <p:nvSpPr>
            <p:cNvPr id="13" name="TextBox 12">
              <a:extLst>
                <a:ext uri="{FF2B5EF4-FFF2-40B4-BE49-F238E27FC236}">
                  <a16:creationId xmlns:a16="http://schemas.microsoft.com/office/drawing/2014/main" id="{F7E2EA8A-2D2C-C78C-700C-0AB5B44B5740}"/>
                </a:ext>
              </a:extLst>
            </p:cNvPr>
            <p:cNvSpPr txBox="1"/>
            <p:nvPr/>
          </p:nvSpPr>
          <p:spPr>
            <a:xfrm>
              <a:off x="2149087" y="1556202"/>
              <a:ext cx="41389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e3</a:t>
              </a:r>
            </a:p>
          </p:txBody>
        </p:sp>
        <p:sp>
          <p:nvSpPr>
            <p:cNvPr id="14" name="TextBox 13">
              <a:extLst>
                <a:ext uri="{FF2B5EF4-FFF2-40B4-BE49-F238E27FC236}">
                  <a16:creationId xmlns:a16="http://schemas.microsoft.com/office/drawing/2014/main" id="{8719B232-F74B-9CA6-60C6-02E1E4525B69}"/>
                </a:ext>
              </a:extLst>
            </p:cNvPr>
            <p:cNvSpPr txBox="1"/>
            <p:nvPr/>
          </p:nvSpPr>
          <p:spPr>
            <a:xfrm>
              <a:off x="2199191" y="3435102"/>
              <a:ext cx="41389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e4</a:t>
              </a:r>
            </a:p>
          </p:txBody>
        </p:sp>
        <p:sp>
          <p:nvSpPr>
            <p:cNvPr id="15" name="TextBox 14">
              <a:extLst>
                <a:ext uri="{FF2B5EF4-FFF2-40B4-BE49-F238E27FC236}">
                  <a16:creationId xmlns:a16="http://schemas.microsoft.com/office/drawing/2014/main" id="{6AF7C6CC-831D-F50A-3230-1913FC4C5D0F}"/>
                </a:ext>
              </a:extLst>
            </p:cNvPr>
            <p:cNvSpPr txBox="1"/>
            <p:nvPr/>
          </p:nvSpPr>
          <p:spPr>
            <a:xfrm>
              <a:off x="2194882" y="3889411"/>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n4</a:t>
              </a:r>
            </a:p>
          </p:txBody>
        </p:sp>
        <p:sp>
          <p:nvSpPr>
            <p:cNvPr id="16" name="TextBox 15">
              <a:extLst>
                <a:ext uri="{FF2B5EF4-FFF2-40B4-BE49-F238E27FC236}">
                  <a16:creationId xmlns:a16="http://schemas.microsoft.com/office/drawing/2014/main" id="{9C579FF0-7490-034A-5F09-940F551AF257}"/>
                </a:ext>
              </a:extLst>
            </p:cNvPr>
            <p:cNvSpPr txBox="1"/>
            <p:nvPr/>
          </p:nvSpPr>
          <p:spPr>
            <a:xfrm>
              <a:off x="2104373" y="1089765"/>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n5</a:t>
              </a:r>
            </a:p>
          </p:txBody>
        </p:sp>
      </p:grpSp>
      <p:grpSp>
        <p:nvGrpSpPr>
          <p:cNvPr id="37" name="Group 36">
            <a:extLst>
              <a:ext uri="{FF2B5EF4-FFF2-40B4-BE49-F238E27FC236}">
                <a16:creationId xmlns:a16="http://schemas.microsoft.com/office/drawing/2014/main" id="{89F0FCCC-FDBF-6227-3AB3-81E38578E727}"/>
              </a:ext>
            </a:extLst>
          </p:cNvPr>
          <p:cNvGrpSpPr/>
          <p:nvPr/>
        </p:nvGrpSpPr>
        <p:grpSpPr>
          <a:xfrm>
            <a:off x="6459032" y="2741901"/>
            <a:ext cx="2297823" cy="1143095"/>
            <a:chOff x="7874215" y="2879810"/>
            <a:chExt cx="2297823" cy="1143095"/>
          </a:xfrm>
        </p:grpSpPr>
        <p:grpSp>
          <p:nvGrpSpPr>
            <p:cNvPr id="38" name="Group 37">
              <a:extLst>
                <a:ext uri="{FF2B5EF4-FFF2-40B4-BE49-F238E27FC236}">
                  <a16:creationId xmlns:a16="http://schemas.microsoft.com/office/drawing/2014/main" id="{6F8C16CD-B9C9-0C20-188F-15ABAB5D6BFE}"/>
                </a:ext>
              </a:extLst>
            </p:cNvPr>
            <p:cNvGrpSpPr/>
            <p:nvPr/>
          </p:nvGrpSpPr>
          <p:grpSpPr>
            <a:xfrm>
              <a:off x="7874215" y="2879810"/>
              <a:ext cx="2297823" cy="1143095"/>
              <a:chOff x="6607947" y="1983715"/>
              <a:chExt cx="2297823" cy="1143095"/>
            </a:xfrm>
          </p:grpSpPr>
          <p:grpSp>
            <p:nvGrpSpPr>
              <p:cNvPr id="40" name="Group 39">
                <a:extLst>
                  <a:ext uri="{FF2B5EF4-FFF2-40B4-BE49-F238E27FC236}">
                    <a16:creationId xmlns:a16="http://schemas.microsoft.com/office/drawing/2014/main" id="{AE7B4224-0438-878F-9DD6-5FF86B8638AD}"/>
                  </a:ext>
                </a:extLst>
              </p:cNvPr>
              <p:cNvGrpSpPr/>
              <p:nvPr/>
            </p:nvGrpSpPr>
            <p:grpSpPr>
              <a:xfrm>
                <a:off x="6611667" y="1983715"/>
                <a:ext cx="1652865" cy="1143095"/>
                <a:chOff x="6004561" y="2713620"/>
                <a:chExt cx="1652865" cy="1143095"/>
              </a:xfrm>
            </p:grpSpPr>
            <p:cxnSp>
              <p:nvCxnSpPr>
                <p:cNvPr id="44" name="Straight Connector 43">
                  <a:extLst>
                    <a:ext uri="{FF2B5EF4-FFF2-40B4-BE49-F238E27FC236}">
                      <a16:creationId xmlns:a16="http://schemas.microsoft.com/office/drawing/2014/main" id="{02C25B23-50AA-EC99-F853-0767F3B0334B}"/>
                    </a:ext>
                  </a:extLst>
                </p:cNvPr>
                <p:cNvCxnSpPr/>
                <p:nvPr/>
              </p:nvCxnSpPr>
              <p:spPr>
                <a:xfrm flipH="1">
                  <a:off x="6778016" y="2713620"/>
                  <a:ext cx="0" cy="684725"/>
                </a:xfrm>
                <a:prstGeom prst="line">
                  <a:avLst/>
                </a:prstGeom>
                <a:noFill/>
                <a:ln w="6350" cap="flat" cmpd="sng" algn="ctr">
                  <a:solidFill>
                    <a:srgbClr val="4472C4"/>
                  </a:solidFill>
                  <a:prstDash val="sysDash"/>
                  <a:miter lim="800000"/>
                </a:ln>
                <a:effectLst/>
              </p:spPr>
            </p:cxnSp>
            <p:cxnSp>
              <p:nvCxnSpPr>
                <p:cNvPr id="45" name="Straight Connector 44">
                  <a:extLst>
                    <a:ext uri="{FF2B5EF4-FFF2-40B4-BE49-F238E27FC236}">
                      <a16:creationId xmlns:a16="http://schemas.microsoft.com/office/drawing/2014/main" id="{970CA468-CD44-D169-9553-55CD1CC492D3}"/>
                    </a:ext>
                  </a:extLst>
                </p:cNvPr>
                <p:cNvCxnSpPr>
                  <a:cxnSpLocks/>
                  <a:endCxn id="47" idx="2"/>
                </p:cNvCxnSpPr>
                <p:nvPr/>
              </p:nvCxnSpPr>
              <p:spPr>
                <a:xfrm flipH="1">
                  <a:off x="6004561" y="3443169"/>
                  <a:ext cx="1454194" cy="11348"/>
                </a:xfrm>
                <a:prstGeom prst="line">
                  <a:avLst/>
                </a:prstGeom>
                <a:noFill/>
                <a:ln w="6350" cap="flat" cmpd="sng" algn="ctr">
                  <a:solidFill>
                    <a:sysClr val="windowText" lastClr="000000"/>
                  </a:solidFill>
                  <a:prstDash val="solid"/>
                  <a:miter lim="800000"/>
                </a:ln>
                <a:effectLst/>
              </p:spPr>
            </p:cxnSp>
            <p:sp>
              <p:nvSpPr>
                <p:cNvPr id="46" name="Oval 45">
                  <a:extLst>
                    <a:ext uri="{FF2B5EF4-FFF2-40B4-BE49-F238E27FC236}">
                      <a16:creationId xmlns:a16="http://schemas.microsoft.com/office/drawing/2014/main" id="{23E021B8-0F82-B444-3A36-8C392EE0DA92}"/>
                    </a:ext>
                  </a:extLst>
                </p:cNvPr>
                <p:cNvSpPr/>
                <p:nvPr/>
              </p:nvSpPr>
              <p:spPr>
                <a:xfrm>
                  <a:off x="7474546"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4C0A617E-F251-3F17-81BD-A3E240B4B580}"/>
                    </a:ext>
                  </a:extLst>
                </p:cNvPr>
                <p:cNvSpPr/>
                <p:nvPr/>
              </p:nvSpPr>
              <p:spPr>
                <a:xfrm>
                  <a:off x="6004561"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69D9712E-E31E-D7D5-A1FB-2B3806DD9A51}"/>
                    </a:ext>
                  </a:extLst>
                </p:cNvPr>
                <p:cNvCxnSpPr/>
                <p:nvPr/>
              </p:nvCxnSpPr>
              <p:spPr>
                <a:xfrm flipH="1">
                  <a:off x="6650213" y="3403750"/>
                  <a:ext cx="127803" cy="452965"/>
                </a:xfrm>
                <a:prstGeom prst="line">
                  <a:avLst/>
                </a:prstGeom>
                <a:noFill/>
                <a:ln w="6350" cap="flat" cmpd="sng" algn="ctr">
                  <a:solidFill>
                    <a:srgbClr val="4472C4"/>
                  </a:solidFill>
                  <a:prstDash val="sysDash"/>
                  <a:miter lim="800000"/>
                </a:ln>
                <a:effectLst/>
              </p:spPr>
            </p:cxnSp>
            <p:sp>
              <p:nvSpPr>
                <p:cNvPr id="49" name="Triangle 48">
                  <a:extLst>
                    <a:ext uri="{FF2B5EF4-FFF2-40B4-BE49-F238E27FC236}">
                      <a16:creationId xmlns:a16="http://schemas.microsoft.com/office/drawing/2014/main" id="{59E675EB-19AD-77D4-B8B0-34CF41F51C98}"/>
                    </a:ext>
                  </a:extLst>
                </p:cNvPr>
                <p:cNvSpPr/>
                <p:nvPr/>
              </p:nvSpPr>
              <p:spPr>
                <a:xfrm>
                  <a:off x="6724817" y="3371711"/>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41" name="TextBox 40">
                <a:extLst>
                  <a:ext uri="{FF2B5EF4-FFF2-40B4-BE49-F238E27FC236}">
                    <a16:creationId xmlns:a16="http://schemas.microsoft.com/office/drawing/2014/main" id="{02E9C783-9D01-FE5D-F999-8CB47AF7031F}"/>
                  </a:ext>
                </a:extLst>
              </p:cNvPr>
              <p:cNvSpPr txBox="1"/>
              <p:nvPr/>
            </p:nvSpPr>
            <p:spPr>
              <a:xfrm>
                <a:off x="6607947" y="2295193"/>
                <a:ext cx="7152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 (L)</a:t>
                </a:r>
              </a:p>
            </p:txBody>
          </p:sp>
          <p:sp>
            <p:nvSpPr>
              <p:cNvPr id="42" name="TextBox 41">
                <a:extLst>
                  <a:ext uri="{FF2B5EF4-FFF2-40B4-BE49-F238E27FC236}">
                    <a16:creationId xmlns:a16="http://schemas.microsoft.com/office/drawing/2014/main" id="{48AA6DF7-B000-E5A9-5214-26C107B13BE8}"/>
                  </a:ext>
                </a:extLst>
              </p:cNvPr>
              <p:cNvSpPr txBox="1"/>
              <p:nvPr/>
            </p:nvSpPr>
            <p:spPr>
              <a:xfrm>
                <a:off x="8163259" y="2295193"/>
                <a:ext cx="7425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n3 (R)</a:t>
                </a:r>
              </a:p>
            </p:txBody>
          </p:sp>
          <p:sp>
            <p:nvSpPr>
              <p:cNvPr id="43" name="TextBox 42">
                <a:extLst>
                  <a:ext uri="{FF2B5EF4-FFF2-40B4-BE49-F238E27FC236}">
                    <a16:creationId xmlns:a16="http://schemas.microsoft.com/office/drawing/2014/main" id="{C853278E-060D-9812-411B-45573FC77156}"/>
                  </a:ext>
                </a:extLst>
              </p:cNvPr>
              <p:cNvSpPr txBox="1"/>
              <p:nvPr/>
            </p:nvSpPr>
            <p:spPr>
              <a:xfrm>
                <a:off x="7409117" y="2742250"/>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e2</a:t>
                </a:r>
              </a:p>
            </p:txBody>
          </p:sp>
        </p:grpSp>
        <p:cxnSp>
          <p:nvCxnSpPr>
            <p:cNvPr id="39" name="Straight Arrow Connector 38">
              <a:extLst>
                <a:ext uri="{FF2B5EF4-FFF2-40B4-BE49-F238E27FC236}">
                  <a16:creationId xmlns:a16="http://schemas.microsoft.com/office/drawing/2014/main" id="{BD4FAA80-5F47-3FC8-8266-E1E0C22C4674}"/>
                </a:ext>
              </a:extLst>
            </p:cNvPr>
            <p:cNvCxnSpPr>
              <a:cxnSpLocks/>
            </p:cNvCxnSpPr>
            <p:nvPr/>
          </p:nvCxnSpPr>
          <p:spPr>
            <a:xfrm>
              <a:off x="8643181" y="3580297"/>
              <a:ext cx="552678" cy="165303"/>
            </a:xfrm>
            <a:prstGeom prst="straightConnector1">
              <a:avLst/>
            </a:prstGeom>
            <a:noFill/>
            <a:ln w="6350" cap="flat" cmpd="sng" algn="ctr">
              <a:solidFill>
                <a:srgbClr val="4472C4"/>
              </a:solidFill>
              <a:prstDash val="solid"/>
              <a:miter lim="800000"/>
              <a:tailEnd type="triangle"/>
            </a:ln>
            <a:effectLst/>
          </p:spPr>
        </p:cxnSp>
      </p:grpSp>
      <p:grpSp>
        <p:nvGrpSpPr>
          <p:cNvPr id="50" name="Group 49">
            <a:extLst>
              <a:ext uri="{FF2B5EF4-FFF2-40B4-BE49-F238E27FC236}">
                <a16:creationId xmlns:a16="http://schemas.microsoft.com/office/drawing/2014/main" id="{0B64A8AF-5748-70D4-967C-A9453DCEB1F4}"/>
              </a:ext>
            </a:extLst>
          </p:cNvPr>
          <p:cNvGrpSpPr/>
          <p:nvPr/>
        </p:nvGrpSpPr>
        <p:grpSpPr>
          <a:xfrm>
            <a:off x="3729508" y="2752737"/>
            <a:ext cx="2134985" cy="1380431"/>
            <a:chOff x="4824667" y="2873876"/>
            <a:chExt cx="2134985" cy="1380431"/>
          </a:xfrm>
        </p:grpSpPr>
        <p:grpSp>
          <p:nvGrpSpPr>
            <p:cNvPr id="51" name="Group 50">
              <a:extLst>
                <a:ext uri="{FF2B5EF4-FFF2-40B4-BE49-F238E27FC236}">
                  <a16:creationId xmlns:a16="http://schemas.microsoft.com/office/drawing/2014/main" id="{F328BF7A-612C-2A05-8E70-5DC5F146E731}"/>
                </a:ext>
              </a:extLst>
            </p:cNvPr>
            <p:cNvGrpSpPr/>
            <p:nvPr/>
          </p:nvGrpSpPr>
          <p:grpSpPr>
            <a:xfrm>
              <a:off x="4824667" y="2873876"/>
              <a:ext cx="2134985" cy="1380431"/>
              <a:chOff x="4363705" y="1968542"/>
              <a:chExt cx="2134985" cy="1380431"/>
            </a:xfrm>
          </p:grpSpPr>
          <p:grpSp>
            <p:nvGrpSpPr>
              <p:cNvPr id="53" name="Group 52">
                <a:extLst>
                  <a:ext uri="{FF2B5EF4-FFF2-40B4-BE49-F238E27FC236}">
                    <a16:creationId xmlns:a16="http://schemas.microsoft.com/office/drawing/2014/main" id="{DCD5C983-8201-E7CD-018C-4136B33CF6B9}"/>
                  </a:ext>
                </a:extLst>
              </p:cNvPr>
              <p:cNvGrpSpPr/>
              <p:nvPr/>
            </p:nvGrpSpPr>
            <p:grpSpPr>
              <a:xfrm>
                <a:off x="4407089" y="1968542"/>
                <a:ext cx="1652866" cy="1380431"/>
                <a:chOff x="4151842" y="1790494"/>
                <a:chExt cx="1652866" cy="1380431"/>
              </a:xfrm>
            </p:grpSpPr>
            <p:cxnSp>
              <p:nvCxnSpPr>
                <p:cNvPr id="57" name="Straight Connector 56">
                  <a:extLst>
                    <a:ext uri="{FF2B5EF4-FFF2-40B4-BE49-F238E27FC236}">
                      <a16:creationId xmlns:a16="http://schemas.microsoft.com/office/drawing/2014/main" id="{AC5A6BC7-225B-0B1E-A9FF-59C47084AC54}"/>
                    </a:ext>
                  </a:extLst>
                </p:cNvPr>
                <p:cNvCxnSpPr/>
                <p:nvPr/>
              </p:nvCxnSpPr>
              <p:spPr>
                <a:xfrm flipH="1">
                  <a:off x="4982319" y="1790494"/>
                  <a:ext cx="4740" cy="684059"/>
                </a:xfrm>
                <a:prstGeom prst="line">
                  <a:avLst/>
                </a:prstGeom>
                <a:noFill/>
                <a:ln w="6350" cap="flat" cmpd="sng" algn="ctr">
                  <a:solidFill>
                    <a:srgbClr val="4472C4"/>
                  </a:solidFill>
                  <a:prstDash val="sysDash"/>
                  <a:miter lim="800000"/>
                </a:ln>
                <a:effectLst/>
              </p:spPr>
            </p:cxnSp>
            <p:cxnSp>
              <p:nvCxnSpPr>
                <p:cNvPr id="58" name="Straight Connector 57">
                  <a:extLst>
                    <a:ext uri="{FF2B5EF4-FFF2-40B4-BE49-F238E27FC236}">
                      <a16:creationId xmlns:a16="http://schemas.microsoft.com/office/drawing/2014/main" id="{FB9B0481-FBE5-DF8E-7874-3149A1AB0F29}"/>
                    </a:ext>
                  </a:extLst>
                </p:cNvPr>
                <p:cNvCxnSpPr/>
                <p:nvPr/>
              </p:nvCxnSpPr>
              <p:spPr>
                <a:xfrm flipH="1">
                  <a:off x="4985216" y="2486866"/>
                  <a:ext cx="4740" cy="684059"/>
                </a:xfrm>
                <a:prstGeom prst="line">
                  <a:avLst/>
                </a:prstGeom>
                <a:noFill/>
                <a:ln w="6350" cap="flat" cmpd="sng" algn="ctr">
                  <a:solidFill>
                    <a:srgbClr val="4472C4"/>
                  </a:solidFill>
                  <a:prstDash val="sysDash"/>
                  <a:miter lim="800000"/>
                </a:ln>
                <a:effectLst/>
              </p:spPr>
            </p:cxnSp>
            <p:cxnSp>
              <p:nvCxnSpPr>
                <p:cNvPr id="59" name="Straight Connector 58">
                  <a:extLst>
                    <a:ext uri="{FF2B5EF4-FFF2-40B4-BE49-F238E27FC236}">
                      <a16:creationId xmlns:a16="http://schemas.microsoft.com/office/drawing/2014/main" id="{0D4150F9-DB97-1B12-4450-04F22390AFCE}"/>
                    </a:ext>
                  </a:extLst>
                </p:cNvPr>
                <p:cNvCxnSpPr>
                  <a:cxnSpLocks/>
                  <a:stCxn id="61" idx="2"/>
                </p:cNvCxnSpPr>
                <p:nvPr/>
              </p:nvCxnSpPr>
              <p:spPr>
                <a:xfrm flipH="1" flipV="1">
                  <a:off x="4332822" y="2519377"/>
                  <a:ext cx="1325880" cy="0"/>
                </a:xfrm>
                <a:prstGeom prst="line">
                  <a:avLst/>
                </a:prstGeom>
                <a:noFill/>
                <a:ln w="6350" cap="flat" cmpd="sng" algn="ctr">
                  <a:solidFill>
                    <a:sysClr val="windowText" lastClr="000000"/>
                  </a:solidFill>
                  <a:prstDash val="solid"/>
                  <a:miter lim="800000"/>
                </a:ln>
                <a:effectLst/>
              </p:spPr>
            </p:cxnSp>
            <p:sp>
              <p:nvSpPr>
                <p:cNvPr id="60" name="Oval 59">
                  <a:extLst>
                    <a:ext uri="{FF2B5EF4-FFF2-40B4-BE49-F238E27FC236}">
                      <a16:creationId xmlns:a16="http://schemas.microsoft.com/office/drawing/2014/main" id="{00BAC6DF-5EE9-DB27-0361-312ECFB85703}"/>
                    </a:ext>
                  </a:extLst>
                </p:cNvPr>
                <p:cNvSpPr/>
                <p:nvPr/>
              </p:nvSpPr>
              <p:spPr>
                <a:xfrm>
                  <a:off x="4151842" y="2438965"/>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6E753F3A-F05D-9624-AC49-5EB7B2A46255}"/>
                    </a:ext>
                  </a:extLst>
                </p:cNvPr>
                <p:cNvSpPr/>
                <p:nvPr/>
              </p:nvSpPr>
              <p:spPr>
                <a:xfrm>
                  <a:off x="5621828" y="2438965"/>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Triangle 61">
                  <a:extLst>
                    <a:ext uri="{FF2B5EF4-FFF2-40B4-BE49-F238E27FC236}">
                      <a16:creationId xmlns:a16="http://schemas.microsoft.com/office/drawing/2014/main" id="{3DCCA20E-1924-ED6C-DAE9-8A3A432D1191}"/>
                    </a:ext>
                  </a:extLst>
                </p:cNvPr>
                <p:cNvSpPr/>
                <p:nvPr/>
              </p:nvSpPr>
              <p:spPr>
                <a:xfrm>
                  <a:off x="4941339" y="2459653"/>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4" name="TextBox 53">
                <a:extLst>
                  <a:ext uri="{FF2B5EF4-FFF2-40B4-BE49-F238E27FC236}">
                    <a16:creationId xmlns:a16="http://schemas.microsoft.com/office/drawing/2014/main" id="{E90418D9-BBCA-ACAD-1E21-EF5C90C196CD}"/>
                  </a:ext>
                </a:extLst>
              </p:cNvPr>
              <p:cNvSpPr txBox="1"/>
              <p:nvPr/>
            </p:nvSpPr>
            <p:spPr>
              <a:xfrm>
                <a:off x="4363705" y="2305631"/>
                <a:ext cx="7152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n1 (L)</a:t>
                </a:r>
              </a:p>
            </p:txBody>
          </p:sp>
          <p:sp>
            <p:nvSpPr>
              <p:cNvPr id="55" name="TextBox 54">
                <a:extLst>
                  <a:ext uri="{FF2B5EF4-FFF2-40B4-BE49-F238E27FC236}">
                    <a16:creationId xmlns:a16="http://schemas.microsoft.com/office/drawing/2014/main" id="{A3EA24A0-9102-BA6E-F747-B46F51ACACC0}"/>
                  </a:ext>
                </a:extLst>
              </p:cNvPr>
              <p:cNvSpPr txBox="1"/>
              <p:nvPr/>
            </p:nvSpPr>
            <p:spPr>
              <a:xfrm>
                <a:off x="5756179" y="2305631"/>
                <a:ext cx="7425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 (R)</a:t>
                </a:r>
              </a:p>
            </p:txBody>
          </p:sp>
          <p:sp>
            <p:nvSpPr>
              <p:cNvPr id="56" name="TextBox 55">
                <a:extLst>
                  <a:ext uri="{FF2B5EF4-FFF2-40B4-BE49-F238E27FC236}">
                    <a16:creationId xmlns:a16="http://schemas.microsoft.com/office/drawing/2014/main" id="{06A5D01D-4C9F-0CC4-3593-DD85B3B360F5}"/>
                  </a:ext>
                </a:extLst>
              </p:cNvPr>
              <p:cNvSpPr txBox="1"/>
              <p:nvPr/>
            </p:nvSpPr>
            <p:spPr>
              <a:xfrm>
                <a:off x="4738991" y="2742250"/>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e1</a:t>
                </a:r>
              </a:p>
            </p:txBody>
          </p:sp>
        </p:grpSp>
        <p:cxnSp>
          <p:nvCxnSpPr>
            <p:cNvPr id="52" name="Straight Arrow Connector 51">
              <a:extLst>
                <a:ext uri="{FF2B5EF4-FFF2-40B4-BE49-F238E27FC236}">
                  <a16:creationId xmlns:a16="http://schemas.microsoft.com/office/drawing/2014/main" id="{7CD73B73-D2BA-2FE8-AAA5-5346A79A011E}"/>
                </a:ext>
              </a:extLst>
            </p:cNvPr>
            <p:cNvCxnSpPr>
              <a:cxnSpLocks/>
            </p:cNvCxnSpPr>
            <p:nvPr/>
          </p:nvCxnSpPr>
          <p:spPr>
            <a:xfrm flipV="1">
              <a:off x="5732570" y="3480493"/>
              <a:ext cx="479559" cy="102481"/>
            </a:xfrm>
            <a:prstGeom prst="straightConnector1">
              <a:avLst/>
            </a:prstGeom>
            <a:noFill/>
            <a:ln w="6350" cap="flat" cmpd="sng" algn="ctr">
              <a:solidFill>
                <a:srgbClr val="4472C4"/>
              </a:solidFill>
              <a:prstDash val="solid"/>
              <a:miter lim="800000"/>
              <a:tailEnd type="triangle"/>
            </a:ln>
            <a:effectLst/>
          </p:spPr>
        </p:cxnSp>
      </p:grpSp>
      <p:pic>
        <p:nvPicPr>
          <p:cNvPr id="63" name="Picture 62">
            <a:extLst>
              <a:ext uri="{FF2B5EF4-FFF2-40B4-BE49-F238E27FC236}">
                <a16:creationId xmlns:a16="http://schemas.microsoft.com/office/drawing/2014/main" id="{8633941A-EBD9-1FDF-9E02-01E927B167E9}"/>
              </a:ext>
            </a:extLst>
          </p:cNvPr>
          <p:cNvPicPr>
            <a:picLocks noChangeAspect="1"/>
          </p:cNvPicPr>
          <p:nvPr/>
        </p:nvPicPr>
        <p:blipFill>
          <a:blip r:embed="rId2"/>
          <a:stretch>
            <a:fillRect/>
          </a:stretch>
        </p:blipFill>
        <p:spPr>
          <a:xfrm>
            <a:off x="4249648" y="4072279"/>
            <a:ext cx="6045200" cy="762000"/>
          </a:xfrm>
          <a:prstGeom prst="rect">
            <a:avLst/>
          </a:prstGeom>
        </p:spPr>
      </p:pic>
    </p:spTree>
    <p:extLst>
      <p:ext uri="{BB962C8B-B14F-4D97-AF65-F5344CB8AC3E}">
        <p14:creationId xmlns:p14="http://schemas.microsoft.com/office/powerpoint/2010/main" val="38395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4458-09DF-DD09-4714-AA0768DCC3E5}"/>
              </a:ext>
            </a:extLst>
          </p:cNvPr>
          <p:cNvSpPr>
            <a:spLocks noGrp="1"/>
          </p:cNvSpPr>
          <p:nvPr>
            <p:ph type="title"/>
          </p:nvPr>
        </p:nvSpPr>
        <p:spPr/>
        <p:txBody>
          <a:bodyPr/>
          <a:lstStyle/>
          <a:p>
            <a:r>
              <a:rPr lang="en-US" dirty="0"/>
              <a:t>Deep Dive on CVFEM: Advection Discretization (no stabilization)</a:t>
            </a:r>
          </a:p>
        </p:txBody>
      </p:sp>
      <p:sp>
        <p:nvSpPr>
          <p:cNvPr id="3" name="Slide Number Placeholder 2">
            <a:extLst>
              <a:ext uri="{FF2B5EF4-FFF2-40B4-BE49-F238E27FC236}">
                <a16:creationId xmlns:a16="http://schemas.microsoft.com/office/drawing/2014/main" id="{DBE7369F-0844-FDEC-DFCA-92E8E5482220}"/>
              </a:ext>
            </a:extLst>
          </p:cNvPr>
          <p:cNvSpPr>
            <a:spLocks noGrp="1"/>
          </p:cNvSpPr>
          <p:nvPr>
            <p:ph type="sldNum" sz="quarter" idx="10"/>
          </p:nvPr>
        </p:nvSpPr>
        <p:spPr/>
        <p:txBody>
          <a:bodyPr/>
          <a:lstStyle/>
          <a:p>
            <a:fld id="{4FAB73BC-B049-4115-A692-8D63A059BFB8}" type="slidenum">
              <a:rPr lang="en-US" smtClean="0"/>
              <a:pPr/>
              <a:t>8</a:t>
            </a:fld>
            <a:endParaRPr lang="en-US" dirty="0"/>
          </a:p>
        </p:txBody>
      </p:sp>
      <p:sp>
        <p:nvSpPr>
          <p:cNvPr id="4" name="Content Placeholder 3">
            <a:extLst>
              <a:ext uri="{FF2B5EF4-FFF2-40B4-BE49-F238E27FC236}">
                <a16:creationId xmlns:a16="http://schemas.microsoft.com/office/drawing/2014/main" id="{2A2C4531-2C90-2C59-B266-AF543DDFF604}"/>
              </a:ext>
            </a:extLst>
          </p:cNvPr>
          <p:cNvSpPr>
            <a:spLocks noGrp="1"/>
          </p:cNvSpPr>
          <p:nvPr>
            <p:ph sz="quarter" idx="11"/>
          </p:nvPr>
        </p:nvSpPr>
        <p:spPr>
          <a:xfrm>
            <a:off x="647700" y="1409700"/>
            <a:ext cx="11049000" cy="5316564"/>
          </a:xfrm>
        </p:spPr>
        <p:txBody>
          <a:bodyPr>
            <a:normAutofit/>
          </a:bodyPr>
          <a:lstStyle/>
          <a:p>
            <a:pPr marL="342900" indent="-342900">
              <a:buFont typeface="Arial" panose="020B0604020202020204" pitchFamily="34" charset="0"/>
              <a:buChar char="•"/>
            </a:pPr>
            <a:r>
              <a:rPr lang="en-US" dirty="0"/>
              <a:t>For advection, we have transformed the volume integral to a surface integration</a:t>
            </a:r>
          </a:p>
          <a:p>
            <a:pPr marL="342900" indent="-342900">
              <a:buFont typeface="Arial" panose="020B0604020202020204" pitchFamily="34" charset="0"/>
              <a:buChar char="•"/>
            </a:pPr>
            <a:r>
              <a:rPr lang="en-US" dirty="0"/>
              <a:t>Therefore, a patch of elements are required for the full assembly at node 2</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Recall, that the mass flow rate at an integration point is prescribed</a:t>
            </a:r>
          </a:p>
          <a:p>
            <a:pPr marL="342900" indent="-342900">
              <a:buFont typeface="Arial" panose="020B0604020202020204" pitchFamily="34" charset="0"/>
              <a:buChar char="•"/>
            </a:pPr>
            <a:r>
              <a:rPr lang="en-US" dirty="0"/>
              <a:t>Integration points can also be shifted from the sub-control surface to the edge midpoint (while still using the integration point area vector)</a:t>
            </a:r>
          </a:p>
          <a:p>
            <a:pPr marL="342900" indent="-342900">
              <a:buFont typeface="Arial" panose="020B0604020202020204" pitchFamily="34" charset="0"/>
              <a:buChar char="•"/>
            </a:pPr>
            <a:r>
              <a:rPr lang="en-US" dirty="0"/>
              <a:t>This is a </a:t>
            </a:r>
            <a:r>
              <a:rPr lang="en-US" i="1" dirty="0"/>
              <a:t>central-</a:t>
            </a:r>
            <a:r>
              <a:rPr lang="en-US" dirty="0"/>
              <a:t> or </a:t>
            </a:r>
            <a:r>
              <a:rPr lang="en-US" i="1" dirty="0" err="1"/>
              <a:t>Galerkin</a:t>
            </a:r>
            <a:r>
              <a:rPr lang="en-US" i="1" dirty="0"/>
              <a:t>-based </a:t>
            </a:r>
            <a:r>
              <a:rPr lang="en-US" dirty="0"/>
              <a:t>advection operator</a:t>
            </a:r>
            <a:endParaRPr lang="en-US" i="1" dirty="0"/>
          </a:p>
        </p:txBody>
      </p:sp>
      <p:pic>
        <p:nvPicPr>
          <p:cNvPr id="5" name="Picture 4">
            <a:extLst>
              <a:ext uri="{FF2B5EF4-FFF2-40B4-BE49-F238E27FC236}">
                <a16:creationId xmlns:a16="http://schemas.microsoft.com/office/drawing/2014/main" id="{A75F87BA-9467-4F0E-EFB6-6D5FAEDD0D2A}"/>
              </a:ext>
            </a:extLst>
          </p:cNvPr>
          <p:cNvPicPr>
            <a:picLocks noChangeAspect="1"/>
          </p:cNvPicPr>
          <p:nvPr/>
        </p:nvPicPr>
        <p:blipFill>
          <a:blip r:embed="rId2"/>
          <a:stretch>
            <a:fillRect/>
          </a:stretch>
        </p:blipFill>
        <p:spPr>
          <a:xfrm>
            <a:off x="48713" y="2402465"/>
            <a:ext cx="3860800" cy="2540000"/>
          </a:xfrm>
          <a:prstGeom prst="rect">
            <a:avLst/>
          </a:prstGeom>
        </p:spPr>
      </p:pic>
      <p:cxnSp>
        <p:nvCxnSpPr>
          <p:cNvPr id="6" name="Straight Arrow Connector 5">
            <a:extLst>
              <a:ext uri="{FF2B5EF4-FFF2-40B4-BE49-F238E27FC236}">
                <a16:creationId xmlns:a16="http://schemas.microsoft.com/office/drawing/2014/main" id="{760AAD59-43A0-D578-E056-FFDAB9F88051}"/>
              </a:ext>
            </a:extLst>
          </p:cNvPr>
          <p:cNvCxnSpPr>
            <a:cxnSpLocks/>
          </p:cNvCxnSpPr>
          <p:nvPr/>
        </p:nvCxnSpPr>
        <p:spPr>
          <a:xfrm flipH="1">
            <a:off x="1578750" y="3312739"/>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A136EC-C097-9115-D17B-09839A96257B}"/>
              </a:ext>
            </a:extLst>
          </p:cNvPr>
          <p:cNvCxnSpPr>
            <a:cxnSpLocks/>
          </p:cNvCxnSpPr>
          <p:nvPr/>
        </p:nvCxnSpPr>
        <p:spPr>
          <a:xfrm flipH="1">
            <a:off x="1361035" y="3541341"/>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FEC582-B9F3-4CE5-6018-C39869BB64EF}"/>
              </a:ext>
            </a:extLst>
          </p:cNvPr>
          <p:cNvCxnSpPr>
            <a:cxnSpLocks/>
          </p:cNvCxnSpPr>
          <p:nvPr/>
        </p:nvCxnSpPr>
        <p:spPr>
          <a:xfrm flipH="1">
            <a:off x="1284835" y="2964402"/>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68D879C-7B91-5DBC-5812-3CE5EC84F85F}"/>
              </a:ext>
            </a:extLst>
          </p:cNvPr>
          <p:cNvCxnSpPr>
            <a:cxnSpLocks/>
          </p:cNvCxnSpPr>
          <p:nvPr/>
        </p:nvCxnSpPr>
        <p:spPr>
          <a:xfrm flipH="1">
            <a:off x="925605" y="3258313"/>
            <a:ext cx="953099" cy="483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DE64A34-12CA-345F-3F92-CB5B80A643F8}"/>
              </a:ext>
            </a:extLst>
          </p:cNvPr>
          <p:cNvPicPr>
            <a:picLocks noChangeAspect="1"/>
          </p:cNvPicPr>
          <p:nvPr/>
        </p:nvPicPr>
        <p:blipFill>
          <a:blip r:embed="rId3"/>
          <a:stretch>
            <a:fillRect/>
          </a:stretch>
        </p:blipFill>
        <p:spPr>
          <a:xfrm>
            <a:off x="2314134" y="3483090"/>
            <a:ext cx="6045200" cy="762000"/>
          </a:xfrm>
          <a:prstGeom prst="rect">
            <a:avLst/>
          </a:prstGeom>
        </p:spPr>
      </p:pic>
      <p:sp>
        <p:nvSpPr>
          <p:cNvPr id="12" name="Content Placeholder 3">
            <a:extLst>
              <a:ext uri="{FF2B5EF4-FFF2-40B4-BE49-F238E27FC236}">
                <a16:creationId xmlns:a16="http://schemas.microsoft.com/office/drawing/2014/main" id="{F1572486-948D-EDB6-CBD9-2604812BD603}"/>
              </a:ext>
            </a:extLst>
          </p:cNvPr>
          <p:cNvSpPr txBox="1">
            <a:spLocks/>
          </p:cNvSpPr>
          <p:nvPr/>
        </p:nvSpPr>
        <p:spPr>
          <a:xfrm>
            <a:off x="9083209" y="2349362"/>
            <a:ext cx="2940064" cy="28939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Notes:</a:t>
            </a:r>
          </a:p>
          <a:p>
            <a:pPr marL="342900" indent="-342900">
              <a:buFont typeface="+mj-lt"/>
              <a:buAutoNum type="arabicPeriod"/>
            </a:pPr>
            <a:r>
              <a:rPr lang="en-US" dirty="0"/>
              <a:t>Common to integrate-by-parts, however, not required</a:t>
            </a:r>
          </a:p>
          <a:p>
            <a:pPr marL="342900" indent="-342900">
              <a:buFont typeface="+mj-lt"/>
              <a:buAutoNum type="arabicPeriod"/>
            </a:pPr>
            <a:r>
              <a:rPr lang="en-US" dirty="0"/>
              <a:t>Advection term need not be in divergence form (non-conserved form is suitable)</a:t>
            </a:r>
          </a:p>
          <a:p>
            <a:endParaRPr lang="en-US" dirty="0"/>
          </a:p>
        </p:txBody>
      </p:sp>
    </p:spTree>
    <p:extLst>
      <p:ext uri="{BB962C8B-B14F-4D97-AF65-F5344CB8AC3E}">
        <p14:creationId xmlns:p14="http://schemas.microsoft.com/office/powerpoint/2010/main" val="240505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636C-4817-F3A7-E58F-6D048BB6A221}"/>
              </a:ext>
            </a:extLst>
          </p:cNvPr>
          <p:cNvSpPr>
            <a:spLocks noGrp="1"/>
          </p:cNvSpPr>
          <p:nvPr>
            <p:ph type="title"/>
          </p:nvPr>
        </p:nvSpPr>
        <p:spPr/>
        <p:txBody>
          <a:bodyPr/>
          <a:lstStyle/>
          <a:p>
            <a:r>
              <a:rPr lang="en-US" dirty="0"/>
              <a:t>EBVC: Diffusion</a:t>
            </a:r>
          </a:p>
        </p:txBody>
      </p:sp>
      <p:sp>
        <p:nvSpPr>
          <p:cNvPr id="3" name="Slide Number Placeholder 2">
            <a:extLst>
              <a:ext uri="{FF2B5EF4-FFF2-40B4-BE49-F238E27FC236}">
                <a16:creationId xmlns:a16="http://schemas.microsoft.com/office/drawing/2014/main" id="{BFCE6222-70D1-0DD0-A203-261172664706}"/>
              </a:ext>
            </a:extLst>
          </p:cNvPr>
          <p:cNvSpPr>
            <a:spLocks noGrp="1"/>
          </p:cNvSpPr>
          <p:nvPr>
            <p:ph type="sldNum" sz="quarter" idx="10"/>
          </p:nvPr>
        </p:nvSpPr>
        <p:spPr/>
        <p:txBody>
          <a:bodyPr/>
          <a:lstStyle/>
          <a:p>
            <a:fld id="{4FAB73BC-B049-4115-A692-8D63A059BFB8}" type="slidenum">
              <a:rPr lang="en-US" smtClean="0"/>
              <a:pPr/>
              <a:t>9</a:t>
            </a:fld>
            <a:endParaRPr lang="en-US" dirty="0"/>
          </a:p>
        </p:txBody>
      </p:sp>
      <p:sp>
        <p:nvSpPr>
          <p:cNvPr id="4" name="Content Placeholder 3">
            <a:extLst>
              <a:ext uri="{FF2B5EF4-FFF2-40B4-BE49-F238E27FC236}">
                <a16:creationId xmlns:a16="http://schemas.microsoft.com/office/drawing/2014/main" id="{3C969DBB-544E-064F-36DA-50312E247366}"/>
              </a:ext>
            </a:extLst>
          </p:cNvPr>
          <p:cNvSpPr>
            <a:spLocks noGrp="1"/>
          </p:cNvSpPr>
          <p:nvPr>
            <p:ph sz="quarter" idx="11"/>
          </p:nvPr>
        </p:nvSpPr>
        <p:spPr/>
        <p:txBody>
          <a:bodyPr/>
          <a:lstStyle/>
          <a:p>
            <a:pPr marL="342900" indent="-342900">
              <a:buFont typeface="Arial" panose="020B0604020202020204" pitchFamily="34" charset="0"/>
              <a:buChar char="•"/>
            </a:pPr>
            <a:r>
              <a:rPr lang="en-US" dirty="0"/>
              <a:t>For diffusion, we have transformed the volume integral to a surface integration</a:t>
            </a:r>
          </a:p>
          <a:p>
            <a:pPr marL="342900" indent="-342900">
              <a:buFont typeface="Arial" panose="020B0604020202020204" pitchFamily="34" charset="0"/>
              <a:buChar char="•"/>
            </a:pPr>
            <a:r>
              <a:rPr lang="en-US" dirty="0"/>
              <a:t>Therefore, a patch of edges are required for the full assembly at node 2</a:t>
            </a:r>
          </a:p>
          <a:p>
            <a:endParaRPr lang="en-US" dirty="0"/>
          </a:p>
        </p:txBody>
      </p:sp>
      <p:grpSp>
        <p:nvGrpSpPr>
          <p:cNvPr id="5" name="Group 4">
            <a:extLst>
              <a:ext uri="{FF2B5EF4-FFF2-40B4-BE49-F238E27FC236}">
                <a16:creationId xmlns:a16="http://schemas.microsoft.com/office/drawing/2014/main" id="{9954482C-D5EC-68EA-739C-AE7FD2E836F3}"/>
              </a:ext>
            </a:extLst>
          </p:cNvPr>
          <p:cNvGrpSpPr/>
          <p:nvPr/>
        </p:nvGrpSpPr>
        <p:grpSpPr>
          <a:xfrm>
            <a:off x="821342" y="2539271"/>
            <a:ext cx="3358249" cy="3168978"/>
            <a:chOff x="476994" y="1089765"/>
            <a:chExt cx="3358249" cy="3168978"/>
          </a:xfrm>
        </p:grpSpPr>
        <p:grpSp>
          <p:nvGrpSpPr>
            <p:cNvPr id="6" name="Group 5">
              <a:extLst>
                <a:ext uri="{FF2B5EF4-FFF2-40B4-BE49-F238E27FC236}">
                  <a16:creationId xmlns:a16="http://schemas.microsoft.com/office/drawing/2014/main" id="{0830D124-9518-571D-21E7-9A016956BE30}"/>
                </a:ext>
              </a:extLst>
            </p:cNvPr>
            <p:cNvGrpSpPr/>
            <p:nvPr/>
          </p:nvGrpSpPr>
          <p:grpSpPr>
            <a:xfrm>
              <a:off x="476994" y="1288270"/>
              <a:ext cx="3122851" cy="2800917"/>
              <a:chOff x="3991896" y="155054"/>
              <a:chExt cx="3122851" cy="2800917"/>
            </a:xfrm>
          </p:grpSpPr>
          <p:sp>
            <p:nvSpPr>
              <p:cNvPr id="16" name="Rectangle 15">
                <a:extLst>
                  <a:ext uri="{FF2B5EF4-FFF2-40B4-BE49-F238E27FC236}">
                    <a16:creationId xmlns:a16="http://schemas.microsoft.com/office/drawing/2014/main" id="{3C7D3BBC-138D-130B-B581-22FD46FC1E09}"/>
                  </a:ext>
                </a:extLst>
              </p:cNvPr>
              <p:cNvSpPr/>
              <p:nvPr/>
            </p:nvSpPr>
            <p:spPr>
              <a:xfrm>
                <a:off x="5479778" y="174850"/>
                <a:ext cx="164984" cy="2670213"/>
              </a:xfrm>
              <a:prstGeom prst="rect">
                <a:avLst/>
              </a:prstGeom>
              <a:solidFill>
                <a:srgbClr val="4472C4">
                  <a:alpha val="10000"/>
                </a:srgbClr>
              </a:solidFill>
              <a:ln w="12700" cap="flat" cmpd="sng" algn="ctr">
                <a:solidFill>
                  <a:srgbClr val="00B050"/>
                </a:solidFill>
                <a:prstDash val="solid"/>
                <a:miter lim="800000"/>
              </a:ln>
              <a:effectLst>
                <a:outerShdw blurRad="50800" dist="50800" dir="5400000" algn="ctr" rotWithShape="0">
                  <a:srgbClr val="000000">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5424AC70-1BC6-C4AE-C8AB-88F9A33A6BF8}"/>
                  </a:ext>
                </a:extLst>
              </p:cNvPr>
              <p:cNvCxnSpPr/>
              <p:nvPr/>
            </p:nvCxnSpPr>
            <p:spPr>
              <a:xfrm flipH="1">
                <a:off x="4822373" y="840798"/>
                <a:ext cx="4740" cy="684059"/>
              </a:xfrm>
              <a:prstGeom prst="line">
                <a:avLst/>
              </a:prstGeom>
              <a:noFill/>
              <a:ln w="6350" cap="flat" cmpd="sng" algn="ctr">
                <a:solidFill>
                  <a:srgbClr val="4472C4"/>
                </a:solidFill>
                <a:prstDash val="sysDash"/>
                <a:miter lim="800000"/>
              </a:ln>
              <a:effectLst/>
            </p:spPr>
          </p:cxnSp>
          <p:cxnSp>
            <p:nvCxnSpPr>
              <p:cNvPr id="18" name="Straight Connector 17">
                <a:extLst>
                  <a:ext uri="{FF2B5EF4-FFF2-40B4-BE49-F238E27FC236}">
                    <a16:creationId xmlns:a16="http://schemas.microsoft.com/office/drawing/2014/main" id="{C5F36EDF-ACB6-1A09-A6E5-FE40BC8E2D6A}"/>
                  </a:ext>
                </a:extLst>
              </p:cNvPr>
              <p:cNvCxnSpPr/>
              <p:nvPr/>
            </p:nvCxnSpPr>
            <p:spPr>
              <a:xfrm flipH="1">
                <a:off x="4825270" y="1537170"/>
                <a:ext cx="4740" cy="684059"/>
              </a:xfrm>
              <a:prstGeom prst="line">
                <a:avLst/>
              </a:prstGeom>
              <a:noFill/>
              <a:ln w="6350" cap="flat" cmpd="sng" algn="ctr">
                <a:solidFill>
                  <a:srgbClr val="4472C4"/>
                </a:solidFill>
                <a:prstDash val="sysDash"/>
                <a:miter lim="800000"/>
              </a:ln>
              <a:effectLst/>
            </p:spPr>
          </p:cxnSp>
          <p:cxnSp>
            <p:nvCxnSpPr>
              <p:cNvPr id="19" name="Straight Connector 18">
                <a:extLst>
                  <a:ext uri="{FF2B5EF4-FFF2-40B4-BE49-F238E27FC236}">
                    <a16:creationId xmlns:a16="http://schemas.microsoft.com/office/drawing/2014/main" id="{6535781B-E3A6-01AF-15DF-870EBE459BC2}"/>
                  </a:ext>
                </a:extLst>
              </p:cNvPr>
              <p:cNvCxnSpPr/>
              <p:nvPr/>
            </p:nvCxnSpPr>
            <p:spPr>
              <a:xfrm flipV="1">
                <a:off x="4827113" y="2213418"/>
                <a:ext cx="724209" cy="3100"/>
              </a:xfrm>
              <a:prstGeom prst="line">
                <a:avLst/>
              </a:prstGeom>
              <a:noFill/>
              <a:ln w="6350" cap="flat" cmpd="sng" algn="ctr">
                <a:solidFill>
                  <a:srgbClr val="4472C4"/>
                </a:solidFill>
                <a:prstDash val="sysDash"/>
                <a:miter lim="800000"/>
              </a:ln>
              <a:effectLst/>
            </p:spPr>
          </p:cxnSp>
          <p:cxnSp>
            <p:nvCxnSpPr>
              <p:cNvPr id="20" name="Straight Connector 19">
                <a:extLst>
                  <a:ext uri="{FF2B5EF4-FFF2-40B4-BE49-F238E27FC236}">
                    <a16:creationId xmlns:a16="http://schemas.microsoft.com/office/drawing/2014/main" id="{31D3F48B-38FD-5578-4102-634DC7DFEEB2}"/>
                  </a:ext>
                </a:extLst>
              </p:cNvPr>
              <p:cNvCxnSpPr/>
              <p:nvPr/>
            </p:nvCxnSpPr>
            <p:spPr>
              <a:xfrm flipH="1">
                <a:off x="6235337" y="840132"/>
                <a:ext cx="0" cy="684725"/>
              </a:xfrm>
              <a:prstGeom prst="line">
                <a:avLst/>
              </a:prstGeom>
              <a:noFill/>
              <a:ln w="6350" cap="flat" cmpd="sng" algn="ctr">
                <a:solidFill>
                  <a:srgbClr val="4472C4"/>
                </a:solidFill>
                <a:prstDash val="sysDash"/>
                <a:miter lim="800000"/>
              </a:ln>
              <a:effectLst/>
            </p:spPr>
          </p:cxnSp>
          <p:cxnSp>
            <p:nvCxnSpPr>
              <p:cNvPr id="21" name="Straight Connector 20">
                <a:extLst>
                  <a:ext uri="{FF2B5EF4-FFF2-40B4-BE49-F238E27FC236}">
                    <a16:creationId xmlns:a16="http://schemas.microsoft.com/office/drawing/2014/main" id="{4D4FDD5F-D842-783F-E0E0-E702E31F0576}"/>
                  </a:ext>
                </a:extLst>
              </p:cNvPr>
              <p:cNvCxnSpPr>
                <a:cxnSpLocks/>
              </p:cNvCxnSpPr>
              <p:nvPr/>
            </p:nvCxnSpPr>
            <p:spPr>
              <a:xfrm>
                <a:off x="4811629" y="838051"/>
                <a:ext cx="1444752" cy="0"/>
              </a:xfrm>
              <a:prstGeom prst="line">
                <a:avLst/>
              </a:prstGeom>
              <a:noFill/>
              <a:ln w="6350" cap="flat" cmpd="sng" algn="ctr">
                <a:solidFill>
                  <a:srgbClr val="4472C4"/>
                </a:solidFill>
                <a:prstDash val="sysDash"/>
                <a:miter lim="800000"/>
              </a:ln>
              <a:effectLst/>
            </p:spPr>
          </p:cxnSp>
          <p:cxnSp>
            <p:nvCxnSpPr>
              <p:cNvPr id="22" name="Straight Connector 21">
                <a:extLst>
                  <a:ext uri="{FF2B5EF4-FFF2-40B4-BE49-F238E27FC236}">
                    <a16:creationId xmlns:a16="http://schemas.microsoft.com/office/drawing/2014/main" id="{CD519906-FE2E-842A-0618-31E7A1ED6B46}"/>
                  </a:ext>
                </a:extLst>
              </p:cNvPr>
              <p:cNvCxnSpPr/>
              <p:nvPr/>
            </p:nvCxnSpPr>
            <p:spPr>
              <a:xfrm flipH="1" flipV="1">
                <a:off x="4172875" y="1569681"/>
                <a:ext cx="2743200" cy="0"/>
              </a:xfrm>
              <a:prstGeom prst="line">
                <a:avLst/>
              </a:prstGeom>
              <a:noFill/>
              <a:ln w="6350" cap="flat" cmpd="sng" algn="ctr">
                <a:solidFill>
                  <a:sysClr val="windowText" lastClr="000000"/>
                </a:solidFill>
                <a:prstDash val="solid"/>
                <a:miter lim="800000"/>
              </a:ln>
              <a:effectLst/>
            </p:spPr>
          </p:cxnSp>
          <p:cxnSp>
            <p:nvCxnSpPr>
              <p:cNvPr id="23" name="Straight Connector 22">
                <a:extLst>
                  <a:ext uri="{FF2B5EF4-FFF2-40B4-BE49-F238E27FC236}">
                    <a16:creationId xmlns:a16="http://schemas.microsoft.com/office/drawing/2014/main" id="{49F45032-8B37-8DA1-D72C-4EE71A418FD1}"/>
                  </a:ext>
                </a:extLst>
              </p:cNvPr>
              <p:cNvCxnSpPr/>
              <p:nvPr/>
            </p:nvCxnSpPr>
            <p:spPr>
              <a:xfrm>
                <a:off x="5550266" y="338574"/>
                <a:ext cx="3268" cy="2433877"/>
              </a:xfrm>
              <a:prstGeom prst="line">
                <a:avLst/>
              </a:prstGeom>
              <a:noFill/>
              <a:ln w="6350" cap="flat" cmpd="sng" algn="ctr">
                <a:solidFill>
                  <a:sysClr val="windowText" lastClr="000000"/>
                </a:solidFill>
                <a:prstDash val="solid"/>
                <a:miter lim="800000"/>
              </a:ln>
              <a:effectLst/>
            </p:spPr>
          </p:cxnSp>
          <p:sp>
            <p:nvSpPr>
              <p:cNvPr id="24" name="Oval 23">
                <a:extLst>
                  <a:ext uri="{FF2B5EF4-FFF2-40B4-BE49-F238E27FC236}">
                    <a16:creationId xmlns:a16="http://schemas.microsoft.com/office/drawing/2014/main" id="{26B43F8C-D22D-1949-DAC1-7B936D9A3B55}"/>
                  </a:ext>
                </a:extLst>
              </p:cNvPr>
              <p:cNvSpPr/>
              <p:nvPr/>
            </p:nvSpPr>
            <p:spPr>
              <a:xfrm>
                <a:off x="6931867" y="1489269"/>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144B2482-DA63-8142-2CA0-A254744A3E8B}"/>
                  </a:ext>
                </a:extLst>
              </p:cNvPr>
              <p:cNvSpPr/>
              <p:nvPr/>
            </p:nvSpPr>
            <p:spPr>
              <a:xfrm>
                <a:off x="3991896" y="1489269"/>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D7AC42E6-877A-8244-2CE5-E461296C4B29}"/>
                  </a:ext>
                </a:extLst>
              </p:cNvPr>
              <p:cNvSpPr/>
              <p:nvPr/>
            </p:nvSpPr>
            <p:spPr>
              <a:xfrm>
                <a:off x="5485244" y="2772451"/>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C34A99D6-A50A-0368-FCBB-F5A6280E2077}"/>
                  </a:ext>
                </a:extLst>
              </p:cNvPr>
              <p:cNvSpPr/>
              <p:nvPr/>
            </p:nvSpPr>
            <p:spPr>
              <a:xfrm>
                <a:off x="5461882" y="1489269"/>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C1242D91-643F-763E-18ED-386E8EB18FBC}"/>
                  </a:ext>
                </a:extLst>
              </p:cNvPr>
              <p:cNvSpPr/>
              <p:nvPr/>
            </p:nvSpPr>
            <p:spPr>
              <a:xfrm>
                <a:off x="5461882" y="155054"/>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E0BA71E6-D304-8C77-0BA6-B3C22E6C16BA}"/>
                  </a:ext>
                </a:extLst>
              </p:cNvPr>
              <p:cNvCxnSpPr/>
              <p:nvPr/>
            </p:nvCxnSpPr>
            <p:spPr>
              <a:xfrm flipH="1">
                <a:off x="6107534" y="1530262"/>
                <a:ext cx="127803" cy="452965"/>
              </a:xfrm>
              <a:prstGeom prst="line">
                <a:avLst/>
              </a:prstGeom>
              <a:noFill/>
              <a:ln w="6350" cap="flat" cmpd="sng" algn="ctr">
                <a:solidFill>
                  <a:srgbClr val="4472C4"/>
                </a:solidFill>
                <a:prstDash val="sysDash"/>
                <a:miter lim="800000"/>
              </a:ln>
              <a:effectLst/>
            </p:spPr>
          </p:cxnSp>
          <p:cxnSp>
            <p:nvCxnSpPr>
              <p:cNvPr id="30" name="Straight Connector 29">
                <a:extLst>
                  <a:ext uri="{FF2B5EF4-FFF2-40B4-BE49-F238E27FC236}">
                    <a16:creationId xmlns:a16="http://schemas.microsoft.com/office/drawing/2014/main" id="{1A67567E-4901-592F-2DAE-0338061033FF}"/>
                  </a:ext>
                </a:extLst>
              </p:cNvPr>
              <p:cNvCxnSpPr/>
              <p:nvPr/>
            </p:nvCxnSpPr>
            <p:spPr>
              <a:xfrm flipH="1">
                <a:off x="5579150" y="1971125"/>
                <a:ext cx="528383" cy="245784"/>
              </a:xfrm>
              <a:prstGeom prst="line">
                <a:avLst/>
              </a:prstGeom>
              <a:noFill/>
              <a:ln w="6350" cap="flat" cmpd="sng" algn="ctr">
                <a:solidFill>
                  <a:srgbClr val="4472C4"/>
                </a:solidFill>
                <a:prstDash val="sysDash"/>
                <a:miter lim="800000"/>
              </a:ln>
              <a:effectLst/>
            </p:spPr>
          </p:cxnSp>
          <p:sp>
            <p:nvSpPr>
              <p:cNvPr id="31" name="Triangle 30">
                <a:extLst>
                  <a:ext uri="{FF2B5EF4-FFF2-40B4-BE49-F238E27FC236}">
                    <a16:creationId xmlns:a16="http://schemas.microsoft.com/office/drawing/2014/main" id="{033EAAE6-8D62-D9B9-080A-BCBDDDEF8BDA}"/>
                  </a:ext>
                </a:extLst>
              </p:cNvPr>
              <p:cNvSpPr/>
              <p:nvPr/>
            </p:nvSpPr>
            <p:spPr>
              <a:xfrm>
                <a:off x="5519904" y="779933"/>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Triangle 31">
                <a:extLst>
                  <a:ext uri="{FF2B5EF4-FFF2-40B4-BE49-F238E27FC236}">
                    <a16:creationId xmlns:a16="http://schemas.microsoft.com/office/drawing/2014/main" id="{E1AA23C8-1A7D-D92A-F09C-470F1A2CBA0C}"/>
                  </a:ext>
                </a:extLst>
              </p:cNvPr>
              <p:cNvSpPr/>
              <p:nvPr/>
            </p:nvSpPr>
            <p:spPr>
              <a:xfrm>
                <a:off x="6182138" y="1498223"/>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Triangle 32">
                <a:extLst>
                  <a:ext uri="{FF2B5EF4-FFF2-40B4-BE49-F238E27FC236}">
                    <a16:creationId xmlns:a16="http://schemas.microsoft.com/office/drawing/2014/main" id="{5B537955-C097-2045-D496-4DF428FE7B9F}"/>
                  </a:ext>
                </a:extLst>
              </p:cNvPr>
              <p:cNvSpPr/>
              <p:nvPr/>
            </p:nvSpPr>
            <p:spPr>
              <a:xfrm>
                <a:off x="4781393" y="1509957"/>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riangle 33">
                <a:extLst>
                  <a:ext uri="{FF2B5EF4-FFF2-40B4-BE49-F238E27FC236}">
                    <a16:creationId xmlns:a16="http://schemas.microsoft.com/office/drawing/2014/main" id="{1EB49AC2-8464-A7D5-7134-71810BEF119A}"/>
                  </a:ext>
                </a:extLst>
              </p:cNvPr>
              <p:cNvSpPr/>
              <p:nvPr/>
            </p:nvSpPr>
            <p:spPr>
              <a:xfrm>
                <a:off x="5521905" y="2181499"/>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810D824-A3E5-84D3-C6AE-A0CCF7DCD458}"/>
                  </a:ext>
                </a:extLst>
              </p:cNvPr>
              <p:cNvSpPr/>
              <p:nvPr/>
            </p:nvSpPr>
            <p:spPr>
              <a:xfrm rot="5400000">
                <a:off x="5517201" y="132576"/>
                <a:ext cx="188286" cy="2878639"/>
              </a:xfrm>
              <a:prstGeom prst="rect">
                <a:avLst/>
              </a:prstGeom>
              <a:solidFill>
                <a:srgbClr val="4472C4">
                  <a:alpha val="10000"/>
                </a:srgbClr>
              </a:solidFill>
              <a:ln w="12700" cap="flat" cmpd="sng" algn="ctr">
                <a:solidFill>
                  <a:srgbClr val="00B050"/>
                </a:solidFill>
                <a:prstDash val="solid"/>
                <a:miter lim="800000"/>
              </a:ln>
              <a:effectLst>
                <a:outerShdw blurRad="50800" dist="50800" dir="5400000" algn="ctr" rotWithShape="0">
                  <a:srgbClr val="000000">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7" name="TextBox 6">
              <a:extLst>
                <a:ext uri="{FF2B5EF4-FFF2-40B4-BE49-F238E27FC236}">
                  <a16:creationId xmlns:a16="http://schemas.microsoft.com/office/drawing/2014/main" id="{D368D8B5-8896-5FC1-3934-FEB6B43818B1}"/>
                </a:ext>
              </a:extLst>
            </p:cNvPr>
            <p:cNvSpPr txBox="1"/>
            <p:nvPr/>
          </p:nvSpPr>
          <p:spPr>
            <a:xfrm>
              <a:off x="478557" y="2278491"/>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n1</a:t>
              </a:r>
            </a:p>
          </p:txBody>
        </p:sp>
        <p:sp>
          <p:nvSpPr>
            <p:cNvPr id="8" name="TextBox 7">
              <a:extLst>
                <a:ext uri="{FF2B5EF4-FFF2-40B4-BE49-F238E27FC236}">
                  <a16:creationId xmlns:a16="http://schemas.microsoft.com/office/drawing/2014/main" id="{C7C1F8F9-57B4-AE05-1035-3E8177F23222}"/>
                </a:ext>
              </a:extLst>
            </p:cNvPr>
            <p:cNvSpPr txBox="1"/>
            <p:nvPr/>
          </p:nvSpPr>
          <p:spPr>
            <a:xfrm>
              <a:off x="1495642" y="2248632"/>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a:t>
              </a:r>
            </a:p>
          </p:txBody>
        </p:sp>
        <p:sp>
          <p:nvSpPr>
            <p:cNvPr id="9" name="TextBox 8">
              <a:extLst>
                <a:ext uri="{FF2B5EF4-FFF2-40B4-BE49-F238E27FC236}">
                  <a16:creationId xmlns:a16="http://schemas.microsoft.com/office/drawing/2014/main" id="{A76A0177-30ED-CDB3-331F-9EB3BD7D085A}"/>
                </a:ext>
              </a:extLst>
            </p:cNvPr>
            <p:cNvSpPr txBox="1"/>
            <p:nvPr/>
          </p:nvSpPr>
          <p:spPr>
            <a:xfrm>
              <a:off x="3411729" y="2278491"/>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n3</a:t>
              </a:r>
            </a:p>
          </p:txBody>
        </p:sp>
        <p:sp>
          <p:nvSpPr>
            <p:cNvPr id="10" name="TextBox 9">
              <a:extLst>
                <a:ext uri="{FF2B5EF4-FFF2-40B4-BE49-F238E27FC236}">
                  <a16:creationId xmlns:a16="http://schemas.microsoft.com/office/drawing/2014/main" id="{05638EF1-6999-5DD7-09BF-1332C21024E4}"/>
                </a:ext>
              </a:extLst>
            </p:cNvPr>
            <p:cNvSpPr txBox="1"/>
            <p:nvPr/>
          </p:nvSpPr>
          <p:spPr>
            <a:xfrm>
              <a:off x="777088" y="2831766"/>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e1</a:t>
              </a:r>
            </a:p>
          </p:txBody>
        </p:sp>
        <p:sp>
          <p:nvSpPr>
            <p:cNvPr id="11" name="TextBox 10">
              <a:extLst>
                <a:ext uri="{FF2B5EF4-FFF2-40B4-BE49-F238E27FC236}">
                  <a16:creationId xmlns:a16="http://schemas.microsoft.com/office/drawing/2014/main" id="{4B7B9868-E56C-C9AA-903B-FB39AB79905C}"/>
                </a:ext>
              </a:extLst>
            </p:cNvPr>
            <p:cNvSpPr txBox="1"/>
            <p:nvPr/>
          </p:nvSpPr>
          <p:spPr>
            <a:xfrm>
              <a:off x="2848455" y="2831766"/>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panose="020F0502020204030204"/>
                </a:rPr>
                <a:t>e</a:t>
              </a:r>
              <a:r>
                <a:rPr kumimoji="0" lang="en-US" sz="1800" b="0" i="0" u="none" strike="noStrike" kern="0" cap="none" spc="0" normalizeH="0" baseline="0" noProof="0" dirty="0">
                  <a:ln>
                    <a:noFill/>
                  </a:ln>
                  <a:solidFill>
                    <a:prstClr val="black"/>
                  </a:solidFill>
                  <a:effectLst/>
                  <a:uLnTx/>
                  <a:uFillTx/>
                  <a:latin typeface="Calibri" panose="020F0502020204030204"/>
                </a:rPr>
                <a:t>2</a:t>
              </a:r>
            </a:p>
          </p:txBody>
        </p:sp>
        <p:sp>
          <p:nvSpPr>
            <p:cNvPr id="12" name="TextBox 11">
              <a:extLst>
                <a:ext uri="{FF2B5EF4-FFF2-40B4-BE49-F238E27FC236}">
                  <a16:creationId xmlns:a16="http://schemas.microsoft.com/office/drawing/2014/main" id="{59372AEF-7686-B018-02BC-7328321033EB}"/>
                </a:ext>
              </a:extLst>
            </p:cNvPr>
            <p:cNvSpPr txBox="1"/>
            <p:nvPr/>
          </p:nvSpPr>
          <p:spPr>
            <a:xfrm>
              <a:off x="2149087" y="1556202"/>
              <a:ext cx="41389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e3</a:t>
              </a:r>
            </a:p>
          </p:txBody>
        </p:sp>
        <p:sp>
          <p:nvSpPr>
            <p:cNvPr id="13" name="TextBox 12">
              <a:extLst>
                <a:ext uri="{FF2B5EF4-FFF2-40B4-BE49-F238E27FC236}">
                  <a16:creationId xmlns:a16="http://schemas.microsoft.com/office/drawing/2014/main" id="{343D1AA0-BBD6-3483-A4A3-15F7E3D89DD9}"/>
                </a:ext>
              </a:extLst>
            </p:cNvPr>
            <p:cNvSpPr txBox="1"/>
            <p:nvPr/>
          </p:nvSpPr>
          <p:spPr>
            <a:xfrm>
              <a:off x="2199191" y="3435102"/>
              <a:ext cx="41389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e4</a:t>
              </a:r>
            </a:p>
          </p:txBody>
        </p:sp>
        <p:sp>
          <p:nvSpPr>
            <p:cNvPr id="14" name="TextBox 13">
              <a:extLst>
                <a:ext uri="{FF2B5EF4-FFF2-40B4-BE49-F238E27FC236}">
                  <a16:creationId xmlns:a16="http://schemas.microsoft.com/office/drawing/2014/main" id="{F0787B41-A62C-DD40-883B-B2444BC09F8E}"/>
                </a:ext>
              </a:extLst>
            </p:cNvPr>
            <p:cNvSpPr txBox="1"/>
            <p:nvPr/>
          </p:nvSpPr>
          <p:spPr>
            <a:xfrm>
              <a:off x="2194882" y="3889411"/>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n4</a:t>
              </a:r>
            </a:p>
          </p:txBody>
        </p:sp>
        <p:sp>
          <p:nvSpPr>
            <p:cNvPr id="15" name="TextBox 14">
              <a:extLst>
                <a:ext uri="{FF2B5EF4-FFF2-40B4-BE49-F238E27FC236}">
                  <a16:creationId xmlns:a16="http://schemas.microsoft.com/office/drawing/2014/main" id="{72CEAA03-4A70-190D-1599-68CBBF69F0DC}"/>
                </a:ext>
              </a:extLst>
            </p:cNvPr>
            <p:cNvSpPr txBox="1"/>
            <p:nvPr/>
          </p:nvSpPr>
          <p:spPr>
            <a:xfrm>
              <a:off x="2104373" y="1089765"/>
              <a:ext cx="4235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n5</a:t>
              </a:r>
            </a:p>
          </p:txBody>
        </p:sp>
      </p:grpSp>
      <p:grpSp>
        <p:nvGrpSpPr>
          <p:cNvPr id="36" name="Group 35">
            <a:extLst>
              <a:ext uri="{FF2B5EF4-FFF2-40B4-BE49-F238E27FC236}">
                <a16:creationId xmlns:a16="http://schemas.microsoft.com/office/drawing/2014/main" id="{0F2B019C-78DD-1516-E4AF-2430C0EDC5FE}"/>
              </a:ext>
            </a:extLst>
          </p:cNvPr>
          <p:cNvGrpSpPr/>
          <p:nvPr/>
        </p:nvGrpSpPr>
        <p:grpSpPr>
          <a:xfrm>
            <a:off x="6970476" y="2447435"/>
            <a:ext cx="2297823" cy="1143095"/>
            <a:chOff x="7874215" y="2879810"/>
            <a:chExt cx="2297823" cy="1143095"/>
          </a:xfrm>
        </p:grpSpPr>
        <p:grpSp>
          <p:nvGrpSpPr>
            <p:cNvPr id="37" name="Group 36">
              <a:extLst>
                <a:ext uri="{FF2B5EF4-FFF2-40B4-BE49-F238E27FC236}">
                  <a16:creationId xmlns:a16="http://schemas.microsoft.com/office/drawing/2014/main" id="{2BAC4540-96DA-D32C-9E2F-CA4476080538}"/>
                </a:ext>
              </a:extLst>
            </p:cNvPr>
            <p:cNvGrpSpPr/>
            <p:nvPr/>
          </p:nvGrpSpPr>
          <p:grpSpPr>
            <a:xfrm>
              <a:off x="7874215" y="2879810"/>
              <a:ext cx="2297823" cy="1143095"/>
              <a:chOff x="6607947" y="1983715"/>
              <a:chExt cx="2297823" cy="1143095"/>
            </a:xfrm>
          </p:grpSpPr>
          <p:grpSp>
            <p:nvGrpSpPr>
              <p:cNvPr id="39" name="Group 38">
                <a:extLst>
                  <a:ext uri="{FF2B5EF4-FFF2-40B4-BE49-F238E27FC236}">
                    <a16:creationId xmlns:a16="http://schemas.microsoft.com/office/drawing/2014/main" id="{073EEF8E-5562-78A4-1651-9A87D9D1AB57}"/>
                  </a:ext>
                </a:extLst>
              </p:cNvPr>
              <p:cNvGrpSpPr/>
              <p:nvPr/>
            </p:nvGrpSpPr>
            <p:grpSpPr>
              <a:xfrm>
                <a:off x="6611667" y="1983715"/>
                <a:ext cx="1652865" cy="1143095"/>
                <a:chOff x="6004561" y="2713620"/>
                <a:chExt cx="1652865" cy="1143095"/>
              </a:xfrm>
            </p:grpSpPr>
            <p:cxnSp>
              <p:nvCxnSpPr>
                <p:cNvPr id="43" name="Straight Connector 42">
                  <a:extLst>
                    <a:ext uri="{FF2B5EF4-FFF2-40B4-BE49-F238E27FC236}">
                      <a16:creationId xmlns:a16="http://schemas.microsoft.com/office/drawing/2014/main" id="{CB709A71-5FA0-EE40-7167-BCEFB9647EB9}"/>
                    </a:ext>
                  </a:extLst>
                </p:cNvPr>
                <p:cNvCxnSpPr/>
                <p:nvPr/>
              </p:nvCxnSpPr>
              <p:spPr>
                <a:xfrm flipH="1">
                  <a:off x="6778016" y="2713620"/>
                  <a:ext cx="0" cy="684725"/>
                </a:xfrm>
                <a:prstGeom prst="line">
                  <a:avLst/>
                </a:prstGeom>
                <a:noFill/>
                <a:ln w="6350" cap="flat" cmpd="sng" algn="ctr">
                  <a:solidFill>
                    <a:srgbClr val="4472C4"/>
                  </a:solidFill>
                  <a:prstDash val="sysDash"/>
                  <a:miter lim="800000"/>
                </a:ln>
                <a:effectLst/>
              </p:spPr>
            </p:cxnSp>
            <p:cxnSp>
              <p:nvCxnSpPr>
                <p:cNvPr id="44" name="Straight Connector 43">
                  <a:extLst>
                    <a:ext uri="{FF2B5EF4-FFF2-40B4-BE49-F238E27FC236}">
                      <a16:creationId xmlns:a16="http://schemas.microsoft.com/office/drawing/2014/main" id="{7B7E0F05-1C05-F2F5-A879-4F5C002A8E91}"/>
                    </a:ext>
                  </a:extLst>
                </p:cNvPr>
                <p:cNvCxnSpPr>
                  <a:cxnSpLocks/>
                  <a:endCxn id="46" idx="2"/>
                </p:cNvCxnSpPr>
                <p:nvPr/>
              </p:nvCxnSpPr>
              <p:spPr>
                <a:xfrm flipH="1">
                  <a:off x="6004561" y="3443169"/>
                  <a:ext cx="1454194" cy="11348"/>
                </a:xfrm>
                <a:prstGeom prst="line">
                  <a:avLst/>
                </a:prstGeom>
                <a:noFill/>
                <a:ln w="6350" cap="flat" cmpd="sng" algn="ctr">
                  <a:solidFill>
                    <a:sysClr val="windowText" lastClr="000000"/>
                  </a:solidFill>
                  <a:prstDash val="solid"/>
                  <a:miter lim="800000"/>
                </a:ln>
                <a:effectLst/>
              </p:spPr>
            </p:cxnSp>
            <p:sp>
              <p:nvSpPr>
                <p:cNvPr id="45" name="Oval 44">
                  <a:extLst>
                    <a:ext uri="{FF2B5EF4-FFF2-40B4-BE49-F238E27FC236}">
                      <a16:creationId xmlns:a16="http://schemas.microsoft.com/office/drawing/2014/main" id="{76FA9B85-448E-B050-272E-060C7344B448}"/>
                    </a:ext>
                  </a:extLst>
                </p:cNvPr>
                <p:cNvSpPr/>
                <p:nvPr/>
              </p:nvSpPr>
              <p:spPr>
                <a:xfrm>
                  <a:off x="7474546"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B88B0D52-9B77-15D7-63BF-88F070951941}"/>
                    </a:ext>
                  </a:extLst>
                </p:cNvPr>
                <p:cNvSpPr/>
                <p:nvPr/>
              </p:nvSpPr>
              <p:spPr>
                <a:xfrm>
                  <a:off x="6004561"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a:extLst>
                    <a:ext uri="{FF2B5EF4-FFF2-40B4-BE49-F238E27FC236}">
                      <a16:creationId xmlns:a16="http://schemas.microsoft.com/office/drawing/2014/main" id="{B181E738-C5E9-846F-7C7F-C8838A65384D}"/>
                    </a:ext>
                  </a:extLst>
                </p:cNvPr>
                <p:cNvCxnSpPr/>
                <p:nvPr/>
              </p:nvCxnSpPr>
              <p:spPr>
                <a:xfrm flipH="1">
                  <a:off x="6650213" y="3403750"/>
                  <a:ext cx="127803" cy="452965"/>
                </a:xfrm>
                <a:prstGeom prst="line">
                  <a:avLst/>
                </a:prstGeom>
                <a:noFill/>
                <a:ln w="6350" cap="flat" cmpd="sng" algn="ctr">
                  <a:solidFill>
                    <a:srgbClr val="4472C4"/>
                  </a:solidFill>
                  <a:prstDash val="sysDash"/>
                  <a:miter lim="800000"/>
                </a:ln>
                <a:effectLst/>
              </p:spPr>
            </p:cxnSp>
            <p:sp>
              <p:nvSpPr>
                <p:cNvPr id="48" name="Triangle 47">
                  <a:extLst>
                    <a:ext uri="{FF2B5EF4-FFF2-40B4-BE49-F238E27FC236}">
                      <a16:creationId xmlns:a16="http://schemas.microsoft.com/office/drawing/2014/main" id="{064C9327-41F8-F6F9-68DF-714327EB7771}"/>
                    </a:ext>
                  </a:extLst>
                </p:cNvPr>
                <p:cNvSpPr/>
                <p:nvPr/>
              </p:nvSpPr>
              <p:spPr>
                <a:xfrm>
                  <a:off x="6724817" y="3371711"/>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40" name="TextBox 39">
                <a:extLst>
                  <a:ext uri="{FF2B5EF4-FFF2-40B4-BE49-F238E27FC236}">
                    <a16:creationId xmlns:a16="http://schemas.microsoft.com/office/drawing/2014/main" id="{D35816DA-90CA-630D-7130-3B44FA1271D1}"/>
                  </a:ext>
                </a:extLst>
              </p:cNvPr>
              <p:cNvSpPr txBox="1"/>
              <p:nvPr/>
            </p:nvSpPr>
            <p:spPr>
              <a:xfrm>
                <a:off x="6607947" y="2295193"/>
                <a:ext cx="7152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 (L)</a:t>
                </a:r>
              </a:p>
            </p:txBody>
          </p:sp>
          <p:sp>
            <p:nvSpPr>
              <p:cNvPr id="41" name="TextBox 40">
                <a:extLst>
                  <a:ext uri="{FF2B5EF4-FFF2-40B4-BE49-F238E27FC236}">
                    <a16:creationId xmlns:a16="http://schemas.microsoft.com/office/drawing/2014/main" id="{FC3B82FE-DF2B-49C9-AC6D-7ECC575940AA}"/>
                  </a:ext>
                </a:extLst>
              </p:cNvPr>
              <p:cNvSpPr txBox="1"/>
              <p:nvPr/>
            </p:nvSpPr>
            <p:spPr>
              <a:xfrm>
                <a:off x="8163259" y="2295193"/>
                <a:ext cx="7425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n3 (R)</a:t>
                </a:r>
              </a:p>
            </p:txBody>
          </p:sp>
          <p:sp>
            <p:nvSpPr>
              <p:cNvPr id="42" name="TextBox 41">
                <a:extLst>
                  <a:ext uri="{FF2B5EF4-FFF2-40B4-BE49-F238E27FC236}">
                    <a16:creationId xmlns:a16="http://schemas.microsoft.com/office/drawing/2014/main" id="{B6658136-8125-2BF8-FD1F-1432DA63CA12}"/>
                  </a:ext>
                </a:extLst>
              </p:cNvPr>
              <p:cNvSpPr txBox="1"/>
              <p:nvPr/>
            </p:nvSpPr>
            <p:spPr>
              <a:xfrm>
                <a:off x="7409117" y="2742250"/>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e2</a:t>
                </a:r>
              </a:p>
            </p:txBody>
          </p:sp>
        </p:grpSp>
        <p:cxnSp>
          <p:nvCxnSpPr>
            <p:cNvPr id="38" name="Straight Arrow Connector 37">
              <a:extLst>
                <a:ext uri="{FF2B5EF4-FFF2-40B4-BE49-F238E27FC236}">
                  <a16:creationId xmlns:a16="http://schemas.microsoft.com/office/drawing/2014/main" id="{D39686AF-6DAD-C45C-7246-7AFA19883C05}"/>
                </a:ext>
              </a:extLst>
            </p:cNvPr>
            <p:cNvCxnSpPr>
              <a:cxnSpLocks/>
            </p:cNvCxnSpPr>
            <p:nvPr/>
          </p:nvCxnSpPr>
          <p:spPr>
            <a:xfrm>
              <a:off x="8643181" y="3580297"/>
              <a:ext cx="552678" cy="165303"/>
            </a:xfrm>
            <a:prstGeom prst="straightConnector1">
              <a:avLst/>
            </a:prstGeom>
            <a:noFill/>
            <a:ln w="6350" cap="flat" cmpd="sng" algn="ctr">
              <a:solidFill>
                <a:srgbClr val="4472C4"/>
              </a:solidFill>
              <a:prstDash val="solid"/>
              <a:miter lim="800000"/>
              <a:tailEnd type="triangle"/>
            </a:ln>
            <a:effectLst/>
          </p:spPr>
        </p:cxnSp>
      </p:grpSp>
      <p:grpSp>
        <p:nvGrpSpPr>
          <p:cNvPr id="49" name="Group 48">
            <a:extLst>
              <a:ext uri="{FF2B5EF4-FFF2-40B4-BE49-F238E27FC236}">
                <a16:creationId xmlns:a16="http://schemas.microsoft.com/office/drawing/2014/main" id="{1904C06C-A2D1-C0AE-A427-477A45146B8C}"/>
              </a:ext>
            </a:extLst>
          </p:cNvPr>
          <p:cNvGrpSpPr/>
          <p:nvPr/>
        </p:nvGrpSpPr>
        <p:grpSpPr>
          <a:xfrm>
            <a:off x="4240952" y="2458271"/>
            <a:ext cx="2134985" cy="1380431"/>
            <a:chOff x="4824667" y="2873876"/>
            <a:chExt cx="2134985" cy="1380431"/>
          </a:xfrm>
        </p:grpSpPr>
        <p:grpSp>
          <p:nvGrpSpPr>
            <p:cNvPr id="50" name="Group 49">
              <a:extLst>
                <a:ext uri="{FF2B5EF4-FFF2-40B4-BE49-F238E27FC236}">
                  <a16:creationId xmlns:a16="http://schemas.microsoft.com/office/drawing/2014/main" id="{388015A5-BC2C-F311-E1F8-467832BAD1CA}"/>
                </a:ext>
              </a:extLst>
            </p:cNvPr>
            <p:cNvGrpSpPr/>
            <p:nvPr/>
          </p:nvGrpSpPr>
          <p:grpSpPr>
            <a:xfrm>
              <a:off x="4824667" y="2873876"/>
              <a:ext cx="2134985" cy="1380431"/>
              <a:chOff x="4363705" y="1968542"/>
              <a:chExt cx="2134985" cy="1380431"/>
            </a:xfrm>
          </p:grpSpPr>
          <p:grpSp>
            <p:nvGrpSpPr>
              <p:cNvPr id="52" name="Group 51">
                <a:extLst>
                  <a:ext uri="{FF2B5EF4-FFF2-40B4-BE49-F238E27FC236}">
                    <a16:creationId xmlns:a16="http://schemas.microsoft.com/office/drawing/2014/main" id="{05645ABC-BB3F-BC32-B035-2AA2D6DB72EE}"/>
                  </a:ext>
                </a:extLst>
              </p:cNvPr>
              <p:cNvGrpSpPr/>
              <p:nvPr/>
            </p:nvGrpSpPr>
            <p:grpSpPr>
              <a:xfrm>
                <a:off x="4407089" y="1968542"/>
                <a:ext cx="1652866" cy="1380431"/>
                <a:chOff x="4151842" y="1790494"/>
                <a:chExt cx="1652866" cy="1380431"/>
              </a:xfrm>
            </p:grpSpPr>
            <p:cxnSp>
              <p:nvCxnSpPr>
                <p:cNvPr id="56" name="Straight Connector 55">
                  <a:extLst>
                    <a:ext uri="{FF2B5EF4-FFF2-40B4-BE49-F238E27FC236}">
                      <a16:creationId xmlns:a16="http://schemas.microsoft.com/office/drawing/2014/main" id="{677ED4E5-40CA-7CE6-AA67-1BF80FF363FD}"/>
                    </a:ext>
                  </a:extLst>
                </p:cNvPr>
                <p:cNvCxnSpPr/>
                <p:nvPr/>
              </p:nvCxnSpPr>
              <p:spPr>
                <a:xfrm flipH="1">
                  <a:off x="4982319" y="1790494"/>
                  <a:ext cx="4740" cy="684059"/>
                </a:xfrm>
                <a:prstGeom prst="line">
                  <a:avLst/>
                </a:prstGeom>
                <a:noFill/>
                <a:ln w="6350" cap="flat" cmpd="sng" algn="ctr">
                  <a:solidFill>
                    <a:srgbClr val="4472C4"/>
                  </a:solidFill>
                  <a:prstDash val="sysDash"/>
                  <a:miter lim="800000"/>
                </a:ln>
                <a:effectLst/>
              </p:spPr>
            </p:cxnSp>
            <p:cxnSp>
              <p:nvCxnSpPr>
                <p:cNvPr id="57" name="Straight Connector 56">
                  <a:extLst>
                    <a:ext uri="{FF2B5EF4-FFF2-40B4-BE49-F238E27FC236}">
                      <a16:creationId xmlns:a16="http://schemas.microsoft.com/office/drawing/2014/main" id="{00674C6B-D305-D2E8-4A38-CACB627FC5DE}"/>
                    </a:ext>
                  </a:extLst>
                </p:cNvPr>
                <p:cNvCxnSpPr/>
                <p:nvPr/>
              </p:nvCxnSpPr>
              <p:spPr>
                <a:xfrm flipH="1">
                  <a:off x="4985216" y="2486866"/>
                  <a:ext cx="4740" cy="684059"/>
                </a:xfrm>
                <a:prstGeom prst="line">
                  <a:avLst/>
                </a:prstGeom>
                <a:noFill/>
                <a:ln w="6350" cap="flat" cmpd="sng" algn="ctr">
                  <a:solidFill>
                    <a:srgbClr val="4472C4"/>
                  </a:solidFill>
                  <a:prstDash val="sysDash"/>
                  <a:miter lim="800000"/>
                </a:ln>
                <a:effectLst/>
              </p:spPr>
            </p:cxnSp>
            <p:cxnSp>
              <p:nvCxnSpPr>
                <p:cNvPr id="58" name="Straight Connector 57">
                  <a:extLst>
                    <a:ext uri="{FF2B5EF4-FFF2-40B4-BE49-F238E27FC236}">
                      <a16:creationId xmlns:a16="http://schemas.microsoft.com/office/drawing/2014/main" id="{E47C2EC7-F70F-A2EF-2FB7-B5EDA537C49D}"/>
                    </a:ext>
                  </a:extLst>
                </p:cNvPr>
                <p:cNvCxnSpPr>
                  <a:cxnSpLocks/>
                  <a:stCxn id="60" idx="2"/>
                </p:cNvCxnSpPr>
                <p:nvPr/>
              </p:nvCxnSpPr>
              <p:spPr>
                <a:xfrm flipH="1" flipV="1">
                  <a:off x="4332822" y="2519377"/>
                  <a:ext cx="1325880" cy="0"/>
                </a:xfrm>
                <a:prstGeom prst="line">
                  <a:avLst/>
                </a:prstGeom>
                <a:noFill/>
                <a:ln w="6350" cap="flat" cmpd="sng" algn="ctr">
                  <a:solidFill>
                    <a:sysClr val="windowText" lastClr="000000"/>
                  </a:solidFill>
                  <a:prstDash val="solid"/>
                  <a:miter lim="800000"/>
                </a:ln>
                <a:effectLst/>
              </p:spPr>
            </p:cxnSp>
            <p:sp>
              <p:nvSpPr>
                <p:cNvPr id="59" name="Oval 58">
                  <a:extLst>
                    <a:ext uri="{FF2B5EF4-FFF2-40B4-BE49-F238E27FC236}">
                      <a16:creationId xmlns:a16="http://schemas.microsoft.com/office/drawing/2014/main" id="{B68ACA97-5E6B-D436-D50B-D4C7414ADF8C}"/>
                    </a:ext>
                  </a:extLst>
                </p:cNvPr>
                <p:cNvSpPr/>
                <p:nvPr/>
              </p:nvSpPr>
              <p:spPr>
                <a:xfrm>
                  <a:off x="4151842" y="2438965"/>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273B6C4E-5812-8BF8-98CE-4ADF43105E22}"/>
                    </a:ext>
                  </a:extLst>
                </p:cNvPr>
                <p:cNvSpPr/>
                <p:nvPr/>
              </p:nvSpPr>
              <p:spPr>
                <a:xfrm>
                  <a:off x="5621828" y="2438965"/>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Triangle 60">
                  <a:extLst>
                    <a:ext uri="{FF2B5EF4-FFF2-40B4-BE49-F238E27FC236}">
                      <a16:creationId xmlns:a16="http://schemas.microsoft.com/office/drawing/2014/main" id="{8818148D-F857-3F8B-C376-19622D3DB1B7}"/>
                    </a:ext>
                  </a:extLst>
                </p:cNvPr>
                <p:cNvSpPr/>
                <p:nvPr/>
              </p:nvSpPr>
              <p:spPr>
                <a:xfrm>
                  <a:off x="4941339" y="2459653"/>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3" name="TextBox 52">
                <a:extLst>
                  <a:ext uri="{FF2B5EF4-FFF2-40B4-BE49-F238E27FC236}">
                    <a16:creationId xmlns:a16="http://schemas.microsoft.com/office/drawing/2014/main" id="{B0BF6DAF-70BB-3F1D-A1C7-DF8AE8827EA5}"/>
                  </a:ext>
                </a:extLst>
              </p:cNvPr>
              <p:cNvSpPr txBox="1"/>
              <p:nvPr/>
            </p:nvSpPr>
            <p:spPr>
              <a:xfrm>
                <a:off x="4363705" y="2305631"/>
                <a:ext cx="7152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n1 (L)</a:t>
                </a:r>
              </a:p>
            </p:txBody>
          </p:sp>
          <p:sp>
            <p:nvSpPr>
              <p:cNvPr id="54" name="TextBox 53">
                <a:extLst>
                  <a:ext uri="{FF2B5EF4-FFF2-40B4-BE49-F238E27FC236}">
                    <a16:creationId xmlns:a16="http://schemas.microsoft.com/office/drawing/2014/main" id="{FC3E3568-05A8-D960-C075-F90AA82D4B55}"/>
                  </a:ext>
                </a:extLst>
              </p:cNvPr>
              <p:cNvSpPr txBox="1"/>
              <p:nvPr/>
            </p:nvSpPr>
            <p:spPr>
              <a:xfrm>
                <a:off x="5756179" y="2305631"/>
                <a:ext cx="7425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 (R)</a:t>
                </a:r>
              </a:p>
            </p:txBody>
          </p:sp>
          <p:sp>
            <p:nvSpPr>
              <p:cNvPr id="55" name="TextBox 54">
                <a:extLst>
                  <a:ext uri="{FF2B5EF4-FFF2-40B4-BE49-F238E27FC236}">
                    <a16:creationId xmlns:a16="http://schemas.microsoft.com/office/drawing/2014/main" id="{6091B74B-CD60-CD87-2DF6-0BF41609C8B4}"/>
                  </a:ext>
                </a:extLst>
              </p:cNvPr>
              <p:cNvSpPr txBox="1"/>
              <p:nvPr/>
            </p:nvSpPr>
            <p:spPr>
              <a:xfrm>
                <a:off x="4738991" y="2742250"/>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e1</a:t>
                </a:r>
              </a:p>
            </p:txBody>
          </p:sp>
        </p:grpSp>
        <p:cxnSp>
          <p:nvCxnSpPr>
            <p:cNvPr id="51" name="Straight Arrow Connector 50">
              <a:extLst>
                <a:ext uri="{FF2B5EF4-FFF2-40B4-BE49-F238E27FC236}">
                  <a16:creationId xmlns:a16="http://schemas.microsoft.com/office/drawing/2014/main" id="{46A32755-74A9-611D-F1AC-E390941ADE4E}"/>
                </a:ext>
              </a:extLst>
            </p:cNvPr>
            <p:cNvCxnSpPr>
              <a:cxnSpLocks/>
            </p:cNvCxnSpPr>
            <p:nvPr/>
          </p:nvCxnSpPr>
          <p:spPr>
            <a:xfrm flipV="1">
              <a:off x="5732570" y="3480493"/>
              <a:ext cx="479559" cy="102481"/>
            </a:xfrm>
            <a:prstGeom prst="straightConnector1">
              <a:avLst/>
            </a:prstGeom>
            <a:noFill/>
            <a:ln w="6350" cap="flat" cmpd="sng" algn="ctr">
              <a:solidFill>
                <a:srgbClr val="4472C4"/>
              </a:solidFill>
              <a:prstDash val="solid"/>
              <a:miter lim="800000"/>
              <a:tailEnd type="triangle"/>
            </a:ln>
            <a:effectLst/>
          </p:spPr>
        </p:cxnSp>
      </p:grpSp>
      <p:pic>
        <p:nvPicPr>
          <p:cNvPr id="63" name="Picture 62">
            <a:extLst>
              <a:ext uri="{FF2B5EF4-FFF2-40B4-BE49-F238E27FC236}">
                <a16:creationId xmlns:a16="http://schemas.microsoft.com/office/drawing/2014/main" id="{5610A020-3B6B-46F2-4FEF-4D2A5348A931}"/>
              </a:ext>
            </a:extLst>
          </p:cNvPr>
          <p:cNvPicPr>
            <a:picLocks noChangeAspect="1"/>
          </p:cNvPicPr>
          <p:nvPr/>
        </p:nvPicPr>
        <p:blipFill>
          <a:blip r:embed="rId2"/>
          <a:stretch>
            <a:fillRect/>
          </a:stretch>
        </p:blipFill>
        <p:spPr>
          <a:xfrm>
            <a:off x="3609905" y="5300837"/>
            <a:ext cx="7518400" cy="762000"/>
          </a:xfrm>
          <a:prstGeom prst="rect">
            <a:avLst/>
          </a:prstGeom>
        </p:spPr>
      </p:pic>
    </p:spTree>
    <p:extLst>
      <p:ext uri="{BB962C8B-B14F-4D97-AF65-F5344CB8AC3E}">
        <p14:creationId xmlns:p14="http://schemas.microsoft.com/office/powerpoint/2010/main" val="38190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Angles">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Open Sans Bold &amp; light">
      <a:majorFont>
        <a:latin typeface="Open Sans bold"/>
        <a:ea typeface=""/>
        <a:cs typeface=""/>
      </a:majorFont>
      <a:minorFont>
        <a:latin typeface="Open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7376</TotalTime>
  <Words>753</Words>
  <Application>Microsoft Macintosh PowerPoint</Application>
  <PresentationFormat>Widescreen</PresentationFormat>
  <Paragraphs>143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Wingdings</vt:lpstr>
      <vt:lpstr>Courier New</vt:lpstr>
      <vt:lpstr>Open Sans bold</vt:lpstr>
      <vt:lpstr>Open Sans</vt:lpstr>
      <vt:lpstr>Symbol</vt:lpstr>
      <vt:lpstr>Arial</vt:lpstr>
      <vt:lpstr>Sandia Angles</vt:lpstr>
      <vt:lpstr>ME469: Reviewing   FD, EBVC, CC, CVFEM, FEM</vt:lpstr>
      <vt:lpstr>In Contrast: Finite Difference (For Our Simple Model Equation)</vt:lpstr>
      <vt:lpstr>Review of Discretization Options: New, a nodal-basis…</vt:lpstr>
      <vt:lpstr>Three Finite Volume Stencils</vt:lpstr>
      <vt:lpstr>Fundamentals of Discretization: Surface vs Volume Integrations</vt:lpstr>
      <vt:lpstr>The Consistent Mass Matrix</vt:lpstr>
      <vt:lpstr>EBVC: Advection Term Discretization</vt:lpstr>
      <vt:lpstr>Deep Dive on CVFEM: Advection Discretization (no stabilization)</vt:lpstr>
      <vt:lpstr>EBVC: Diffusion</vt:lpstr>
      <vt:lpstr>Deep Dive on CVFEM: Diffusion Discretization</vt:lpstr>
      <vt:lpstr>For Instance, Verification of The Diffusion 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Rejeki Lancar</dc:creator>
  <cp:lastModifiedBy>Domino, Stefan Paul</cp:lastModifiedBy>
  <cp:revision>627</cp:revision>
  <cp:lastPrinted>2023-03-20T22:29:14Z</cp:lastPrinted>
  <dcterms:created xsi:type="dcterms:W3CDTF">2018-07-21T13:25:45Z</dcterms:created>
  <dcterms:modified xsi:type="dcterms:W3CDTF">2025-04-17T21:29:17Z</dcterms:modified>
</cp:coreProperties>
</file>