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2" r:id="rId1"/>
  </p:sldMasterIdLst>
  <p:notesMasterIdLst>
    <p:notesMasterId r:id="rId15"/>
  </p:notesMasterIdLst>
  <p:handoutMasterIdLst>
    <p:handoutMasterId r:id="rId16"/>
  </p:handoutMasterIdLst>
  <p:sldIdLst>
    <p:sldId id="256" r:id="rId2"/>
    <p:sldId id="2053" r:id="rId3"/>
    <p:sldId id="2054" r:id="rId4"/>
    <p:sldId id="2030" r:id="rId5"/>
    <p:sldId id="2038" r:id="rId6"/>
    <p:sldId id="2055" r:id="rId7"/>
    <p:sldId id="2057" r:id="rId8"/>
    <p:sldId id="2058" r:id="rId9"/>
    <p:sldId id="2059" r:id="rId10"/>
    <p:sldId id="1967" r:id="rId11"/>
    <p:sldId id="2060" r:id="rId12"/>
    <p:sldId id="2043" r:id="rId13"/>
    <p:sldId id="2035" r:id="rId14"/>
  </p:sldIdLst>
  <p:sldSz cx="12192000" cy="6858000"/>
  <p:notesSz cx="6858000" cy="9144000"/>
  <p:embeddedFontLst>
    <p:embeddedFont>
      <p:font typeface="Open Sans" panose="020B0606030504020204" pitchFamily="34" charset="0"/>
      <p:regular r:id="rId17"/>
      <p:bold r:id="rId18"/>
      <p:italic r:id="rId19"/>
      <p:boldItalic r:id="rId20"/>
    </p:embeddedFont>
    <p:embeddedFont>
      <p:font typeface="Open Sans bold" panose="020B0706030804020204" pitchFamily="34" charset="0"/>
      <p:regular r:id="rId21"/>
      <p:bold r:id="rId22"/>
      <p:italic r:id="rId23"/>
      <p:boldItalic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278F097-0A73-434B-97FE-ED3B8A0EF645}">
          <p14:sldIdLst>
            <p14:sldId id="256"/>
            <p14:sldId id="2053"/>
            <p14:sldId id="2054"/>
            <p14:sldId id="2030"/>
            <p14:sldId id="2038"/>
            <p14:sldId id="2055"/>
            <p14:sldId id="2057"/>
            <p14:sldId id="2058"/>
            <p14:sldId id="2059"/>
            <p14:sldId id="1967"/>
            <p14:sldId id="2060"/>
            <p14:sldId id="2043"/>
            <p14:sldId id="203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cott, Sarah Nicole" initials="SSN" lastIdx="5" clrIdx="0">
    <p:extLst>
      <p:ext uri="{19B8F6BF-5375-455C-9EA6-DF929625EA0E}">
        <p15:presenceInfo xmlns:p15="http://schemas.microsoft.com/office/powerpoint/2012/main" userId="S::snscott@sandia.gov::54896aa5-e1a9-4d47-b7f4-07892d7ea3b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FDD"/>
    <a:srgbClr val="00ACD5"/>
    <a:srgbClr val="339A2E"/>
    <a:srgbClr val="1A315D"/>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455" autoAdjust="0"/>
    <p:restoredTop sz="96238" autoAdjust="0"/>
  </p:normalViewPr>
  <p:slideViewPr>
    <p:cSldViewPr snapToGrid="0" showGuides="1">
      <p:cViewPr varScale="1">
        <p:scale>
          <a:sx n="138" d="100"/>
          <a:sy n="138" d="100"/>
        </p:scale>
        <p:origin x="176" y="200"/>
      </p:cViewPr>
      <p:guideLst/>
    </p:cSldViewPr>
  </p:slideViewPr>
  <p:notesTextViewPr>
    <p:cViewPr>
      <p:scale>
        <a:sx n="85" d="100"/>
        <a:sy n="85" d="100"/>
      </p:scale>
      <p:origin x="0" y="0"/>
    </p:cViewPr>
  </p:notesTextViewPr>
  <p:sorterViewPr>
    <p:cViewPr>
      <p:scale>
        <a:sx n="1" d="1"/>
        <a:sy n="1" d="1"/>
      </p:scale>
      <p:origin x="0" y="0"/>
    </p:cViewPr>
  </p:sorterViewPr>
  <p:notesViewPr>
    <p:cSldViewPr snapToGrid="0" showGuides="1">
      <p:cViewPr varScale="1">
        <p:scale>
          <a:sx n="84" d="100"/>
          <a:sy n="84" d="100"/>
        </p:scale>
        <p:origin x="2752" y="19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Open Sans" panose="020B0606030504020204" pitchFamily="34" charset="0"/>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4712B77-F7E2-4D68-A9CB-41B8CCDC9B29}" type="datetimeFigureOut">
              <a:rPr lang="en-US" smtClean="0">
                <a:latin typeface="Open Sans" panose="020B0606030504020204" pitchFamily="34" charset="0"/>
              </a:rPr>
              <a:t>4/24/25</a:t>
            </a:fld>
            <a:endParaRPr lang="en-US" dirty="0">
              <a:latin typeface="Open Sans" panose="020B0606030504020204" pitchFamily="34" charset="0"/>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Open Sans" panose="020B0606030504020204" pitchFamily="34" charset="0"/>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C23351-3FB3-4478-AE7D-BEC670948232}" type="slidenum">
              <a:rPr lang="en-US" smtClean="0">
                <a:latin typeface="Open Sans" panose="020B0606030504020204" pitchFamily="34" charset="0"/>
              </a:rPr>
              <a:t>‹#›</a:t>
            </a:fld>
            <a:endParaRPr lang="en-US" dirty="0">
              <a:latin typeface="Open Sans" panose="020B0606030504020204" pitchFamily="34" charset="0"/>
            </a:endParaRPr>
          </a:p>
        </p:txBody>
      </p:sp>
    </p:spTree>
    <p:extLst>
      <p:ext uri="{BB962C8B-B14F-4D97-AF65-F5344CB8AC3E}">
        <p14:creationId xmlns:p14="http://schemas.microsoft.com/office/powerpoint/2010/main" val="3910645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Open Sans" panose="020B0606030504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Open Sans" panose="020B0606030504020204" pitchFamily="34" charset="0"/>
              </a:defRPr>
            </a:lvl1pPr>
          </a:lstStyle>
          <a:p>
            <a:fld id="{896A8DF4-6A87-4F69-8212-F0A65870B2F2}" type="datetimeFigureOut">
              <a:rPr lang="en-US" smtClean="0"/>
              <a:pPr/>
              <a:t>4/24/25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Open Sans" panose="020B06060305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Open Sans" panose="020B0606030504020204" pitchFamily="34" charset="0"/>
              </a:defRPr>
            </a:lvl1pPr>
          </a:lstStyle>
          <a:p>
            <a:fld id="{E21A7267-269F-4D26-9F96-B6358A06B982}" type="slidenum">
              <a:rPr lang="en-US" smtClean="0"/>
              <a:pPr/>
              <a:t>‹#›</a:t>
            </a:fld>
            <a:endParaRPr lang="en-US" dirty="0"/>
          </a:p>
        </p:txBody>
      </p:sp>
    </p:spTree>
    <p:extLst>
      <p:ext uri="{BB962C8B-B14F-4D97-AF65-F5344CB8AC3E}">
        <p14:creationId xmlns:p14="http://schemas.microsoft.com/office/powerpoint/2010/main" val="3410717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Open Sans" panose="020B0606030504020204" pitchFamily="34" charset="0"/>
        <a:ea typeface="+mn-ea"/>
        <a:cs typeface="+mn-cs"/>
      </a:defRPr>
    </a:lvl1pPr>
    <a:lvl2pPr marL="457200" algn="l" defTabSz="914400" rtl="0" eaLnBrk="1" latinLnBrk="0" hangingPunct="1">
      <a:defRPr sz="1200" b="0" i="0" kern="1200">
        <a:solidFill>
          <a:schemeClr val="tx1"/>
        </a:solidFill>
        <a:latin typeface="Open Sans" panose="020B0606030504020204" pitchFamily="34" charset="0"/>
        <a:ea typeface="+mn-ea"/>
        <a:cs typeface="+mn-cs"/>
      </a:defRPr>
    </a:lvl2pPr>
    <a:lvl3pPr marL="914400" algn="l" defTabSz="914400" rtl="0" eaLnBrk="1" latinLnBrk="0" hangingPunct="1">
      <a:defRPr sz="1200" b="0" i="0" kern="1200">
        <a:solidFill>
          <a:schemeClr val="tx1"/>
        </a:solidFill>
        <a:latin typeface="Open Sans" panose="020B0606030504020204" pitchFamily="34" charset="0"/>
        <a:ea typeface="+mn-ea"/>
        <a:cs typeface="+mn-cs"/>
      </a:defRPr>
    </a:lvl3pPr>
    <a:lvl4pPr marL="1371600" algn="l" defTabSz="914400" rtl="0" eaLnBrk="1" latinLnBrk="0" hangingPunct="1">
      <a:defRPr sz="1200" b="0" i="0" kern="1200">
        <a:solidFill>
          <a:schemeClr val="tx1"/>
        </a:solidFill>
        <a:latin typeface="Open Sans" panose="020B0606030504020204" pitchFamily="34" charset="0"/>
        <a:ea typeface="+mn-ea"/>
        <a:cs typeface="+mn-cs"/>
      </a:defRPr>
    </a:lvl4pPr>
    <a:lvl5pPr marL="1828800" algn="l" defTabSz="914400" rtl="0" eaLnBrk="1" latinLnBrk="0" hangingPunct="1">
      <a:defRPr sz="1200" b="0" i="0" kern="1200">
        <a:solidFill>
          <a:schemeClr val="tx1"/>
        </a:solidFill>
        <a:latin typeface="Open Sans" panose="020B06060305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1A7267-269F-4D26-9F96-B6358A06B982}" type="slidenum">
              <a:rPr lang="en-US" smtClean="0"/>
              <a:t>1</a:t>
            </a:fld>
            <a:endParaRPr lang="en-US"/>
          </a:p>
        </p:txBody>
      </p:sp>
    </p:spTree>
    <p:extLst>
      <p:ext uri="{BB962C8B-B14F-4D97-AF65-F5344CB8AC3E}">
        <p14:creationId xmlns:p14="http://schemas.microsoft.com/office/powerpoint/2010/main" val="38501896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energy.gov/downloads/doe-public-access-plan"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90600" y="1575115"/>
            <a:ext cx="6165850" cy="1317382"/>
          </a:xfrm>
        </p:spPr>
        <p:txBody>
          <a:bodyPr anchor="b">
            <a:normAutofit/>
          </a:bodyPr>
          <a:lstStyle>
            <a:lvl1pPr algn="l">
              <a:defRPr sz="3600">
                <a:solidFill>
                  <a:schemeClr val="bg1"/>
                </a:solidFill>
              </a:defRPr>
            </a:lvl1pPr>
          </a:lstStyle>
          <a:p>
            <a:r>
              <a:rPr lang="en-US" dirty="0"/>
              <a:t>CLICK TO ADD TITLE</a:t>
            </a:r>
          </a:p>
        </p:txBody>
      </p:sp>
      <p:sp>
        <p:nvSpPr>
          <p:cNvPr id="3" name="Subtitle 2"/>
          <p:cNvSpPr>
            <a:spLocks noGrp="1"/>
          </p:cNvSpPr>
          <p:nvPr>
            <p:ph type="subTitle" idx="1" hasCustomPrompt="1"/>
          </p:nvPr>
        </p:nvSpPr>
        <p:spPr>
          <a:xfrm>
            <a:off x="990599" y="3719997"/>
            <a:ext cx="5243147" cy="667120"/>
          </a:xfrm>
          <a:prstGeom prst="rect">
            <a:avLst/>
          </a:prstGeom>
        </p:spPr>
        <p:txBody>
          <a:bodyPr anchor="ctr">
            <a:noAutofit/>
          </a:bodyPr>
          <a:lstStyle>
            <a:lvl1pPr marL="0" indent="0" algn="l">
              <a:buNone/>
              <a:defRPr sz="1600" b="0" spc="0">
                <a:solidFill>
                  <a:schemeClr val="tx2">
                    <a:lumMod val="40000"/>
                    <a:lumOff val="60000"/>
                  </a:schemeClr>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PRESENTER OR AUTHOR NAMES</a:t>
            </a:r>
          </a:p>
        </p:txBody>
      </p:sp>
      <p:sp>
        <p:nvSpPr>
          <p:cNvPr id="27" name="Text Placeholder 26">
            <a:extLst>
              <a:ext uri="{FF2B5EF4-FFF2-40B4-BE49-F238E27FC236}">
                <a16:creationId xmlns:a16="http://schemas.microsoft.com/office/drawing/2014/main" id="{62ED528D-5375-6147-9677-05F4F59A3A33}"/>
              </a:ext>
            </a:extLst>
          </p:cNvPr>
          <p:cNvSpPr>
            <a:spLocks noGrp="1"/>
          </p:cNvSpPr>
          <p:nvPr>
            <p:ph type="body" sz="quarter" idx="10" hasCustomPrompt="1"/>
          </p:nvPr>
        </p:nvSpPr>
        <p:spPr>
          <a:xfrm>
            <a:off x="990600" y="3015777"/>
            <a:ext cx="6165850" cy="378587"/>
          </a:xfrm>
          <a:prstGeom prst="rect">
            <a:avLst/>
          </a:prstGeom>
        </p:spPr>
        <p:txBody>
          <a:bodyPr>
            <a:normAutofit/>
          </a:bodyPr>
          <a:lstStyle>
            <a:lvl1pPr marL="0" indent="0">
              <a:buNone/>
              <a:defRPr sz="2000">
                <a:solidFill>
                  <a:schemeClr val="bg2"/>
                </a:solidFill>
              </a:defRPr>
            </a:lvl1pPr>
          </a:lstStyle>
          <a:p>
            <a:pPr lvl="0"/>
            <a:r>
              <a:rPr lang="en-US" dirty="0"/>
              <a:t>Click to add subtitle</a:t>
            </a:r>
          </a:p>
        </p:txBody>
      </p:sp>
      <p:sp>
        <p:nvSpPr>
          <p:cNvPr id="20" name="Text Placeholder 24">
            <a:extLst>
              <a:ext uri="{FF2B5EF4-FFF2-40B4-BE49-F238E27FC236}">
                <a16:creationId xmlns:a16="http://schemas.microsoft.com/office/drawing/2014/main" id="{58F7247A-244D-6A48-BBB7-15233E751B35}"/>
              </a:ext>
            </a:extLst>
          </p:cNvPr>
          <p:cNvSpPr>
            <a:spLocks noGrp="1"/>
          </p:cNvSpPr>
          <p:nvPr>
            <p:ph type="body" sz="quarter" idx="15" hasCustomPrompt="1"/>
          </p:nvPr>
        </p:nvSpPr>
        <p:spPr>
          <a:xfrm>
            <a:off x="2588669" y="6296999"/>
            <a:ext cx="1828800" cy="136525"/>
          </a:xfrm>
          <a:prstGeom prst="rect">
            <a:avLst/>
          </a:prstGeom>
        </p:spPr>
        <p:txBody>
          <a:bodyPr lIns="0" tIns="0" rIns="0" bIns="0">
            <a:normAutofit/>
          </a:bodyPr>
          <a:lstStyle>
            <a:lvl1pPr marL="0" indent="0" algn="ctr">
              <a:buNone/>
              <a:defRPr sz="8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SAND XXXX-XXXX P</a:t>
            </a:r>
          </a:p>
        </p:txBody>
      </p:sp>
      <p:sp>
        <p:nvSpPr>
          <p:cNvPr id="22" name="Text Placeholder 4">
            <a:extLst>
              <a:ext uri="{FF2B5EF4-FFF2-40B4-BE49-F238E27FC236}">
                <a16:creationId xmlns:a16="http://schemas.microsoft.com/office/drawing/2014/main" id="{28DA6BE7-D5D1-5C4B-8879-A66353A8517F}"/>
              </a:ext>
            </a:extLst>
          </p:cNvPr>
          <p:cNvSpPr>
            <a:spLocks noGrp="1"/>
          </p:cNvSpPr>
          <p:nvPr>
            <p:ph type="body" sz="quarter" idx="22" hasCustomPrompt="1"/>
          </p:nvPr>
        </p:nvSpPr>
        <p:spPr>
          <a:xfrm>
            <a:off x="990600" y="4509920"/>
            <a:ext cx="4297393" cy="667120"/>
          </a:xfrm>
          <a:prstGeom prst="rect">
            <a:avLst/>
          </a:prstGeom>
        </p:spPr>
        <p:txBody>
          <a:bodyPr lIns="0" tIns="0" rIns="0" bIns="0"/>
          <a:lstStyle>
            <a:lvl1pPr>
              <a:buFontTx/>
              <a:buNone/>
              <a:defRPr sz="1400" b="0"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ADD DATE, LOCATION, OR ADDITIONAL CONTENT</a:t>
            </a:r>
          </a:p>
        </p:txBody>
      </p:sp>
      <p:pic>
        <p:nvPicPr>
          <p:cNvPr id="15" name="Picture 14">
            <a:extLst>
              <a:ext uri="{FF2B5EF4-FFF2-40B4-BE49-F238E27FC236}">
                <a16:creationId xmlns:a16="http://schemas.microsoft.com/office/drawing/2014/main" id="{4503A6FD-C173-A64C-B254-829092777B42}"/>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4288" r="-3731"/>
          <a:stretch/>
        </p:blipFill>
        <p:spPr>
          <a:xfrm>
            <a:off x="966239" y="479998"/>
            <a:ext cx="1271441" cy="492365"/>
          </a:xfrm>
          <a:prstGeom prst="rect">
            <a:avLst/>
          </a:prstGeom>
        </p:spPr>
      </p:pic>
      <p:sp>
        <p:nvSpPr>
          <p:cNvPr id="16" name="TextBox 15">
            <a:extLst>
              <a:ext uri="{FF2B5EF4-FFF2-40B4-BE49-F238E27FC236}">
                <a16:creationId xmlns:a16="http://schemas.microsoft.com/office/drawing/2014/main" id="{AC12122B-590E-9045-872C-38970E3FF20E}"/>
              </a:ext>
            </a:extLst>
          </p:cNvPr>
          <p:cNvSpPr txBox="1"/>
          <p:nvPr userDrawn="1"/>
        </p:nvSpPr>
        <p:spPr>
          <a:xfrm>
            <a:off x="912699" y="1056087"/>
            <a:ext cx="4710777" cy="307777"/>
          </a:xfrm>
          <a:prstGeom prst="rect">
            <a:avLst/>
          </a:prstGeom>
          <a:noFill/>
        </p:spPr>
        <p:txBody>
          <a:bodyPr wrap="none" rtlCol="0">
            <a:spAutoFit/>
          </a:bodyPr>
          <a:lstStyle/>
          <a:p>
            <a:r>
              <a:rPr lang="en-US" sz="1400" spc="150" baseline="0" dirty="0">
                <a:solidFill>
                  <a:schemeClr val="bg1"/>
                </a:solidFill>
                <a:latin typeface="+mj-lt"/>
              </a:rPr>
              <a:t>Exceptional service in the national interest</a:t>
            </a:r>
          </a:p>
        </p:txBody>
      </p:sp>
      <p:sp>
        <p:nvSpPr>
          <p:cNvPr id="19" name="TextBox 18">
            <a:extLst>
              <a:ext uri="{FF2B5EF4-FFF2-40B4-BE49-F238E27FC236}">
                <a16:creationId xmlns:a16="http://schemas.microsoft.com/office/drawing/2014/main" id="{1D369985-FB39-5049-971A-8BBBC56F2C4E}"/>
              </a:ext>
            </a:extLst>
          </p:cNvPr>
          <p:cNvSpPr txBox="1"/>
          <p:nvPr userDrawn="1"/>
        </p:nvSpPr>
        <p:spPr>
          <a:xfrm>
            <a:off x="4650056" y="5465549"/>
            <a:ext cx="7491081" cy="762516"/>
          </a:xfrm>
          <a:prstGeom prst="rect">
            <a:avLst/>
          </a:prstGeom>
          <a:noFill/>
        </p:spPr>
        <p:txBody>
          <a:bodyPr wrap="square" rtlCol="0">
            <a:spAutoFit/>
          </a:bodyPr>
          <a:lstStyle/>
          <a:p>
            <a:pPr algn="just">
              <a:lnSpc>
                <a:spcPct val="110000"/>
              </a:lnSpc>
            </a:pPr>
            <a:r>
              <a:rPr lang="en-US" sz="800" b="0" i="1" u="none" strike="noStrike" dirty="0">
                <a:solidFill>
                  <a:srgbClr val="000000"/>
                </a:solidFill>
                <a:effectLst/>
                <a:latin typeface="Calibri" panose="020F0502020204030204" pitchFamily="34" charset="0"/>
              </a:rPr>
              <a:t>This presentation has been authored by an employee of National Technology &amp; Engineering Solutions of Sandia, LLC under Contract No. DE-NA0003525 with the U.S. Department of Energy (DOE). The employee owns all right, title and interest in and to the presentation and is solely responsible for its contents. The United States Government retains and the publisher, by accepting the article for publication, acknowledges that the United States Government retains a non-exclusive, paid-up, irrevocable, world-wide license to publish or reproduce the published form of this article or allow others to do so, for United States Government purposes. The DOE will provide public access to these results of federally sponsored research in accordance with the DOE Public Access Plan </a:t>
            </a:r>
            <a:r>
              <a:rPr lang="en-US" sz="800" b="0" i="1" u="sng" strike="noStrike" dirty="0">
                <a:solidFill>
                  <a:srgbClr val="0563C1"/>
                </a:solidFill>
                <a:effectLst/>
                <a:latin typeface="Calibri" panose="020F0502020204030204" pitchFamily="34" charset="0"/>
                <a:hlinkClick r:id="rId4" tooltip="https://www.energy.gov/downloads/doe-public-access-plan"/>
              </a:rPr>
              <a:t>https://www.energy.gov/downloads/doe-public-access-plan</a:t>
            </a:r>
            <a:r>
              <a:rPr lang="en-US" sz="800" b="0" i="1" u="none" strike="noStrike" dirty="0">
                <a:solidFill>
                  <a:srgbClr val="000000"/>
                </a:solidFill>
                <a:effectLst/>
                <a:latin typeface="Calibri" panose="020F0502020204030204" pitchFamily="34" charset="0"/>
              </a:rPr>
              <a:t>.</a:t>
            </a:r>
            <a:endParaRPr lang="en-US" sz="800" b="0" i="0" dirty="0">
              <a:solidFill>
                <a:schemeClr val="bg2">
                  <a:lumMod val="50000"/>
                </a:schemeClr>
              </a:solidFill>
              <a:latin typeface="Open Sans" panose="020B0606030504020204" pitchFamily="34" charset="0"/>
            </a:endParaRPr>
          </a:p>
        </p:txBody>
      </p:sp>
      <p:pic>
        <p:nvPicPr>
          <p:cNvPr id="21" name="Picture 20">
            <a:extLst>
              <a:ext uri="{FF2B5EF4-FFF2-40B4-BE49-F238E27FC236}">
                <a16:creationId xmlns:a16="http://schemas.microsoft.com/office/drawing/2014/main" id="{5ADC7756-6766-FF46-BFDC-7CBCF88C2FB6}"/>
              </a:ext>
            </a:extLst>
          </p:cNvPr>
          <p:cNvPicPr>
            <a:picLocks noChangeAspect="1"/>
          </p:cNvPicPr>
          <p:nvPr userDrawn="1"/>
        </p:nvPicPr>
        <p:blipFill>
          <a:blip r:embed="rId5" cstate="print">
            <a:extLst>
              <a:ext uri="{28A0092B-C50C-407E-A947-70E740481C1C}">
                <a14:useLocalDpi xmlns:a14="http://schemas.microsoft.com/office/drawing/2010/main"/>
              </a:ext>
            </a:extLst>
          </a:blip>
          <a:stretch>
            <a:fillRect/>
          </a:stretch>
        </p:blipFill>
        <p:spPr>
          <a:xfrm>
            <a:off x="10965815" y="6362720"/>
            <a:ext cx="654939" cy="159193"/>
          </a:xfrm>
          <a:prstGeom prst="rect">
            <a:avLst/>
          </a:prstGeom>
        </p:spPr>
      </p:pic>
      <p:pic>
        <p:nvPicPr>
          <p:cNvPr id="23" name="Picture 22">
            <a:extLst>
              <a:ext uri="{FF2B5EF4-FFF2-40B4-BE49-F238E27FC236}">
                <a16:creationId xmlns:a16="http://schemas.microsoft.com/office/drawing/2014/main" id="{1B5135D8-0C79-D249-B01D-F828C9075378}"/>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1052075" y="6609587"/>
            <a:ext cx="463192" cy="134533"/>
          </a:xfrm>
          <a:prstGeom prst="rect">
            <a:avLst/>
          </a:prstGeom>
        </p:spPr>
      </p:pic>
    </p:spTree>
    <p:extLst>
      <p:ext uri="{BB962C8B-B14F-4D97-AF65-F5344CB8AC3E}">
        <p14:creationId xmlns:p14="http://schemas.microsoft.com/office/powerpoint/2010/main" val="18093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Slid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88423" y="2066192"/>
            <a:ext cx="3868616" cy="2795954"/>
          </a:xfrm>
        </p:spPr>
        <p:txBody>
          <a:bodyPr anchor="ctr">
            <a:normAutofit/>
          </a:bodyPr>
          <a:lstStyle>
            <a:lvl1pPr algn="ctr">
              <a:defRPr sz="4000">
                <a:solidFill>
                  <a:schemeClr val="bg1"/>
                </a:solidFill>
              </a:defRPr>
            </a:lvl1pPr>
          </a:lstStyle>
          <a:p>
            <a:r>
              <a:rPr lang="en-US" dirty="0"/>
              <a:t>CLICK TO ADD TITLE</a:t>
            </a:r>
          </a:p>
        </p:txBody>
      </p:sp>
    </p:spTree>
    <p:extLst>
      <p:ext uri="{BB962C8B-B14F-4D97-AF65-F5344CB8AC3E}">
        <p14:creationId xmlns:p14="http://schemas.microsoft.com/office/powerpoint/2010/main" val="4153529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Slid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31985" y="2919047"/>
            <a:ext cx="4598377" cy="1767254"/>
          </a:xfrm>
        </p:spPr>
        <p:txBody>
          <a:bodyPr anchor="ctr">
            <a:normAutofit/>
          </a:bodyPr>
          <a:lstStyle>
            <a:lvl1pPr algn="l">
              <a:defRPr sz="3600">
                <a:solidFill>
                  <a:schemeClr val="bg1"/>
                </a:solidFill>
              </a:defRPr>
            </a:lvl1pPr>
          </a:lstStyle>
          <a:p>
            <a:r>
              <a:rPr lang="en-US" dirty="0"/>
              <a:t>CLICK TO ADD TITLE</a:t>
            </a:r>
          </a:p>
        </p:txBody>
      </p:sp>
    </p:spTree>
    <p:extLst>
      <p:ext uri="{BB962C8B-B14F-4D97-AF65-F5344CB8AC3E}">
        <p14:creationId xmlns:p14="http://schemas.microsoft.com/office/powerpoint/2010/main" val="387136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627ED-C799-AA4A-BA7C-2FFFBEA251A4}"/>
              </a:ext>
            </a:extLst>
          </p:cNvPr>
          <p:cNvSpPr>
            <a:spLocks noGrp="1"/>
          </p:cNvSpPr>
          <p:nvPr>
            <p:ph type="title" hasCustomPrompt="1"/>
          </p:nvPr>
        </p:nvSpPr>
        <p:spPr/>
        <p:txBody>
          <a:bodyPr/>
          <a:lstStyle/>
          <a:p>
            <a:r>
              <a:rPr lang="en-US" dirty="0"/>
              <a:t>TITLE AND CONTENT - Click to add title</a:t>
            </a:r>
          </a:p>
        </p:txBody>
      </p:sp>
      <p:sp>
        <p:nvSpPr>
          <p:cNvPr id="3" name="Slide Number Placeholder 2">
            <a:extLst>
              <a:ext uri="{FF2B5EF4-FFF2-40B4-BE49-F238E27FC236}">
                <a16:creationId xmlns:a16="http://schemas.microsoft.com/office/drawing/2014/main" id="{87D4B9F0-F682-C847-A4A4-C8832F0065E1}"/>
              </a:ext>
            </a:extLst>
          </p:cNvPr>
          <p:cNvSpPr>
            <a:spLocks noGrp="1"/>
          </p:cNvSpPr>
          <p:nvPr>
            <p:ph type="sldNum" sz="quarter" idx="10"/>
          </p:nvPr>
        </p:nvSpPr>
        <p:spPr/>
        <p:txBody>
          <a:bodyPr/>
          <a:lstStyle/>
          <a:p>
            <a:fld id="{4FAB73BC-B049-4115-A692-8D63A059BFB8}" type="slidenum">
              <a:rPr lang="en-US" smtClean="0"/>
              <a:pPr/>
              <a:t>‹#›</a:t>
            </a:fld>
            <a:endParaRPr lang="en-US" dirty="0"/>
          </a:p>
        </p:txBody>
      </p:sp>
      <p:sp>
        <p:nvSpPr>
          <p:cNvPr id="5" name="Content Placeholder 4">
            <a:extLst>
              <a:ext uri="{FF2B5EF4-FFF2-40B4-BE49-F238E27FC236}">
                <a16:creationId xmlns:a16="http://schemas.microsoft.com/office/drawing/2014/main" id="{BAC6C40D-F7AE-5D42-B2A9-60C9F62ADE8A}"/>
              </a:ext>
            </a:extLst>
          </p:cNvPr>
          <p:cNvSpPr>
            <a:spLocks noGrp="1"/>
          </p:cNvSpPr>
          <p:nvPr>
            <p:ph sz="quarter" idx="11" hasCustomPrompt="1"/>
          </p:nvPr>
        </p:nvSpPr>
        <p:spPr>
          <a:xfrm>
            <a:off x="647700" y="1409700"/>
            <a:ext cx="11049000" cy="4610100"/>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879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Double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TITLE AND DOUBLE CONTENT - CLICK TO ADD TITLE</a:t>
            </a:r>
          </a:p>
        </p:txBody>
      </p:sp>
      <p:sp>
        <p:nvSpPr>
          <p:cNvPr id="3" name="Content Placeholder 2"/>
          <p:cNvSpPr>
            <a:spLocks noGrp="1"/>
          </p:cNvSpPr>
          <p:nvPr>
            <p:ph idx="1" hasCustomPrompt="1"/>
          </p:nvPr>
        </p:nvSpPr>
        <p:spPr>
          <a:xfrm>
            <a:off x="647700" y="1409701"/>
            <a:ext cx="5212412" cy="4610100"/>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Courier New" panose="02070309020205020404" pitchFamily="49" charset="0"/>
              <a:buChar char="o"/>
              <a:defRPr>
                <a:latin typeface="Open Sans" panose="020B0606030504020204" pitchFamily="34" charset="0"/>
              </a:defRPr>
            </a:lvl2pPr>
            <a:lvl3pPr>
              <a:lnSpc>
                <a:spcPct val="100000"/>
              </a:lnSpc>
              <a:buFont typeface="Courier New" panose="02070309020205020404" pitchFamily="49" charset="0"/>
              <a:buChar char="o"/>
              <a:defRPr>
                <a:latin typeface="Open Sans" panose="020B0606030504020204" pitchFamily="34" charset="0"/>
              </a:defRPr>
            </a:lvl3pPr>
            <a:lvl4pPr>
              <a:lnSpc>
                <a:spcPct val="100000"/>
              </a:lnSpc>
              <a:buFont typeface="Courier New" panose="02070309020205020404" pitchFamily="49" charset="0"/>
              <a:buChar char="o"/>
              <a:defRPr>
                <a:latin typeface="Open Sans" panose="020B0606030504020204" pitchFamily="34" charset="0"/>
              </a:defRPr>
            </a:lvl4pPr>
            <a:lvl5pPr>
              <a:lnSpc>
                <a:spcPct val="100000"/>
              </a:lnSpc>
              <a:buFont typeface="Courier New" panose="02070309020205020404" pitchFamily="49" charset="0"/>
              <a:buChar char="o"/>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6" name="Content Placeholder 2">
            <a:extLst>
              <a:ext uri="{FF2B5EF4-FFF2-40B4-BE49-F238E27FC236}">
                <a16:creationId xmlns:a16="http://schemas.microsoft.com/office/drawing/2014/main" id="{5D970262-8623-2B46-A712-FEE93CC93EDE}"/>
              </a:ext>
            </a:extLst>
          </p:cNvPr>
          <p:cNvSpPr>
            <a:spLocks noGrp="1"/>
          </p:cNvSpPr>
          <p:nvPr>
            <p:ph idx="10" hasCustomPrompt="1"/>
          </p:nvPr>
        </p:nvSpPr>
        <p:spPr>
          <a:xfrm>
            <a:off x="6331888" y="1409700"/>
            <a:ext cx="5364812" cy="4610101"/>
          </a:xfrm>
          <a:prstGeom prst="rect">
            <a:avLst/>
          </a:prstGeom>
        </p:spPr>
        <p:txBody>
          <a:bodyPr/>
          <a:lstStyle>
            <a:lvl1pPr>
              <a:lnSpc>
                <a:spcPct val="100000"/>
              </a:lnSpc>
              <a:buFontTx/>
              <a:buNone/>
              <a:defRPr b="0" i="0">
                <a:latin typeface="Open Sans" panose="020B0606030504020204" pitchFamily="34" charset="0"/>
                <a:ea typeface="Open Sans" panose="020B0606030504020204" pitchFamily="34" charset="0"/>
                <a:cs typeface="Open Sans" panose="020B0606030504020204" pitchFamily="34" charset="0"/>
              </a:defRPr>
            </a:lvl1pPr>
            <a:lvl2pPr>
              <a:lnSpc>
                <a:spcPct val="100000"/>
              </a:lnSpc>
              <a:buFont typeface="Wingdings" pitchFamily="2" charset="2"/>
              <a:buChar char="§"/>
              <a:defRPr>
                <a:latin typeface="Open Sans" panose="020B0606030504020204" pitchFamily="34" charset="0"/>
              </a:defRPr>
            </a:lvl2pPr>
            <a:lvl3pPr>
              <a:lnSpc>
                <a:spcPct val="100000"/>
              </a:lnSpc>
              <a:buFont typeface="Wingdings" pitchFamily="2" charset="2"/>
              <a:buChar char="§"/>
              <a:defRPr>
                <a:latin typeface="Open Sans" panose="020B0606030504020204" pitchFamily="34" charset="0"/>
              </a:defRPr>
            </a:lvl3pPr>
            <a:lvl4pPr>
              <a:lnSpc>
                <a:spcPct val="100000"/>
              </a:lnSpc>
              <a:buFont typeface="Wingdings" pitchFamily="2" charset="2"/>
              <a:buChar char="§"/>
              <a:defRPr>
                <a:latin typeface="Open Sans" panose="020B0606030504020204" pitchFamily="34" charset="0"/>
              </a:defRPr>
            </a:lvl4pPr>
            <a:lvl5pPr>
              <a:lnSpc>
                <a:spcPct val="100000"/>
              </a:lnSpc>
              <a:buFont typeface="Wingdings" pitchFamily="2" charset="2"/>
              <a:buChar char="§"/>
              <a:defRPr b="0" i="0">
                <a:latin typeface="Open Sans" panose="020B0606030504020204" pitchFamily="34" charset="0"/>
                <a:ea typeface="Open Sans" panose="020B0606030504020204" pitchFamily="34" charset="0"/>
                <a:cs typeface="Open Sans" panose="020B0606030504020204" pitchFamily="34" charset="0"/>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a:p>
            <a:pPr lvl="4"/>
            <a:endParaRPr lang="en-US" dirty="0"/>
          </a:p>
        </p:txBody>
      </p:sp>
      <p:sp>
        <p:nvSpPr>
          <p:cNvPr id="8" name="Slide Number Placeholder 5">
            <a:extLst>
              <a:ext uri="{FF2B5EF4-FFF2-40B4-BE49-F238E27FC236}">
                <a16:creationId xmlns:a16="http://schemas.microsoft.com/office/drawing/2014/main" id="{1CF5FC13-FF8A-8C4E-BA9B-B1FED8AA82E4}"/>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2440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_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TITLE ONLY - CLICK TO ADD TITLE</a:t>
            </a:r>
          </a:p>
        </p:txBody>
      </p:sp>
      <p:sp>
        <p:nvSpPr>
          <p:cNvPr id="5" name="Slide Number Placeholder 5">
            <a:extLst>
              <a:ext uri="{FF2B5EF4-FFF2-40B4-BE49-F238E27FC236}">
                <a16:creationId xmlns:a16="http://schemas.microsoft.com/office/drawing/2014/main" id="{6E97028B-705D-5846-9BF6-441624A3FB9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00320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Slide">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FB71B262-AC2E-494D-B366-04431A29FCBF}"/>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a:solidFill>
                  <a:srgbClr val="FFFFFF"/>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8072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00200" y="261257"/>
            <a:ext cx="10096500" cy="774779"/>
          </a:xfrm>
          <a:prstGeom prst="rect">
            <a:avLst/>
          </a:prstGeom>
        </p:spPr>
        <p:txBody>
          <a:bodyPr vert="horz" lIns="0" tIns="0" rIns="0" bIns="0" rtlCol="0" anchor="ctr">
            <a:normAutofit/>
          </a:bodyPr>
          <a:lstStyle/>
          <a:p>
            <a:r>
              <a:rPr lang="en-US" dirty="0"/>
              <a:t>CLICK TO EDIT MASTER TITLE STYLE</a:t>
            </a:r>
          </a:p>
        </p:txBody>
      </p:sp>
      <p:sp>
        <p:nvSpPr>
          <p:cNvPr id="9" name="Text Placeholder 2">
            <a:extLst>
              <a:ext uri="{FF2B5EF4-FFF2-40B4-BE49-F238E27FC236}">
                <a16:creationId xmlns:a16="http://schemas.microsoft.com/office/drawing/2014/main" id="{CAC4959A-AD2F-9049-854D-6985DFCF4E46}"/>
              </a:ext>
            </a:extLst>
          </p:cNvPr>
          <p:cNvSpPr>
            <a:spLocks noGrp="1"/>
          </p:cNvSpPr>
          <p:nvPr>
            <p:ph type="body" idx="1"/>
          </p:nvPr>
        </p:nvSpPr>
        <p:spPr>
          <a:xfrm>
            <a:off x="654222" y="1429233"/>
            <a:ext cx="11042478" cy="4590567"/>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5">
            <a:extLst>
              <a:ext uri="{FF2B5EF4-FFF2-40B4-BE49-F238E27FC236}">
                <a16:creationId xmlns:a16="http://schemas.microsoft.com/office/drawing/2014/main" id="{17C06173-326E-C842-95A0-26D69A4B9AFD}"/>
              </a:ext>
            </a:extLst>
          </p:cNvPr>
          <p:cNvSpPr>
            <a:spLocks noGrp="1"/>
          </p:cNvSpPr>
          <p:nvPr>
            <p:ph type="sldNum" sz="quarter" idx="4"/>
          </p:nvPr>
        </p:nvSpPr>
        <p:spPr>
          <a:xfrm>
            <a:off x="11702562" y="6471387"/>
            <a:ext cx="489438" cy="365125"/>
          </a:xfrm>
          <a:prstGeom prst="rect">
            <a:avLst/>
          </a:prstGeom>
        </p:spPr>
        <p:txBody>
          <a:bodyPr vert="horz" lIns="0" tIns="0" rIns="0" bIns="0" rtlCol="0" anchor="ctr"/>
          <a:lstStyle>
            <a:lvl1pPr algn="ctr">
              <a:defRPr sz="1400" b="0" i="0">
                <a:solidFill>
                  <a:srgbClr val="FFFFFF"/>
                </a:solidFill>
                <a:latin typeface="Open Sans" panose="020B0606030504020204" pitchFamily="34" charset="0"/>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90262625"/>
      </p:ext>
    </p:extLst>
  </p:cSld>
  <p:clrMap bg1="lt1" tx1="dk1" bg2="lt2" tx2="dk2" accent1="accent1" accent2="accent2" accent3="accent3" accent4="accent4" accent5="accent5" accent6="accent6" hlink="hlink" folHlink="folHlink"/>
  <p:sldLayoutIdLst>
    <p:sldLayoutId id="2147483752" r:id="rId1"/>
    <p:sldLayoutId id="2147483733" r:id="rId2"/>
    <p:sldLayoutId id="2147483758" r:id="rId3"/>
    <p:sldLayoutId id="2147483763" r:id="rId4"/>
    <p:sldLayoutId id="2147483760" r:id="rId5"/>
    <p:sldLayoutId id="2147483761" r:id="rId6"/>
    <p:sldLayoutId id="2147483762"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defRPr>
      </a:lvl1pPr>
    </p:titleStyle>
    <p:body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emf"/><Relationship Id="rId1" Type="http://schemas.openxmlformats.org/officeDocument/2006/relationships/slideLayout" Target="../slideLayouts/slideLayout4.xml"/><Relationship Id="rId4" Type="http://schemas.openxmlformats.org/officeDocument/2006/relationships/image" Target="../media/image40.emf"/></Relationships>
</file>

<file path=ppt/slides/_rels/slide11.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image" Target="../media/image42.emf"/><Relationship Id="rId7" Type="http://schemas.openxmlformats.org/officeDocument/2006/relationships/image" Target="../media/image24.emf"/><Relationship Id="rId2" Type="http://schemas.openxmlformats.org/officeDocument/2006/relationships/image" Target="../media/image41.emf"/><Relationship Id="rId1" Type="http://schemas.openxmlformats.org/officeDocument/2006/relationships/slideLayout" Target="../slideLayouts/slideLayout4.xml"/><Relationship Id="rId6" Type="http://schemas.openxmlformats.org/officeDocument/2006/relationships/image" Target="../media/image23.emf"/><Relationship Id="rId5" Type="http://schemas.openxmlformats.org/officeDocument/2006/relationships/image" Target="../media/image26.emf"/><Relationship Id="rId4" Type="http://schemas.openxmlformats.org/officeDocument/2006/relationships/image" Target="../media/image43.emf"/></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4.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4.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4.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4.xml"/><Relationship Id="rId6" Type="http://schemas.openxmlformats.org/officeDocument/2006/relationships/image" Target="../media/image22.emf"/><Relationship Id="rId5" Type="http://schemas.openxmlformats.org/officeDocument/2006/relationships/image" Target="../media/image21.emf"/><Relationship Id="rId4" Type="http://schemas.openxmlformats.org/officeDocument/2006/relationships/image" Target="../media/image20.emf"/></Relationships>
</file>

<file path=ppt/slides/_rels/slide5.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emf"/><Relationship Id="rId1" Type="http://schemas.openxmlformats.org/officeDocument/2006/relationships/slideLayout" Target="../slideLayouts/slideLayout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6.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9.emf"/><Relationship Id="rId1" Type="http://schemas.openxmlformats.org/officeDocument/2006/relationships/slideLayout" Target="../slideLayouts/slideLayout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7.xml.rels><?xml version="1.0" encoding="UTF-8" standalone="yes"?>
<Relationships xmlns="http://schemas.openxmlformats.org/package/2006/relationships"><Relationship Id="rId8" Type="http://schemas.openxmlformats.org/officeDocument/2006/relationships/image" Target="../media/image36.emf"/><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image" Target="../media/image30.emf"/><Relationship Id="rId1" Type="http://schemas.openxmlformats.org/officeDocument/2006/relationships/slideLayout" Target="../slideLayouts/slideLayout4.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 Id="rId9" Type="http://schemas.openxmlformats.org/officeDocument/2006/relationships/image" Target="../media/image37.emf"/></Relationships>
</file>

<file path=ppt/slides/_rels/slide8.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D23EA49-B5D0-1541-8EC1-3C4BE870D2BF}"/>
              </a:ext>
            </a:extLst>
          </p:cNvPr>
          <p:cNvSpPr>
            <a:spLocks noGrp="1"/>
          </p:cNvSpPr>
          <p:nvPr>
            <p:ph type="ctrTitle"/>
          </p:nvPr>
        </p:nvSpPr>
        <p:spPr>
          <a:xfrm>
            <a:off x="990600" y="1575114"/>
            <a:ext cx="8873836" cy="1853885"/>
          </a:xfrm>
        </p:spPr>
        <p:txBody>
          <a:bodyPr>
            <a:normAutofit/>
          </a:bodyPr>
          <a:lstStyle/>
          <a:p>
            <a:r>
              <a:rPr lang="en-US" sz="3000" dirty="0"/>
              <a:t>ME469: Advection Operators: </a:t>
            </a:r>
            <a:br>
              <a:rPr lang="en-US" sz="3000" dirty="0"/>
            </a:br>
            <a:r>
              <a:rPr lang="en-US" sz="2400" dirty="0"/>
              <a:t>Review</a:t>
            </a:r>
          </a:p>
        </p:txBody>
      </p:sp>
      <p:sp>
        <p:nvSpPr>
          <p:cNvPr id="33" name="TextBox 32">
            <a:extLst>
              <a:ext uri="{FF2B5EF4-FFF2-40B4-BE49-F238E27FC236}">
                <a16:creationId xmlns:a16="http://schemas.microsoft.com/office/drawing/2014/main" id="{13E54DF6-4A33-0F44-BFF9-3FDCAA65F7F8}"/>
              </a:ext>
            </a:extLst>
          </p:cNvPr>
          <p:cNvSpPr txBox="1"/>
          <p:nvPr/>
        </p:nvSpPr>
        <p:spPr>
          <a:xfrm>
            <a:off x="3438144" y="3596640"/>
            <a:ext cx="0" cy="0"/>
          </a:xfrm>
          <a:prstGeom prst="rect">
            <a:avLst/>
          </a:prstGeom>
        </p:spPr>
        <p:txBody>
          <a:bodyPr vert="horz" wrap="none" lIns="91440" tIns="45720" rIns="91440" bIns="45720" rtlCol="0">
            <a:noAutofit/>
          </a:bodyPr>
          <a:lstStyle/>
          <a:p>
            <a:pPr algn="l"/>
            <a:endParaRPr lang="en-US" dirty="0">
              <a:latin typeface="Open Sans" panose="020B0606030504020204" pitchFamily="34" charset="0"/>
            </a:endParaRPr>
          </a:p>
        </p:txBody>
      </p:sp>
      <p:sp>
        <p:nvSpPr>
          <p:cNvPr id="6" name="Subtitle 7">
            <a:extLst>
              <a:ext uri="{FF2B5EF4-FFF2-40B4-BE49-F238E27FC236}">
                <a16:creationId xmlns:a16="http://schemas.microsoft.com/office/drawing/2014/main" id="{0CDCAA58-6449-CBF2-366F-08ED9D5171DB}"/>
              </a:ext>
            </a:extLst>
          </p:cNvPr>
          <p:cNvSpPr>
            <a:spLocks noGrp="1"/>
          </p:cNvSpPr>
          <p:nvPr>
            <p:ph type="subTitle" idx="1"/>
          </p:nvPr>
        </p:nvSpPr>
        <p:spPr>
          <a:xfrm>
            <a:off x="990599" y="3719997"/>
            <a:ext cx="6300850" cy="667120"/>
          </a:xfrm>
        </p:spPr>
        <p:txBody>
          <a:bodyPr/>
          <a:lstStyle/>
          <a:p>
            <a:r>
              <a:rPr lang="en-US" dirty="0"/>
              <a:t>Stefan P. Domino</a:t>
            </a:r>
            <a:r>
              <a:rPr lang="en-US" baseline="30000" dirty="0"/>
              <a:t>1,2</a:t>
            </a:r>
            <a:r>
              <a:rPr lang="en-US" dirty="0"/>
              <a:t> </a:t>
            </a:r>
          </a:p>
          <a:p>
            <a:r>
              <a:rPr lang="en-US" sz="1100" baseline="30000" dirty="0"/>
              <a:t>1</a:t>
            </a:r>
            <a:r>
              <a:rPr lang="en-US" sz="1100" dirty="0"/>
              <a:t> Computational Thermal and Fluid Mechanics, Sandia National Laboratories</a:t>
            </a:r>
          </a:p>
          <a:p>
            <a:r>
              <a:rPr lang="en-US" sz="1100" baseline="30000" dirty="0"/>
              <a:t>2 </a:t>
            </a:r>
            <a:r>
              <a:rPr lang="en-US" sz="1100" dirty="0"/>
              <a:t>Institute for Computational and Mathematical Engineering, Stanford</a:t>
            </a:r>
          </a:p>
        </p:txBody>
      </p:sp>
      <p:sp>
        <p:nvSpPr>
          <p:cNvPr id="9" name="Text Placeholder 10">
            <a:extLst>
              <a:ext uri="{FF2B5EF4-FFF2-40B4-BE49-F238E27FC236}">
                <a16:creationId xmlns:a16="http://schemas.microsoft.com/office/drawing/2014/main" id="{F4EBD037-1C53-3EED-E7CC-D39EC221E301}"/>
              </a:ext>
            </a:extLst>
          </p:cNvPr>
          <p:cNvSpPr txBox="1">
            <a:spLocks/>
          </p:cNvSpPr>
          <p:nvPr/>
        </p:nvSpPr>
        <p:spPr>
          <a:xfrm>
            <a:off x="990600" y="4509920"/>
            <a:ext cx="5243146" cy="667120"/>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buClr>
                <a:schemeClr val="accent1"/>
              </a:buClr>
              <a:buFontTx/>
              <a:buNone/>
              <a:defRPr sz="1400" b="0" i="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 name="TextBox 1">
            <a:extLst>
              <a:ext uri="{FF2B5EF4-FFF2-40B4-BE49-F238E27FC236}">
                <a16:creationId xmlns:a16="http://schemas.microsoft.com/office/drawing/2014/main" id="{2EEBA8A3-0CE5-37E5-4BE4-C59032C4EC6F}"/>
              </a:ext>
            </a:extLst>
          </p:cNvPr>
          <p:cNvSpPr txBox="1"/>
          <p:nvPr/>
        </p:nvSpPr>
        <p:spPr>
          <a:xfrm>
            <a:off x="2062976" y="6501161"/>
            <a:ext cx="0" cy="0"/>
          </a:xfrm>
          <a:prstGeom prst="rect">
            <a:avLst/>
          </a:prstGeom>
        </p:spPr>
        <p:txBody>
          <a:bodyPr vert="horz" wrap="none" lIns="91440" tIns="45720" rIns="91440" bIns="45720" rtlCol="0">
            <a:noAutofit/>
          </a:bodyPr>
          <a:lstStyle/>
          <a:p>
            <a:pPr algn="l"/>
            <a:r>
              <a:rPr lang="de-DE" sz="1200" dirty="0">
                <a:solidFill>
                  <a:schemeClr val="bg2"/>
                </a:solidFill>
              </a:rPr>
              <a:t>SAND2018-4536 PE</a:t>
            </a:r>
            <a:endParaRPr lang="en-US" sz="1400" dirty="0">
              <a:solidFill>
                <a:schemeClr val="bg2"/>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181726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57900E10-E97B-36ED-B07A-786A4D205A49}"/>
              </a:ext>
            </a:extLst>
          </p:cNvPr>
          <p:cNvSpPr/>
          <p:nvPr/>
        </p:nvSpPr>
        <p:spPr>
          <a:xfrm>
            <a:off x="127805" y="5834646"/>
            <a:ext cx="11202244" cy="957940"/>
          </a:xfrm>
          <a:prstGeom prst="rect">
            <a:avLst/>
          </a:prstGeom>
          <a:solidFill>
            <a:srgbClr val="FF0000">
              <a:alpha val="2001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58208E2-7524-4086-0743-FD6B0BA99455}"/>
              </a:ext>
            </a:extLst>
          </p:cNvPr>
          <p:cNvSpPr>
            <a:spLocks noGrp="1"/>
          </p:cNvSpPr>
          <p:nvPr>
            <p:ph type="title"/>
          </p:nvPr>
        </p:nvSpPr>
        <p:spPr/>
        <p:txBody>
          <a:bodyPr/>
          <a:lstStyle/>
          <a:p>
            <a:r>
              <a:rPr lang="en-US" dirty="0"/>
              <a:t>For Instance, Verification of The Diffusion Operator</a:t>
            </a:r>
          </a:p>
        </p:txBody>
      </p:sp>
      <p:sp>
        <p:nvSpPr>
          <p:cNvPr id="3" name="Slide Number Placeholder 2">
            <a:extLst>
              <a:ext uri="{FF2B5EF4-FFF2-40B4-BE49-F238E27FC236}">
                <a16:creationId xmlns:a16="http://schemas.microsoft.com/office/drawing/2014/main" id="{F482F962-FC92-7487-7BAE-EB5682D6DA1D}"/>
              </a:ext>
            </a:extLst>
          </p:cNvPr>
          <p:cNvSpPr>
            <a:spLocks noGrp="1"/>
          </p:cNvSpPr>
          <p:nvPr>
            <p:ph type="sldNum" sz="quarter" idx="10"/>
          </p:nvPr>
        </p:nvSpPr>
        <p:spPr/>
        <p:txBody>
          <a:bodyPr/>
          <a:lstStyle/>
          <a:p>
            <a:fld id="{4FAB73BC-B049-4115-A692-8D63A059BFB8}" type="slidenum">
              <a:rPr lang="en-US" smtClean="0"/>
              <a:pPr/>
              <a:t>10</a:t>
            </a:fld>
            <a:endParaRPr lang="en-US" dirty="0"/>
          </a:p>
        </p:txBody>
      </p:sp>
      <p:pic>
        <p:nvPicPr>
          <p:cNvPr id="6" name="Content Placeholder 5">
            <a:extLst>
              <a:ext uri="{FF2B5EF4-FFF2-40B4-BE49-F238E27FC236}">
                <a16:creationId xmlns:a16="http://schemas.microsoft.com/office/drawing/2014/main" id="{640B372C-90C6-FD6E-DDB7-37F8BB30A9CF}"/>
              </a:ext>
            </a:extLst>
          </p:cNvPr>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6193112" y="1149283"/>
            <a:ext cx="5508814" cy="4526280"/>
          </a:xfrm>
        </p:spPr>
      </p:pic>
      <p:pic>
        <p:nvPicPr>
          <p:cNvPr id="8" name="Picture 7">
            <a:extLst>
              <a:ext uri="{FF2B5EF4-FFF2-40B4-BE49-F238E27FC236}">
                <a16:creationId xmlns:a16="http://schemas.microsoft.com/office/drawing/2014/main" id="{0CFA95A2-B7D1-77D2-10D7-9FB16F9DF360}"/>
              </a:ext>
            </a:extLst>
          </p:cNvPr>
          <p:cNvPicPr>
            <a:picLocks noChangeAspect="1"/>
          </p:cNvPicPr>
          <p:nvPr/>
        </p:nvPicPr>
        <p:blipFill rotWithShape="1">
          <a:blip r:embed="rId3">
            <a:extLst>
              <a:ext uri="{28A0092B-C50C-407E-A947-70E740481C1C}">
                <a14:useLocalDpi xmlns:a14="http://schemas.microsoft.com/office/drawing/2010/main" val="0"/>
              </a:ext>
            </a:extLst>
          </a:blip>
          <a:srcRect t="12936"/>
          <a:stretch/>
        </p:blipFill>
        <p:spPr>
          <a:xfrm>
            <a:off x="852100" y="1149283"/>
            <a:ext cx="4305317" cy="4524207"/>
          </a:xfrm>
          <a:prstGeom prst="rect">
            <a:avLst/>
          </a:prstGeom>
        </p:spPr>
      </p:pic>
      <p:grpSp>
        <p:nvGrpSpPr>
          <p:cNvPr id="22" name="Group 21">
            <a:extLst>
              <a:ext uri="{FF2B5EF4-FFF2-40B4-BE49-F238E27FC236}">
                <a16:creationId xmlns:a16="http://schemas.microsoft.com/office/drawing/2014/main" id="{865D1C5A-DD1B-D2D3-37FC-756AB1574E6C}"/>
              </a:ext>
            </a:extLst>
          </p:cNvPr>
          <p:cNvGrpSpPr/>
          <p:nvPr/>
        </p:nvGrpSpPr>
        <p:grpSpPr>
          <a:xfrm>
            <a:off x="2859594" y="5650538"/>
            <a:ext cx="2297823" cy="1143095"/>
            <a:chOff x="7874215" y="2879810"/>
            <a:chExt cx="2297823" cy="1143095"/>
          </a:xfrm>
        </p:grpSpPr>
        <p:grpSp>
          <p:nvGrpSpPr>
            <p:cNvPr id="23" name="Group 22">
              <a:extLst>
                <a:ext uri="{FF2B5EF4-FFF2-40B4-BE49-F238E27FC236}">
                  <a16:creationId xmlns:a16="http://schemas.microsoft.com/office/drawing/2014/main" id="{BABA4B30-FC91-ADDE-2AB5-0774706DB5AF}"/>
                </a:ext>
              </a:extLst>
            </p:cNvPr>
            <p:cNvGrpSpPr/>
            <p:nvPr/>
          </p:nvGrpSpPr>
          <p:grpSpPr>
            <a:xfrm>
              <a:off x="7874215" y="2879810"/>
              <a:ext cx="2297823" cy="1143095"/>
              <a:chOff x="6607947" y="1983715"/>
              <a:chExt cx="2297823" cy="1143095"/>
            </a:xfrm>
          </p:grpSpPr>
          <p:grpSp>
            <p:nvGrpSpPr>
              <p:cNvPr id="25" name="Group 24">
                <a:extLst>
                  <a:ext uri="{FF2B5EF4-FFF2-40B4-BE49-F238E27FC236}">
                    <a16:creationId xmlns:a16="http://schemas.microsoft.com/office/drawing/2014/main" id="{FDE48A5B-D1C8-0AA2-9DFE-A0E578DEA988}"/>
                  </a:ext>
                </a:extLst>
              </p:cNvPr>
              <p:cNvGrpSpPr/>
              <p:nvPr/>
            </p:nvGrpSpPr>
            <p:grpSpPr>
              <a:xfrm>
                <a:off x="6611667" y="1983715"/>
                <a:ext cx="1652865" cy="1143095"/>
                <a:chOff x="6004561" y="2713620"/>
                <a:chExt cx="1652865" cy="1143095"/>
              </a:xfrm>
            </p:grpSpPr>
            <p:cxnSp>
              <p:nvCxnSpPr>
                <p:cNvPr id="29" name="Straight Connector 28">
                  <a:extLst>
                    <a:ext uri="{FF2B5EF4-FFF2-40B4-BE49-F238E27FC236}">
                      <a16:creationId xmlns:a16="http://schemas.microsoft.com/office/drawing/2014/main" id="{34604D87-4A71-27C4-28BF-F4B329470786}"/>
                    </a:ext>
                  </a:extLst>
                </p:cNvPr>
                <p:cNvCxnSpPr/>
                <p:nvPr/>
              </p:nvCxnSpPr>
              <p:spPr>
                <a:xfrm flipH="1">
                  <a:off x="6778016" y="2713620"/>
                  <a:ext cx="0" cy="684725"/>
                </a:xfrm>
                <a:prstGeom prst="line">
                  <a:avLst/>
                </a:prstGeom>
                <a:noFill/>
                <a:ln w="6350" cap="flat" cmpd="sng" algn="ctr">
                  <a:solidFill>
                    <a:srgbClr val="4472C4"/>
                  </a:solidFill>
                  <a:prstDash val="sysDash"/>
                  <a:miter lim="800000"/>
                </a:ln>
                <a:effectLst/>
              </p:spPr>
            </p:cxnSp>
            <p:cxnSp>
              <p:nvCxnSpPr>
                <p:cNvPr id="30" name="Straight Connector 29">
                  <a:extLst>
                    <a:ext uri="{FF2B5EF4-FFF2-40B4-BE49-F238E27FC236}">
                      <a16:creationId xmlns:a16="http://schemas.microsoft.com/office/drawing/2014/main" id="{CC043715-FB06-8848-1D93-9EC7DCDC7993}"/>
                    </a:ext>
                  </a:extLst>
                </p:cNvPr>
                <p:cNvCxnSpPr>
                  <a:cxnSpLocks/>
                  <a:endCxn id="32" idx="2"/>
                </p:cNvCxnSpPr>
                <p:nvPr/>
              </p:nvCxnSpPr>
              <p:spPr>
                <a:xfrm flipH="1">
                  <a:off x="6004561" y="3443169"/>
                  <a:ext cx="1454194" cy="11348"/>
                </a:xfrm>
                <a:prstGeom prst="line">
                  <a:avLst/>
                </a:prstGeom>
                <a:noFill/>
                <a:ln w="6350" cap="flat" cmpd="sng" algn="ctr">
                  <a:solidFill>
                    <a:sysClr val="windowText" lastClr="000000"/>
                  </a:solidFill>
                  <a:prstDash val="solid"/>
                  <a:miter lim="800000"/>
                </a:ln>
                <a:effectLst/>
              </p:spPr>
            </p:cxnSp>
            <p:sp>
              <p:nvSpPr>
                <p:cNvPr id="31" name="Oval 30">
                  <a:extLst>
                    <a:ext uri="{FF2B5EF4-FFF2-40B4-BE49-F238E27FC236}">
                      <a16:creationId xmlns:a16="http://schemas.microsoft.com/office/drawing/2014/main" id="{50E67DBE-9A37-3F08-794E-6C8E66007D07}"/>
                    </a:ext>
                  </a:extLst>
                </p:cNvPr>
                <p:cNvSpPr/>
                <p:nvPr/>
              </p:nvSpPr>
              <p:spPr>
                <a:xfrm>
                  <a:off x="7474546" y="3362757"/>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Oval 31">
                  <a:extLst>
                    <a:ext uri="{FF2B5EF4-FFF2-40B4-BE49-F238E27FC236}">
                      <a16:creationId xmlns:a16="http://schemas.microsoft.com/office/drawing/2014/main" id="{DA4F948F-2361-2311-125D-0C901286C5C2}"/>
                    </a:ext>
                  </a:extLst>
                </p:cNvPr>
                <p:cNvSpPr/>
                <p:nvPr/>
              </p:nvSpPr>
              <p:spPr>
                <a:xfrm>
                  <a:off x="6004561" y="3362757"/>
                  <a:ext cx="182880" cy="183520"/>
                </a:xfrm>
                <a:prstGeom prst="ellips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B9BBDA9-EA26-CEA8-302D-BDFDC330CD9B}"/>
                    </a:ext>
                  </a:extLst>
                </p:cNvPr>
                <p:cNvCxnSpPr/>
                <p:nvPr/>
              </p:nvCxnSpPr>
              <p:spPr>
                <a:xfrm flipH="1">
                  <a:off x="6650213" y="3403750"/>
                  <a:ext cx="127803" cy="452965"/>
                </a:xfrm>
                <a:prstGeom prst="line">
                  <a:avLst/>
                </a:prstGeom>
                <a:noFill/>
                <a:ln w="6350" cap="flat" cmpd="sng" algn="ctr">
                  <a:solidFill>
                    <a:srgbClr val="4472C4"/>
                  </a:solidFill>
                  <a:prstDash val="sysDash"/>
                  <a:miter lim="800000"/>
                </a:ln>
                <a:effectLst/>
              </p:spPr>
            </p:cxnSp>
            <p:sp>
              <p:nvSpPr>
                <p:cNvPr id="34" name="Triangle 33">
                  <a:extLst>
                    <a:ext uri="{FF2B5EF4-FFF2-40B4-BE49-F238E27FC236}">
                      <a16:creationId xmlns:a16="http://schemas.microsoft.com/office/drawing/2014/main" id="{D704F81C-DDFD-77B2-4B5B-EDD10CA71EAE}"/>
                    </a:ext>
                  </a:extLst>
                </p:cNvPr>
                <p:cNvSpPr/>
                <p:nvPr/>
              </p:nvSpPr>
              <p:spPr>
                <a:xfrm>
                  <a:off x="6724817" y="3371711"/>
                  <a:ext cx="91440" cy="91440"/>
                </a:xfrm>
                <a:prstGeom prst="triangle">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6" name="TextBox 25">
                <a:extLst>
                  <a:ext uri="{FF2B5EF4-FFF2-40B4-BE49-F238E27FC236}">
                    <a16:creationId xmlns:a16="http://schemas.microsoft.com/office/drawing/2014/main" id="{D88A04D9-A1B3-C427-4617-C3EA88ED162B}"/>
                  </a:ext>
                </a:extLst>
              </p:cNvPr>
              <p:cNvSpPr txBox="1"/>
              <p:nvPr/>
            </p:nvSpPr>
            <p:spPr>
              <a:xfrm>
                <a:off x="6607947" y="2295193"/>
                <a:ext cx="71526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n2 (L)</a:t>
                </a:r>
              </a:p>
            </p:txBody>
          </p:sp>
          <p:sp>
            <p:nvSpPr>
              <p:cNvPr id="27" name="TextBox 26">
                <a:extLst>
                  <a:ext uri="{FF2B5EF4-FFF2-40B4-BE49-F238E27FC236}">
                    <a16:creationId xmlns:a16="http://schemas.microsoft.com/office/drawing/2014/main" id="{86856FF3-7839-1BF5-840F-870812FE8959}"/>
                  </a:ext>
                </a:extLst>
              </p:cNvPr>
              <p:cNvSpPr txBox="1"/>
              <p:nvPr/>
            </p:nvSpPr>
            <p:spPr>
              <a:xfrm>
                <a:off x="8163259" y="2295193"/>
                <a:ext cx="742511"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n3 (R)</a:t>
                </a:r>
              </a:p>
            </p:txBody>
          </p:sp>
          <p:sp>
            <p:nvSpPr>
              <p:cNvPr id="28" name="TextBox 27">
                <a:extLst>
                  <a:ext uri="{FF2B5EF4-FFF2-40B4-BE49-F238E27FC236}">
                    <a16:creationId xmlns:a16="http://schemas.microsoft.com/office/drawing/2014/main" id="{CE6436F8-FC46-7E07-E223-E6BCFEA89256}"/>
                  </a:ext>
                </a:extLst>
              </p:cNvPr>
              <p:cNvSpPr txBox="1"/>
              <p:nvPr/>
            </p:nvSpPr>
            <p:spPr>
              <a:xfrm>
                <a:off x="7409117" y="2742250"/>
                <a:ext cx="417102"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rPr>
                  <a:t>e2</a:t>
                </a:r>
              </a:p>
            </p:txBody>
          </p:sp>
        </p:grpSp>
        <p:cxnSp>
          <p:nvCxnSpPr>
            <p:cNvPr id="24" name="Straight Arrow Connector 23">
              <a:extLst>
                <a:ext uri="{FF2B5EF4-FFF2-40B4-BE49-F238E27FC236}">
                  <a16:creationId xmlns:a16="http://schemas.microsoft.com/office/drawing/2014/main" id="{3FE1DAB5-0770-0623-8A89-A15E74E5C152}"/>
                </a:ext>
              </a:extLst>
            </p:cNvPr>
            <p:cNvCxnSpPr>
              <a:cxnSpLocks/>
            </p:cNvCxnSpPr>
            <p:nvPr/>
          </p:nvCxnSpPr>
          <p:spPr>
            <a:xfrm>
              <a:off x="8643181" y="3580297"/>
              <a:ext cx="552678" cy="165303"/>
            </a:xfrm>
            <a:prstGeom prst="straightConnector1">
              <a:avLst/>
            </a:prstGeom>
            <a:noFill/>
            <a:ln w="6350" cap="flat" cmpd="sng" algn="ctr">
              <a:solidFill>
                <a:srgbClr val="4472C4"/>
              </a:solidFill>
              <a:prstDash val="solid"/>
              <a:miter lim="800000"/>
              <a:tailEnd type="triangle"/>
            </a:ln>
            <a:effectLst/>
          </p:spPr>
        </p:cxnSp>
      </p:grpSp>
      <p:pic>
        <p:nvPicPr>
          <p:cNvPr id="35" name="Picture 34">
            <a:extLst>
              <a:ext uri="{FF2B5EF4-FFF2-40B4-BE49-F238E27FC236}">
                <a16:creationId xmlns:a16="http://schemas.microsoft.com/office/drawing/2014/main" id="{A00320D0-F84A-4D31-751E-71FD96CDE0BD}"/>
              </a:ext>
            </a:extLst>
          </p:cNvPr>
          <p:cNvPicPr>
            <a:picLocks noChangeAspect="1"/>
          </p:cNvPicPr>
          <p:nvPr/>
        </p:nvPicPr>
        <p:blipFill>
          <a:blip r:embed="rId4"/>
          <a:stretch>
            <a:fillRect/>
          </a:stretch>
        </p:blipFill>
        <p:spPr>
          <a:xfrm>
            <a:off x="5221773" y="6017886"/>
            <a:ext cx="5981700" cy="774700"/>
          </a:xfrm>
          <a:prstGeom prst="rect">
            <a:avLst/>
          </a:prstGeom>
        </p:spPr>
      </p:pic>
    </p:spTree>
    <p:extLst>
      <p:ext uri="{BB962C8B-B14F-4D97-AF65-F5344CB8AC3E}">
        <p14:creationId xmlns:p14="http://schemas.microsoft.com/office/powerpoint/2010/main" val="3712724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446C6-3C3D-73F4-8616-EA3B0BF13A39}"/>
              </a:ext>
            </a:extLst>
          </p:cNvPr>
          <p:cNvSpPr>
            <a:spLocks noGrp="1"/>
          </p:cNvSpPr>
          <p:nvPr>
            <p:ph type="title"/>
          </p:nvPr>
        </p:nvSpPr>
        <p:spPr/>
        <p:txBody>
          <a:bodyPr/>
          <a:lstStyle/>
          <a:p>
            <a:r>
              <a:rPr lang="en-US" dirty="0"/>
              <a:t>Solver Nuance</a:t>
            </a:r>
          </a:p>
        </p:txBody>
      </p:sp>
      <p:sp>
        <p:nvSpPr>
          <p:cNvPr id="3" name="Slide Number Placeholder 2">
            <a:extLst>
              <a:ext uri="{FF2B5EF4-FFF2-40B4-BE49-F238E27FC236}">
                <a16:creationId xmlns:a16="http://schemas.microsoft.com/office/drawing/2014/main" id="{D9B1D696-A529-02DF-3652-C2F7677CE276}"/>
              </a:ext>
            </a:extLst>
          </p:cNvPr>
          <p:cNvSpPr>
            <a:spLocks noGrp="1"/>
          </p:cNvSpPr>
          <p:nvPr>
            <p:ph type="sldNum" sz="quarter" idx="10"/>
          </p:nvPr>
        </p:nvSpPr>
        <p:spPr/>
        <p:txBody>
          <a:bodyPr/>
          <a:lstStyle/>
          <a:p>
            <a:fld id="{4FAB73BC-B049-4115-A692-8D63A059BFB8}" type="slidenum">
              <a:rPr lang="en-US" smtClean="0"/>
              <a:pPr/>
              <a:t>11</a:t>
            </a:fld>
            <a:endParaRPr lang="en-US" dirty="0"/>
          </a:p>
        </p:txBody>
      </p:sp>
      <p:sp>
        <p:nvSpPr>
          <p:cNvPr id="4" name="Content Placeholder 3">
            <a:extLst>
              <a:ext uri="{FF2B5EF4-FFF2-40B4-BE49-F238E27FC236}">
                <a16:creationId xmlns:a16="http://schemas.microsoft.com/office/drawing/2014/main" id="{694C8970-873D-74F4-8273-0D2ABFEC96BB}"/>
              </a:ext>
            </a:extLst>
          </p:cNvPr>
          <p:cNvSpPr>
            <a:spLocks noGrp="1"/>
          </p:cNvSpPr>
          <p:nvPr>
            <p:ph sz="quarter" idx="11"/>
          </p:nvPr>
        </p:nvSpPr>
        <p:spPr/>
        <p:txBody>
          <a:bodyPr/>
          <a:lstStyle/>
          <a:p>
            <a:r>
              <a:rPr lang="en-US" dirty="0"/>
              <a:t>Recall, we like to solve our systems in residual- or delta-form:</a:t>
            </a:r>
          </a:p>
        </p:txBody>
      </p:sp>
      <p:pic>
        <p:nvPicPr>
          <p:cNvPr id="7" name="Picture 6">
            <a:extLst>
              <a:ext uri="{FF2B5EF4-FFF2-40B4-BE49-F238E27FC236}">
                <a16:creationId xmlns:a16="http://schemas.microsoft.com/office/drawing/2014/main" id="{2C7C5C8E-F8F0-0350-C6A9-6154D11988EE}"/>
              </a:ext>
            </a:extLst>
          </p:cNvPr>
          <p:cNvPicPr>
            <a:picLocks noChangeAspect="1"/>
          </p:cNvPicPr>
          <p:nvPr/>
        </p:nvPicPr>
        <p:blipFill>
          <a:blip r:embed="rId2"/>
          <a:stretch>
            <a:fillRect/>
          </a:stretch>
        </p:blipFill>
        <p:spPr>
          <a:xfrm>
            <a:off x="685800" y="2369140"/>
            <a:ext cx="5486400" cy="431800"/>
          </a:xfrm>
          <a:prstGeom prst="rect">
            <a:avLst/>
          </a:prstGeom>
        </p:spPr>
      </p:pic>
      <p:pic>
        <p:nvPicPr>
          <p:cNvPr id="13" name="Picture 12">
            <a:extLst>
              <a:ext uri="{FF2B5EF4-FFF2-40B4-BE49-F238E27FC236}">
                <a16:creationId xmlns:a16="http://schemas.microsoft.com/office/drawing/2014/main" id="{D005F93C-24E5-073E-DB66-8E51600F8306}"/>
              </a:ext>
            </a:extLst>
          </p:cNvPr>
          <p:cNvPicPr>
            <a:picLocks noChangeAspect="1"/>
          </p:cNvPicPr>
          <p:nvPr/>
        </p:nvPicPr>
        <p:blipFill>
          <a:blip r:embed="rId3"/>
          <a:stretch>
            <a:fillRect/>
          </a:stretch>
        </p:blipFill>
        <p:spPr>
          <a:xfrm>
            <a:off x="606869" y="3555048"/>
            <a:ext cx="2184400" cy="609600"/>
          </a:xfrm>
          <a:prstGeom prst="rect">
            <a:avLst/>
          </a:prstGeom>
        </p:spPr>
      </p:pic>
      <p:pic>
        <p:nvPicPr>
          <p:cNvPr id="15" name="Picture 14">
            <a:extLst>
              <a:ext uri="{FF2B5EF4-FFF2-40B4-BE49-F238E27FC236}">
                <a16:creationId xmlns:a16="http://schemas.microsoft.com/office/drawing/2014/main" id="{03E067B4-4D89-D47E-5477-799BF168606A}"/>
              </a:ext>
            </a:extLst>
          </p:cNvPr>
          <p:cNvPicPr>
            <a:picLocks noChangeAspect="1"/>
          </p:cNvPicPr>
          <p:nvPr/>
        </p:nvPicPr>
        <p:blipFill>
          <a:blip r:embed="rId4"/>
          <a:stretch>
            <a:fillRect/>
          </a:stretch>
        </p:blipFill>
        <p:spPr>
          <a:xfrm>
            <a:off x="3181348" y="3513458"/>
            <a:ext cx="2171700" cy="609600"/>
          </a:xfrm>
          <a:prstGeom prst="rect">
            <a:avLst/>
          </a:prstGeom>
        </p:spPr>
      </p:pic>
      <p:pic>
        <p:nvPicPr>
          <p:cNvPr id="16" name="Picture 15">
            <a:extLst>
              <a:ext uri="{FF2B5EF4-FFF2-40B4-BE49-F238E27FC236}">
                <a16:creationId xmlns:a16="http://schemas.microsoft.com/office/drawing/2014/main" id="{69D1F773-7363-8F4F-4723-AA8E643F305D}"/>
              </a:ext>
            </a:extLst>
          </p:cNvPr>
          <p:cNvPicPr>
            <a:picLocks noChangeAspect="1"/>
          </p:cNvPicPr>
          <p:nvPr/>
        </p:nvPicPr>
        <p:blipFill>
          <a:blip r:embed="rId5"/>
          <a:stretch>
            <a:fillRect/>
          </a:stretch>
        </p:blipFill>
        <p:spPr>
          <a:xfrm>
            <a:off x="3181348" y="4388734"/>
            <a:ext cx="3644900" cy="965200"/>
          </a:xfrm>
          <a:prstGeom prst="rect">
            <a:avLst/>
          </a:prstGeom>
        </p:spPr>
      </p:pic>
      <p:sp>
        <p:nvSpPr>
          <p:cNvPr id="20" name="TextBox 19">
            <a:extLst>
              <a:ext uri="{FF2B5EF4-FFF2-40B4-BE49-F238E27FC236}">
                <a16:creationId xmlns:a16="http://schemas.microsoft.com/office/drawing/2014/main" id="{83039238-71BE-9CAE-FF66-36FC3A47A7E9}"/>
              </a:ext>
            </a:extLst>
          </p:cNvPr>
          <p:cNvSpPr txBox="1"/>
          <p:nvPr/>
        </p:nvSpPr>
        <p:spPr>
          <a:xfrm>
            <a:off x="5881030" y="4312117"/>
            <a:ext cx="0" cy="0"/>
          </a:xfrm>
          <a:prstGeom prst="rect">
            <a:avLst/>
          </a:prstGeom>
        </p:spPr>
        <p:txBody>
          <a:bodyPr vert="horz" wrap="none" lIns="91440" tIns="45720" rIns="91440" bIns="45720" rtlCol="0">
            <a:noAutofit/>
          </a:bodyPr>
          <a:lstStyle/>
          <a:p>
            <a:pPr algn="l"/>
            <a:r>
              <a:rPr lang="en-US" dirty="0"/>
              <a:t>k</a:t>
            </a:r>
          </a:p>
        </p:txBody>
      </p:sp>
      <p:sp>
        <p:nvSpPr>
          <p:cNvPr id="21" name="TextBox 20">
            <a:extLst>
              <a:ext uri="{FF2B5EF4-FFF2-40B4-BE49-F238E27FC236}">
                <a16:creationId xmlns:a16="http://schemas.microsoft.com/office/drawing/2014/main" id="{BF60C3D3-9265-784A-400B-B175F88AA8D7}"/>
              </a:ext>
            </a:extLst>
          </p:cNvPr>
          <p:cNvSpPr txBox="1"/>
          <p:nvPr/>
        </p:nvSpPr>
        <p:spPr>
          <a:xfrm>
            <a:off x="6216311" y="4830277"/>
            <a:ext cx="0" cy="0"/>
          </a:xfrm>
          <a:prstGeom prst="rect">
            <a:avLst/>
          </a:prstGeom>
        </p:spPr>
        <p:txBody>
          <a:bodyPr vert="horz" wrap="none" lIns="91440" tIns="45720" rIns="91440" bIns="45720" rtlCol="0">
            <a:noAutofit/>
          </a:bodyPr>
          <a:lstStyle/>
          <a:p>
            <a:pPr algn="l"/>
            <a:r>
              <a:rPr lang="en-US" dirty="0"/>
              <a:t>k</a:t>
            </a:r>
          </a:p>
        </p:txBody>
      </p:sp>
      <p:sp>
        <p:nvSpPr>
          <p:cNvPr id="22" name="TextBox 21">
            <a:extLst>
              <a:ext uri="{FF2B5EF4-FFF2-40B4-BE49-F238E27FC236}">
                <a16:creationId xmlns:a16="http://schemas.microsoft.com/office/drawing/2014/main" id="{58F526DA-B259-2D47-288C-8F189084E2EF}"/>
              </a:ext>
            </a:extLst>
          </p:cNvPr>
          <p:cNvSpPr txBox="1"/>
          <p:nvPr/>
        </p:nvSpPr>
        <p:spPr>
          <a:xfrm>
            <a:off x="4328151" y="4847927"/>
            <a:ext cx="0" cy="0"/>
          </a:xfrm>
          <a:prstGeom prst="rect">
            <a:avLst/>
          </a:prstGeom>
        </p:spPr>
        <p:txBody>
          <a:bodyPr vert="horz" wrap="none" lIns="91440" tIns="45720" rIns="91440" bIns="45720" rtlCol="0">
            <a:noAutofit/>
          </a:bodyPr>
          <a:lstStyle/>
          <a:p>
            <a:pPr algn="l"/>
            <a:r>
              <a:rPr lang="en-US" dirty="0"/>
              <a:t>k+1</a:t>
            </a:r>
          </a:p>
        </p:txBody>
      </p:sp>
      <p:sp>
        <p:nvSpPr>
          <p:cNvPr id="23" name="TextBox 22">
            <a:extLst>
              <a:ext uri="{FF2B5EF4-FFF2-40B4-BE49-F238E27FC236}">
                <a16:creationId xmlns:a16="http://schemas.microsoft.com/office/drawing/2014/main" id="{1BFDE2A9-1EB0-AFA6-8F69-34856BA85801}"/>
              </a:ext>
            </a:extLst>
          </p:cNvPr>
          <p:cNvSpPr txBox="1"/>
          <p:nvPr/>
        </p:nvSpPr>
        <p:spPr>
          <a:xfrm>
            <a:off x="4288044" y="4259182"/>
            <a:ext cx="0" cy="0"/>
          </a:xfrm>
          <a:prstGeom prst="rect">
            <a:avLst/>
          </a:prstGeom>
        </p:spPr>
        <p:txBody>
          <a:bodyPr vert="horz" wrap="none" lIns="91440" tIns="45720" rIns="91440" bIns="45720" rtlCol="0">
            <a:noAutofit/>
          </a:bodyPr>
          <a:lstStyle/>
          <a:p>
            <a:pPr algn="l"/>
            <a:r>
              <a:rPr lang="en-US" dirty="0"/>
              <a:t>k+1</a:t>
            </a:r>
          </a:p>
        </p:txBody>
      </p:sp>
      <p:pic>
        <p:nvPicPr>
          <p:cNvPr id="24" name="Picture 23">
            <a:extLst>
              <a:ext uri="{FF2B5EF4-FFF2-40B4-BE49-F238E27FC236}">
                <a16:creationId xmlns:a16="http://schemas.microsoft.com/office/drawing/2014/main" id="{33CF520A-7B5C-0DF2-D38C-50E3325F48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8256" y="860139"/>
            <a:ext cx="4528644" cy="3350105"/>
          </a:xfrm>
          <a:prstGeom prst="rect">
            <a:avLst/>
          </a:prstGeom>
        </p:spPr>
      </p:pic>
      <p:pic>
        <p:nvPicPr>
          <p:cNvPr id="25" name="Picture 24">
            <a:extLst>
              <a:ext uri="{FF2B5EF4-FFF2-40B4-BE49-F238E27FC236}">
                <a16:creationId xmlns:a16="http://schemas.microsoft.com/office/drawing/2014/main" id="{5022FFA5-2442-2DFF-67A8-17813CC78A4A}"/>
              </a:ext>
            </a:extLst>
          </p:cNvPr>
          <p:cNvPicPr>
            <a:picLocks noChangeAspect="1"/>
          </p:cNvPicPr>
          <p:nvPr/>
        </p:nvPicPr>
        <p:blipFill>
          <a:blip r:embed="rId7"/>
          <a:stretch>
            <a:fillRect/>
          </a:stretch>
        </p:blipFill>
        <p:spPr>
          <a:xfrm>
            <a:off x="9838749" y="2574190"/>
            <a:ext cx="457200" cy="355600"/>
          </a:xfrm>
          <a:prstGeom prst="rect">
            <a:avLst/>
          </a:prstGeom>
        </p:spPr>
      </p:pic>
      <p:pic>
        <p:nvPicPr>
          <p:cNvPr id="26" name="Picture 25">
            <a:extLst>
              <a:ext uri="{FF2B5EF4-FFF2-40B4-BE49-F238E27FC236}">
                <a16:creationId xmlns:a16="http://schemas.microsoft.com/office/drawing/2014/main" id="{4E02ABE2-7EF3-375A-F59C-B0CD12379B91}"/>
              </a:ext>
            </a:extLst>
          </p:cNvPr>
          <p:cNvPicPr>
            <a:picLocks noChangeAspect="1"/>
          </p:cNvPicPr>
          <p:nvPr/>
        </p:nvPicPr>
        <p:blipFill>
          <a:blip r:embed="rId8"/>
          <a:stretch>
            <a:fillRect/>
          </a:stretch>
        </p:blipFill>
        <p:spPr>
          <a:xfrm>
            <a:off x="10392089" y="2574190"/>
            <a:ext cx="457200" cy="355600"/>
          </a:xfrm>
          <a:prstGeom prst="rect">
            <a:avLst/>
          </a:prstGeom>
        </p:spPr>
      </p:pic>
    </p:spTree>
    <p:extLst>
      <p:ext uri="{BB962C8B-B14F-4D97-AF65-F5344CB8AC3E}">
        <p14:creationId xmlns:p14="http://schemas.microsoft.com/office/powerpoint/2010/main" val="129540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F0C9-B0F0-6451-EEDC-2DF063A4E98E}"/>
              </a:ext>
            </a:extLst>
          </p:cNvPr>
          <p:cNvSpPr>
            <a:spLocks noGrp="1"/>
          </p:cNvSpPr>
          <p:nvPr>
            <p:ph type="title"/>
          </p:nvPr>
        </p:nvSpPr>
        <p:spPr/>
        <p:txBody>
          <a:bodyPr/>
          <a:lstStyle/>
          <a:p>
            <a:r>
              <a:rPr lang="en-US" dirty="0"/>
              <a:t>The </a:t>
            </a:r>
            <a:r>
              <a:rPr lang="en-US" u="sng" dirty="0"/>
              <a:t>Idealized</a:t>
            </a:r>
            <a:r>
              <a:rPr lang="en-US" dirty="0"/>
              <a:t> Stencil Set</a:t>
            </a:r>
          </a:p>
        </p:txBody>
      </p:sp>
      <p:sp>
        <p:nvSpPr>
          <p:cNvPr id="3" name="Slide Number Placeholder 2">
            <a:extLst>
              <a:ext uri="{FF2B5EF4-FFF2-40B4-BE49-F238E27FC236}">
                <a16:creationId xmlns:a16="http://schemas.microsoft.com/office/drawing/2014/main" id="{13B32A69-6EEA-D9DF-E707-EF086FA209CC}"/>
              </a:ext>
            </a:extLst>
          </p:cNvPr>
          <p:cNvSpPr>
            <a:spLocks noGrp="1"/>
          </p:cNvSpPr>
          <p:nvPr>
            <p:ph type="sldNum" sz="quarter" idx="10"/>
          </p:nvPr>
        </p:nvSpPr>
        <p:spPr/>
        <p:txBody>
          <a:bodyPr/>
          <a:lstStyle/>
          <a:p>
            <a:fld id="{4FAB73BC-B049-4115-A692-8D63A059BFB8}" type="slidenum">
              <a:rPr lang="en-US" smtClean="0"/>
              <a:pPr/>
              <a:t>12</a:t>
            </a:fld>
            <a:endParaRPr lang="en-US" dirty="0"/>
          </a:p>
        </p:txBody>
      </p:sp>
      <p:sp>
        <p:nvSpPr>
          <p:cNvPr id="4" name="Content Placeholder 3">
            <a:extLst>
              <a:ext uri="{FF2B5EF4-FFF2-40B4-BE49-F238E27FC236}">
                <a16:creationId xmlns:a16="http://schemas.microsoft.com/office/drawing/2014/main" id="{55C563B8-2E6E-4D96-C018-ED61FFFBA7D2}"/>
              </a:ext>
            </a:extLst>
          </p:cNvPr>
          <p:cNvSpPr>
            <a:spLocks noGrp="1"/>
          </p:cNvSpPr>
          <p:nvPr>
            <p:ph sz="quarter" idx="11"/>
          </p:nvPr>
        </p:nvSpPr>
        <p:spPr/>
        <p:txBody>
          <a:bodyPr/>
          <a:lstStyle/>
          <a:p>
            <a:r>
              <a:rPr lang="en-US" dirty="0"/>
              <a:t>With </a:t>
            </a:r>
            <a:r>
              <a:rPr lang="en-US" dirty="0" err="1"/>
              <a:t>Nalu</a:t>
            </a:r>
            <a:r>
              <a:rPr lang="en-US" dirty="0"/>
              <a:t> input file specifications</a:t>
            </a:r>
          </a:p>
        </p:txBody>
      </p:sp>
      <p:pic>
        <p:nvPicPr>
          <p:cNvPr id="5" name="Picture 4">
            <a:extLst>
              <a:ext uri="{FF2B5EF4-FFF2-40B4-BE49-F238E27FC236}">
                <a16:creationId xmlns:a16="http://schemas.microsoft.com/office/drawing/2014/main" id="{905E2FA0-5B58-CB79-3DCA-DF4EA4C9FC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 y="1880249"/>
            <a:ext cx="7772400" cy="4591138"/>
          </a:xfrm>
          <a:prstGeom prst="rect">
            <a:avLst/>
          </a:prstGeom>
        </p:spPr>
      </p:pic>
      <p:sp>
        <p:nvSpPr>
          <p:cNvPr id="6" name="TextBox 5">
            <a:extLst>
              <a:ext uri="{FF2B5EF4-FFF2-40B4-BE49-F238E27FC236}">
                <a16:creationId xmlns:a16="http://schemas.microsoft.com/office/drawing/2014/main" id="{965DB0AD-2EF5-631D-6601-16DEE582D3DC}"/>
              </a:ext>
            </a:extLst>
          </p:cNvPr>
          <p:cNvSpPr txBox="1"/>
          <p:nvPr/>
        </p:nvSpPr>
        <p:spPr>
          <a:xfrm>
            <a:off x="8534394" y="1969472"/>
            <a:ext cx="0" cy="0"/>
          </a:xfrm>
          <a:prstGeom prst="rect">
            <a:avLst/>
          </a:prstGeom>
        </p:spPr>
        <p:txBody>
          <a:bodyPr vert="horz" wrap="none" lIns="91440" tIns="45720" rIns="91440" bIns="45720" rtlCol="0">
            <a:noAutofit/>
          </a:bodyPr>
          <a:lstStyle/>
          <a:p>
            <a:pPr algn="l"/>
            <a:r>
              <a:rPr lang="en-US" dirty="0"/>
              <a:t> - </a:t>
            </a:r>
            <a:r>
              <a:rPr lang="en-US" dirty="0" err="1"/>
              <a:t>alpha_upw</a:t>
            </a:r>
            <a:r>
              <a:rPr lang="en-US" dirty="0"/>
              <a:t>:</a:t>
            </a:r>
          </a:p>
          <a:p>
            <a:pPr algn="l"/>
            <a:r>
              <a:rPr lang="en-US" dirty="0"/>
              <a:t>            velocity: 1.0</a:t>
            </a:r>
          </a:p>
          <a:p>
            <a:pPr algn="l"/>
            <a:endParaRPr lang="en-US" dirty="0"/>
          </a:p>
          <a:p>
            <a:pPr algn="l"/>
            <a:r>
              <a:rPr lang="en-US" dirty="0"/>
              <a:t> - alpha:</a:t>
            </a:r>
          </a:p>
          <a:p>
            <a:pPr algn="l"/>
            <a:r>
              <a:rPr lang="en-US" dirty="0"/>
              <a:t>            velocity: 1.0</a:t>
            </a:r>
          </a:p>
          <a:p>
            <a:pPr algn="l"/>
            <a:endParaRPr lang="en-US" dirty="0"/>
          </a:p>
          <a:p>
            <a:pPr algn="l"/>
            <a:r>
              <a:rPr lang="en-US" dirty="0"/>
              <a:t>  - </a:t>
            </a:r>
            <a:r>
              <a:rPr lang="en-US" dirty="0" err="1"/>
              <a:t>upw_factor</a:t>
            </a:r>
            <a:r>
              <a:rPr lang="en-US" dirty="0"/>
              <a:t>:</a:t>
            </a:r>
          </a:p>
          <a:p>
            <a:pPr algn="l"/>
            <a:r>
              <a:rPr lang="en-US" dirty="0"/>
              <a:t>            velocity: 1.0</a:t>
            </a:r>
          </a:p>
          <a:p>
            <a:pPr algn="l"/>
            <a:endParaRPr lang="en-US" dirty="0"/>
          </a:p>
          <a:p>
            <a:pPr algn="l"/>
            <a:r>
              <a:rPr lang="en-US" dirty="0"/>
              <a:t> - limiter:</a:t>
            </a:r>
          </a:p>
          <a:p>
            <a:pPr algn="l"/>
            <a:r>
              <a:rPr lang="en-US" dirty="0"/>
              <a:t>            velocity: [yes/no]</a:t>
            </a:r>
          </a:p>
          <a:p>
            <a:pPr algn="l"/>
            <a:endParaRPr lang="en-US" dirty="0"/>
          </a:p>
        </p:txBody>
      </p:sp>
      <p:pic>
        <p:nvPicPr>
          <p:cNvPr id="7" name="Picture 6">
            <a:extLst>
              <a:ext uri="{FF2B5EF4-FFF2-40B4-BE49-F238E27FC236}">
                <a16:creationId xmlns:a16="http://schemas.microsoft.com/office/drawing/2014/main" id="{12F3532E-1F0C-71D0-6AFE-1352DA4031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700" y="2032649"/>
            <a:ext cx="7772400" cy="4591138"/>
          </a:xfrm>
          <a:prstGeom prst="rect">
            <a:avLst/>
          </a:prstGeom>
        </p:spPr>
      </p:pic>
      <p:sp>
        <p:nvSpPr>
          <p:cNvPr id="8" name="TextBox 7">
            <a:extLst>
              <a:ext uri="{FF2B5EF4-FFF2-40B4-BE49-F238E27FC236}">
                <a16:creationId xmlns:a16="http://schemas.microsoft.com/office/drawing/2014/main" id="{E6FE0808-9046-C501-BBC3-77385AF2C9D4}"/>
              </a:ext>
            </a:extLst>
          </p:cNvPr>
          <p:cNvSpPr txBox="1"/>
          <p:nvPr/>
        </p:nvSpPr>
        <p:spPr>
          <a:xfrm>
            <a:off x="10609385" y="3634162"/>
            <a:ext cx="0" cy="0"/>
          </a:xfrm>
          <a:prstGeom prst="rect">
            <a:avLst/>
          </a:prstGeom>
        </p:spPr>
        <p:txBody>
          <a:bodyPr vert="horz" wrap="none" lIns="91440" tIns="45720" rIns="91440" bIns="45720" rtlCol="0">
            <a:noAutofit/>
          </a:bodyPr>
          <a:lstStyle/>
          <a:p>
            <a:pPr algn="l"/>
            <a:r>
              <a:rPr lang="en-US" dirty="0"/>
              <a:t>(</a:t>
            </a:r>
            <a:r>
              <a:rPr lang="en-US" dirty="0">
                <a:solidFill>
                  <a:srgbClr val="FF0000"/>
                </a:solidFill>
              </a:rPr>
              <a:t>zero reverts </a:t>
            </a:r>
          </a:p>
          <a:p>
            <a:pPr algn="l"/>
            <a:r>
              <a:rPr lang="en-US" dirty="0">
                <a:solidFill>
                  <a:srgbClr val="FF0000"/>
                </a:solidFill>
              </a:rPr>
              <a:t>to first-order)</a:t>
            </a:r>
          </a:p>
        </p:txBody>
      </p:sp>
    </p:spTree>
    <p:extLst>
      <p:ext uri="{BB962C8B-B14F-4D97-AF65-F5344CB8AC3E}">
        <p14:creationId xmlns:p14="http://schemas.microsoft.com/office/powerpoint/2010/main" val="2661213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5A9E-5FC1-5A16-E476-4F6016318242}"/>
              </a:ext>
            </a:extLst>
          </p:cNvPr>
          <p:cNvSpPr>
            <a:spLocks noGrp="1"/>
          </p:cNvSpPr>
          <p:nvPr>
            <p:ph type="title"/>
          </p:nvPr>
        </p:nvSpPr>
        <p:spPr/>
        <p:txBody>
          <a:bodyPr/>
          <a:lstStyle/>
          <a:p>
            <a:r>
              <a:rPr lang="en-US" dirty="0"/>
              <a:t>Pseudo 4</a:t>
            </a:r>
            <a:r>
              <a:rPr lang="en-US" baseline="30000" dirty="0"/>
              <a:t>th</a:t>
            </a:r>
            <a:r>
              <a:rPr lang="en-US" dirty="0"/>
              <a:t> order Verification Results</a:t>
            </a:r>
          </a:p>
        </p:txBody>
      </p:sp>
      <p:sp>
        <p:nvSpPr>
          <p:cNvPr id="3" name="Slide Number Placeholder 2">
            <a:extLst>
              <a:ext uri="{FF2B5EF4-FFF2-40B4-BE49-F238E27FC236}">
                <a16:creationId xmlns:a16="http://schemas.microsoft.com/office/drawing/2014/main" id="{ED97FEF4-0BEC-0F78-C2AD-6200371DD683}"/>
              </a:ext>
            </a:extLst>
          </p:cNvPr>
          <p:cNvSpPr>
            <a:spLocks noGrp="1"/>
          </p:cNvSpPr>
          <p:nvPr>
            <p:ph type="sldNum" sz="quarter" idx="10"/>
          </p:nvPr>
        </p:nvSpPr>
        <p:spPr/>
        <p:txBody>
          <a:bodyPr/>
          <a:lstStyle/>
          <a:p>
            <a:fld id="{4FAB73BC-B049-4115-A692-8D63A059BFB8}" type="slidenum">
              <a:rPr lang="en-US" smtClean="0"/>
              <a:pPr/>
              <a:t>13</a:t>
            </a:fld>
            <a:endParaRPr lang="en-US" dirty="0"/>
          </a:p>
        </p:txBody>
      </p:sp>
      <p:sp>
        <p:nvSpPr>
          <p:cNvPr id="4" name="Content Placeholder 3">
            <a:extLst>
              <a:ext uri="{FF2B5EF4-FFF2-40B4-BE49-F238E27FC236}">
                <a16:creationId xmlns:a16="http://schemas.microsoft.com/office/drawing/2014/main" id="{7481D569-9C5E-E437-9F57-C9870E4854AB}"/>
              </a:ext>
            </a:extLst>
          </p:cNvPr>
          <p:cNvSpPr>
            <a:spLocks noGrp="1"/>
          </p:cNvSpPr>
          <p:nvPr>
            <p:ph sz="quarter" idx="11"/>
          </p:nvPr>
        </p:nvSpPr>
        <p:spPr>
          <a:xfrm>
            <a:off x="647700" y="1409699"/>
            <a:ext cx="11049000" cy="5284177"/>
          </a:xfrm>
        </p:spPr>
        <p:txBody>
          <a:bodyPr/>
          <a:lstStyle/>
          <a:p>
            <a:r>
              <a:rPr lang="en-US" dirty="0"/>
              <a:t>Verification using Central (linear and quadratic) compared to pseudo 4</a:t>
            </a:r>
            <a:r>
              <a:rPr lang="en-US" baseline="30000" dirty="0"/>
              <a:t>th</a:t>
            </a:r>
            <a:r>
              <a:rPr lang="en-US" dirty="0"/>
              <a:t> order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Lower error, however, formally second-order accurate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BBF6A6F-EC10-7A14-D3FB-D3F8A3C5312F}"/>
              </a:ext>
            </a:extLst>
          </p:cNvPr>
          <p:cNvPicPr>
            <a:picLocks noChangeAspect="1"/>
          </p:cNvPicPr>
          <p:nvPr/>
        </p:nvPicPr>
        <p:blipFill rotWithShape="1">
          <a:blip r:embed="rId2"/>
          <a:srcRect t="21022" b="14827"/>
          <a:stretch/>
        </p:blipFill>
        <p:spPr>
          <a:xfrm>
            <a:off x="3512173" y="1845412"/>
            <a:ext cx="5167653" cy="4290146"/>
          </a:xfrm>
          <a:prstGeom prst="rect">
            <a:avLst/>
          </a:prstGeom>
        </p:spPr>
      </p:pic>
    </p:spTree>
    <p:extLst>
      <p:ext uri="{BB962C8B-B14F-4D97-AF65-F5344CB8AC3E}">
        <p14:creationId xmlns:p14="http://schemas.microsoft.com/office/powerpoint/2010/main" val="4094752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02B02-E4D5-2EFF-CA66-D19D337353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5FE130-C07C-1163-8017-A7B6481C4B79}"/>
              </a:ext>
            </a:extLst>
          </p:cNvPr>
          <p:cNvSpPr>
            <a:spLocks noGrp="1"/>
          </p:cNvSpPr>
          <p:nvPr>
            <p:ph type="title"/>
          </p:nvPr>
        </p:nvSpPr>
        <p:spPr/>
        <p:txBody>
          <a:bodyPr/>
          <a:lstStyle/>
          <a:p>
            <a:r>
              <a:rPr lang="en-US" dirty="0"/>
              <a:t>Transient Advection/Diffusion: Step Function as Initial Condition</a:t>
            </a:r>
            <a:br>
              <a:rPr lang="en-US" dirty="0"/>
            </a:br>
            <a:r>
              <a:rPr lang="en-US" dirty="0"/>
              <a:t>Central, AKA </a:t>
            </a:r>
            <a:r>
              <a:rPr lang="en-US" dirty="0" err="1"/>
              <a:t>Galerkin</a:t>
            </a:r>
            <a:endParaRPr lang="en-US" dirty="0"/>
          </a:p>
        </p:txBody>
      </p:sp>
      <p:sp>
        <p:nvSpPr>
          <p:cNvPr id="3" name="Slide Number Placeholder 2">
            <a:extLst>
              <a:ext uri="{FF2B5EF4-FFF2-40B4-BE49-F238E27FC236}">
                <a16:creationId xmlns:a16="http://schemas.microsoft.com/office/drawing/2014/main" id="{5FF6500D-B0F2-E6BB-585B-9DF6C527800B}"/>
              </a:ext>
            </a:extLst>
          </p:cNvPr>
          <p:cNvSpPr>
            <a:spLocks noGrp="1"/>
          </p:cNvSpPr>
          <p:nvPr>
            <p:ph type="sldNum" sz="quarter" idx="10"/>
          </p:nvPr>
        </p:nvSpPr>
        <p:spPr/>
        <p:txBody>
          <a:bodyPr/>
          <a:lstStyle/>
          <a:p>
            <a:fld id="{4FAB73BC-B049-4115-A692-8D63A059BFB8}" type="slidenum">
              <a:rPr lang="en-US" smtClean="0"/>
              <a:pPr/>
              <a:t>2</a:t>
            </a:fld>
            <a:endParaRPr lang="en-US" dirty="0"/>
          </a:p>
        </p:txBody>
      </p:sp>
      <p:sp>
        <p:nvSpPr>
          <p:cNvPr id="4" name="Content Placeholder 3">
            <a:extLst>
              <a:ext uri="{FF2B5EF4-FFF2-40B4-BE49-F238E27FC236}">
                <a16:creationId xmlns:a16="http://schemas.microsoft.com/office/drawing/2014/main" id="{161A2D46-B597-915C-E55E-E0B4D9380197}"/>
              </a:ext>
            </a:extLst>
          </p:cNvPr>
          <p:cNvSpPr>
            <a:spLocks noGrp="1"/>
          </p:cNvSpPr>
          <p:nvPr>
            <p:ph sz="quarter" idx="11"/>
          </p:nvPr>
        </p:nvSpPr>
        <p:spPr>
          <a:xfrm>
            <a:off x="647700" y="1409700"/>
            <a:ext cx="11049000" cy="5426812"/>
          </a:xfrm>
        </p:spPr>
        <p:txBody>
          <a:bodyPr/>
          <a:lstStyle/>
          <a:p>
            <a:r>
              <a:rPr lang="en-US" u="sng" dirty="0"/>
              <a:t>Goal</a:t>
            </a:r>
            <a:r>
              <a:rPr lang="en-US" dirty="0"/>
              <a:t>: Run our model equation with a variety of Peclet numbers using a step function as the initial condition</a:t>
            </a:r>
          </a:p>
        </p:txBody>
      </p:sp>
      <p:pic>
        <p:nvPicPr>
          <p:cNvPr id="5" name="Picture 4">
            <a:extLst>
              <a:ext uri="{FF2B5EF4-FFF2-40B4-BE49-F238E27FC236}">
                <a16:creationId xmlns:a16="http://schemas.microsoft.com/office/drawing/2014/main" id="{AC96CCCC-6CED-E35D-60E6-D993D3ECB250}"/>
              </a:ext>
            </a:extLst>
          </p:cNvPr>
          <p:cNvPicPr>
            <a:picLocks noChangeAspect="1"/>
          </p:cNvPicPr>
          <p:nvPr/>
        </p:nvPicPr>
        <p:blipFill>
          <a:blip r:embed="rId2"/>
          <a:stretch>
            <a:fillRect/>
          </a:stretch>
        </p:blipFill>
        <p:spPr>
          <a:xfrm>
            <a:off x="6648450" y="2240166"/>
            <a:ext cx="2260600" cy="596900"/>
          </a:xfrm>
          <a:prstGeom prst="rect">
            <a:avLst/>
          </a:prstGeom>
        </p:spPr>
      </p:pic>
      <p:pic>
        <p:nvPicPr>
          <p:cNvPr id="12" name="Picture 11">
            <a:extLst>
              <a:ext uri="{FF2B5EF4-FFF2-40B4-BE49-F238E27FC236}">
                <a16:creationId xmlns:a16="http://schemas.microsoft.com/office/drawing/2014/main" id="{E3430AFA-7DB3-FBC5-005B-601F9200B4B9}"/>
              </a:ext>
            </a:extLst>
          </p:cNvPr>
          <p:cNvPicPr>
            <a:picLocks noChangeAspect="1"/>
          </p:cNvPicPr>
          <p:nvPr/>
        </p:nvPicPr>
        <p:blipFill>
          <a:blip r:embed="rId3"/>
          <a:stretch>
            <a:fillRect/>
          </a:stretch>
        </p:blipFill>
        <p:spPr>
          <a:xfrm>
            <a:off x="161494" y="3121519"/>
            <a:ext cx="2873239" cy="2743200"/>
          </a:xfrm>
          <a:prstGeom prst="rect">
            <a:avLst/>
          </a:prstGeom>
        </p:spPr>
      </p:pic>
      <p:pic>
        <p:nvPicPr>
          <p:cNvPr id="14" name="Picture 13">
            <a:extLst>
              <a:ext uri="{FF2B5EF4-FFF2-40B4-BE49-F238E27FC236}">
                <a16:creationId xmlns:a16="http://schemas.microsoft.com/office/drawing/2014/main" id="{F23C5FA9-4927-5F0F-2A5E-0F26CD92682A}"/>
              </a:ext>
            </a:extLst>
          </p:cNvPr>
          <p:cNvPicPr>
            <a:picLocks noChangeAspect="1"/>
          </p:cNvPicPr>
          <p:nvPr/>
        </p:nvPicPr>
        <p:blipFill>
          <a:blip r:embed="rId4"/>
          <a:stretch>
            <a:fillRect/>
          </a:stretch>
        </p:blipFill>
        <p:spPr>
          <a:xfrm>
            <a:off x="3168418" y="3121519"/>
            <a:ext cx="2873239" cy="2743200"/>
          </a:xfrm>
          <a:prstGeom prst="rect">
            <a:avLst/>
          </a:prstGeom>
        </p:spPr>
      </p:pic>
      <p:pic>
        <p:nvPicPr>
          <p:cNvPr id="18" name="Picture 17">
            <a:extLst>
              <a:ext uri="{FF2B5EF4-FFF2-40B4-BE49-F238E27FC236}">
                <a16:creationId xmlns:a16="http://schemas.microsoft.com/office/drawing/2014/main" id="{BBEB73E6-5822-1D62-F8DA-F9EA777916A9}"/>
              </a:ext>
            </a:extLst>
          </p:cNvPr>
          <p:cNvPicPr>
            <a:picLocks noChangeAspect="1"/>
          </p:cNvPicPr>
          <p:nvPr/>
        </p:nvPicPr>
        <p:blipFill>
          <a:blip r:embed="rId5"/>
          <a:stretch>
            <a:fillRect/>
          </a:stretch>
        </p:blipFill>
        <p:spPr>
          <a:xfrm>
            <a:off x="6175342" y="3121519"/>
            <a:ext cx="2873239" cy="2743200"/>
          </a:xfrm>
          <a:prstGeom prst="rect">
            <a:avLst/>
          </a:prstGeom>
        </p:spPr>
      </p:pic>
      <p:pic>
        <p:nvPicPr>
          <p:cNvPr id="20" name="Picture 19">
            <a:extLst>
              <a:ext uri="{FF2B5EF4-FFF2-40B4-BE49-F238E27FC236}">
                <a16:creationId xmlns:a16="http://schemas.microsoft.com/office/drawing/2014/main" id="{C8D7F6E0-B7F3-AD25-87A6-F480AFCEEF21}"/>
              </a:ext>
            </a:extLst>
          </p:cNvPr>
          <p:cNvPicPr>
            <a:picLocks noChangeAspect="1"/>
          </p:cNvPicPr>
          <p:nvPr/>
        </p:nvPicPr>
        <p:blipFill>
          <a:blip r:embed="rId6"/>
          <a:stretch>
            <a:fillRect/>
          </a:stretch>
        </p:blipFill>
        <p:spPr>
          <a:xfrm>
            <a:off x="9182265" y="3121519"/>
            <a:ext cx="2873239" cy="2743200"/>
          </a:xfrm>
          <a:prstGeom prst="rect">
            <a:avLst/>
          </a:prstGeom>
        </p:spPr>
      </p:pic>
      <p:pic>
        <p:nvPicPr>
          <p:cNvPr id="6" name="Picture 5">
            <a:extLst>
              <a:ext uri="{FF2B5EF4-FFF2-40B4-BE49-F238E27FC236}">
                <a16:creationId xmlns:a16="http://schemas.microsoft.com/office/drawing/2014/main" id="{35DF20A1-DBBC-7243-B943-60F48818EEFA}"/>
              </a:ext>
            </a:extLst>
          </p:cNvPr>
          <p:cNvPicPr>
            <a:picLocks noChangeAspect="1"/>
          </p:cNvPicPr>
          <p:nvPr/>
        </p:nvPicPr>
        <p:blipFill>
          <a:blip r:embed="rId7"/>
          <a:stretch>
            <a:fillRect/>
          </a:stretch>
        </p:blipFill>
        <p:spPr>
          <a:xfrm>
            <a:off x="849241" y="2211363"/>
            <a:ext cx="5192416" cy="654506"/>
          </a:xfrm>
          <a:prstGeom prst="rect">
            <a:avLst/>
          </a:prstGeom>
        </p:spPr>
      </p:pic>
    </p:spTree>
    <p:extLst>
      <p:ext uri="{BB962C8B-B14F-4D97-AF65-F5344CB8AC3E}">
        <p14:creationId xmlns:p14="http://schemas.microsoft.com/office/powerpoint/2010/main" val="736955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3372E-0A4F-BCF0-9B1F-9C38D406DE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3271F-4994-9663-8A3F-2F7849B0A1E3}"/>
              </a:ext>
            </a:extLst>
          </p:cNvPr>
          <p:cNvSpPr>
            <a:spLocks noGrp="1"/>
          </p:cNvSpPr>
          <p:nvPr>
            <p:ph type="title"/>
          </p:nvPr>
        </p:nvSpPr>
        <p:spPr/>
        <p:txBody>
          <a:bodyPr/>
          <a:lstStyle/>
          <a:p>
            <a:r>
              <a:rPr lang="en-US" dirty="0"/>
              <a:t>Transient Advection/Diffusion: Step Function as Initial Condition</a:t>
            </a:r>
            <a:br>
              <a:rPr lang="en-US" dirty="0"/>
            </a:br>
            <a:r>
              <a:rPr lang="en-US" dirty="0"/>
              <a:t>First-order Upwind</a:t>
            </a:r>
          </a:p>
        </p:txBody>
      </p:sp>
      <p:sp>
        <p:nvSpPr>
          <p:cNvPr id="3" name="Slide Number Placeholder 2">
            <a:extLst>
              <a:ext uri="{FF2B5EF4-FFF2-40B4-BE49-F238E27FC236}">
                <a16:creationId xmlns:a16="http://schemas.microsoft.com/office/drawing/2014/main" id="{4F20FC17-35B5-F6D0-F58A-5FD34FEC048D}"/>
              </a:ext>
            </a:extLst>
          </p:cNvPr>
          <p:cNvSpPr>
            <a:spLocks noGrp="1"/>
          </p:cNvSpPr>
          <p:nvPr>
            <p:ph type="sldNum" sz="quarter" idx="10"/>
          </p:nvPr>
        </p:nvSpPr>
        <p:spPr/>
        <p:txBody>
          <a:bodyPr/>
          <a:lstStyle/>
          <a:p>
            <a:fld id="{4FAB73BC-B049-4115-A692-8D63A059BFB8}" type="slidenum">
              <a:rPr lang="en-US" smtClean="0"/>
              <a:pPr/>
              <a:t>3</a:t>
            </a:fld>
            <a:endParaRPr lang="en-US" dirty="0"/>
          </a:p>
        </p:txBody>
      </p:sp>
      <p:sp>
        <p:nvSpPr>
          <p:cNvPr id="4" name="Content Placeholder 3">
            <a:extLst>
              <a:ext uri="{FF2B5EF4-FFF2-40B4-BE49-F238E27FC236}">
                <a16:creationId xmlns:a16="http://schemas.microsoft.com/office/drawing/2014/main" id="{DC60DEC9-047C-AEA4-FF8E-2F439E50E385}"/>
              </a:ext>
            </a:extLst>
          </p:cNvPr>
          <p:cNvSpPr>
            <a:spLocks noGrp="1"/>
          </p:cNvSpPr>
          <p:nvPr>
            <p:ph sz="quarter" idx="11"/>
          </p:nvPr>
        </p:nvSpPr>
        <p:spPr>
          <a:xfrm>
            <a:off x="647700" y="1409700"/>
            <a:ext cx="11049000" cy="5426812"/>
          </a:xfrm>
        </p:spPr>
        <p:txBody>
          <a:bodyPr/>
          <a:lstStyle/>
          <a:p>
            <a:r>
              <a:rPr lang="en-US" u="sng" dirty="0"/>
              <a:t>Goal</a:t>
            </a:r>
            <a:r>
              <a:rPr lang="en-US" dirty="0"/>
              <a:t>: Run our model equation with a variety of Peclet numbers using a step function as the initial condition</a:t>
            </a:r>
          </a:p>
        </p:txBody>
      </p:sp>
      <p:pic>
        <p:nvPicPr>
          <p:cNvPr id="8" name="Picture 7">
            <a:extLst>
              <a:ext uri="{FF2B5EF4-FFF2-40B4-BE49-F238E27FC236}">
                <a16:creationId xmlns:a16="http://schemas.microsoft.com/office/drawing/2014/main" id="{5478CDC0-49DC-489A-2F6A-268BF9022D7C}"/>
              </a:ext>
            </a:extLst>
          </p:cNvPr>
          <p:cNvPicPr>
            <a:picLocks noChangeAspect="1"/>
          </p:cNvPicPr>
          <p:nvPr/>
        </p:nvPicPr>
        <p:blipFill>
          <a:blip r:embed="rId2"/>
          <a:stretch>
            <a:fillRect/>
          </a:stretch>
        </p:blipFill>
        <p:spPr>
          <a:xfrm>
            <a:off x="167630" y="3120552"/>
            <a:ext cx="2873239" cy="2743200"/>
          </a:xfrm>
          <a:prstGeom prst="rect">
            <a:avLst/>
          </a:prstGeom>
        </p:spPr>
      </p:pic>
      <p:pic>
        <p:nvPicPr>
          <p:cNvPr id="10" name="Picture 9">
            <a:extLst>
              <a:ext uri="{FF2B5EF4-FFF2-40B4-BE49-F238E27FC236}">
                <a16:creationId xmlns:a16="http://schemas.microsoft.com/office/drawing/2014/main" id="{BF9DDCA4-D750-AB26-0A6E-8342BF0EBB2A}"/>
              </a:ext>
            </a:extLst>
          </p:cNvPr>
          <p:cNvPicPr>
            <a:picLocks noChangeAspect="1"/>
          </p:cNvPicPr>
          <p:nvPr/>
        </p:nvPicPr>
        <p:blipFill>
          <a:blip r:embed="rId3"/>
          <a:stretch>
            <a:fillRect/>
          </a:stretch>
        </p:blipFill>
        <p:spPr>
          <a:xfrm>
            <a:off x="3173016" y="3120552"/>
            <a:ext cx="2873239" cy="2743200"/>
          </a:xfrm>
          <a:prstGeom prst="rect">
            <a:avLst/>
          </a:prstGeom>
        </p:spPr>
      </p:pic>
      <p:pic>
        <p:nvPicPr>
          <p:cNvPr id="16" name="Picture 15">
            <a:extLst>
              <a:ext uri="{FF2B5EF4-FFF2-40B4-BE49-F238E27FC236}">
                <a16:creationId xmlns:a16="http://schemas.microsoft.com/office/drawing/2014/main" id="{D6C0E8A6-2AA5-95F0-88EC-06FC98FDA170}"/>
              </a:ext>
            </a:extLst>
          </p:cNvPr>
          <p:cNvPicPr>
            <a:picLocks noChangeAspect="1"/>
          </p:cNvPicPr>
          <p:nvPr/>
        </p:nvPicPr>
        <p:blipFill>
          <a:blip r:embed="rId4"/>
          <a:stretch>
            <a:fillRect/>
          </a:stretch>
        </p:blipFill>
        <p:spPr>
          <a:xfrm>
            <a:off x="6178402" y="3120552"/>
            <a:ext cx="2873239" cy="2743200"/>
          </a:xfrm>
          <a:prstGeom prst="rect">
            <a:avLst/>
          </a:prstGeom>
        </p:spPr>
      </p:pic>
      <p:pic>
        <p:nvPicPr>
          <p:cNvPr id="19" name="Picture 18">
            <a:extLst>
              <a:ext uri="{FF2B5EF4-FFF2-40B4-BE49-F238E27FC236}">
                <a16:creationId xmlns:a16="http://schemas.microsoft.com/office/drawing/2014/main" id="{5C96E345-5AE1-0E72-1DAC-43548346AE08}"/>
              </a:ext>
            </a:extLst>
          </p:cNvPr>
          <p:cNvPicPr>
            <a:picLocks noChangeAspect="1"/>
          </p:cNvPicPr>
          <p:nvPr/>
        </p:nvPicPr>
        <p:blipFill>
          <a:blip r:embed="rId5"/>
          <a:stretch>
            <a:fillRect/>
          </a:stretch>
        </p:blipFill>
        <p:spPr>
          <a:xfrm>
            <a:off x="9183789" y="3120552"/>
            <a:ext cx="2873239" cy="2743200"/>
          </a:xfrm>
          <a:prstGeom prst="rect">
            <a:avLst/>
          </a:prstGeom>
        </p:spPr>
      </p:pic>
      <p:pic>
        <p:nvPicPr>
          <p:cNvPr id="5" name="Picture 4">
            <a:extLst>
              <a:ext uri="{FF2B5EF4-FFF2-40B4-BE49-F238E27FC236}">
                <a16:creationId xmlns:a16="http://schemas.microsoft.com/office/drawing/2014/main" id="{5CCABE25-0279-A2CC-6C43-CBC3A7615AD3}"/>
              </a:ext>
            </a:extLst>
          </p:cNvPr>
          <p:cNvPicPr>
            <a:picLocks noChangeAspect="1"/>
          </p:cNvPicPr>
          <p:nvPr/>
        </p:nvPicPr>
        <p:blipFill>
          <a:blip r:embed="rId6"/>
          <a:stretch>
            <a:fillRect/>
          </a:stretch>
        </p:blipFill>
        <p:spPr>
          <a:xfrm>
            <a:off x="3258363" y="2098471"/>
            <a:ext cx="4699000" cy="609600"/>
          </a:xfrm>
          <a:prstGeom prst="rect">
            <a:avLst/>
          </a:prstGeom>
        </p:spPr>
      </p:pic>
    </p:spTree>
    <p:extLst>
      <p:ext uri="{BB962C8B-B14F-4D97-AF65-F5344CB8AC3E}">
        <p14:creationId xmlns:p14="http://schemas.microsoft.com/office/powerpoint/2010/main" val="205109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DC377-03BC-35FB-8C13-5C98E51D1A74}"/>
              </a:ext>
            </a:extLst>
          </p:cNvPr>
          <p:cNvSpPr>
            <a:spLocks noGrp="1"/>
          </p:cNvSpPr>
          <p:nvPr>
            <p:ph type="title"/>
          </p:nvPr>
        </p:nvSpPr>
        <p:spPr/>
        <p:txBody>
          <a:bodyPr/>
          <a:lstStyle/>
          <a:p>
            <a:r>
              <a:rPr lang="en-US" dirty="0"/>
              <a:t>Functional form for </a:t>
            </a:r>
            <a:r>
              <a:rPr lang="en-US" dirty="0">
                <a:latin typeface="Symbol" pitchFamily="2" charset="2"/>
              </a:rPr>
              <a:t>h –</a:t>
            </a:r>
            <a:r>
              <a:rPr lang="en-US" dirty="0"/>
              <a:t> Linked to Peclet number, Pe</a:t>
            </a:r>
            <a:br>
              <a:rPr lang="en-US" dirty="0"/>
            </a:br>
            <a:r>
              <a:rPr lang="en-US" dirty="0"/>
              <a:t>Many ad-hoc choices, however, a common physical approach is tanh</a:t>
            </a:r>
            <a:endParaRPr lang="en-US" dirty="0">
              <a:latin typeface="Symbol" pitchFamily="2" charset="2"/>
            </a:endParaRPr>
          </a:p>
        </p:txBody>
      </p:sp>
      <p:sp>
        <p:nvSpPr>
          <p:cNvPr id="3" name="Slide Number Placeholder 2">
            <a:extLst>
              <a:ext uri="{FF2B5EF4-FFF2-40B4-BE49-F238E27FC236}">
                <a16:creationId xmlns:a16="http://schemas.microsoft.com/office/drawing/2014/main" id="{70C77BA3-6BC8-0CE0-32C5-0783124F507F}"/>
              </a:ext>
            </a:extLst>
          </p:cNvPr>
          <p:cNvSpPr>
            <a:spLocks noGrp="1"/>
          </p:cNvSpPr>
          <p:nvPr>
            <p:ph type="sldNum" sz="quarter" idx="10"/>
          </p:nvPr>
        </p:nvSpPr>
        <p:spPr/>
        <p:txBody>
          <a:bodyPr/>
          <a:lstStyle/>
          <a:p>
            <a:fld id="{4FAB73BC-B049-4115-A692-8D63A059BFB8}" type="slidenum">
              <a:rPr lang="en-US" smtClean="0"/>
              <a:pPr/>
              <a:t>4</a:t>
            </a:fld>
            <a:endParaRPr lang="en-US" dirty="0"/>
          </a:p>
        </p:txBody>
      </p:sp>
      <p:pic>
        <p:nvPicPr>
          <p:cNvPr id="10" name="Picture 9">
            <a:extLst>
              <a:ext uri="{FF2B5EF4-FFF2-40B4-BE49-F238E27FC236}">
                <a16:creationId xmlns:a16="http://schemas.microsoft.com/office/drawing/2014/main" id="{936FB3EA-AB7E-EAD4-2C1A-81062005D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231" y="1554678"/>
            <a:ext cx="7230969" cy="5042066"/>
          </a:xfrm>
          <a:prstGeom prst="rect">
            <a:avLst/>
          </a:prstGeom>
        </p:spPr>
      </p:pic>
      <p:pic>
        <p:nvPicPr>
          <p:cNvPr id="12" name="Picture 11">
            <a:extLst>
              <a:ext uri="{FF2B5EF4-FFF2-40B4-BE49-F238E27FC236}">
                <a16:creationId xmlns:a16="http://schemas.microsoft.com/office/drawing/2014/main" id="{9FDE9950-22C6-8BE9-C72A-ABEA6D35E8A3}"/>
              </a:ext>
            </a:extLst>
          </p:cNvPr>
          <p:cNvPicPr>
            <a:picLocks noChangeAspect="1"/>
          </p:cNvPicPr>
          <p:nvPr/>
        </p:nvPicPr>
        <p:blipFill>
          <a:blip r:embed="rId3"/>
          <a:stretch>
            <a:fillRect/>
          </a:stretch>
        </p:blipFill>
        <p:spPr>
          <a:xfrm>
            <a:off x="8433981" y="1570261"/>
            <a:ext cx="1295400" cy="647700"/>
          </a:xfrm>
          <a:prstGeom prst="rect">
            <a:avLst/>
          </a:prstGeom>
        </p:spPr>
      </p:pic>
      <p:cxnSp>
        <p:nvCxnSpPr>
          <p:cNvPr id="14" name="Straight Connector 13">
            <a:extLst>
              <a:ext uri="{FF2B5EF4-FFF2-40B4-BE49-F238E27FC236}">
                <a16:creationId xmlns:a16="http://schemas.microsoft.com/office/drawing/2014/main" id="{3FD7D500-0CB5-BABB-028E-4A632599A555}"/>
              </a:ext>
            </a:extLst>
          </p:cNvPr>
          <p:cNvCxnSpPr/>
          <p:nvPr/>
        </p:nvCxnSpPr>
        <p:spPr>
          <a:xfrm flipV="1">
            <a:off x="4206028" y="1999266"/>
            <a:ext cx="0" cy="3964379"/>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EA421D7C-836E-9D9E-B3C6-3405EEAF7B16}"/>
              </a:ext>
            </a:extLst>
          </p:cNvPr>
          <p:cNvPicPr>
            <a:picLocks noChangeAspect="1"/>
          </p:cNvPicPr>
          <p:nvPr/>
        </p:nvPicPr>
        <p:blipFill>
          <a:blip r:embed="rId4"/>
          <a:stretch>
            <a:fillRect/>
          </a:stretch>
        </p:blipFill>
        <p:spPr>
          <a:xfrm>
            <a:off x="7886826" y="2449279"/>
            <a:ext cx="3949700" cy="685800"/>
          </a:xfrm>
          <a:prstGeom prst="rect">
            <a:avLst/>
          </a:prstGeom>
        </p:spPr>
      </p:pic>
      <p:pic>
        <p:nvPicPr>
          <p:cNvPr id="16" name="Picture 15">
            <a:extLst>
              <a:ext uri="{FF2B5EF4-FFF2-40B4-BE49-F238E27FC236}">
                <a16:creationId xmlns:a16="http://schemas.microsoft.com/office/drawing/2014/main" id="{86A4CDC1-BACD-CB7F-0C8F-D6D18F84A5E1}"/>
              </a:ext>
            </a:extLst>
          </p:cNvPr>
          <p:cNvPicPr>
            <a:picLocks noChangeAspect="1"/>
          </p:cNvPicPr>
          <p:nvPr/>
        </p:nvPicPr>
        <p:blipFill>
          <a:blip r:embed="rId5"/>
          <a:stretch>
            <a:fillRect/>
          </a:stretch>
        </p:blipFill>
        <p:spPr>
          <a:xfrm>
            <a:off x="4345215" y="5593442"/>
            <a:ext cx="660400" cy="177800"/>
          </a:xfrm>
          <a:prstGeom prst="rect">
            <a:avLst/>
          </a:prstGeom>
        </p:spPr>
      </p:pic>
      <p:cxnSp>
        <p:nvCxnSpPr>
          <p:cNvPr id="17" name="Straight Connector 16">
            <a:extLst>
              <a:ext uri="{FF2B5EF4-FFF2-40B4-BE49-F238E27FC236}">
                <a16:creationId xmlns:a16="http://schemas.microsoft.com/office/drawing/2014/main" id="{A02FE47C-C334-2888-FE74-73BDB8063178}"/>
              </a:ext>
            </a:extLst>
          </p:cNvPr>
          <p:cNvCxnSpPr>
            <a:cxnSpLocks/>
          </p:cNvCxnSpPr>
          <p:nvPr/>
        </p:nvCxnSpPr>
        <p:spPr>
          <a:xfrm flipH="1">
            <a:off x="3427702" y="3981455"/>
            <a:ext cx="1536186" cy="0"/>
          </a:xfrm>
          <a:prstGeom prst="line">
            <a:avLst/>
          </a:prstGeom>
          <a:ln w="158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7FFC8EF2-FD6C-82EA-FAE6-D04D88AE59F9}"/>
              </a:ext>
            </a:extLst>
          </p:cNvPr>
          <p:cNvPicPr>
            <a:picLocks noChangeAspect="1"/>
          </p:cNvPicPr>
          <p:nvPr/>
        </p:nvPicPr>
        <p:blipFill>
          <a:blip r:embed="rId6"/>
          <a:stretch>
            <a:fillRect/>
          </a:stretch>
        </p:blipFill>
        <p:spPr>
          <a:xfrm>
            <a:off x="5230584" y="3862616"/>
            <a:ext cx="685800" cy="177800"/>
          </a:xfrm>
          <a:prstGeom prst="rect">
            <a:avLst/>
          </a:prstGeom>
        </p:spPr>
      </p:pic>
      <p:sp>
        <p:nvSpPr>
          <p:cNvPr id="22" name="TextBox 21">
            <a:extLst>
              <a:ext uri="{FF2B5EF4-FFF2-40B4-BE49-F238E27FC236}">
                <a16:creationId xmlns:a16="http://schemas.microsoft.com/office/drawing/2014/main" id="{016B5160-86E5-C660-E44F-BA4424A2BE19}"/>
              </a:ext>
            </a:extLst>
          </p:cNvPr>
          <p:cNvSpPr txBox="1"/>
          <p:nvPr/>
        </p:nvSpPr>
        <p:spPr>
          <a:xfrm>
            <a:off x="7817372" y="3381052"/>
            <a:ext cx="4267413" cy="3139321"/>
          </a:xfrm>
          <a:prstGeom prst="rect">
            <a:avLst/>
          </a:prstGeom>
          <a:noFill/>
        </p:spPr>
        <p:txBody>
          <a:bodyPr wrap="square">
            <a:spAutoFit/>
          </a:bodyPr>
          <a:lstStyle/>
          <a:p>
            <a:r>
              <a:rPr lang="en-US" dirty="0"/>
              <a:t> - </a:t>
            </a:r>
            <a:r>
              <a:rPr lang="en-US" dirty="0" err="1"/>
              <a:t>peclet_function_form</a:t>
            </a:r>
            <a:r>
              <a:rPr lang="en-US" dirty="0"/>
              <a:t>:</a:t>
            </a:r>
          </a:p>
          <a:p>
            <a:r>
              <a:rPr lang="en-US" dirty="0"/>
              <a:t>            velocity: tanh</a:t>
            </a:r>
          </a:p>
          <a:p>
            <a:r>
              <a:rPr lang="en-US" dirty="0"/>
              <a:t>            </a:t>
            </a:r>
            <a:r>
              <a:rPr lang="en-US" dirty="0" err="1"/>
              <a:t>mixture_fraction</a:t>
            </a:r>
            <a:r>
              <a:rPr lang="en-US" dirty="0"/>
              <a:t>: tanh</a:t>
            </a:r>
          </a:p>
          <a:p>
            <a:endParaRPr lang="en-US" dirty="0"/>
          </a:p>
          <a:p>
            <a:r>
              <a:rPr lang="en-US" dirty="0"/>
              <a:t>        - </a:t>
            </a:r>
            <a:r>
              <a:rPr lang="en-US" dirty="0" err="1"/>
              <a:t>peclet_function_tanh_transition</a:t>
            </a:r>
            <a:r>
              <a:rPr lang="en-US" dirty="0"/>
              <a:t>:</a:t>
            </a:r>
          </a:p>
          <a:p>
            <a:r>
              <a:rPr lang="en-US" dirty="0"/>
              <a:t>            velocity: 5000.0</a:t>
            </a:r>
          </a:p>
          <a:p>
            <a:r>
              <a:rPr lang="en-US" dirty="0"/>
              <a:t>            </a:t>
            </a:r>
            <a:r>
              <a:rPr lang="en-US" dirty="0" err="1"/>
              <a:t>mixture_fraction</a:t>
            </a:r>
            <a:r>
              <a:rPr lang="en-US" dirty="0"/>
              <a:t>: 2.0</a:t>
            </a:r>
          </a:p>
          <a:p>
            <a:endParaRPr lang="en-US" dirty="0"/>
          </a:p>
          <a:p>
            <a:r>
              <a:rPr lang="en-US" dirty="0"/>
              <a:t>        - </a:t>
            </a:r>
            <a:r>
              <a:rPr lang="en-US" dirty="0" err="1"/>
              <a:t>peclet_function_tanh_width</a:t>
            </a:r>
            <a:r>
              <a:rPr lang="en-US" dirty="0"/>
              <a:t>:</a:t>
            </a:r>
          </a:p>
          <a:p>
            <a:r>
              <a:rPr lang="en-US" dirty="0"/>
              <a:t>            velocity: 200.0</a:t>
            </a:r>
          </a:p>
          <a:p>
            <a:r>
              <a:rPr lang="en-US" dirty="0"/>
              <a:t>            </a:t>
            </a:r>
            <a:r>
              <a:rPr lang="en-US" dirty="0" err="1"/>
              <a:t>mixture_fraction</a:t>
            </a:r>
            <a:r>
              <a:rPr lang="en-US" dirty="0"/>
              <a:t>: 4.0</a:t>
            </a:r>
          </a:p>
        </p:txBody>
      </p:sp>
    </p:spTree>
    <p:extLst>
      <p:ext uri="{BB962C8B-B14F-4D97-AF65-F5344CB8AC3E}">
        <p14:creationId xmlns:p14="http://schemas.microsoft.com/office/powerpoint/2010/main" val="4275128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FBF9E7-FEE9-98B6-4AEC-53B9576006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8256" y="860139"/>
            <a:ext cx="4528644" cy="3350105"/>
          </a:xfrm>
          <a:prstGeom prst="rect">
            <a:avLst/>
          </a:prstGeom>
        </p:spPr>
      </p:pic>
      <p:sp>
        <p:nvSpPr>
          <p:cNvPr id="2" name="Title 1">
            <a:extLst>
              <a:ext uri="{FF2B5EF4-FFF2-40B4-BE49-F238E27FC236}">
                <a16:creationId xmlns:a16="http://schemas.microsoft.com/office/drawing/2014/main" id="{764231FA-7B91-548B-858F-CA6DF764037C}"/>
              </a:ext>
            </a:extLst>
          </p:cNvPr>
          <p:cNvSpPr>
            <a:spLocks noGrp="1"/>
          </p:cNvSpPr>
          <p:nvPr>
            <p:ph type="title"/>
          </p:nvPr>
        </p:nvSpPr>
        <p:spPr/>
        <p:txBody>
          <a:bodyPr>
            <a:normAutofit fontScale="90000"/>
          </a:bodyPr>
          <a:lstStyle/>
          <a:p>
            <a:r>
              <a:rPr lang="en-US" dirty="0"/>
              <a:t>Kappa = 0 Method of Hirsh</a:t>
            </a:r>
            <a:r>
              <a:rPr lang="en-US" sz="1800" dirty="0"/>
              <a:t> </a:t>
            </a:r>
            <a:br>
              <a:rPr lang="en-US" sz="1800" dirty="0"/>
            </a:br>
            <a:r>
              <a:rPr lang="en-US" sz="1800" dirty="0">
                <a:effectLst/>
              </a:rPr>
              <a:t>Numerical Computation of Internal and External Flows, vol. 2, John Wiley &amp; Sons, 1990. </a:t>
            </a:r>
            <a:br>
              <a:rPr lang="en-US" dirty="0">
                <a:effectLst/>
              </a:rPr>
            </a:br>
            <a:endParaRPr lang="en-US" dirty="0"/>
          </a:p>
        </p:txBody>
      </p:sp>
      <p:sp>
        <p:nvSpPr>
          <p:cNvPr id="3" name="Slide Number Placeholder 2">
            <a:extLst>
              <a:ext uri="{FF2B5EF4-FFF2-40B4-BE49-F238E27FC236}">
                <a16:creationId xmlns:a16="http://schemas.microsoft.com/office/drawing/2014/main" id="{F713FA00-4343-2058-919D-FAFB717AE3BB}"/>
              </a:ext>
            </a:extLst>
          </p:cNvPr>
          <p:cNvSpPr>
            <a:spLocks noGrp="1"/>
          </p:cNvSpPr>
          <p:nvPr>
            <p:ph type="sldNum" sz="quarter" idx="10"/>
          </p:nvPr>
        </p:nvSpPr>
        <p:spPr/>
        <p:txBody>
          <a:bodyPr/>
          <a:lstStyle/>
          <a:p>
            <a:fld id="{4FAB73BC-B049-4115-A692-8D63A059BFB8}" type="slidenum">
              <a:rPr lang="en-US" smtClean="0"/>
              <a:pPr/>
              <a:t>5</a:t>
            </a:fld>
            <a:endParaRPr lang="en-US" dirty="0"/>
          </a:p>
        </p:txBody>
      </p:sp>
      <p:sp>
        <p:nvSpPr>
          <p:cNvPr id="4" name="Content Placeholder 3">
            <a:extLst>
              <a:ext uri="{FF2B5EF4-FFF2-40B4-BE49-F238E27FC236}">
                <a16:creationId xmlns:a16="http://schemas.microsoft.com/office/drawing/2014/main" id="{1E414182-B901-C25A-FB0F-24FBC5AC5183}"/>
              </a:ext>
            </a:extLst>
          </p:cNvPr>
          <p:cNvSpPr>
            <a:spLocks noGrp="1"/>
          </p:cNvSpPr>
          <p:nvPr>
            <p:ph sz="quarter" idx="11"/>
          </p:nvPr>
        </p:nvSpPr>
        <p:spPr>
          <a:xfrm>
            <a:off x="647700" y="1409699"/>
            <a:ext cx="7614557" cy="5426813"/>
          </a:xfrm>
        </p:spPr>
        <p:txBody>
          <a:bodyPr>
            <a:normAutofit/>
          </a:bodyPr>
          <a:lstStyle/>
          <a:p>
            <a:pPr marL="342900" indent="-342900">
              <a:buFont typeface="Arial" panose="020B0604020202020204" pitchFamily="34" charset="0"/>
              <a:buChar char="•"/>
            </a:pPr>
            <a:r>
              <a:rPr lang="en-US" dirty="0"/>
              <a:t>For </a:t>
            </a:r>
            <a:r>
              <a:rPr lang="en-US" dirty="0">
                <a:latin typeface="Symbol" pitchFamily="2" charset="2"/>
              </a:rPr>
              <a:t>k</a:t>
            </a:r>
            <a:r>
              <a:rPr lang="en-US" dirty="0"/>
              <a:t> = 0, recast as: (Algebra…..)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r>
              <a:rPr lang="en-US" dirty="0"/>
              <a:t>Where,</a:t>
            </a:r>
          </a:p>
          <a:p>
            <a:endParaRPr lang="en-US" dirty="0"/>
          </a:p>
          <a:p>
            <a:endParaRPr lang="en-US" dirty="0"/>
          </a:p>
          <a:p>
            <a:pPr marL="342900" indent="-342900">
              <a:buFont typeface="Arial" panose="020B0604020202020204" pitchFamily="34" charset="0"/>
              <a:buChar char="•"/>
            </a:pPr>
            <a:r>
              <a:rPr lang="en-US" dirty="0"/>
              <a:t>Above, define a “limiter” function                 that “senses” when the solution is smooth (tends towards unity) and when the solution is oscillatory (tends towards zero)</a:t>
            </a:r>
          </a:p>
          <a:p>
            <a:pPr marL="342900" indent="-342900">
              <a:buFont typeface="Arial" panose="020B0604020202020204" pitchFamily="34" charset="0"/>
              <a:buChar char="•"/>
            </a:pPr>
            <a:r>
              <a:rPr lang="en-US" dirty="0" err="1"/>
              <a:t>G</a:t>
            </a:r>
            <a:r>
              <a:rPr lang="en-US" baseline="-25000" dirty="0" err="1"/>
              <a:t>j</a:t>
            </a:r>
            <a:r>
              <a:rPr lang="en-US" dirty="0"/>
              <a:t> is the projected nodal gradient at each node (or cell-center) that is treated in a </a:t>
            </a:r>
            <a:r>
              <a:rPr lang="en-US" i="1" dirty="0"/>
              <a:t>deferred-correction</a:t>
            </a:r>
            <a:r>
              <a:rPr lang="en-US" dirty="0"/>
              <a:t> context, i.e., this quantity is lagged from the previous iteration  </a:t>
            </a:r>
          </a:p>
          <a:p>
            <a:pPr marL="342900" indent="-342900">
              <a:buFont typeface="Arial" panose="020B0604020202020204" pitchFamily="34" charset="0"/>
              <a:buChar char="•"/>
            </a:pPr>
            <a:r>
              <a:rPr lang="en-US" dirty="0"/>
              <a:t>So-called “gradient reconstruction” schemes</a:t>
            </a:r>
          </a:p>
          <a:p>
            <a:pPr marL="726948" lvl="1" indent="-342900">
              <a:buFont typeface="Arial" panose="020B0604020202020204" pitchFamily="34" charset="0"/>
              <a:buChar char="•"/>
            </a:pPr>
            <a:r>
              <a:rPr lang="en-US" dirty="0"/>
              <a:t>Reconstruct a higher-order stencil through extrapolation</a:t>
            </a:r>
          </a:p>
        </p:txBody>
      </p:sp>
      <p:pic>
        <p:nvPicPr>
          <p:cNvPr id="8" name="Picture 7">
            <a:extLst>
              <a:ext uri="{FF2B5EF4-FFF2-40B4-BE49-F238E27FC236}">
                <a16:creationId xmlns:a16="http://schemas.microsoft.com/office/drawing/2014/main" id="{41E769F0-58F7-B148-E8CE-48F9DEE9EBB5}"/>
              </a:ext>
            </a:extLst>
          </p:cNvPr>
          <p:cNvPicPr>
            <a:picLocks noChangeAspect="1"/>
          </p:cNvPicPr>
          <p:nvPr/>
        </p:nvPicPr>
        <p:blipFill>
          <a:blip r:embed="rId3"/>
          <a:stretch>
            <a:fillRect/>
          </a:stretch>
        </p:blipFill>
        <p:spPr>
          <a:xfrm>
            <a:off x="9838749" y="2574190"/>
            <a:ext cx="457200" cy="355600"/>
          </a:xfrm>
          <a:prstGeom prst="rect">
            <a:avLst/>
          </a:prstGeom>
        </p:spPr>
      </p:pic>
      <p:pic>
        <p:nvPicPr>
          <p:cNvPr id="9" name="Picture 8">
            <a:extLst>
              <a:ext uri="{FF2B5EF4-FFF2-40B4-BE49-F238E27FC236}">
                <a16:creationId xmlns:a16="http://schemas.microsoft.com/office/drawing/2014/main" id="{F7B3E7CA-AD1C-3E6F-CC46-4B478D8778C3}"/>
              </a:ext>
            </a:extLst>
          </p:cNvPr>
          <p:cNvPicPr>
            <a:picLocks noChangeAspect="1"/>
          </p:cNvPicPr>
          <p:nvPr/>
        </p:nvPicPr>
        <p:blipFill>
          <a:blip r:embed="rId4"/>
          <a:stretch>
            <a:fillRect/>
          </a:stretch>
        </p:blipFill>
        <p:spPr>
          <a:xfrm>
            <a:off x="10392089" y="2574190"/>
            <a:ext cx="457200" cy="355600"/>
          </a:xfrm>
          <a:prstGeom prst="rect">
            <a:avLst/>
          </a:prstGeom>
        </p:spPr>
      </p:pic>
      <p:pic>
        <p:nvPicPr>
          <p:cNvPr id="11" name="Picture 10">
            <a:extLst>
              <a:ext uri="{FF2B5EF4-FFF2-40B4-BE49-F238E27FC236}">
                <a16:creationId xmlns:a16="http://schemas.microsoft.com/office/drawing/2014/main" id="{2BB6A1D5-2336-880B-D0A4-CD1FB612B038}"/>
              </a:ext>
            </a:extLst>
          </p:cNvPr>
          <p:cNvPicPr>
            <a:picLocks noChangeAspect="1"/>
          </p:cNvPicPr>
          <p:nvPr/>
        </p:nvPicPr>
        <p:blipFill>
          <a:blip r:embed="rId5"/>
          <a:stretch>
            <a:fillRect/>
          </a:stretch>
        </p:blipFill>
        <p:spPr>
          <a:xfrm>
            <a:off x="1811704" y="1880576"/>
            <a:ext cx="3644900" cy="965200"/>
          </a:xfrm>
          <a:prstGeom prst="rect">
            <a:avLst/>
          </a:prstGeom>
        </p:spPr>
      </p:pic>
      <p:pic>
        <p:nvPicPr>
          <p:cNvPr id="12" name="Picture 11">
            <a:extLst>
              <a:ext uri="{FF2B5EF4-FFF2-40B4-BE49-F238E27FC236}">
                <a16:creationId xmlns:a16="http://schemas.microsoft.com/office/drawing/2014/main" id="{4E84548F-4C89-E995-6A2E-D8E26333B232}"/>
              </a:ext>
            </a:extLst>
          </p:cNvPr>
          <p:cNvPicPr>
            <a:picLocks noChangeAspect="1"/>
          </p:cNvPicPr>
          <p:nvPr/>
        </p:nvPicPr>
        <p:blipFill>
          <a:blip r:embed="rId6"/>
          <a:stretch>
            <a:fillRect/>
          </a:stretch>
        </p:blipFill>
        <p:spPr>
          <a:xfrm>
            <a:off x="2315749" y="3041860"/>
            <a:ext cx="2019300" cy="889000"/>
          </a:xfrm>
          <a:prstGeom prst="rect">
            <a:avLst/>
          </a:prstGeom>
        </p:spPr>
      </p:pic>
      <p:pic>
        <p:nvPicPr>
          <p:cNvPr id="13" name="Picture 12">
            <a:extLst>
              <a:ext uri="{FF2B5EF4-FFF2-40B4-BE49-F238E27FC236}">
                <a16:creationId xmlns:a16="http://schemas.microsoft.com/office/drawing/2014/main" id="{BCBFBCE6-80A3-8E1B-E0D5-5D6882A66841}"/>
              </a:ext>
            </a:extLst>
          </p:cNvPr>
          <p:cNvPicPr>
            <a:picLocks noChangeAspect="1"/>
          </p:cNvPicPr>
          <p:nvPr/>
        </p:nvPicPr>
        <p:blipFill>
          <a:blip r:embed="rId7"/>
          <a:stretch>
            <a:fillRect/>
          </a:stretch>
        </p:blipFill>
        <p:spPr>
          <a:xfrm>
            <a:off x="5011961" y="4198464"/>
            <a:ext cx="850900" cy="317500"/>
          </a:xfrm>
          <a:prstGeom prst="rect">
            <a:avLst/>
          </a:prstGeom>
        </p:spPr>
      </p:pic>
      <p:sp>
        <p:nvSpPr>
          <p:cNvPr id="14" name="TextBox 13">
            <a:extLst>
              <a:ext uri="{FF2B5EF4-FFF2-40B4-BE49-F238E27FC236}">
                <a16:creationId xmlns:a16="http://schemas.microsoft.com/office/drawing/2014/main" id="{DD1F0C5A-FE73-055B-25AB-38F88F2E327A}"/>
              </a:ext>
            </a:extLst>
          </p:cNvPr>
          <p:cNvSpPr txBox="1"/>
          <p:nvPr/>
        </p:nvSpPr>
        <p:spPr>
          <a:xfrm>
            <a:off x="8637814" y="6155871"/>
            <a:ext cx="0" cy="0"/>
          </a:xfrm>
          <a:prstGeom prst="rect">
            <a:avLst/>
          </a:prstGeom>
        </p:spPr>
        <p:txBody>
          <a:bodyPr vert="horz" wrap="none" lIns="91440" tIns="45720" rIns="91440" bIns="45720" rtlCol="0">
            <a:noAutofit/>
          </a:bodyPr>
          <a:lstStyle/>
          <a:p>
            <a:pPr algn="l"/>
            <a:r>
              <a:rPr lang="en-US" dirty="0"/>
              <a:t>Assignment: Algebra!!!</a:t>
            </a:r>
          </a:p>
        </p:txBody>
      </p:sp>
      <p:sp>
        <p:nvSpPr>
          <p:cNvPr id="15" name="TextBox 14">
            <a:extLst>
              <a:ext uri="{FF2B5EF4-FFF2-40B4-BE49-F238E27FC236}">
                <a16:creationId xmlns:a16="http://schemas.microsoft.com/office/drawing/2014/main" id="{6374749C-DA4E-0B70-42ED-8E04E197D2CB}"/>
              </a:ext>
            </a:extLst>
          </p:cNvPr>
          <p:cNvSpPr txBox="1"/>
          <p:nvPr/>
        </p:nvSpPr>
        <p:spPr>
          <a:xfrm>
            <a:off x="8474529" y="4506686"/>
            <a:ext cx="0" cy="0"/>
          </a:xfrm>
          <a:prstGeom prst="rect">
            <a:avLst/>
          </a:prstGeom>
        </p:spPr>
        <p:txBody>
          <a:bodyPr vert="horz" wrap="none" lIns="91440" tIns="45720" rIns="91440" bIns="45720" rtlCol="0">
            <a:noAutofit/>
          </a:bodyPr>
          <a:lstStyle/>
          <a:p>
            <a:pPr algn="l"/>
            <a:r>
              <a:rPr lang="en-US" dirty="0"/>
              <a:t>Derived by substituting </a:t>
            </a:r>
            <a:r>
              <a:rPr lang="en-US" dirty="0">
                <a:latin typeface="Symbol" pitchFamily="2" charset="2"/>
              </a:rPr>
              <a:t>k</a:t>
            </a:r>
            <a:r>
              <a:rPr lang="en-US" dirty="0"/>
              <a:t> = 0, and</a:t>
            </a:r>
          </a:p>
          <a:p>
            <a:pPr algn="l"/>
            <a:r>
              <a:rPr lang="en-US" dirty="0"/>
              <a:t>using the projected nodal gradient</a:t>
            </a:r>
          </a:p>
          <a:p>
            <a:pPr algn="l"/>
            <a:r>
              <a:rPr lang="en-US" dirty="0"/>
              <a:t>definition – or – just by noting an</a:t>
            </a:r>
          </a:p>
          <a:p>
            <a:pPr algn="l"/>
            <a:r>
              <a:rPr lang="en-US" dirty="0"/>
              <a:t>extrapolation using a gradient</a:t>
            </a:r>
          </a:p>
        </p:txBody>
      </p:sp>
    </p:spTree>
    <p:extLst>
      <p:ext uri="{BB962C8B-B14F-4D97-AF65-F5344CB8AC3E}">
        <p14:creationId xmlns:p14="http://schemas.microsoft.com/office/powerpoint/2010/main" val="1418187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44559-864C-CA70-5993-CAF9148C67F2}"/>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891E7DF-1EDC-D44D-D766-4EAD203D3355}"/>
              </a:ext>
            </a:extLst>
          </p:cNvPr>
          <p:cNvPicPr>
            <a:picLocks noChangeAspect="1"/>
          </p:cNvPicPr>
          <p:nvPr/>
        </p:nvPicPr>
        <p:blipFill>
          <a:blip r:embed="rId2"/>
          <a:stretch>
            <a:fillRect/>
          </a:stretch>
        </p:blipFill>
        <p:spPr>
          <a:xfrm>
            <a:off x="7589894" y="851851"/>
            <a:ext cx="4527894" cy="3346704"/>
          </a:xfrm>
          <a:prstGeom prst="rect">
            <a:avLst/>
          </a:prstGeom>
        </p:spPr>
      </p:pic>
      <p:sp>
        <p:nvSpPr>
          <p:cNvPr id="2" name="Title 1">
            <a:extLst>
              <a:ext uri="{FF2B5EF4-FFF2-40B4-BE49-F238E27FC236}">
                <a16:creationId xmlns:a16="http://schemas.microsoft.com/office/drawing/2014/main" id="{02A1BC82-7914-3C9C-028C-994090A6ECA5}"/>
              </a:ext>
            </a:extLst>
          </p:cNvPr>
          <p:cNvSpPr>
            <a:spLocks noGrp="1"/>
          </p:cNvSpPr>
          <p:nvPr>
            <p:ph type="title"/>
          </p:nvPr>
        </p:nvSpPr>
        <p:spPr/>
        <p:txBody>
          <a:bodyPr>
            <a:normAutofit fontScale="90000"/>
          </a:bodyPr>
          <a:lstStyle/>
          <a:p>
            <a:r>
              <a:rPr lang="en-US" dirty="0"/>
              <a:t>Kappa = 0 Method of Hirsh: CVFEM</a:t>
            </a:r>
            <a:r>
              <a:rPr lang="en-US" sz="1800" dirty="0"/>
              <a:t> </a:t>
            </a:r>
            <a:br>
              <a:rPr lang="en-US" sz="1800" dirty="0"/>
            </a:br>
            <a:r>
              <a:rPr lang="en-US" sz="1800" dirty="0">
                <a:effectLst/>
              </a:rPr>
              <a:t>Numerical Computation of Internal and External Flows, vol. 2, John Wiley &amp; Sons, 1990. </a:t>
            </a:r>
            <a:br>
              <a:rPr lang="en-US" dirty="0">
                <a:effectLst/>
              </a:rPr>
            </a:br>
            <a:endParaRPr lang="en-US" dirty="0"/>
          </a:p>
        </p:txBody>
      </p:sp>
      <p:sp>
        <p:nvSpPr>
          <p:cNvPr id="3" name="Slide Number Placeholder 2">
            <a:extLst>
              <a:ext uri="{FF2B5EF4-FFF2-40B4-BE49-F238E27FC236}">
                <a16:creationId xmlns:a16="http://schemas.microsoft.com/office/drawing/2014/main" id="{F8622323-B03A-F107-AE39-DA61C7E39A97}"/>
              </a:ext>
            </a:extLst>
          </p:cNvPr>
          <p:cNvSpPr>
            <a:spLocks noGrp="1"/>
          </p:cNvSpPr>
          <p:nvPr>
            <p:ph type="sldNum" sz="quarter" idx="10"/>
          </p:nvPr>
        </p:nvSpPr>
        <p:spPr/>
        <p:txBody>
          <a:bodyPr/>
          <a:lstStyle/>
          <a:p>
            <a:fld id="{4FAB73BC-B049-4115-A692-8D63A059BFB8}" type="slidenum">
              <a:rPr lang="en-US" smtClean="0"/>
              <a:pPr/>
              <a:t>6</a:t>
            </a:fld>
            <a:endParaRPr lang="en-US" dirty="0"/>
          </a:p>
        </p:txBody>
      </p:sp>
      <p:sp>
        <p:nvSpPr>
          <p:cNvPr id="4" name="Content Placeholder 3">
            <a:extLst>
              <a:ext uri="{FF2B5EF4-FFF2-40B4-BE49-F238E27FC236}">
                <a16:creationId xmlns:a16="http://schemas.microsoft.com/office/drawing/2014/main" id="{DB6EE986-8064-B8AC-9732-F0D8C88E4E15}"/>
              </a:ext>
            </a:extLst>
          </p:cNvPr>
          <p:cNvSpPr>
            <a:spLocks noGrp="1"/>
          </p:cNvSpPr>
          <p:nvPr>
            <p:ph sz="quarter" idx="11"/>
          </p:nvPr>
        </p:nvSpPr>
        <p:spPr>
          <a:xfrm>
            <a:off x="647700" y="1409699"/>
            <a:ext cx="7614557" cy="5426813"/>
          </a:xfrm>
        </p:spPr>
        <p:txBody>
          <a:bodyPr>
            <a:normAutofit/>
          </a:bodyPr>
          <a:lstStyle/>
          <a:p>
            <a:pPr marL="342900" indent="-342900">
              <a:buFont typeface="Arial" panose="020B0604020202020204" pitchFamily="34" charset="0"/>
              <a:buChar char="•"/>
            </a:pPr>
            <a:r>
              <a:rPr lang="en-US" dirty="0"/>
              <a:t>For </a:t>
            </a:r>
            <a:r>
              <a:rPr lang="en-US" dirty="0">
                <a:latin typeface="Symbol" pitchFamily="2" charset="2"/>
              </a:rPr>
              <a:t>k</a:t>
            </a:r>
            <a:r>
              <a:rPr lang="en-US" dirty="0"/>
              <a:t> = 0, recast as: (Algebra…..)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r>
              <a:rPr lang="en-US" dirty="0"/>
              <a:t>Where,</a:t>
            </a:r>
          </a:p>
          <a:p>
            <a:endParaRPr lang="en-US" dirty="0"/>
          </a:p>
          <a:p>
            <a:endParaRPr lang="en-US" dirty="0"/>
          </a:p>
          <a:p>
            <a:pPr marL="342900" indent="-342900">
              <a:buFont typeface="Arial" panose="020B0604020202020204" pitchFamily="34" charset="0"/>
              <a:buChar char="•"/>
            </a:pPr>
            <a:r>
              <a:rPr lang="en-US" dirty="0"/>
              <a:t>Above, define a “limiter” function                 that “senses” when the solution is smooth (tends towards unity) and when the solution is oscillatory (tends towards zero)</a:t>
            </a:r>
          </a:p>
          <a:p>
            <a:pPr marL="342900" indent="-342900">
              <a:buFont typeface="Arial" panose="020B0604020202020204" pitchFamily="34" charset="0"/>
              <a:buChar char="•"/>
            </a:pPr>
            <a:r>
              <a:rPr lang="en-US" dirty="0" err="1"/>
              <a:t>G</a:t>
            </a:r>
            <a:r>
              <a:rPr lang="en-US" baseline="-25000" dirty="0" err="1"/>
              <a:t>j</a:t>
            </a:r>
            <a:r>
              <a:rPr lang="en-US" dirty="0"/>
              <a:t> is the projected nodal gradient at each node (or cell-center) that is treated in a </a:t>
            </a:r>
            <a:r>
              <a:rPr lang="en-US" i="1" dirty="0"/>
              <a:t>deferred-correction</a:t>
            </a:r>
            <a:r>
              <a:rPr lang="en-US" dirty="0"/>
              <a:t> context, i.e., this quantity is lagged from the previous iteration  </a:t>
            </a:r>
          </a:p>
          <a:p>
            <a:pPr marL="342900" indent="-342900">
              <a:buFont typeface="Arial" panose="020B0604020202020204" pitchFamily="34" charset="0"/>
              <a:buChar char="•"/>
            </a:pPr>
            <a:r>
              <a:rPr lang="en-US" dirty="0"/>
              <a:t>So-called “gradient reconstruction” schemes</a:t>
            </a:r>
          </a:p>
          <a:p>
            <a:pPr marL="726948" lvl="1" indent="-342900">
              <a:buFont typeface="Arial" panose="020B0604020202020204" pitchFamily="34" charset="0"/>
              <a:buChar char="•"/>
            </a:pPr>
            <a:r>
              <a:rPr lang="en-US" dirty="0"/>
              <a:t>Reconstruct a higher-order stencil through extrapolation</a:t>
            </a:r>
          </a:p>
        </p:txBody>
      </p:sp>
      <p:pic>
        <p:nvPicPr>
          <p:cNvPr id="8" name="Picture 7">
            <a:extLst>
              <a:ext uri="{FF2B5EF4-FFF2-40B4-BE49-F238E27FC236}">
                <a16:creationId xmlns:a16="http://schemas.microsoft.com/office/drawing/2014/main" id="{E943B514-161B-29FD-3B9B-36C733EA422E}"/>
              </a:ext>
            </a:extLst>
          </p:cNvPr>
          <p:cNvPicPr>
            <a:picLocks noChangeAspect="1"/>
          </p:cNvPicPr>
          <p:nvPr/>
        </p:nvPicPr>
        <p:blipFill>
          <a:blip r:embed="rId3"/>
          <a:stretch>
            <a:fillRect/>
          </a:stretch>
        </p:blipFill>
        <p:spPr>
          <a:xfrm>
            <a:off x="9838749" y="2574190"/>
            <a:ext cx="457200" cy="355600"/>
          </a:xfrm>
          <a:prstGeom prst="rect">
            <a:avLst/>
          </a:prstGeom>
        </p:spPr>
      </p:pic>
      <p:pic>
        <p:nvPicPr>
          <p:cNvPr id="9" name="Picture 8">
            <a:extLst>
              <a:ext uri="{FF2B5EF4-FFF2-40B4-BE49-F238E27FC236}">
                <a16:creationId xmlns:a16="http://schemas.microsoft.com/office/drawing/2014/main" id="{3B49271D-1913-C0DA-429D-AEF186BFAE63}"/>
              </a:ext>
            </a:extLst>
          </p:cNvPr>
          <p:cNvPicPr>
            <a:picLocks noChangeAspect="1"/>
          </p:cNvPicPr>
          <p:nvPr/>
        </p:nvPicPr>
        <p:blipFill>
          <a:blip r:embed="rId4"/>
          <a:stretch>
            <a:fillRect/>
          </a:stretch>
        </p:blipFill>
        <p:spPr>
          <a:xfrm>
            <a:off x="10392089" y="2574190"/>
            <a:ext cx="457200" cy="355600"/>
          </a:xfrm>
          <a:prstGeom prst="rect">
            <a:avLst/>
          </a:prstGeom>
        </p:spPr>
      </p:pic>
      <p:pic>
        <p:nvPicPr>
          <p:cNvPr id="11" name="Picture 10">
            <a:extLst>
              <a:ext uri="{FF2B5EF4-FFF2-40B4-BE49-F238E27FC236}">
                <a16:creationId xmlns:a16="http://schemas.microsoft.com/office/drawing/2014/main" id="{51496648-2025-9DDE-51DF-C8B1881E5283}"/>
              </a:ext>
            </a:extLst>
          </p:cNvPr>
          <p:cNvPicPr>
            <a:picLocks noChangeAspect="1"/>
          </p:cNvPicPr>
          <p:nvPr/>
        </p:nvPicPr>
        <p:blipFill>
          <a:blip r:embed="rId5"/>
          <a:stretch>
            <a:fillRect/>
          </a:stretch>
        </p:blipFill>
        <p:spPr>
          <a:xfrm>
            <a:off x="1811704" y="1880576"/>
            <a:ext cx="3644900" cy="965200"/>
          </a:xfrm>
          <a:prstGeom prst="rect">
            <a:avLst/>
          </a:prstGeom>
        </p:spPr>
      </p:pic>
      <p:pic>
        <p:nvPicPr>
          <p:cNvPr id="12" name="Picture 11">
            <a:extLst>
              <a:ext uri="{FF2B5EF4-FFF2-40B4-BE49-F238E27FC236}">
                <a16:creationId xmlns:a16="http://schemas.microsoft.com/office/drawing/2014/main" id="{6C502054-8A75-792E-AB32-A537A1AF1440}"/>
              </a:ext>
            </a:extLst>
          </p:cNvPr>
          <p:cNvPicPr>
            <a:picLocks noChangeAspect="1"/>
          </p:cNvPicPr>
          <p:nvPr/>
        </p:nvPicPr>
        <p:blipFill>
          <a:blip r:embed="rId6"/>
          <a:stretch>
            <a:fillRect/>
          </a:stretch>
        </p:blipFill>
        <p:spPr>
          <a:xfrm>
            <a:off x="2315749" y="3041860"/>
            <a:ext cx="2019300" cy="889000"/>
          </a:xfrm>
          <a:prstGeom prst="rect">
            <a:avLst/>
          </a:prstGeom>
        </p:spPr>
      </p:pic>
      <p:pic>
        <p:nvPicPr>
          <p:cNvPr id="13" name="Picture 12">
            <a:extLst>
              <a:ext uri="{FF2B5EF4-FFF2-40B4-BE49-F238E27FC236}">
                <a16:creationId xmlns:a16="http://schemas.microsoft.com/office/drawing/2014/main" id="{CE256DD0-945D-0780-A9C6-08F66E36BAAE}"/>
              </a:ext>
            </a:extLst>
          </p:cNvPr>
          <p:cNvPicPr>
            <a:picLocks noChangeAspect="1"/>
          </p:cNvPicPr>
          <p:nvPr/>
        </p:nvPicPr>
        <p:blipFill>
          <a:blip r:embed="rId7"/>
          <a:stretch>
            <a:fillRect/>
          </a:stretch>
        </p:blipFill>
        <p:spPr>
          <a:xfrm>
            <a:off x="5011961" y="4198464"/>
            <a:ext cx="850900" cy="317500"/>
          </a:xfrm>
          <a:prstGeom prst="rect">
            <a:avLst/>
          </a:prstGeom>
        </p:spPr>
      </p:pic>
      <p:sp>
        <p:nvSpPr>
          <p:cNvPr id="14" name="TextBox 13">
            <a:extLst>
              <a:ext uri="{FF2B5EF4-FFF2-40B4-BE49-F238E27FC236}">
                <a16:creationId xmlns:a16="http://schemas.microsoft.com/office/drawing/2014/main" id="{F96F8B33-9D76-6D4C-9C50-9E299007B1FB}"/>
              </a:ext>
            </a:extLst>
          </p:cNvPr>
          <p:cNvSpPr txBox="1"/>
          <p:nvPr/>
        </p:nvSpPr>
        <p:spPr>
          <a:xfrm>
            <a:off x="8637814" y="6155871"/>
            <a:ext cx="0" cy="0"/>
          </a:xfrm>
          <a:prstGeom prst="rect">
            <a:avLst/>
          </a:prstGeom>
        </p:spPr>
        <p:txBody>
          <a:bodyPr vert="horz" wrap="none" lIns="91440" tIns="45720" rIns="91440" bIns="45720" rtlCol="0">
            <a:noAutofit/>
          </a:bodyPr>
          <a:lstStyle/>
          <a:p>
            <a:pPr algn="l"/>
            <a:r>
              <a:rPr lang="en-US" dirty="0"/>
              <a:t>Assignment: Algebra!!!</a:t>
            </a:r>
          </a:p>
        </p:txBody>
      </p:sp>
      <p:sp>
        <p:nvSpPr>
          <p:cNvPr id="15" name="TextBox 14">
            <a:extLst>
              <a:ext uri="{FF2B5EF4-FFF2-40B4-BE49-F238E27FC236}">
                <a16:creationId xmlns:a16="http://schemas.microsoft.com/office/drawing/2014/main" id="{1223852E-9EFA-7042-8562-B4C4AB9B6B52}"/>
              </a:ext>
            </a:extLst>
          </p:cNvPr>
          <p:cNvSpPr txBox="1"/>
          <p:nvPr/>
        </p:nvSpPr>
        <p:spPr>
          <a:xfrm>
            <a:off x="8474529" y="4506686"/>
            <a:ext cx="0" cy="0"/>
          </a:xfrm>
          <a:prstGeom prst="rect">
            <a:avLst/>
          </a:prstGeom>
        </p:spPr>
        <p:txBody>
          <a:bodyPr vert="horz" wrap="none" lIns="91440" tIns="45720" rIns="91440" bIns="45720" rtlCol="0">
            <a:noAutofit/>
          </a:bodyPr>
          <a:lstStyle/>
          <a:p>
            <a:pPr algn="l"/>
            <a:r>
              <a:rPr lang="en-US" dirty="0"/>
              <a:t>CVFEM surface integration point can </a:t>
            </a:r>
          </a:p>
          <a:p>
            <a:pPr algn="l"/>
            <a:r>
              <a:rPr lang="en-US" dirty="0"/>
              <a:t>be along the edge, or at the </a:t>
            </a:r>
          </a:p>
          <a:p>
            <a:pPr algn="l"/>
            <a:r>
              <a:rPr lang="en-US" dirty="0"/>
              <a:t>standard SCS location with modified </a:t>
            </a:r>
          </a:p>
          <a:p>
            <a:pPr algn="l"/>
            <a:r>
              <a:rPr lang="en-US" dirty="0"/>
              <a:t>distance </a:t>
            </a:r>
            <a:r>
              <a:rPr lang="en-US" dirty="0" err="1"/>
              <a:t>verctir</a:t>
            </a:r>
            <a:endParaRPr lang="en-US" dirty="0"/>
          </a:p>
        </p:txBody>
      </p:sp>
    </p:spTree>
    <p:extLst>
      <p:ext uri="{BB962C8B-B14F-4D97-AF65-F5344CB8AC3E}">
        <p14:creationId xmlns:p14="http://schemas.microsoft.com/office/powerpoint/2010/main" val="191875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F0AFF-704E-1D2C-5BD2-87525A11D261}"/>
              </a:ext>
            </a:extLst>
          </p:cNvPr>
          <p:cNvSpPr>
            <a:spLocks noGrp="1"/>
          </p:cNvSpPr>
          <p:nvPr>
            <p:ph type="title"/>
          </p:nvPr>
        </p:nvSpPr>
        <p:spPr/>
        <p:txBody>
          <a:bodyPr/>
          <a:lstStyle/>
          <a:p>
            <a:r>
              <a:rPr lang="en-US" dirty="0"/>
              <a:t>Projected Nodal Gradient: Refresher</a:t>
            </a:r>
          </a:p>
        </p:txBody>
      </p:sp>
      <p:sp>
        <p:nvSpPr>
          <p:cNvPr id="3" name="Slide Number Placeholder 2">
            <a:extLst>
              <a:ext uri="{FF2B5EF4-FFF2-40B4-BE49-F238E27FC236}">
                <a16:creationId xmlns:a16="http://schemas.microsoft.com/office/drawing/2014/main" id="{BDA43667-69A7-DEBB-FCF2-5FB48900E0B0}"/>
              </a:ext>
            </a:extLst>
          </p:cNvPr>
          <p:cNvSpPr>
            <a:spLocks noGrp="1"/>
          </p:cNvSpPr>
          <p:nvPr>
            <p:ph type="sldNum" sz="quarter" idx="10"/>
          </p:nvPr>
        </p:nvSpPr>
        <p:spPr/>
        <p:txBody>
          <a:bodyPr/>
          <a:lstStyle/>
          <a:p>
            <a:fld id="{4FAB73BC-B049-4115-A692-8D63A059BFB8}" type="slidenum">
              <a:rPr lang="en-US" smtClean="0"/>
              <a:pPr/>
              <a:t>7</a:t>
            </a:fld>
            <a:endParaRPr lang="en-US" dirty="0"/>
          </a:p>
        </p:txBody>
      </p:sp>
      <p:sp>
        <p:nvSpPr>
          <p:cNvPr id="4" name="Content Placeholder 3">
            <a:extLst>
              <a:ext uri="{FF2B5EF4-FFF2-40B4-BE49-F238E27FC236}">
                <a16:creationId xmlns:a16="http://schemas.microsoft.com/office/drawing/2014/main" id="{946F8CC4-F52A-3ADD-A009-CBF90B3EFA3D}"/>
              </a:ext>
            </a:extLst>
          </p:cNvPr>
          <p:cNvSpPr>
            <a:spLocks noGrp="1"/>
          </p:cNvSpPr>
          <p:nvPr>
            <p:ph sz="quarter" idx="11"/>
          </p:nvPr>
        </p:nvSpPr>
        <p:spPr>
          <a:xfrm>
            <a:off x="647699" y="1409699"/>
            <a:ext cx="6621123" cy="5187043"/>
          </a:xfrm>
        </p:spPr>
        <p:txBody>
          <a:bodyPr/>
          <a:lstStyle/>
          <a:p>
            <a:pPr marL="342900" indent="-342900">
              <a:buFont typeface="Arial" panose="020B0604020202020204" pitchFamily="34" charset="0"/>
              <a:buChar char="•"/>
            </a:pPr>
            <a:r>
              <a:rPr lang="en-US" dirty="0"/>
              <a:t>Objective: We desire a nodal variable that represents the gradient of a scalar </a:t>
            </a:r>
            <a:r>
              <a:rPr lang="en-US" dirty="0">
                <a:latin typeface="Symbol" pitchFamily="2" charset="2"/>
              </a:rPr>
              <a:t>f, </a:t>
            </a:r>
            <a:r>
              <a:rPr lang="en-US" dirty="0" err="1"/>
              <a:t>G</a:t>
            </a:r>
            <a:r>
              <a:rPr lang="en-US" baseline="-25000" dirty="0" err="1"/>
              <a:t>j</a:t>
            </a:r>
            <a:r>
              <a:rPr lang="en-US" dirty="0" err="1">
                <a:latin typeface="Symbol" pitchFamily="2" charset="2"/>
              </a:rPr>
              <a:t>f</a:t>
            </a:r>
            <a:endParaRPr lang="en-US" dirty="0">
              <a:latin typeface="Symbol" pitchFamily="2" charset="2"/>
            </a:endParaRPr>
          </a:p>
          <a:p>
            <a:endParaRPr lang="en-US" dirty="0"/>
          </a:p>
          <a:p>
            <a:pPr marL="342900" indent="-342900">
              <a:buFont typeface="Arial" panose="020B0604020202020204" pitchFamily="34" charset="0"/>
              <a:buChar char="•"/>
            </a:pPr>
            <a:r>
              <a:rPr lang="en-US" dirty="0"/>
              <a:t>We can view the nodal gradient as continuous at the nodes/DOF location, while discontinuous within element/control volume boundaries:</a:t>
            </a:r>
          </a:p>
          <a:p>
            <a:pPr marL="342900" indent="-342900">
              <a:buFont typeface="Arial" panose="020B0604020202020204" pitchFamily="34" charset="0"/>
              <a:buChar char="•"/>
            </a:pPr>
            <a:endParaRPr lang="en-US" dirty="0"/>
          </a:p>
          <a:p>
            <a:r>
              <a:rPr lang="en-US" dirty="0"/>
              <a:t>Let’s minimize this difference (L</a:t>
            </a:r>
            <a:r>
              <a:rPr lang="en-US" baseline="-25000" dirty="0"/>
              <a:t>2</a:t>
            </a:r>
            <a:r>
              <a:rPr lang="en-US" dirty="0"/>
              <a:t>):</a:t>
            </a:r>
          </a:p>
          <a:p>
            <a:endParaRPr lang="en-US" dirty="0"/>
          </a:p>
          <a:p>
            <a:r>
              <a:rPr lang="en-US" dirty="0"/>
              <a:t>by solving:</a:t>
            </a:r>
          </a:p>
          <a:p>
            <a:endParaRPr lang="en-US" dirty="0"/>
          </a:p>
        </p:txBody>
      </p:sp>
      <p:pic>
        <p:nvPicPr>
          <p:cNvPr id="7" name="Picture 6">
            <a:extLst>
              <a:ext uri="{FF2B5EF4-FFF2-40B4-BE49-F238E27FC236}">
                <a16:creationId xmlns:a16="http://schemas.microsoft.com/office/drawing/2014/main" id="{E5CCB721-852B-C74E-189E-2E668EE2D3F9}"/>
              </a:ext>
            </a:extLst>
          </p:cNvPr>
          <p:cNvPicPr>
            <a:picLocks noChangeAspect="1"/>
          </p:cNvPicPr>
          <p:nvPr/>
        </p:nvPicPr>
        <p:blipFill>
          <a:blip r:embed="rId2"/>
          <a:stretch>
            <a:fillRect/>
          </a:stretch>
        </p:blipFill>
        <p:spPr>
          <a:xfrm>
            <a:off x="5361871" y="5777809"/>
            <a:ext cx="2438400" cy="647700"/>
          </a:xfrm>
          <a:prstGeom prst="rect">
            <a:avLst/>
          </a:prstGeom>
        </p:spPr>
      </p:pic>
      <p:cxnSp>
        <p:nvCxnSpPr>
          <p:cNvPr id="8" name="Straight Arrow Connector 7">
            <a:extLst>
              <a:ext uri="{FF2B5EF4-FFF2-40B4-BE49-F238E27FC236}">
                <a16:creationId xmlns:a16="http://schemas.microsoft.com/office/drawing/2014/main" id="{A441E7E9-E868-ABD0-BAD9-5BBCE2C2EB68}"/>
              </a:ext>
            </a:extLst>
          </p:cNvPr>
          <p:cNvCxnSpPr>
            <a:cxnSpLocks/>
          </p:cNvCxnSpPr>
          <p:nvPr/>
        </p:nvCxnSpPr>
        <p:spPr>
          <a:xfrm>
            <a:off x="1600200" y="6158354"/>
            <a:ext cx="35681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1D6F5D3A-FB94-1313-9CE8-FE98E2B3B4CD}"/>
              </a:ext>
            </a:extLst>
          </p:cNvPr>
          <p:cNvGrpSpPr/>
          <p:nvPr/>
        </p:nvGrpSpPr>
        <p:grpSpPr>
          <a:xfrm>
            <a:off x="5724923" y="2789411"/>
            <a:ext cx="2097359" cy="1152333"/>
            <a:chOff x="7226682" y="3717460"/>
            <a:chExt cx="2097359" cy="1152333"/>
          </a:xfrm>
        </p:grpSpPr>
        <p:sp>
          <p:nvSpPr>
            <p:cNvPr id="10" name="Arc 9">
              <a:extLst>
                <a:ext uri="{FF2B5EF4-FFF2-40B4-BE49-F238E27FC236}">
                  <a16:creationId xmlns:a16="http://schemas.microsoft.com/office/drawing/2014/main" id="{355A60D5-3FDB-42D2-D95B-2C223C6DDB3D}"/>
                </a:ext>
              </a:extLst>
            </p:cNvPr>
            <p:cNvSpPr/>
            <p:nvPr/>
          </p:nvSpPr>
          <p:spPr>
            <a:xfrm rot="16200000">
              <a:off x="8009424" y="3555176"/>
              <a:ext cx="891835" cy="1737399"/>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890FB5AD-0BBD-7F3A-C8B3-B76C890C7182}"/>
                </a:ext>
              </a:extLst>
            </p:cNvPr>
            <p:cNvSpPr/>
            <p:nvPr/>
          </p:nvSpPr>
          <p:spPr>
            <a:xfrm>
              <a:off x="7548872" y="4372353"/>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98AE434-E9C4-87A3-96A1-BA43F44DCF35}"/>
                </a:ext>
              </a:extLst>
            </p:cNvPr>
            <p:cNvSpPr/>
            <p:nvPr/>
          </p:nvSpPr>
          <p:spPr>
            <a:xfrm>
              <a:off x="7973415" y="4002236"/>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53D52FD-8D94-5A3D-DBE2-6BA281FC0164}"/>
                </a:ext>
              </a:extLst>
            </p:cNvPr>
            <p:cNvSpPr/>
            <p:nvPr/>
          </p:nvSpPr>
          <p:spPr>
            <a:xfrm>
              <a:off x="8397958" y="3926037"/>
              <a:ext cx="91440" cy="9144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0353A613-8EB7-C646-7733-E429D5E65715}"/>
                </a:ext>
              </a:extLst>
            </p:cNvPr>
            <p:cNvCxnSpPr>
              <a:cxnSpLocks/>
            </p:cNvCxnSpPr>
            <p:nvPr/>
          </p:nvCxnSpPr>
          <p:spPr>
            <a:xfrm flipV="1">
              <a:off x="7388383" y="3863071"/>
              <a:ext cx="1220032" cy="345594"/>
            </a:xfrm>
            <a:prstGeom prst="line">
              <a:avLst/>
            </a:prstGeom>
            <a:ln w="15875">
              <a:solidFill>
                <a:srgbClr val="000000"/>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F32F6D1-1425-51EB-E654-9D224882EB7F}"/>
                </a:ext>
              </a:extLst>
            </p:cNvPr>
            <p:cNvCxnSpPr>
              <a:cxnSpLocks/>
            </p:cNvCxnSpPr>
            <p:nvPr/>
          </p:nvCxnSpPr>
          <p:spPr>
            <a:xfrm flipV="1">
              <a:off x="7396730" y="3717460"/>
              <a:ext cx="944949" cy="898507"/>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D49485-7310-8DA6-7877-A5B71DBCD546}"/>
                </a:ext>
              </a:extLst>
            </p:cNvPr>
            <p:cNvCxnSpPr>
              <a:cxnSpLocks/>
            </p:cNvCxnSpPr>
            <p:nvPr/>
          </p:nvCxnSpPr>
          <p:spPr>
            <a:xfrm flipV="1">
              <a:off x="7226682" y="3926037"/>
              <a:ext cx="1536316" cy="229774"/>
            </a:xfrm>
            <a:prstGeom prst="line">
              <a:avLst/>
            </a:prstGeom>
            <a:ln>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pic>
        <p:nvPicPr>
          <p:cNvPr id="17" name="Picture 16">
            <a:extLst>
              <a:ext uri="{FF2B5EF4-FFF2-40B4-BE49-F238E27FC236}">
                <a16:creationId xmlns:a16="http://schemas.microsoft.com/office/drawing/2014/main" id="{12D407F0-9E39-6EA5-72AA-5DC715B2677E}"/>
              </a:ext>
            </a:extLst>
          </p:cNvPr>
          <p:cNvPicPr>
            <a:picLocks noChangeAspect="1"/>
          </p:cNvPicPr>
          <p:nvPr/>
        </p:nvPicPr>
        <p:blipFill>
          <a:blip r:embed="rId3"/>
          <a:stretch>
            <a:fillRect/>
          </a:stretch>
        </p:blipFill>
        <p:spPr>
          <a:xfrm>
            <a:off x="8520128" y="293073"/>
            <a:ext cx="2439393" cy="2057400"/>
          </a:xfrm>
          <a:prstGeom prst="rect">
            <a:avLst/>
          </a:prstGeom>
        </p:spPr>
      </p:pic>
      <p:pic>
        <p:nvPicPr>
          <p:cNvPr id="18" name="Picture 17">
            <a:extLst>
              <a:ext uri="{FF2B5EF4-FFF2-40B4-BE49-F238E27FC236}">
                <a16:creationId xmlns:a16="http://schemas.microsoft.com/office/drawing/2014/main" id="{74AC5016-42F8-35DB-1179-7E1AD4E8BA81}"/>
              </a:ext>
            </a:extLst>
          </p:cNvPr>
          <p:cNvPicPr>
            <a:picLocks noChangeAspect="1"/>
          </p:cNvPicPr>
          <p:nvPr/>
        </p:nvPicPr>
        <p:blipFill>
          <a:blip r:embed="rId4"/>
          <a:stretch>
            <a:fillRect/>
          </a:stretch>
        </p:blipFill>
        <p:spPr>
          <a:xfrm>
            <a:off x="8520128" y="2443003"/>
            <a:ext cx="2439392" cy="2057400"/>
          </a:xfrm>
          <a:prstGeom prst="rect">
            <a:avLst/>
          </a:prstGeom>
        </p:spPr>
      </p:pic>
      <p:pic>
        <p:nvPicPr>
          <p:cNvPr id="19" name="Picture 18">
            <a:extLst>
              <a:ext uri="{FF2B5EF4-FFF2-40B4-BE49-F238E27FC236}">
                <a16:creationId xmlns:a16="http://schemas.microsoft.com/office/drawing/2014/main" id="{A4CED005-2E65-0DE8-47FC-5B65710FAF60}"/>
              </a:ext>
            </a:extLst>
          </p:cNvPr>
          <p:cNvPicPr>
            <a:picLocks noChangeAspect="1"/>
          </p:cNvPicPr>
          <p:nvPr/>
        </p:nvPicPr>
        <p:blipFill>
          <a:blip r:embed="rId5"/>
          <a:stretch>
            <a:fillRect/>
          </a:stretch>
        </p:blipFill>
        <p:spPr>
          <a:xfrm>
            <a:off x="8520128" y="4615906"/>
            <a:ext cx="2439392" cy="2057400"/>
          </a:xfrm>
          <a:prstGeom prst="rect">
            <a:avLst/>
          </a:prstGeom>
        </p:spPr>
      </p:pic>
      <p:sp>
        <p:nvSpPr>
          <p:cNvPr id="20" name="TextBox 19">
            <a:extLst>
              <a:ext uri="{FF2B5EF4-FFF2-40B4-BE49-F238E27FC236}">
                <a16:creationId xmlns:a16="http://schemas.microsoft.com/office/drawing/2014/main" id="{EFD22B11-79F1-8BF1-EE9F-AC52186A2BEA}"/>
              </a:ext>
            </a:extLst>
          </p:cNvPr>
          <p:cNvSpPr txBox="1"/>
          <p:nvPr/>
        </p:nvSpPr>
        <p:spPr>
          <a:xfrm>
            <a:off x="3358511" y="6246813"/>
            <a:ext cx="0" cy="0"/>
          </a:xfrm>
          <a:prstGeom prst="rect">
            <a:avLst/>
          </a:prstGeom>
        </p:spPr>
        <p:txBody>
          <a:bodyPr vert="horz" wrap="none" lIns="91440" tIns="45720" rIns="91440" bIns="45720" rtlCol="0">
            <a:noAutofit/>
          </a:bodyPr>
          <a:lstStyle/>
          <a:p>
            <a:pPr algn="ctr"/>
            <a:r>
              <a:rPr lang="en-US" dirty="0"/>
              <a:t>Lumped projected nodal gradient</a:t>
            </a:r>
          </a:p>
          <a:p>
            <a:pPr algn="ctr"/>
            <a:r>
              <a:rPr lang="en-US" dirty="0"/>
              <a:t>(piecewise constant w)</a:t>
            </a:r>
          </a:p>
        </p:txBody>
      </p:sp>
      <p:pic>
        <p:nvPicPr>
          <p:cNvPr id="28" name="Picture 27">
            <a:extLst>
              <a:ext uri="{FF2B5EF4-FFF2-40B4-BE49-F238E27FC236}">
                <a16:creationId xmlns:a16="http://schemas.microsoft.com/office/drawing/2014/main" id="{9E22181F-67D5-7969-03FF-9304B46F6258}"/>
              </a:ext>
            </a:extLst>
          </p:cNvPr>
          <p:cNvPicPr>
            <a:picLocks noChangeAspect="1"/>
          </p:cNvPicPr>
          <p:nvPr/>
        </p:nvPicPr>
        <p:blipFill>
          <a:blip r:embed="rId6"/>
          <a:stretch>
            <a:fillRect/>
          </a:stretch>
        </p:blipFill>
        <p:spPr>
          <a:xfrm>
            <a:off x="2009821" y="5088017"/>
            <a:ext cx="4648200" cy="673100"/>
          </a:xfrm>
          <a:prstGeom prst="rect">
            <a:avLst/>
          </a:prstGeom>
        </p:spPr>
      </p:pic>
      <p:pic>
        <p:nvPicPr>
          <p:cNvPr id="31" name="Picture 30">
            <a:extLst>
              <a:ext uri="{FF2B5EF4-FFF2-40B4-BE49-F238E27FC236}">
                <a16:creationId xmlns:a16="http://schemas.microsoft.com/office/drawing/2014/main" id="{D3F6125C-3729-9389-2D3F-711FBE23923D}"/>
              </a:ext>
            </a:extLst>
          </p:cNvPr>
          <p:cNvPicPr>
            <a:picLocks noChangeAspect="1"/>
          </p:cNvPicPr>
          <p:nvPr/>
        </p:nvPicPr>
        <p:blipFill>
          <a:blip r:embed="rId7"/>
          <a:stretch>
            <a:fillRect/>
          </a:stretch>
        </p:blipFill>
        <p:spPr>
          <a:xfrm>
            <a:off x="4740864" y="3952134"/>
            <a:ext cx="2882900" cy="749300"/>
          </a:xfrm>
          <a:prstGeom prst="rect">
            <a:avLst/>
          </a:prstGeom>
        </p:spPr>
      </p:pic>
      <p:cxnSp>
        <p:nvCxnSpPr>
          <p:cNvPr id="33" name="Straight Arrow Connector 32">
            <a:extLst>
              <a:ext uri="{FF2B5EF4-FFF2-40B4-BE49-F238E27FC236}">
                <a16:creationId xmlns:a16="http://schemas.microsoft.com/office/drawing/2014/main" id="{63B12692-0B44-18C9-6B43-B1999DEB973E}"/>
              </a:ext>
            </a:extLst>
          </p:cNvPr>
          <p:cNvCxnSpPr/>
          <p:nvPr/>
        </p:nvCxnSpPr>
        <p:spPr>
          <a:xfrm flipV="1">
            <a:off x="9739824" y="5483744"/>
            <a:ext cx="260703" cy="89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B96EBB66-4FFB-5829-B2A9-5E6384239AF2}"/>
              </a:ext>
            </a:extLst>
          </p:cNvPr>
          <p:cNvPicPr>
            <a:picLocks noChangeAspect="1"/>
          </p:cNvPicPr>
          <p:nvPr/>
        </p:nvPicPr>
        <p:blipFill>
          <a:blip r:embed="rId8"/>
          <a:stretch>
            <a:fillRect/>
          </a:stretch>
        </p:blipFill>
        <p:spPr>
          <a:xfrm>
            <a:off x="10035641" y="5365185"/>
            <a:ext cx="923879" cy="208326"/>
          </a:xfrm>
          <a:prstGeom prst="rect">
            <a:avLst/>
          </a:prstGeom>
        </p:spPr>
      </p:pic>
      <p:cxnSp>
        <p:nvCxnSpPr>
          <p:cNvPr id="39" name="Straight Arrow Connector 38">
            <a:extLst>
              <a:ext uri="{FF2B5EF4-FFF2-40B4-BE49-F238E27FC236}">
                <a16:creationId xmlns:a16="http://schemas.microsoft.com/office/drawing/2014/main" id="{F5815749-93DB-C466-0A87-E47F361F9EA3}"/>
              </a:ext>
            </a:extLst>
          </p:cNvPr>
          <p:cNvCxnSpPr>
            <a:cxnSpLocks/>
          </p:cNvCxnSpPr>
          <p:nvPr/>
        </p:nvCxnSpPr>
        <p:spPr>
          <a:xfrm>
            <a:off x="9834349" y="3515146"/>
            <a:ext cx="27972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4C6348C4-EEEF-0009-5963-F3A579EEB2E7}"/>
              </a:ext>
            </a:extLst>
          </p:cNvPr>
          <p:cNvPicPr>
            <a:picLocks noChangeAspect="1"/>
          </p:cNvPicPr>
          <p:nvPr/>
        </p:nvPicPr>
        <p:blipFill>
          <a:blip r:embed="rId8"/>
          <a:stretch>
            <a:fillRect/>
          </a:stretch>
        </p:blipFill>
        <p:spPr>
          <a:xfrm>
            <a:off x="10130166" y="3364695"/>
            <a:ext cx="923879" cy="208326"/>
          </a:xfrm>
          <a:prstGeom prst="rect">
            <a:avLst/>
          </a:prstGeom>
        </p:spPr>
      </p:pic>
      <p:cxnSp>
        <p:nvCxnSpPr>
          <p:cNvPr id="41" name="Straight Arrow Connector 40">
            <a:extLst>
              <a:ext uri="{FF2B5EF4-FFF2-40B4-BE49-F238E27FC236}">
                <a16:creationId xmlns:a16="http://schemas.microsoft.com/office/drawing/2014/main" id="{2DE2386B-BAC8-0D0A-97F9-0B8F2D57E59B}"/>
              </a:ext>
            </a:extLst>
          </p:cNvPr>
          <p:cNvCxnSpPr>
            <a:cxnSpLocks/>
          </p:cNvCxnSpPr>
          <p:nvPr/>
        </p:nvCxnSpPr>
        <p:spPr>
          <a:xfrm>
            <a:off x="10114071" y="1630403"/>
            <a:ext cx="295817" cy="42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2" name="Picture 41">
            <a:extLst>
              <a:ext uri="{FF2B5EF4-FFF2-40B4-BE49-F238E27FC236}">
                <a16:creationId xmlns:a16="http://schemas.microsoft.com/office/drawing/2014/main" id="{90DCE3A7-98EB-0CB3-D1F1-C26EEE2BB25E}"/>
              </a:ext>
            </a:extLst>
          </p:cNvPr>
          <p:cNvPicPr>
            <a:picLocks noChangeAspect="1"/>
          </p:cNvPicPr>
          <p:nvPr/>
        </p:nvPicPr>
        <p:blipFill>
          <a:blip r:embed="rId8"/>
          <a:stretch>
            <a:fillRect/>
          </a:stretch>
        </p:blipFill>
        <p:spPr>
          <a:xfrm>
            <a:off x="10421463" y="1584127"/>
            <a:ext cx="923879" cy="208326"/>
          </a:xfrm>
          <a:prstGeom prst="rect">
            <a:avLst/>
          </a:prstGeom>
        </p:spPr>
      </p:pic>
      <p:pic>
        <p:nvPicPr>
          <p:cNvPr id="46" name="Picture 45">
            <a:extLst>
              <a:ext uri="{FF2B5EF4-FFF2-40B4-BE49-F238E27FC236}">
                <a16:creationId xmlns:a16="http://schemas.microsoft.com/office/drawing/2014/main" id="{6F7FACB7-0BDB-7330-EED0-9C577A9E4B0A}"/>
              </a:ext>
            </a:extLst>
          </p:cNvPr>
          <p:cNvPicPr>
            <a:picLocks noChangeAspect="1"/>
          </p:cNvPicPr>
          <p:nvPr/>
        </p:nvPicPr>
        <p:blipFill>
          <a:blip r:embed="rId9"/>
          <a:stretch>
            <a:fillRect/>
          </a:stretch>
        </p:blipFill>
        <p:spPr>
          <a:xfrm>
            <a:off x="7324673" y="2768523"/>
            <a:ext cx="338847" cy="498858"/>
          </a:xfrm>
          <a:prstGeom prst="rect">
            <a:avLst/>
          </a:prstGeom>
        </p:spPr>
      </p:pic>
      <p:pic>
        <p:nvPicPr>
          <p:cNvPr id="47" name="Picture 46">
            <a:extLst>
              <a:ext uri="{FF2B5EF4-FFF2-40B4-BE49-F238E27FC236}">
                <a16:creationId xmlns:a16="http://schemas.microsoft.com/office/drawing/2014/main" id="{B394C7D7-6E3B-B414-246F-6ECC1323B55F}"/>
              </a:ext>
            </a:extLst>
          </p:cNvPr>
          <p:cNvPicPr>
            <a:picLocks noChangeAspect="1"/>
          </p:cNvPicPr>
          <p:nvPr/>
        </p:nvPicPr>
        <p:blipFill>
          <a:blip r:embed="rId9"/>
          <a:stretch>
            <a:fillRect/>
          </a:stretch>
        </p:blipFill>
        <p:spPr>
          <a:xfrm>
            <a:off x="5479310" y="3417876"/>
            <a:ext cx="338847" cy="498858"/>
          </a:xfrm>
          <a:prstGeom prst="rect">
            <a:avLst/>
          </a:prstGeom>
        </p:spPr>
      </p:pic>
    </p:spTree>
    <p:extLst>
      <p:ext uri="{BB962C8B-B14F-4D97-AF65-F5344CB8AC3E}">
        <p14:creationId xmlns:p14="http://schemas.microsoft.com/office/powerpoint/2010/main" val="1482175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1CE6C-2EE0-2E6E-8510-E7E4E7A99072}"/>
              </a:ext>
            </a:extLst>
          </p:cNvPr>
          <p:cNvSpPr>
            <a:spLocks noGrp="1"/>
          </p:cNvSpPr>
          <p:nvPr>
            <p:ph type="title"/>
          </p:nvPr>
        </p:nvSpPr>
        <p:spPr/>
        <p:txBody>
          <a:bodyPr/>
          <a:lstStyle/>
          <a:p>
            <a:r>
              <a:rPr lang="en-US" dirty="0"/>
              <a:t>Projected Nodal Gradient: Pseudo Code (Edge-based)</a:t>
            </a:r>
          </a:p>
        </p:txBody>
      </p:sp>
      <p:sp>
        <p:nvSpPr>
          <p:cNvPr id="3" name="Slide Number Placeholder 2">
            <a:extLst>
              <a:ext uri="{FF2B5EF4-FFF2-40B4-BE49-F238E27FC236}">
                <a16:creationId xmlns:a16="http://schemas.microsoft.com/office/drawing/2014/main" id="{7A30A7A8-B2E2-7353-5263-0CF5805ABF11}"/>
              </a:ext>
            </a:extLst>
          </p:cNvPr>
          <p:cNvSpPr>
            <a:spLocks noGrp="1"/>
          </p:cNvSpPr>
          <p:nvPr>
            <p:ph type="sldNum" sz="quarter" idx="10"/>
          </p:nvPr>
        </p:nvSpPr>
        <p:spPr/>
        <p:txBody>
          <a:bodyPr/>
          <a:lstStyle/>
          <a:p>
            <a:fld id="{4FAB73BC-B049-4115-A692-8D63A059BFB8}" type="slidenum">
              <a:rPr lang="en-US" smtClean="0"/>
              <a:pPr/>
              <a:t>8</a:t>
            </a:fld>
            <a:endParaRPr lang="en-US" dirty="0"/>
          </a:p>
        </p:txBody>
      </p:sp>
      <p:sp>
        <p:nvSpPr>
          <p:cNvPr id="4" name="Content Placeholder 3">
            <a:extLst>
              <a:ext uri="{FF2B5EF4-FFF2-40B4-BE49-F238E27FC236}">
                <a16:creationId xmlns:a16="http://schemas.microsoft.com/office/drawing/2014/main" id="{E46FCD7B-4B6D-7237-590E-3D0779A9215E}"/>
              </a:ext>
            </a:extLst>
          </p:cNvPr>
          <p:cNvSpPr>
            <a:spLocks noGrp="1"/>
          </p:cNvSpPr>
          <p:nvPr>
            <p:ph sz="quarter" idx="11"/>
          </p:nvPr>
        </p:nvSpPr>
        <p:spPr>
          <a:xfrm>
            <a:off x="0" y="1691095"/>
            <a:ext cx="11092070" cy="5145417"/>
          </a:xfrm>
        </p:spPr>
        <p:txBody>
          <a:bodyPr>
            <a:normAutofit fontScale="92500" lnSpcReduction="10000"/>
          </a:bodyPr>
          <a:lstStyle/>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for (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stk</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::mesh::Bucket::</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size_type</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k = 0 ; k &lt; length ; ++k ) {</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stk</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::mesh::Entity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nodeL</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nodeR</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edge_node_rels</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[0]/</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edge_node_rels</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[1];</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const double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qL</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stk</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::mesh::</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field_data</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scalarQ</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_,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nodeL</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const double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qR</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stk</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::mesh::</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field_data</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scalarQ</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_,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nodeR</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const double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qip</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0.5*(</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qL</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qR</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const double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invVolL</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1.0/</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volL</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const double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invVolR</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1.0/</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volR</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for ( int j = 0; j &lt;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nDim</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++j ) {</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const double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aj</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areaVector</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[k*</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nDim</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gradQL</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[j] +=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aj</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qip</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invVolL</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gradQR</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[j] -=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aj</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qip</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invVolR</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p>
          <a:p>
            <a:pPr marL="0" marR="0"/>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endParaRPr lang="en-US" b="1" dirty="0">
              <a:latin typeface="Courier New" panose="02070309020205020404" pitchFamily="49" charset="0"/>
              <a:cs typeface="Courier New" panose="02070309020205020404" pitchFamily="49" charset="0"/>
            </a:endParaRPr>
          </a:p>
        </p:txBody>
      </p:sp>
      <p:pic>
        <p:nvPicPr>
          <p:cNvPr id="7" name="Picture 6">
            <a:extLst>
              <a:ext uri="{FF2B5EF4-FFF2-40B4-BE49-F238E27FC236}">
                <a16:creationId xmlns:a16="http://schemas.microsoft.com/office/drawing/2014/main" id="{8C1C9DED-E54C-9553-2D4B-6AFEE1C19BC7}"/>
              </a:ext>
            </a:extLst>
          </p:cNvPr>
          <p:cNvPicPr>
            <a:picLocks noChangeAspect="1"/>
          </p:cNvPicPr>
          <p:nvPr/>
        </p:nvPicPr>
        <p:blipFill>
          <a:blip r:embed="rId2"/>
          <a:stretch>
            <a:fillRect/>
          </a:stretch>
        </p:blipFill>
        <p:spPr>
          <a:xfrm>
            <a:off x="7279157" y="3631575"/>
            <a:ext cx="3523566" cy="2971800"/>
          </a:xfrm>
          <a:prstGeom prst="rect">
            <a:avLst/>
          </a:prstGeom>
        </p:spPr>
      </p:pic>
      <p:sp>
        <p:nvSpPr>
          <p:cNvPr id="5" name="TextBox 4">
            <a:extLst>
              <a:ext uri="{FF2B5EF4-FFF2-40B4-BE49-F238E27FC236}">
                <a16:creationId xmlns:a16="http://schemas.microsoft.com/office/drawing/2014/main" id="{C9F4E42E-E3D3-E223-E3E5-42131DF60249}"/>
              </a:ext>
            </a:extLst>
          </p:cNvPr>
          <p:cNvSpPr txBox="1"/>
          <p:nvPr/>
        </p:nvSpPr>
        <p:spPr>
          <a:xfrm>
            <a:off x="1518553" y="6433464"/>
            <a:ext cx="0" cy="0"/>
          </a:xfrm>
          <a:prstGeom prst="rect">
            <a:avLst/>
          </a:prstGeom>
        </p:spPr>
        <p:txBody>
          <a:bodyPr vert="horz" wrap="none" lIns="91440" tIns="45720" rIns="91440" bIns="45720" rtlCol="0">
            <a:noAutofit/>
          </a:bodyPr>
          <a:lstStyle/>
          <a:p>
            <a:pPr algn="l"/>
            <a:r>
              <a:rPr lang="en-US" dirty="0"/>
              <a:t>Rule: Area vector points from low to high global node ID</a:t>
            </a:r>
          </a:p>
        </p:txBody>
      </p:sp>
    </p:spTree>
    <p:extLst>
      <p:ext uri="{BB962C8B-B14F-4D97-AF65-F5344CB8AC3E}">
        <p14:creationId xmlns:p14="http://schemas.microsoft.com/office/powerpoint/2010/main" val="1530765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29AD7-CE7F-7120-E855-E17B6915F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5A6297-290B-17FC-BCDB-B7D37877A0DF}"/>
              </a:ext>
            </a:extLst>
          </p:cNvPr>
          <p:cNvSpPr>
            <a:spLocks noGrp="1"/>
          </p:cNvSpPr>
          <p:nvPr>
            <p:ph type="title"/>
          </p:nvPr>
        </p:nvSpPr>
        <p:spPr/>
        <p:txBody>
          <a:bodyPr/>
          <a:lstStyle/>
          <a:p>
            <a:r>
              <a:rPr lang="en-US" dirty="0"/>
              <a:t>Projected Nodal Gradient: Pseudo Code (CVFEM)</a:t>
            </a:r>
          </a:p>
        </p:txBody>
      </p:sp>
      <p:sp>
        <p:nvSpPr>
          <p:cNvPr id="3" name="Slide Number Placeholder 2">
            <a:extLst>
              <a:ext uri="{FF2B5EF4-FFF2-40B4-BE49-F238E27FC236}">
                <a16:creationId xmlns:a16="http://schemas.microsoft.com/office/drawing/2014/main" id="{BCB3B559-6FE1-A43F-0811-647CF6B2982E}"/>
              </a:ext>
            </a:extLst>
          </p:cNvPr>
          <p:cNvSpPr>
            <a:spLocks noGrp="1"/>
          </p:cNvSpPr>
          <p:nvPr>
            <p:ph type="sldNum" sz="quarter" idx="10"/>
          </p:nvPr>
        </p:nvSpPr>
        <p:spPr/>
        <p:txBody>
          <a:bodyPr/>
          <a:lstStyle/>
          <a:p>
            <a:fld id="{4FAB73BC-B049-4115-A692-8D63A059BFB8}" type="slidenum">
              <a:rPr lang="en-US" smtClean="0"/>
              <a:pPr/>
              <a:t>9</a:t>
            </a:fld>
            <a:endParaRPr lang="en-US" dirty="0"/>
          </a:p>
        </p:txBody>
      </p:sp>
      <p:sp>
        <p:nvSpPr>
          <p:cNvPr id="4" name="Content Placeholder 3">
            <a:extLst>
              <a:ext uri="{FF2B5EF4-FFF2-40B4-BE49-F238E27FC236}">
                <a16:creationId xmlns:a16="http://schemas.microsoft.com/office/drawing/2014/main" id="{CAC4FE2C-FB8C-6A0F-32E6-6C1C47CEDF8F}"/>
              </a:ext>
            </a:extLst>
          </p:cNvPr>
          <p:cNvSpPr>
            <a:spLocks noGrp="1"/>
          </p:cNvSpPr>
          <p:nvPr>
            <p:ph sz="quarter" idx="11"/>
          </p:nvPr>
        </p:nvSpPr>
        <p:spPr>
          <a:xfrm>
            <a:off x="0" y="1691095"/>
            <a:ext cx="6515100" cy="5145417"/>
          </a:xfrm>
        </p:spPr>
        <p:txBody>
          <a:bodyPr>
            <a:normAutofit/>
          </a:bodyPr>
          <a:lstStyle/>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for ( int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ip</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0;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ip</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&lt;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numScsIp</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_;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ip</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left and right nodes for this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ip</a:t>
            </a:r>
            <a:endParaRPr lang="en-US" sz="1800" b="1" kern="100" dirty="0">
              <a:effectLst/>
              <a:latin typeface="Courier New" panose="02070309020205020404" pitchFamily="49" charset="0"/>
              <a:ea typeface="Aptos" panose="020B0004020202020204" pitchFamily="34" charset="0"/>
              <a:cs typeface="Courier New" panose="02070309020205020404" pitchFamily="49" charset="0"/>
            </a:endParaRP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const int il =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lrscv</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[2*</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ip</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const int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ir</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lrscv</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[2*ip+1];</a:t>
            </a:r>
          </a:p>
          <a:p>
            <a:pPr marL="0" marR="0">
              <a:buNone/>
            </a:pPr>
            <a:endParaRPr lang="en-US" sz="1800" b="1" kern="100" dirty="0">
              <a:effectLst/>
              <a:latin typeface="Courier New" panose="02070309020205020404" pitchFamily="49" charset="0"/>
              <a:ea typeface="Aptos" panose="020B0004020202020204" pitchFamily="34" charset="0"/>
              <a:cs typeface="Courier New" panose="02070309020205020404" pitchFamily="49" charset="0"/>
            </a:endParaRP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double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qIp</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0.0;</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const int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offSet</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ip</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nodesPerElem</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_;</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for (int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ic</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=0;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ic</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&lt;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nodesPerElem</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ic</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qIp</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 N[</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offSet+ic</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p_scalarQ</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r>
              <a:rPr lang="en-US" sz="1800" b="1" kern="100" dirty="0" err="1">
                <a:effectLst/>
                <a:latin typeface="Courier New" panose="02070309020205020404" pitchFamily="49" charset="0"/>
                <a:ea typeface="Aptos" panose="020B0004020202020204" pitchFamily="34" charset="0"/>
                <a:cs typeface="Courier New" panose="02070309020205020404" pitchFamily="49" charset="0"/>
              </a:rPr>
              <a:t>ic</a:t>
            </a: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p>
          <a:p>
            <a:pPr marL="0" marR="0">
              <a:buNone/>
            </a:pPr>
            <a:r>
              <a:rPr lang="en-US" sz="1800" b="1" kern="100" dirty="0">
                <a:effectLst/>
                <a:latin typeface="Courier New" panose="02070309020205020404" pitchFamily="49" charset="0"/>
                <a:ea typeface="Aptos" panose="020B0004020202020204" pitchFamily="34" charset="0"/>
                <a:cs typeface="Courier New" panose="02070309020205020404" pitchFamily="49" charset="0"/>
              </a:rPr>
              <a:t> </a:t>
            </a:r>
          </a:p>
        </p:txBody>
      </p:sp>
      <p:pic>
        <p:nvPicPr>
          <p:cNvPr id="5" name="Picture 4">
            <a:extLst>
              <a:ext uri="{FF2B5EF4-FFF2-40B4-BE49-F238E27FC236}">
                <a16:creationId xmlns:a16="http://schemas.microsoft.com/office/drawing/2014/main" id="{00B6011B-28E3-A87B-7869-ABE8957FE504}"/>
              </a:ext>
            </a:extLst>
          </p:cNvPr>
          <p:cNvPicPr>
            <a:picLocks noChangeAspect="1"/>
          </p:cNvPicPr>
          <p:nvPr/>
        </p:nvPicPr>
        <p:blipFill>
          <a:blip r:embed="rId2"/>
          <a:stretch>
            <a:fillRect/>
          </a:stretch>
        </p:blipFill>
        <p:spPr>
          <a:xfrm>
            <a:off x="7866979" y="4016827"/>
            <a:ext cx="3252522" cy="2743200"/>
          </a:xfrm>
          <a:prstGeom prst="rect">
            <a:avLst/>
          </a:prstGeom>
        </p:spPr>
      </p:pic>
      <p:sp>
        <p:nvSpPr>
          <p:cNvPr id="6" name="Content Placeholder 3">
            <a:extLst>
              <a:ext uri="{FF2B5EF4-FFF2-40B4-BE49-F238E27FC236}">
                <a16:creationId xmlns:a16="http://schemas.microsoft.com/office/drawing/2014/main" id="{E478A603-19D8-2784-7D25-190A1E23B91B}"/>
              </a:ext>
            </a:extLst>
          </p:cNvPr>
          <p:cNvSpPr txBox="1">
            <a:spLocks/>
          </p:cNvSpPr>
          <p:nvPr/>
        </p:nvSpPr>
        <p:spPr>
          <a:xfrm>
            <a:off x="5965368" y="1691094"/>
            <a:ext cx="6215743" cy="5145417"/>
          </a:xfrm>
          <a:prstGeom prst="rect">
            <a:avLst/>
          </a:prstGeom>
        </p:spPr>
        <p:txBody>
          <a:bodyPr vert="horz" lIns="0" tIns="45720" rIns="0" bIns="45720" rtlCol="0">
            <a:normAutofit/>
          </a:bodyPr>
          <a:lstStyle>
            <a:lvl1pPr marL="0" indent="0" algn="l" defTabSz="914400" rtl="0" eaLnBrk="1" latinLnBrk="0" hangingPunct="1">
              <a:lnSpc>
                <a:spcPct val="90000"/>
              </a:lnSpc>
              <a:spcBef>
                <a:spcPts val="1000"/>
              </a:spcBef>
              <a:buClr>
                <a:schemeClr val="accent1"/>
              </a:buClr>
              <a:buFont typeface="Arial" panose="020B0604020202020204" pitchFamily="34" charset="0"/>
              <a:buNone/>
              <a:defRPr sz="20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1pPr>
            <a:lvl2pPr marL="38404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8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2pPr>
            <a:lvl3pPr marL="56692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6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4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4pPr>
            <a:lvl5pPr marL="932688" indent="-182880" algn="l" defTabSz="914400" rtl="0" eaLnBrk="1" latinLnBrk="0" hangingPunct="1">
              <a:lnSpc>
                <a:spcPct val="90000"/>
              </a:lnSpc>
              <a:spcBef>
                <a:spcPts val="200"/>
              </a:spcBef>
              <a:spcAft>
                <a:spcPts val="400"/>
              </a:spcAft>
              <a:buClr>
                <a:schemeClr val="accent1"/>
              </a:buClr>
              <a:buFont typeface="Courier New" panose="02070309020205020404" pitchFamily="49" charset="0"/>
              <a:buChar char="o"/>
              <a:defRPr sz="1200" b="0" i="0" kern="120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kern="100" dirty="0">
                <a:latin typeface="Courier New" panose="02070309020205020404" pitchFamily="49" charset="0"/>
                <a:ea typeface="Aptos" panose="020B0004020202020204" pitchFamily="34" charset="0"/>
                <a:cs typeface="Courier New" panose="02070309020205020404" pitchFamily="49" charset="0"/>
              </a:rPr>
              <a:t>      // assemble to il/</a:t>
            </a:r>
            <a:r>
              <a:rPr lang="en-US" sz="1800" b="1" kern="100" dirty="0" err="1">
                <a:latin typeface="Courier New" panose="02070309020205020404" pitchFamily="49" charset="0"/>
                <a:ea typeface="Aptos" panose="020B0004020202020204" pitchFamily="34" charset="0"/>
                <a:cs typeface="Courier New" panose="02070309020205020404" pitchFamily="49" charset="0"/>
              </a:rPr>
              <a:t>ir</a:t>
            </a:r>
            <a:endParaRPr lang="en-US" sz="1800" b="1" kern="100" dirty="0">
              <a:latin typeface="Courier New" panose="02070309020205020404" pitchFamily="49" charset="0"/>
              <a:ea typeface="Aptos" panose="020B0004020202020204" pitchFamily="34" charset="0"/>
              <a:cs typeface="Courier New" panose="02070309020205020404" pitchFamily="49" charset="0"/>
            </a:endParaRPr>
          </a:p>
          <a:p>
            <a:r>
              <a:rPr lang="en-US" sz="1800" b="1" kern="100" dirty="0">
                <a:latin typeface="Courier New" panose="02070309020205020404" pitchFamily="49" charset="0"/>
                <a:ea typeface="Aptos" panose="020B0004020202020204" pitchFamily="34" charset="0"/>
                <a:cs typeface="Courier New" panose="02070309020205020404" pitchFamily="49" charset="0"/>
              </a:rPr>
              <a:t>      for ( int j = 0; j &lt; </a:t>
            </a:r>
            <a:r>
              <a:rPr lang="en-US" sz="1800" b="1" kern="100" dirty="0" err="1">
                <a:latin typeface="Courier New" panose="02070309020205020404" pitchFamily="49" charset="0"/>
                <a:ea typeface="Aptos" panose="020B0004020202020204" pitchFamily="34" charset="0"/>
                <a:cs typeface="Courier New" panose="02070309020205020404" pitchFamily="49" charset="0"/>
              </a:rPr>
              <a:t>nDim</a:t>
            </a:r>
            <a:r>
              <a:rPr lang="en-US" sz="1800" b="1" kern="100" dirty="0">
                <a:latin typeface="Courier New" panose="02070309020205020404" pitchFamily="49" charset="0"/>
                <a:ea typeface="Aptos" panose="020B0004020202020204" pitchFamily="34" charset="0"/>
                <a:cs typeface="Courier New" panose="02070309020205020404" pitchFamily="49" charset="0"/>
              </a:rPr>
              <a:t>_; ++j ) {</a:t>
            </a:r>
          </a:p>
          <a:p>
            <a:r>
              <a:rPr lang="en-US" sz="1800" b="1" kern="100" dirty="0">
                <a:latin typeface="Courier New" panose="02070309020205020404" pitchFamily="49" charset="0"/>
                <a:ea typeface="Aptos" panose="020B0004020202020204" pitchFamily="34" charset="0"/>
                <a:cs typeface="Courier New" panose="02070309020205020404" pitchFamily="49" charset="0"/>
              </a:rPr>
              <a:t>        double fac = </a:t>
            </a:r>
            <a:r>
              <a:rPr lang="en-US" sz="1800" b="1" kern="100" dirty="0" err="1">
                <a:latin typeface="Courier New" panose="02070309020205020404" pitchFamily="49" charset="0"/>
                <a:ea typeface="Aptos" panose="020B0004020202020204" pitchFamily="34" charset="0"/>
                <a:cs typeface="Courier New" panose="02070309020205020404" pitchFamily="49" charset="0"/>
              </a:rPr>
              <a:t>qIp</a:t>
            </a:r>
            <a:r>
              <a:rPr lang="en-US" sz="1800" b="1" kern="100" dirty="0">
                <a:latin typeface="Courier New" panose="02070309020205020404" pitchFamily="49" charset="0"/>
                <a:ea typeface="Aptos" panose="020B0004020202020204" pitchFamily="34" charset="0"/>
                <a:cs typeface="Courier New" panose="02070309020205020404" pitchFamily="49" charset="0"/>
              </a:rPr>
              <a:t>*</a:t>
            </a:r>
            <a:r>
              <a:rPr lang="en-US" sz="1800" b="1" kern="100" dirty="0" err="1">
                <a:latin typeface="Courier New" panose="02070309020205020404" pitchFamily="49" charset="0"/>
                <a:ea typeface="Aptos" panose="020B0004020202020204" pitchFamily="34" charset="0"/>
                <a:cs typeface="Courier New" panose="02070309020205020404" pitchFamily="49" charset="0"/>
              </a:rPr>
              <a:t>areaVec</a:t>
            </a:r>
            <a:r>
              <a:rPr lang="en-US" sz="1800" b="1" kern="100" dirty="0">
                <a:latin typeface="Courier New" panose="02070309020205020404" pitchFamily="49" charset="0"/>
                <a:ea typeface="Aptos" panose="020B0004020202020204" pitchFamily="34" charset="0"/>
                <a:cs typeface="Courier New" panose="02070309020205020404" pitchFamily="49" charset="0"/>
              </a:rPr>
              <a:t>[</a:t>
            </a:r>
            <a:r>
              <a:rPr lang="en-US" sz="1800" b="1" kern="100" dirty="0" err="1">
                <a:latin typeface="Courier New" panose="02070309020205020404" pitchFamily="49" charset="0"/>
                <a:ea typeface="Aptos" panose="020B0004020202020204" pitchFamily="34" charset="0"/>
                <a:cs typeface="Courier New" panose="02070309020205020404" pitchFamily="49" charset="0"/>
              </a:rPr>
              <a:t>ip</a:t>
            </a:r>
            <a:r>
              <a:rPr lang="en-US" sz="1800" b="1" kern="100" dirty="0">
                <a:latin typeface="Courier New" panose="02070309020205020404" pitchFamily="49" charset="0"/>
                <a:ea typeface="Aptos" panose="020B0004020202020204" pitchFamily="34" charset="0"/>
                <a:cs typeface="Courier New" panose="02070309020205020404" pitchFamily="49" charset="0"/>
              </a:rPr>
              <a:t>*</a:t>
            </a:r>
            <a:r>
              <a:rPr lang="en-US" sz="1800" b="1" kern="100" dirty="0" err="1">
                <a:latin typeface="Courier New" panose="02070309020205020404" pitchFamily="49" charset="0"/>
                <a:ea typeface="Aptos" panose="020B0004020202020204" pitchFamily="34" charset="0"/>
                <a:cs typeface="Courier New" panose="02070309020205020404" pitchFamily="49" charset="0"/>
              </a:rPr>
              <a:t>nDim</a:t>
            </a:r>
            <a:r>
              <a:rPr lang="en-US" sz="1800" b="1" kern="100" dirty="0">
                <a:latin typeface="Courier New" panose="02070309020205020404" pitchFamily="49" charset="0"/>
                <a:ea typeface="Aptos" panose="020B0004020202020204" pitchFamily="34" charset="0"/>
                <a:cs typeface="Courier New" panose="02070309020205020404" pitchFamily="49" charset="0"/>
              </a:rPr>
              <a:t>_+j];</a:t>
            </a:r>
          </a:p>
          <a:p>
            <a:r>
              <a:rPr lang="en-US" sz="1800" b="1" kern="100" dirty="0">
                <a:latin typeface="Courier New" panose="02070309020205020404" pitchFamily="49" charset="0"/>
                <a:ea typeface="Aptos" panose="020B0004020202020204" pitchFamily="34" charset="0"/>
                <a:cs typeface="Courier New" panose="02070309020205020404" pitchFamily="49" charset="0"/>
              </a:rPr>
              <a:t>        </a:t>
            </a:r>
            <a:r>
              <a:rPr lang="en-US" sz="1800" b="1" kern="100" dirty="0" err="1">
                <a:latin typeface="Courier New" panose="02070309020205020404" pitchFamily="49" charset="0"/>
                <a:ea typeface="Aptos" panose="020B0004020202020204" pitchFamily="34" charset="0"/>
                <a:cs typeface="Courier New" panose="02070309020205020404" pitchFamily="49" charset="0"/>
              </a:rPr>
              <a:t>gradQL</a:t>
            </a:r>
            <a:r>
              <a:rPr lang="en-US" sz="1800" b="1" kern="100" dirty="0">
                <a:latin typeface="Courier New" panose="02070309020205020404" pitchFamily="49" charset="0"/>
                <a:ea typeface="Aptos" panose="020B0004020202020204" pitchFamily="34" charset="0"/>
                <a:cs typeface="Courier New" panose="02070309020205020404" pitchFamily="49" charset="0"/>
              </a:rPr>
              <a:t>[j] += fac*</a:t>
            </a:r>
            <a:r>
              <a:rPr lang="en-US" sz="1800" b="1" kern="100" dirty="0" err="1">
                <a:latin typeface="Courier New" panose="02070309020205020404" pitchFamily="49" charset="0"/>
                <a:ea typeface="Aptos" panose="020B0004020202020204" pitchFamily="34" charset="0"/>
                <a:cs typeface="Courier New" panose="02070309020205020404" pitchFamily="49" charset="0"/>
              </a:rPr>
              <a:t>inv_volL</a:t>
            </a:r>
            <a:r>
              <a:rPr lang="en-US" sz="1800" b="1" kern="100" dirty="0">
                <a:latin typeface="Courier New" panose="02070309020205020404" pitchFamily="49" charset="0"/>
                <a:ea typeface="Aptos" panose="020B0004020202020204" pitchFamily="34" charset="0"/>
                <a:cs typeface="Courier New" panose="02070309020205020404" pitchFamily="49" charset="0"/>
              </a:rPr>
              <a:t>;</a:t>
            </a:r>
          </a:p>
          <a:p>
            <a:r>
              <a:rPr lang="en-US" sz="1800" b="1" kern="100" dirty="0">
                <a:latin typeface="Courier New" panose="02070309020205020404" pitchFamily="49" charset="0"/>
                <a:ea typeface="Aptos" panose="020B0004020202020204" pitchFamily="34" charset="0"/>
                <a:cs typeface="Courier New" panose="02070309020205020404" pitchFamily="49" charset="0"/>
              </a:rPr>
              <a:t>        </a:t>
            </a:r>
            <a:r>
              <a:rPr lang="en-US" sz="1800" b="1" kern="100" dirty="0" err="1">
                <a:latin typeface="Courier New" panose="02070309020205020404" pitchFamily="49" charset="0"/>
                <a:ea typeface="Aptos" panose="020B0004020202020204" pitchFamily="34" charset="0"/>
                <a:cs typeface="Courier New" panose="02070309020205020404" pitchFamily="49" charset="0"/>
              </a:rPr>
              <a:t>gradQR</a:t>
            </a:r>
            <a:r>
              <a:rPr lang="en-US" sz="1800" b="1" kern="100" dirty="0">
                <a:latin typeface="Courier New" panose="02070309020205020404" pitchFamily="49" charset="0"/>
                <a:ea typeface="Aptos" panose="020B0004020202020204" pitchFamily="34" charset="0"/>
                <a:cs typeface="Courier New" panose="02070309020205020404" pitchFamily="49" charset="0"/>
              </a:rPr>
              <a:t>[j] -= fac*</a:t>
            </a:r>
            <a:r>
              <a:rPr lang="en-US" sz="1800" b="1" kern="100" dirty="0" err="1">
                <a:latin typeface="Courier New" panose="02070309020205020404" pitchFamily="49" charset="0"/>
                <a:ea typeface="Aptos" panose="020B0004020202020204" pitchFamily="34" charset="0"/>
                <a:cs typeface="Courier New" panose="02070309020205020404" pitchFamily="49" charset="0"/>
              </a:rPr>
              <a:t>inv_volR</a:t>
            </a:r>
            <a:r>
              <a:rPr lang="en-US" sz="1800" b="1" kern="100" dirty="0">
                <a:latin typeface="Courier New" panose="02070309020205020404" pitchFamily="49" charset="0"/>
                <a:ea typeface="Aptos" panose="020B0004020202020204" pitchFamily="34" charset="0"/>
                <a:cs typeface="Courier New" panose="02070309020205020404" pitchFamily="49" charset="0"/>
              </a:rPr>
              <a:t>;</a:t>
            </a:r>
          </a:p>
          <a:p>
            <a:r>
              <a:rPr lang="en-US" sz="1800" b="1" kern="100" dirty="0">
                <a:latin typeface="Courier New" panose="02070309020205020404" pitchFamily="49" charset="0"/>
                <a:ea typeface="Aptos" panose="020B0004020202020204" pitchFamily="34" charset="0"/>
                <a:cs typeface="Courier New" panose="02070309020205020404" pitchFamily="49" charset="0"/>
              </a:rPr>
              <a:t>      }</a:t>
            </a:r>
          </a:p>
          <a:p>
            <a:r>
              <a:rPr lang="en-US" sz="1800" b="1" kern="100" dirty="0">
                <a:latin typeface="Courier New" panose="02070309020205020404" pitchFamily="49" charset="0"/>
                <a:ea typeface="Aptos" panose="020B0004020202020204" pitchFamily="34" charset="0"/>
                <a:cs typeface="Courier New" panose="02070309020205020404" pitchFamily="49" charset="0"/>
              </a:rPr>
              <a:t>    }</a:t>
            </a:r>
          </a:p>
        </p:txBody>
      </p:sp>
    </p:spTree>
    <p:extLst>
      <p:ext uri="{BB962C8B-B14F-4D97-AF65-F5344CB8AC3E}">
        <p14:creationId xmlns:p14="http://schemas.microsoft.com/office/powerpoint/2010/main" val="4242853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Angles">
  <a:themeElements>
    <a:clrScheme name="SandiaBrandTheme">
      <a:dk1>
        <a:srgbClr val="3C3C3C"/>
      </a:dk1>
      <a:lt1>
        <a:srgbClr val="FFFFFF"/>
      </a:lt1>
      <a:dk2>
        <a:srgbClr val="005376"/>
      </a:dk2>
      <a:lt2>
        <a:srgbClr val="FFFFFF"/>
      </a:lt2>
      <a:accent1>
        <a:srgbClr val="00ADD0"/>
      </a:accent1>
      <a:accent2>
        <a:srgbClr val="6CB312"/>
      </a:accent2>
      <a:accent3>
        <a:srgbClr val="FFA033"/>
      </a:accent3>
      <a:accent4>
        <a:srgbClr val="008E74"/>
      </a:accent4>
      <a:accent5>
        <a:srgbClr val="A92C00"/>
      </a:accent5>
      <a:accent6>
        <a:srgbClr val="7D0D7C"/>
      </a:accent6>
      <a:hlink>
        <a:srgbClr val="27ADCF"/>
      </a:hlink>
      <a:folHlink>
        <a:srgbClr val="2588BA"/>
      </a:folHlink>
    </a:clrScheme>
    <a:fontScheme name="Open Sans Bold &amp; light">
      <a:majorFont>
        <a:latin typeface="Open Sans bold"/>
        <a:ea typeface=""/>
        <a:cs typeface=""/>
      </a:majorFont>
      <a:minorFont>
        <a:latin typeface="Open Sans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o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8019</TotalTime>
  <Words>1040</Words>
  <Application>Microsoft Macintosh PowerPoint</Application>
  <PresentationFormat>Widescreen</PresentationFormat>
  <Paragraphs>160</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Open Sans</vt:lpstr>
      <vt:lpstr>Calibri</vt:lpstr>
      <vt:lpstr>Open Sans bold</vt:lpstr>
      <vt:lpstr>Wingdings</vt:lpstr>
      <vt:lpstr>Courier New</vt:lpstr>
      <vt:lpstr>Symbol</vt:lpstr>
      <vt:lpstr>Arial</vt:lpstr>
      <vt:lpstr>Sandia Angles</vt:lpstr>
      <vt:lpstr>ME469: Advection Operators:  Review</vt:lpstr>
      <vt:lpstr>Transient Advection/Diffusion: Step Function as Initial Condition Central, AKA Galerkin</vt:lpstr>
      <vt:lpstr>Transient Advection/Diffusion: Step Function as Initial Condition First-order Upwind</vt:lpstr>
      <vt:lpstr>Functional form for h – Linked to Peclet number, Pe Many ad-hoc choices, however, a common physical approach is tanh</vt:lpstr>
      <vt:lpstr>Kappa = 0 Method of Hirsh  Numerical Computation of Internal and External Flows, vol. 2, John Wiley &amp; Sons, 1990.  </vt:lpstr>
      <vt:lpstr>Kappa = 0 Method of Hirsh: CVFEM  Numerical Computation of Internal and External Flows, vol. 2, John Wiley &amp; Sons, 1990.  </vt:lpstr>
      <vt:lpstr>Projected Nodal Gradient: Refresher</vt:lpstr>
      <vt:lpstr>Projected Nodal Gradient: Pseudo Code (Edge-based)</vt:lpstr>
      <vt:lpstr>Projected Nodal Gradient: Pseudo Code (CVFEM)</vt:lpstr>
      <vt:lpstr>For Instance, Verification of The Diffusion Operator</vt:lpstr>
      <vt:lpstr>Solver Nuance</vt:lpstr>
      <vt:lpstr>The Idealized Stencil Set</vt:lpstr>
      <vt:lpstr>Pseudo 4th order Verification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Rejeki Lancar</dc:creator>
  <cp:lastModifiedBy>Domino, Stefan Paul</cp:lastModifiedBy>
  <cp:revision>663</cp:revision>
  <cp:lastPrinted>2022-11-15T19:00:23Z</cp:lastPrinted>
  <dcterms:created xsi:type="dcterms:W3CDTF">2018-07-21T13:25:45Z</dcterms:created>
  <dcterms:modified xsi:type="dcterms:W3CDTF">2025-04-24T17:57:36Z</dcterms:modified>
</cp:coreProperties>
</file>