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8"/>
  </p:notesMasterIdLst>
  <p:handoutMasterIdLst>
    <p:handoutMasterId r:id="rId9"/>
  </p:handoutMasterIdLst>
  <p:sldIdLst>
    <p:sldId id="256" r:id="rId2"/>
    <p:sldId id="1970" r:id="rId3"/>
    <p:sldId id="1971" r:id="rId4"/>
    <p:sldId id="1972" r:id="rId5"/>
    <p:sldId id="1973" r:id="rId6"/>
    <p:sldId id="1974" r:id="rId7"/>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Open Sans bold" panose="020B0706030804020204" pitchFamily="34" charset="0"/>
      <p:regular r:id="rId18"/>
      <p:bold r:id="rId19"/>
      <p:italic r:id="rId20"/>
      <p:boldItalic r:id="rId21"/>
    </p:embeddedFont>
    <p:embeddedFont>
      <p:font typeface="Open Sans Light" panose="020B0306030504020204" pitchFamily="34"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256"/>
            <p14:sldId id="1970"/>
            <p14:sldId id="1971"/>
            <p14:sldId id="1972"/>
            <p14:sldId id="1973"/>
            <p14:sldId id="19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rah Nicole" initials="SSN" lastIdx="5" clrIdx="0">
    <p:extLst>
      <p:ext uri="{19B8F6BF-5375-455C-9EA6-DF929625EA0E}">
        <p15:presenceInfo xmlns:p15="http://schemas.microsoft.com/office/powerpoint/2012/main" userId="S::snscott@sandia.gov::54896aa5-e1a9-4d47-b7f4-07892d7ea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00ACD5"/>
    <a:srgbClr val="339A2E"/>
    <a:srgbClr val="1A315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82" autoAdjust="0"/>
    <p:restoredTop sz="96327" autoAdjust="0"/>
  </p:normalViewPr>
  <p:slideViewPr>
    <p:cSldViewPr snapToGrid="0" showGuides="1">
      <p:cViewPr varScale="1">
        <p:scale>
          <a:sx n="83" d="100"/>
          <a:sy n="83" d="100"/>
        </p:scale>
        <p:origin x="216" y="1064"/>
      </p:cViewPr>
      <p:guideLst/>
    </p:cSldViewPr>
  </p:slideViewPr>
  <p:notesTextViewPr>
    <p:cViewPr>
      <p:scale>
        <a:sx n="85" d="100"/>
        <a:sy n="85" d="100"/>
      </p:scale>
      <p:origin x="0" y="0"/>
    </p:cViewPr>
  </p:notesTextViewPr>
  <p:sorterViewPr>
    <p:cViewPr>
      <p:scale>
        <a:sx n="1" d="1"/>
        <a:sy n="1" d="1"/>
      </p:scale>
      <p:origin x="0" y="0"/>
    </p:cViewPr>
  </p:sorterViewPr>
  <p:notesViewPr>
    <p:cSldViewPr snapToGrid="0" showGuides="1">
      <p:cViewPr varScale="1">
        <p:scale>
          <a:sx n="84" d="100"/>
          <a:sy n="84" d="100"/>
        </p:scale>
        <p:origin x="275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4/24/23</a:t>
            </a:fld>
            <a:endParaRPr lang="en-US"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4/24/23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dirty="0"/>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energy.gov/downloads/doe-public-access-pla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4650056" y="5465549"/>
            <a:ext cx="7491081" cy="762516"/>
          </a:xfrm>
          <a:prstGeom prst="rect">
            <a:avLst/>
          </a:prstGeom>
          <a:noFill/>
        </p:spPr>
        <p:txBody>
          <a:bodyPr wrap="square" rtlCol="0">
            <a:spAutoFit/>
          </a:bodyPr>
          <a:lstStyle/>
          <a:p>
            <a:pPr algn="just">
              <a:lnSpc>
                <a:spcPct val="110000"/>
              </a:lnSpc>
            </a:pPr>
            <a:r>
              <a:rPr lang="en-US" sz="800" b="0" i="1" u="none" strike="noStrike" dirty="0">
                <a:solidFill>
                  <a:srgbClr val="000000"/>
                </a:solidFill>
                <a:effectLst/>
                <a:latin typeface="Calibri" panose="020F0502020204030204" pitchFamily="34" charset="0"/>
              </a:rPr>
              <a:t>This presentation has been authored by an employee of National Technology &amp; Engineering Solutions of Sandia, LLC under Contract No. DE-NA0003525 with the U.S. Department of Energy (DOE). The employee owns all right, title and interest in and to the presentation and is solely responsible for its contents. The United States Government retains and the publisher, by accepting the article for publication, acknowledges that the United States Government retains a non-exclusive, paid-up, irrevocable, world-wide license to publish or reproduce the published form of this article or allow others to do so, for United States Government purposes. The DOE will provide public access to these results of federally sponsored research in accordance with the DOE Public Access Plan </a:t>
            </a:r>
            <a:r>
              <a:rPr lang="en-US" sz="800" b="0" i="1" u="sng" strike="noStrike" dirty="0">
                <a:solidFill>
                  <a:srgbClr val="0563C1"/>
                </a:solidFill>
                <a:effectLst/>
                <a:latin typeface="Calibri" panose="020F0502020204030204" pitchFamily="34" charset="0"/>
                <a:hlinkClick r:id="rId4" tooltip="https://www.energy.gov/downloads/doe-public-access-plan"/>
              </a:rPr>
              <a:t>https://www.energy.gov/downloads/doe-public-access-plan</a:t>
            </a:r>
            <a:r>
              <a:rPr lang="en-US" sz="800" b="0" i="1" u="none" strike="noStrike" dirty="0">
                <a:solidFill>
                  <a:srgbClr val="000000"/>
                </a:solidFill>
                <a:effectLst/>
                <a:latin typeface="Calibri" panose="020F0502020204030204" pitchFamily="34" charset="0"/>
              </a:rPr>
              <a:t>.</a:t>
            </a:r>
            <a:endParaRPr lang="en-US" sz="8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dirty="0"/>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dirty="0"/>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23EA49-B5D0-1541-8EC1-3C4BE870D2BF}"/>
              </a:ext>
            </a:extLst>
          </p:cNvPr>
          <p:cNvSpPr>
            <a:spLocks noGrp="1"/>
          </p:cNvSpPr>
          <p:nvPr>
            <p:ph type="ctrTitle"/>
          </p:nvPr>
        </p:nvSpPr>
        <p:spPr>
          <a:xfrm>
            <a:off x="990600" y="1575114"/>
            <a:ext cx="8873836" cy="1853885"/>
          </a:xfrm>
        </p:spPr>
        <p:txBody>
          <a:bodyPr>
            <a:normAutofit/>
          </a:bodyPr>
          <a:lstStyle/>
          <a:p>
            <a:r>
              <a:rPr lang="en-US" sz="3000" dirty="0"/>
              <a:t>ME469: Common Discretization </a:t>
            </a:r>
            <a:br>
              <a:rPr lang="en-US" sz="3000" dirty="0"/>
            </a:br>
            <a:r>
              <a:rPr lang="en-US" sz="3000" dirty="0"/>
              <a:t>Approaches:  </a:t>
            </a:r>
            <a:r>
              <a:rPr lang="en-US" sz="2400" dirty="0"/>
              <a:t>Comparing CVFEM and FEM</a:t>
            </a:r>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
        <p:nvSpPr>
          <p:cNvPr id="6" name="Subtitle 7">
            <a:extLst>
              <a:ext uri="{FF2B5EF4-FFF2-40B4-BE49-F238E27FC236}">
                <a16:creationId xmlns:a16="http://schemas.microsoft.com/office/drawing/2014/main" id="{0CDCAA58-6449-CBF2-366F-08ED9D5171DB}"/>
              </a:ext>
            </a:extLst>
          </p:cNvPr>
          <p:cNvSpPr>
            <a:spLocks noGrp="1"/>
          </p:cNvSpPr>
          <p:nvPr>
            <p:ph type="subTitle" idx="1"/>
          </p:nvPr>
        </p:nvSpPr>
        <p:spPr>
          <a:xfrm>
            <a:off x="990599" y="3719997"/>
            <a:ext cx="6300850" cy="667120"/>
          </a:xfrm>
        </p:spPr>
        <p:txBody>
          <a:bodyPr/>
          <a:lstStyle/>
          <a:p>
            <a:r>
              <a:rPr lang="en-US" dirty="0"/>
              <a:t>Stefan P. Domino</a:t>
            </a:r>
            <a:r>
              <a:rPr lang="en-US" baseline="30000" dirty="0"/>
              <a:t>1,2</a:t>
            </a:r>
            <a:r>
              <a:rPr lang="en-US" dirty="0"/>
              <a:t> </a:t>
            </a:r>
          </a:p>
          <a:p>
            <a:r>
              <a:rPr lang="en-US" sz="1100" baseline="30000" dirty="0"/>
              <a:t>1</a:t>
            </a:r>
            <a:r>
              <a:rPr lang="en-US" sz="1100" dirty="0"/>
              <a:t> Computational Thermal and Fluid Mechanics, Sandia National Laboratories</a:t>
            </a:r>
          </a:p>
          <a:p>
            <a:r>
              <a:rPr lang="en-US" sz="1100" baseline="30000" dirty="0"/>
              <a:t>2 </a:t>
            </a:r>
            <a:r>
              <a:rPr lang="en-US" sz="1100" dirty="0"/>
              <a:t>Institute for Computational and Mathematical Engineering, Stanford</a:t>
            </a:r>
          </a:p>
        </p:txBody>
      </p:sp>
      <p:sp>
        <p:nvSpPr>
          <p:cNvPr id="9" name="Text Placeholder 10">
            <a:extLst>
              <a:ext uri="{FF2B5EF4-FFF2-40B4-BE49-F238E27FC236}">
                <a16:creationId xmlns:a16="http://schemas.microsoft.com/office/drawing/2014/main" id="{F4EBD037-1C53-3EED-E7CC-D39EC221E301}"/>
              </a:ext>
            </a:extLst>
          </p:cNvPr>
          <p:cNvSpPr txBox="1">
            <a:spLocks/>
          </p:cNvSpPr>
          <p:nvPr/>
        </p:nvSpPr>
        <p:spPr>
          <a:xfrm>
            <a:off x="990600" y="4509920"/>
            <a:ext cx="5243146" cy="6671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1"/>
              </a:buClr>
              <a:buFontTx/>
              <a:buNone/>
              <a:defRPr sz="14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2EEBA8A3-0CE5-37E5-4BE4-C59032C4EC6F}"/>
              </a:ext>
            </a:extLst>
          </p:cNvPr>
          <p:cNvSpPr txBox="1"/>
          <p:nvPr/>
        </p:nvSpPr>
        <p:spPr>
          <a:xfrm>
            <a:off x="2062976" y="6501161"/>
            <a:ext cx="0" cy="0"/>
          </a:xfrm>
          <a:prstGeom prst="rect">
            <a:avLst/>
          </a:prstGeom>
        </p:spPr>
        <p:txBody>
          <a:bodyPr vert="horz" wrap="none" lIns="91440" tIns="45720" rIns="91440" bIns="45720" rtlCol="0">
            <a:noAutofit/>
          </a:bodyPr>
          <a:lstStyle/>
          <a:p>
            <a:pPr algn="l"/>
            <a:r>
              <a:rPr lang="de-DE" sz="1200" dirty="0">
                <a:solidFill>
                  <a:schemeClr val="bg2"/>
                </a:solidFill>
              </a:rPr>
              <a:t>SAND2018-4536 PE</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72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27AFED-8577-A7BC-2E2C-E0F96A119B1C}"/>
              </a:ext>
            </a:extLst>
          </p:cNvPr>
          <p:cNvPicPr>
            <a:picLocks noChangeAspect="1"/>
          </p:cNvPicPr>
          <p:nvPr/>
        </p:nvPicPr>
        <p:blipFill>
          <a:blip r:embed="rId2"/>
          <a:stretch>
            <a:fillRect/>
          </a:stretch>
        </p:blipFill>
        <p:spPr>
          <a:xfrm>
            <a:off x="5986603" y="2080498"/>
            <a:ext cx="5420872" cy="4572000"/>
          </a:xfrm>
          <a:prstGeom prst="rect">
            <a:avLst/>
          </a:prstGeom>
        </p:spPr>
      </p:pic>
      <p:sp>
        <p:nvSpPr>
          <p:cNvPr id="2" name="Title 1">
            <a:extLst>
              <a:ext uri="{FF2B5EF4-FFF2-40B4-BE49-F238E27FC236}">
                <a16:creationId xmlns:a16="http://schemas.microsoft.com/office/drawing/2014/main" id="{9B60CB5C-E3EB-351D-0365-51CEA870A197}"/>
              </a:ext>
            </a:extLst>
          </p:cNvPr>
          <p:cNvSpPr>
            <a:spLocks noGrp="1"/>
          </p:cNvSpPr>
          <p:nvPr>
            <p:ph type="title"/>
          </p:nvPr>
        </p:nvSpPr>
        <p:spPr/>
        <p:txBody>
          <a:bodyPr>
            <a:normAutofit/>
          </a:bodyPr>
          <a:lstStyle/>
          <a:p>
            <a:r>
              <a:rPr lang="en-US" dirty="0"/>
              <a:t>Element-Based Stencil Comparison</a:t>
            </a:r>
          </a:p>
        </p:txBody>
      </p:sp>
      <p:sp>
        <p:nvSpPr>
          <p:cNvPr id="3" name="Slide Number Placeholder 2">
            <a:extLst>
              <a:ext uri="{FF2B5EF4-FFF2-40B4-BE49-F238E27FC236}">
                <a16:creationId xmlns:a16="http://schemas.microsoft.com/office/drawing/2014/main" id="{15132145-812B-7A44-D3BB-B1198B9D84DE}"/>
              </a:ext>
            </a:extLst>
          </p:cNvPr>
          <p:cNvSpPr>
            <a:spLocks noGrp="1"/>
          </p:cNvSpPr>
          <p:nvPr>
            <p:ph type="sldNum" sz="quarter" idx="10"/>
          </p:nvPr>
        </p:nvSpPr>
        <p:spPr/>
        <p:txBody>
          <a:bodyPr/>
          <a:lstStyle/>
          <a:p>
            <a:fld id="{4FAB73BC-B049-4115-A692-8D63A059BFB8}" type="slidenum">
              <a:rPr lang="en-US" smtClean="0"/>
              <a:pPr/>
              <a:t>2</a:t>
            </a:fld>
            <a:endParaRPr lang="en-US" dirty="0"/>
          </a:p>
        </p:txBody>
      </p:sp>
      <p:sp>
        <p:nvSpPr>
          <p:cNvPr id="4" name="Content Placeholder 3">
            <a:extLst>
              <a:ext uri="{FF2B5EF4-FFF2-40B4-BE49-F238E27FC236}">
                <a16:creationId xmlns:a16="http://schemas.microsoft.com/office/drawing/2014/main" id="{AC483D1C-25C1-8144-1393-6550999390AA}"/>
              </a:ext>
            </a:extLst>
          </p:cNvPr>
          <p:cNvSpPr>
            <a:spLocks noGrp="1"/>
          </p:cNvSpPr>
          <p:nvPr>
            <p:ph sz="quarter" idx="11"/>
          </p:nvPr>
        </p:nvSpPr>
        <p:spPr/>
        <p:txBody>
          <a:bodyPr/>
          <a:lstStyle/>
          <a:p>
            <a:pPr marL="342900" indent="-342900">
              <a:buFont typeface="Arial" panose="020B0604020202020204" pitchFamily="34" charset="0"/>
              <a:buChar char="•"/>
            </a:pPr>
            <a:r>
              <a:rPr lang="en-US" dirty="0"/>
              <a:t>FEM (A) and CVFEM (B)</a:t>
            </a:r>
          </a:p>
        </p:txBody>
      </p:sp>
      <p:sp>
        <p:nvSpPr>
          <p:cNvPr id="7" name="TextBox 6">
            <a:extLst>
              <a:ext uri="{FF2B5EF4-FFF2-40B4-BE49-F238E27FC236}">
                <a16:creationId xmlns:a16="http://schemas.microsoft.com/office/drawing/2014/main" id="{D4B5E5A5-A8A6-3B42-1BBF-54C5265EBCDE}"/>
              </a:ext>
            </a:extLst>
          </p:cNvPr>
          <p:cNvSpPr txBox="1"/>
          <p:nvPr/>
        </p:nvSpPr>
        <p:spPr>
          <a:xfrm>
            <a:off x="602168" y="6263261"/>
            <a:ext cx="0" cy="0"/>
          </a:xfrm>
          <a:prstGeom prst="rect">
            <a:avLst/>
          </a:prstGeom>
        </p:spPr>
        <p:txBody>
          <a:bodyPr vert="horz" wrap="none" lIns="91440" tIns="45720" rIns="91440" bIns="45720" rtlCol="0">
            <a:noAutofit/>
          </a:bodyPr>
          <a:lstStyle/>
          <a:p>
            <a:pPr algn="l"/>
            <a:r>
              <a:rPr lang="en-US" dirty="0"/>
              <a:t>(A)</a:t>
            </a:r>
          </a:p>
        </p:txBody>
      </p:sp>
      <p:sp>
        <p:nvSpPr>
          <p:cNvPr id="8" name="TextBox 7">
            <a:extLst>
              <a:ext uri="{FF2B5EF4-FFF2-40B4-BE49-F238E27FC236}">
                <a16:creationId xmlns:a16="http://schemas.microsoft.com/office/drawing/2014/main" id="{8231D451-D80B-4A84-EDFE-16FB35302712}"/>
              </a:ext>
            </a:extLst>
          </p:cNvPr>
          <p:cNvSpPr txBox="1"/>
          <p:nvPr/>
        </p:nvSpPr>
        <p:spPr>
          <a:xfrm>
            <a:off x="6553194" y="6263261"/>
            <a:ext cx="0" cy="0"/>
          </a:xfrm>
          <a:prstGeom prst="rect">
            <a:avLst/>
          </a:prstGeom>
        </p:spPr>
        <p:txBody>
          <a:bodyPr vert="horz" wrap="none" lIns="91440" tIns="45720" rIns="91440" bIns="45720" rtlCol="0">
            <a:noAutofit/>
          </a:bodyPr>
          <a:lstStyle/>
          <a:p>
            <a:pPr algn="l"/>
            <a:r>
              <a:rPr lang="en-US" dirty="0"/>
              <a:t>(B)</a:t>
            </a:r>
          </a:p>
        </p:txBody>
      </p:sp>
      <p:pic>
        <p:nvPicPr>
          <p:cNvPr id="5" name="Picture 4">
            <a:extLst>
              <a:ext uri="{FF2B5EF4-FFF2-40B4-BE49-F238E27FC236}">
                <a16:creationId xmlns:a16="http://schemas.microsoft.com/office/drawing/2014/main" id="{AB1476FB-6624-C1AE-DDB2-3D6DD897EADA}"/>
              </a:ext>
            </a:extLst>
          </p:cNvPr>
          <p:cNvPicPr>
            <a:picLocks noChangeAspect="1"/>
          </p:cNvPicPr>
          <p:nvPr/>
        </p:nvPicPr>
        <p:blipFill>
          <a:blip r:embed="rId3"/>
          <a:stretch>
            <a:fillRect/>
          </a:stretch>
        </p:blipFill>
        <p:spPr>
          <a:xfrm>
            <a:off x="938393" y="2080498"/>
            <a:ext cx="5407416" cy="4572000"/>
          </a:xfrm>
          <a:prstGeom prst="rect">
            <a:avLst/>
          </a:prstGeom>
        </p:spPr>
      </p:pic>
    </p:spTree>
    <p:extLst>
      <p:ext uri="{BB962C8B-B14F-4D97-AF65-F5344CB8AC3E}">
        <p14:creationId xmlns:p14="http://schemas.microsoft.com/office/powerpoint/2010/main" val="369644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AC59-578A-86C6-6FF0-93C09E599ED9}"/>
              </a:ext>
            </a:extLst>
          </p:cNvPr>
          <p:cNvSpPr>
            <a:spLocks noGrp="1"/>
          </p:cNvSpPr>
          <p:nvPr>
            <p:ph type="title"/>
          </p:nvPr>
        </p:nvSpPr>
        <p:spPr/>
        <p:txBody>
          <a:bodyPr/>
          <a:lstStyle/>
          <a:p>
            <a:r>
              <a:rPr lang="en-US" dirty="0"/>
              <a:t>Philosophy: Bridges, not Walls</a:t>
            </a:r>
          </a:p>
        </p:txBody>
      </p:sp>
      <p:sp>
        <p:nvSpPr>
          <p:cNvPr id="3" name="Slide Number Placeholder 2">
            <a:extLst>
              <a:ext uri="{FF2B5EF4-FFF2-40B4-BE49-F238E27FC236}">
                <a16:creationId xmlns:a16="http://schemas.microsoft.com/office/drawing/2014/main" id="{E44DDFE9-F96A-AC91-4B57-4CEF8E5B8B9A}"/>
              </a:ext>
            </a:extLst>
          </p:cNvPr>
          <p:cNvSpPr>
            <a:spLocks noGrp="1"/>
          </p:cNvSpPr>
          <p:nvPr>
            <p:ph type="sldNum" sz="quarter" idx="10"/>
          </p:nvPr>
        </p:nvSpPr>
        <p:spPr/>
        <p:txBody>
          <a:bodyPr/>
          <a:lstStyle/>
          <a:p>
            <a:fld id="{4FAB73BC-B049-4115-A692-8D63A059BFB8}" type="slidenum">
              <a:rPr lang="en-US" smtClean="0"/>
              <a:pPr/>
              <a:t>3</a:t>
            </a:fld>
            <a:endParaRPr lang="en-US" dirty="0"/>
          </a:p>
        </p:txBody>
      </p:sp>
      <p:sp>
        <p:nvSpPr>
          <p:cNvPr id="4" name="Content Placeholder 3">
            <a:extLst>
              <a:ext uri="{FF2B5EF4-FFF2-40B4-BE49-F238E27FC236}">
                <a16:creationId xmlns:a16="http://schemas.microsoft.com/office/drawing/2014/main" id="{E220D763-5213-F4A4-247D-A64B2101C74B}"/>
              </a:ext>
            </a:extLst>
          </p:cNvPr>
          <p:cNvSpPr>
            <a:spLocks noGrp="1"/>
          </p:cNvSpPr>
          <p:nvPr>
            <p:ph sz="quarter" idx="11"/>
          </p:nvPr>
        </p:nvSpPr>
        <p:spPr/>
        <p:txBody>
          <a:bodyPr/>
          <a:lstStyle/>
          <a:p>
            <a:pPr marL="342900" indent="-342900">
              <a:buFont typeface="Arial" panose="020B0604020202020204" pitchFamily="34" charset="0"/>
              <a:buChar char="•"/>
            </a:pPr>
            <a:r>
              <a:rPr lang="en-US" dirty="0"/>
              <a:t>ME469 Tenant: Let’s work to understand how each method relate to one another</a:t>
            </a:r>
          </a:p>
          <a:p>
            <a:endParaRPr lang="en-US" dirty="0"/>
          </a:p>
        </p:txBody>
      </p:sp>
      <p:pic>
        <p:nvPicPr>
          <p:cNvPr id="5" name="Picture 10" descr="archipelago_large.jpg">
            <a:extLst>
              <a:ext uri="{FF2B5EF4-FFF2-40B4-BE49-F238E27FC236}">
                <a16:creationId xmlns:a16="http://schemas.microsoft.com/office/drawing/2014/main" id="{B58A7D97-7B40-5AFF-6E77-4A5F9F87F1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0496" y="1921326"/>
            <a:ext cx="688975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2">
            <a:extLst>
              <a:ext uri="{FF2B5EF4-FFF2-40B4-BE49-F238E27FC236}">
                <a16:creationId xmlns:a16="http://schemas.microsoft.com/office/drawing/2014/main" id="{3D1A4146-2E9F-3B91-70F3-3102EB25E2F4}"/>
              </a:ext>
            </a:extLst>
          </p:cNvPr>
          <p:cNvCxnSpPr>
            <a:cxnSpLocks noChangeShapeType="1"/>
          </p:cNvCxnSpPr>
          <p:nvPr/>
        </p:nvCxnSpPr>
        <p:spPr bwMode="auto">
          <a:xfrm rot="16200000" flipH="1">
            <a:off x="6431309" y="3315151"/>
            <a:ext cx="627062" cy="14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 name="Right Triangle 14">
            <a:extLst>
              <a:ext uri="{FF2B5EF4-FFF2-40B4-BE49-F238E27FC236}">
                <a16:creationId xmlns:a16="http://schemas.microsoft.com/office/drawing/2014/main" id="{E6BF29C5-67B3-DF41-F21D-F7F816F585BF}"/>
              </a:ext>
            </a:extLst>
          </p:cNvPr>
          <p:cNvSpPr>
            <a:spLocks noChangeArrowheads="1"/>
          </p:cNvSpPr>
          <p:nvPr/>
        </p:nvSpPr>
        <p:spPr bwMode="auto">
          <a:xfrm>
            <a:off x="6737696" y="3008764"/>
            <a:ext cx="1270000" cy="385762"/>
          </a:xfrm>
          <a:prstGeom prst="rtTriangle">
            <a:avLst/>
          </a:prstGeom>
          <a:solidFill>
            <a:srgbClr val="CCFFCC"/>
          </a:solidFill>
          <a:ln w="25400">
            <a:solidFill>
              <a:schemeClr val="tx1"/>
            </a:solidFill>
            <a:round/>
            <a:headEnd/>
            <a:tailEnd/>
          </a:ln>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endParaRPr lang="en-US" altLang="en-US"/>
          </a:p>
        </p:txBody>
      </p:sp>
      <p:sp>
        <p:nvSpPr>
          <p:cNvPr id="8" name="TextBox 15">
            <a:extLst>
              <a:ext uri="{FF2B5EF4-FFF2-40B4-BE49-F238E27FC236}">
                <a16:creationId xmlns:a16="http://schemas.microsoft.com/office/drawing/2014/main" id="{A6366119-24F2-B450-188A-51FAC917C7D1}"/>
              </a:ext>
            </a:extLst>
          </p:cNvPr>
          <p:cNvSpPr txBox="1">
            <a:spLocks noChangeArrowheads="1"/>
          </p:cNvSpPr>
          <p:nvPr/>
        </p:nvSpPr>
        <p:spPr bwMode="auto">
          <a:xfrm>
            <a:off x="6694834" y="3080201"/>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sz="1400"/>
              <a:t>FVM</a:t>
            </a:r>
          </a:p>
        </p:txBody>
      </p:sp>
      <p:cxnSp>
        <p:nvCxnSpPr>
          <p:cNvPr id="9" name="Straight Connector 16">
            <a:extLst>
              <a:ext uri="{FF2B5EF4-FFF2-40B4-BE49-F238E27FC236}">
                <a16:creationId xmlns:a16="http://schemas.microsoft.com/office/drawing/2014/main" id="{6DFF8DD6-FC22-C577-2DB5-A6D6A5B69E16}"/>
              </a:ext>
            </a:extLst>
          </p:cNvPr>
          <p:cNvCxnSpPr>
            <a:cxnSpLocks noChangeShapeType="1"/>
          </p:cNvCxnSpPr>
          <p:nvPr/>
        </p:nvCxnSpPr>
        <p:spPr bwMode="auto">
          <a:xfrm rot="16200000" flipH="1">
            <a:off x="4743797" y="4737551"/>
            <a:ext cx="627062" cy="14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22">
            <a:extLst>
              <a:ext uri="{FF2B5EF4-FFF2-40B4-BE49-F238E27FC236}">
                <a16:creationId xmlns:a16="http://schemas.microsoft.com/office/drawing/2014/main" id="{8B5D43D7-80EA-FB57-132F-CAFC3298F32F}"/>
              </a:ext>
            </a:extLst>
          </p:cNvPr>
          <p:cNvCxnSpPr>
            <a:cxnSpLocks noChangeShapeType="1"/>
          </p:cNvCxnSpPr>
          <p:nvPr/>
        </p:nvCxnSpPr>
        <p:spPr bwMode="auto">
          <a:xfrm rot="16200000" flipH="1">
            <a:off x="7212359" y="5864676"/>
            <a:ext cx="627062" cy="14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1" name="Right Triangle 23">
            <a:extLst>
              <a:ext uri="{FF2B5EF4-FFF2-40B4-BE49-F238E27FC236}">
                <a16:creationId xmlns:a16="http://schemas.microsoft.com/office/drawing/2014/main" id="{BC17097D-0F01-5B51-6A40-D0878F6F98BE}"/>
              </a:ext>
            </a:extLst>
          </p:cNvPr>
          <p:cNvSpPr>
            <a:spLocks noChangeArrowheads="1"/>
          </p:cNvSpPr>
          <p:nvPr/>
        </p:nvSpPr>
        <p:spPr bwMode="auto">
          <a:xfrm>
            <a:off x="7518746" y="5558289"/>
            <a:ext cx="1270000" cy="385762"/>
          </a:xfrm>
          <a:prstGeom prst="rtTriangle">
            <a:avLst/>
          </a:prstGeom>
          <a:solidFill>
            <a:schemeClr val="accent1"/>
          </a:solidFill>
          <a:ln w="25400">
            <a:solidFill>
              <a:schemeClr val="tx1"/>
            </a:solidFill>
            <a:round/>
            <a:headEnd/>
            <a:tailEnd/>
          </a:ln>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endParaRPr lang="en-US" altLang="en-US"/>
          </a:p>
        </p:txBody>
      </p:sp>
      <p:sp>
        <p:nvSpPr>
          <p:cNvPr id="12" name="TextBox 24">
            <a:extLst>
              <a:ext uri="{FF2B5EF4-FFF2-40B4-BE49-F238E27FC236}">
                <a16:creationId xmlns:a16="http://schemas.microsoft.com/office/drawing/2014/main" id="{768F72FB-FE5D-730A-2533-2595E01A4E43}"/>
              </a:ext>
            </a:extLst>
          </p:cNvPr>
          <p:cNvSpPr txBox="1">
            <a:spLocks noChangeArrowheads="1"/>
          </p:cNvSpPr>
          <p:nvPr/>
        </p:nvSpPr>
        <p:spPr bwMode="auto">
          <a:xfrm>
            <a:off x="7475884" y="5658301"/>
            <a:ext cx="703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sz="1400"/>
              <a:t>GFEM</a:t>
            </a:r>
          </a:p>
        </p:txBody>
      </p:sp>
      <p:cxnSp>
        <p:nvCxnSpPr>
          <p:cNvPr id="13" name="Straight Connector 31">
            <a:extLst>
              <a:ext uri="{FF2B5EF4-FFF2-40B4-BE49-F238E27FC236}">
                <a16:creationId xmlns:a16="http://schemas.microsoft.com/office/drawing/2014/main" id="{3852F11F-43D6-D2A6-D82B-4EECB84147A7}"/>
              </a:ext>
            </a:extLst>
          </p:cNvPr>
          <p:cNvCxnSpPr>
            <a:cxnSpLocks noChangeShapeType="1"/>
          </p:cNvCxnSpPr>
          <p:nvPr/>
        </p:nvCxnSpPr>
        <p:spPr bwMode="auto">
          <a:xfrm rot="16200000" flipH="1">
            <a:off x="6568628" y="4223995"/>
            <a:ext cx="628650" cy="14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4" name="Right Triangle 32">
            <a:extLst>
              <a:ext uri="{FF2B5EF4-FFF2-40B4-BE49-F238E27FC236}">
                <a16:creationId xmlns:a16="http://schemas.microsoft.com/office/drawing/2014/main" id="{405B74AA-95D7-CF50-459E-41D003DDB1B4}"/>
              </a:ext>
            </a:extLst>
          </p:cNvPr>
          <p:cNvSpPr>
            <a:spLocks noChangeArrowheads="1"/>
          </p:cNvSpPr>
          <p:nvPr/>
        </p:nvSpPr>
        <p:spPr bwMode="auto">
          <a:xfrm>
            <a:off x="6875809" y="3916814"/>
            <a:ext cx="1270000" cy="385762"/>
          </a:xfrm>
          <a:prstGeom prst="rtTriangle">
            <a:avLst/>
          </a:prstGeom>
          <a:solidFill>
            <a:srgbClr val="3366FF"/>
          </a:solidFill>
          <a:ln w="25400">
            <a:solidFill>
              <a:schemeClr val="tx1"/>
            </a:solidFill>
            <a:round/>
            <a:headEnd/>
            <a:tailEnd/>
          </a:ln>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endParaRPr lang="en-US" altLang="en-US"/>
          </a:p>
        </p:txBody>
      </p:sp>
      <p:sp>
        <p:nvSpPr>
          <p:cNvPr id="15" name="TextBox 33">
            <a:extLst>
              <a:ext uri="{FF2B5EF4-FFF2-40B4-BE49-F238E27FC236}">
                <a16:creationId xmlns:a16="http://schemas.microsoft.com/office/drawing/2014/main" id="{FD45A6B7-EEA7-25FE-E92F-CD1797CBC6B4}"/>
              </a:ext>
            </a:extLst>
          </p:cNvPr>
          <p:cNvSpPr txBox="1">
            <a:spLocks noChangeArrowheads="1"/>
          </p:cNvSpPr>
          <p:nvPr/>
        </p:nvSpPr>
        <p:spPr bwMode="auto">
          <a:xfrm>
            <a:off x="6832946" y="4031114"/>
            <a:ext cx="81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sz="1400"/>
              <a:t>CVFEM</a:t>
            </a:r>
          </a:p>
        </p:txBody>
      </p:sp>
      <p:cxnSp>
        <p:nvCxnSpPr>
          <p:cNvPr id="16" name="Straight Connector 36">
            <a:extLst>
              <a:ext uri="{FF2B5EF4-FFF2-40B4-BE49-F238E27FC236}">
                <a16:creationId xmlns:a16="http://schemas.microsoft.com/office/drawing/2014/main" id="{81A98DFC-F26E-C412-1001-A28BAF53B886}"/>
              </a:ext>
            </a:extLst>
          </p:cNvPr>
          <p:cNvCxnSpPr>
            <a:cxnSpLocks noChangeShapeType="1"/>
          </p:cNvCxnSpPr>
          <p:nvPr/>
        </p:nvCxnSpPr>
        <p:spPr bwMode="auto">
          <a:xfrm rot="16200000" flipH="1">
            <a:off x="6396384" y="5105851"/>
            <a:ext cx="1625600" cy="65722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Straight Connector 37">
            <a:extLst>
              <a:ext uri="{FF2B5EF4-FFF2-40B4-BE49-F238E27FC236}">
                <a16:creationId xmlns:a16="http://schemas.microsoft.com/office/drawing/2014/main" id="{93D46476-9B02-68B1-1C35-742E8701A24A}"/>
              </a:ext>
            </a:extLst>
          </p:cNvPr>
          <p:cNvCxnSpPr>
            <a:cxnSpLocks noChangeShapeType="1"/>
          </p:cNvCxnSpPr>
          <p:nvPr/>
        </p:nvCxnSpPr>
        <p:spPr bwMode="auto">
          <a:xfrm flipV="1">
            <a:off x="5093046" y="4578801"/>
            <a:ext cx="1844675" cy="536575"/>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cxnSp>
      <p:sp>
        <p:nvSpPr>
          <p:cNvPr id="18" name="Right Triangle 17">
            <a:extLst>
              <a:ext uri="{FF2B5EF4-FFF2-40B4-BE49-F238E27FC236}">
                <a16:creationId xmlns:a16="http://schemas.microsoft.com/office/drawing/2014/main" id="{69A503A0-3583-7C8B-A680-1180D261A654}"/>
              </a:ext>
            </a:extLst>
          </p:cNvPr>
          <p:cNvSpPr>
            <a:spLocks noChangeArrowheads="1"/>
          </p:cNvSpPr>
          <p:nvPr/>
        </p:nvSpPr>
        <p:spPr bwMode="auto">
          <a:xfrm>
            <a:off x="5050184" y="4431164"/>
            <a:ext cx="1270000" cy="385762"/>
          </a:xfrm>
          <a:prstGeom prst="rtTriangle">
            <a:avLst/>
          </a:prstGeom>
          <a:solidFill>
            <a:srgbClr val="008000"/>
          </a:solidFill>
          <a:ln w="25400">
            <a:solidFill>
              <a:schemeClr val="tx1"/>
            </a:solidFill>
            <a:round/>
            <a:headEnd/>
            <a:tailEnd/>
          </a:ln>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endParaRPr lang="en-US" altLang="en-US"/>
          </a:p>
        </p:txBody>
      </p:sp>
      <p:sp>
        <p:nvSpPr>
          <p:cNvPr id="19" name="TextBox 18">
            <a:extLst>
              <a:ext uri="{FF2B5EF4-FFF2-40B4-BE49-F238E27FC236}">
                <a16:creationId xmlns:a16="http://schemas.microsoft.com/office/drawing/2014/main" id="{D3BA4A73-05EE-1D8E-1743-438B2F5579AF}"/>
              </a:ext>
            </a:extLst>
          </p:cNvPr>
          <p:cNvSpPr txBox="1">
            <a:spLocks noChangeArrowheads="1"/>
          </p:cNvSpPr>
          <p:nvPr/>
        </p:nvSpPr>
        <p:spPr bwMode="auto">
          <a:xfrm>
            <a:off x="5093046" y="4488314"/>
            <a:ext cx="423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sz="1400"/>
              <a:t>FD</a:t>
            </a:r>
          </a:p>
        </p:txBody>
      </p:sp>
      <p:cxnSp>
        <p:nvCxnSpPr>
          <p:cNvPr id="20" name="Straight Connector 44">
            <a:extLst>
              <a:ext uri="{FF2B5EF4-FFF2-40B4-BE49-F238E27FC236}">
                <a16:creationId xmlns:a16="http://schemas.microsoft.com/office/drawing/2014/main" id="{9A50E329-CE02-2DE1-4EB0-9EE431879A47}"/>
              </a:ext>
            </a:extLst>
          </p:cNvPr>
          <p:cNvCxnSpPr>
            <a:cxnSpLocks noChangeShapeType="1"/>
          </p:cNvCxnSpPr>
          <p:nvPr/>
        </p:nvCxnSpPr>
        <p:spPr bwMode="auto">
          <a:xfrm rot="16200000" flipH="1">
            <a:off x="6333678" y="4031907"/>
            <a:ext cx="946150" cy="11906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3132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78EA-73F4-8B1D-817C-A41BB6741C6D}"/>
              </a:ext>
            </a:extLst>
          </p:cNvPr>
          <p:cNvSpPr>
            <a:spLocks noGrp="1"/>
          </p:cNvSpPr>
          <p:nvPr>
            <p:ph type="title"/>
          </p:nvPr>
        </p:nvSpPr>
        <p:spPr/>
        <p:txBody>
          <a:bodyPr/>
          <a:lstStyle/>
          <a:p>
            <a:r>
              <a:rPr lang="en-US" dirty="0"/>
              <a:t>Laminar Backstep</a:t>
            </a:r>
          </a:p>
        </p:txBody>
      </p:sp>
      <p:sp>
        <p:nvSpPr>
          <p:cNvPr id="3" name="Slide Number Placeholder 2">
            <a:extLst>
              <a:ext uri="{FF2B5EF4-FFF2-40B4-BE49-F238E27FC236}">
                <a16:creationId xmlns:a16="http://schemas.microsoft.com/office/drawing/2014/main" id="{F15A179A-33D1-2AEC-464A-9E3D878146C2}"/>
              </a:ext>
            </a:extLst>
          </p:cNvPr>
          <p:cNvSpPr>
            <a:spLocks noGrp="1"/>
          </p:cNvSpPr>
          <p:nvPr>
            <p:ph type="sldNum" sz="quarter" idx="10"/>
          </p:nvPr>
        </p:nvSpPr>
        <p:spPr/>
        <p:txBody>
          <a:bodyPr/>
          <a:lstStyle/>
          <a:p>
            <a:fld id="{4FAB73BC-B049-4115-A692-8D63A059BFB8}" type="slidenum">
              <a:rPr lang="en-US" smtClean="0"/>
              <a:pPr/>
              <a:t>4</a:t>
            </a:fld>
            <a:endParaRPr lang="en-US" dirty="0"/>
          </a:p>
        </p:txBody>
      </p:sp>
      <p:sp>
        <p:nvSpPr>
          <p:cNvPr id="4" name="Content Placeholder 3">
            <a:extLst>
              <a:ext uri="{FF2B5EF4-FFF2-40B4-BE49-F238E27FC236}">
                <a16:creationId xmlns:a16="http://schemas.microsoft.com/office/drawing/2014/main" id="{7D657B40-08F7-25EA-0004-529499A66A3F}"/>
              </a:ext>
            </a:extLst>
          </p:cNvPr>
          <p:cNvSpPr>
            <a:spLocks noGrp="1"/>
          </p:cNvSpPr>
          <p:nvPr>
            <p:ph sz="quarter" idx="11"/>
          </p:nvPr>
        </p:nvSpPr>
        <p:spPr/>
        <p:txBody>
          <a:bodyPr/>
          <a:lstStyle/>
          <a:p>
            <a:pPr marL="342900" indent="-342900">
              <a:buFont typeface="Arial" panose="020B0604020202020204" pitchFamily="34" charset="0"/>
              <a:buChar char="•"/>
            </a:pPr>
            <a:r>
              <a:rPr lang="en-US" altLang="en-US" dirty="0">
                <a:ea typeface="ＭＳ Ｐゴシック" panose="020B0600070205080204" pitchFamily="34" charset="-128"/>
              </a:rPr>
              <a:t>Laminar back step (Re = 389 based on step height) comparing two code implementations for CVFEM (Sierra/Fuego and Sierra Aria), FEM (within Aria – here termed, “hybrid” FEM, or HFEM – essentially, the same low-Mach CVFEM approach with full integration-by-parts).</a:t>
            </a:r>
          </a:p>
          <a:p>
            <a:endParaRPr lang="en-US" dirty="0"/>
          </a:p>
        </p:txBody>
      </p:sp>
      <p:pic>
        <p:nvPicPr>
          <p:cNvPr id="5" name="Picture 10" descr="backstepSmallRe.jpg">
            <a:extLst>
              <a:ext uri="{FF2B5EF4-FFF2-40B4-BE49-F238E27FC236}">
                <a16:creationId xmlns:a16="http://schemas.microsoft.com/office/drawing/2014/main" id="{C3A8F043-BE01-DC97-3F16-D0CCBD4C2F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4274" y="3444875"/>
            <a:ext cx="3300413"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backstepFuegoAria.jpg">
            <a:extLst>
              <a:ext uri="{FF2B5EF4-FFF2-40B4-BE49-F238E27FC236}">
                <a16:creationId xmlns:a16="http://schemas.microsoft.com/office/drawing/2014/main" id="{BBD723B8-2E71-72AF-5911-A0DBA3CDFC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524" y="2493963"/>
            <a:ext cx="4297363"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13">
            <a:extLst>
              <a:ext uri="{FF2B5EF4-FFF2-40B4-BE49-F238E27FC236}">
                <a16:creationId xmlns:a16="http://schemas.microsoft.com/office/drawing/2014/main" id="{622C1428-E6E9-631A-D334-AE6C36A07954}"/>
              </a:ext>
            </a:extLst>
          </p:cNvPr>
          <p:cNvCxnSpPr>
            <a:cxnSpLocks noChangeShapeType="1"/>
          </p:cNvCxnSpPr>
          <p:nvPr/>
        </p:nvCxnSpPr>
        <p:spPr bwMode="auto">
          <a:xfrm rot="5400000">
            <a:off x="2363225" y="4514850"/>
            <a:ext cx="1649412" cy="206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8" name="Rectangle 5">
            <a:extLst>
              <a:ext uri="{FF2B5EF4-FFF2-40B4-BE49-F238E27FC236}">
                <a16:creationId xmlns:a16="http://schemas.microsoft.com/office/drawing/2014/main" id="{99A71AD7-AA88-3472-DCC7-8FC821F3D96E}"/>
              </a:ext>
            </a:extLst>
          </p:cNvPr>
          <p:cNvSpPr>
            <a:spLocks noChangeArrowheads="1"/>
          </p:cNvSpPr>
          <p:nvPr/>
        </p:nvSpPr>
        <p:spPr bwMode="auto">
          <a:xfrm>
            <a:off x="1761562" y="5487988"/>
            <a:ext cx="35623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a:t>X-component of velocity</a:t>
            </a:r>
          </a:p>
          <a:p>
            <a:r>
              <a:rPr lang="en-US" altLang="en-US"/>
              <a:t>Vertical line represents one-D </a:t>
            </a:r>
          </a:p>
          <a:p>
            <a:r>
              <a:rPr lang="en-US" altLang="en-US"/>
              <a:t>line plot location</a:t>
            </a:r>
          </a:p>
        </p:txBody>
      </p:sp>
    </p:spTree>
    <p:extLst>
      <p:ext uri="{BB962C8B-B14F-4D97-AF65-F5344CB8AC3E}">
        <p14:creationId xmlns:p14="http://schemas.microsoft.com/office/powerpoint/2010/main" val="26055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8CA3-ADC7-1648-CAF8-1D734ED7F062}"/>
              </a:ext>
            </a:extLst>
          </p:cNvPr>
          <p:cNvSpPr>
            <a:spLocks noGrp="1"/>
          </p:cNvSpPr>
          <p:nvPr>
            <p:ph type="title"/>
          </p:nvPr>
        </p:nvSpPr>
        <p:spPr/>
        <p:txBody>
          <a:bodyPr/>
          <a:lstStyle/>
          <a:p>
            <a:r>
              <a:rPr lang="en-US" dirty="0"/>
              <a:t>Laminar Jet</a:t>
            </a:r>
          </a:p>
        </p:txBody>
      </p:sp>
      <p:sp>
        <p:nvSpPr>
          <p:cNvPr id="3" name="Slide Number Placeholder 2">
            <a:extLst>
              <a:ext uri="{FF2B5EF4-FFF2-40B4-BE49-F238E27FC236}">
                <a16:creationId xmlns:a16="http://schemas.microsoft.com/office/drawing/2014/main" id="{FB387BBF-CEA0-0A74-F1DD-C1D62CE0EDD5}"/>
              </a:ext>
            </a:extLst>
          </p:cNvPr>
          <p:cNvSpPr>
            <a:spLocks noGrp="1"/>
          </p:cNvSpPr>
          <p:nvPr>
            <p:ph type="sldNum" sz="quarter" idx="10"/>
          </p:nvPr>
        </p:nvSpPr>
        <p:spPr/>
        <p:txBody>
          <a:bodyPr/>
          <a:lstStyle/>
          <a:p>
            <a:fld id="{4FAB73BC-B049-4115-A692-8D63A059BFB8}" type="slidenum">
              <a:rPr lang="en-US" smtClean="0"/>
              <a:pPr/>
              <a:t>5</a:t>
            </a:fld>
            <a:endParaRPr lang="en-US" dirty="0"/>
          </a:p>
        </p:txBody>
      </p:sp>
      <p:pic>
        <p:nvPicPr>
          <p:cNvPr id="5" name="Picture 4" descr="hfem2dOpenJet.jpg">
            <a:extLst>
              <a:ext uri="{FF2B5EF4-FFF2-40B4-BE49-F238E27FC236}">
                <a16:creationId xmlns:a16="http://schemas.microsoft.com/office/drawing/2014/main" id="{714848DC-2BD1-BA78-FA90-31E9F906204F}"/>
              </a:ext>
            </a:extLst>
          </p:cNvPr>
          <p:cNvPicPr>
            <a:picLocks noChangeAspect="1"/>
          </p:cNvPicPr>
          <p:nvPr/>
        </p:nvPicPr>
        <p:blipFill>
          <a:blip r:embed="rId2">
            <a:extLst>
              <a:ext uri="{28A0092B-C50C-407E-A947-70E740481C1C}">
                <a14:useLocalDpi xmlns:a14="http://schemas.microsoft.com/office/drawing/2010/main" val="0"/>
              </a:ext>
            </a:extLst>
          </a:blip>
          <a:srcRect l="37946" r="40791"/>
          <a:stretch>
            <a:fillRect/>
          </a:stretch>
        </p:blipFill>
        <p:spPr bwMode="auto">
          <a:xfrm>
            <a:off x="2543311" y="2189163"/>
            <a:ext cx="1944687"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F16E213-1A73-DD51-9069-96B841DB6B51}"/>
              </a:ext>
            </a:extLst>
          </p:cNvPr>
          <p:cNvSpPr>
            <a:spLocks noChangeArrowheads="1"/>
          </p:cNvSpPr>
          <p:nvPr/>
        </p:nvSpPr>
        <p:spPr bwMode="auto">
          <a:xfrm>
            <a:off x="2016261" y="5895975"/>
            <a:ext cx="2903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000">
                <a:solidFill>
                  <a:srgbClr val="000000"/>
                </a:solidFill>
                <a:latin typeface="Arial" panose="020B0604020202020204" pitchFamily="34" charset="0"/>
                <a:ea typeface="ＭＳ Ｐゴシック" panose="020B0600070205080204" pitchFamily="34" charset="-128"/>
              </a:defRPr>
            </a:lvl1pPr>
            <a:lvl2pPr marL="37931725" indent="-37474525">
              <a:defRPr sz="2000">
                <a:solidFill>
                  <a:srgbClr val="000000"/>
                </a:solidFill>
                <a:latin typeface="Arial" panose="020B0604020202020204" pitchFamily="34" charset="0"/>
                <a:ea typeface="ＭＳ Ｐゴシック" panose="020B0600070205080204" pitchFamily="34" charset="-128"/>
              </a:defRPr>
            </a:lvl2pPr>
            <a:lvl3pPr>
              <a:defRPr sz="2000">
                <a:solidFill>
                  <a:srgbClr val="000000"/>
                </a:solidFill>
                <a:latin typeface="Arial" panose="020B0604020202020204" pitchFamily="34" charset="0"/>
                <a:ea typeface="ＭＳ Ｐゴシック" panose="020B0600070205080204" pitchFamily="34" charset="-128"/>
              </a:defRPr>
            </a:lvl3pPr>
            <a:lvl4pPr>
              <a:defRPr sz="2000">
                <a:solidFill>
                  <a:srgbClr val="000000"/>
                </a:solidFill>
                <a:latin typeface="Arial" panose="020B0604020202020204" pitchFamily="34" charset="0"/>
                <a:ea typeface="ＭＳ Ｐゴシック" panose="020B0600070205080204" pitchFamily="34" charset="-128"/>
              </a:defRPr>
            </a:lvl4pPr>
            <a:lvl5pPr>
              <a:defRPr sz="2000">
                <a:solidFill>
                  <a:srgbClr val="000000"/>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000">
                <a:solidFill>
                  <a:srgbClr val="000000"/>
                </a:solidFill>
                <a:latin typeface="Arial" panose="020B0604020202020204" pitchFamily="34" charset="0"/>
                <a:ea typeface="ＭＳ Ｐゴシック" panose="020B0600070205080204" pitchFamily="34" charset="-128"/>
              </a:defRPr>
            </a:lvl9pPr>
          </a:lstStyle>
          <a:p>
            <a:r>
              <a:rPr lang="en-US" altLang="en-US"/>
              <a:t>Y-component of velocity</a:t>
            </a:r>
          </a:p>
        </p:txBody>
      </p:sp>
      <p:pic>
        <p:nvPicPr>
          <p:cNvPr id="7" name="Picture 6" descr="2dOpenJetCompare.jpg">
            <a:extLst>
              <a:ext uri="{FF2B5EF4-FFF2-40B4-BE49-F238E27FC236}">
                <a16:creationId xmlns:a16="http://schemas.microsoft.com/office/drawing/2014/main" id="{459F6AD7-D627-B611-C82D-6C3C9EBF25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6036" y="1917700"/>
            <a:ext cx="485298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01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D5D0-6987-EA8F-1B6C-42DA0AD02C3E}"/>
              </a:ext>
            </a:extLst>
          </p:cNvPr>
          <p:cNvSpPr>
            <a:spLocks noGrp="1"/>
          </p:cNvSpPr>
          <p:nvPr>
            <p:ph type="title"/>
          </p:nvPr>
        </p:nvSpPr>
        <p:spPr/>
        <p:txBody>
          <a:bodyPr/>
          <a:lstStyle/>
          <a:p>
            <a:r>
              <a:rPr lang="en-US" dirty="0"/>
              <a:t>Order of Accuracy</a:t>
            </a:r>
          </a:p>
        </p:txBody>
      </p:sp>
      <p:sp>
        <p:nvSpPr>
          <p:cNvPr id="3" name="Slide Number Placeholder 2">
            <a:extLst>
              <a:ext uri="{FF2B5EF4-FFF2-40B4-BE49-F238E27FC236}">
                <a16:creationId xmlns:a16="http://schemas.microsoft.com/office/drawing/2014/main" id="{E66BAB0E-FA8E-E0D8-3EEE-82C225EEB380}"/>
              </a:ext>
            </a:extLst>
          </p:cNvPr>
          <p:cNvSpPr>
            <a:spLocks noGrp="1"/>
          </p:cNvSpPr>
          <p:nvPr>
            <p:ph type="sldNum" sz="quarter" idx="10"/>
          </p:nvPr>
        </p:nvSpPr>
        <p:spPr/>
        <p:txBody>
          <a:bodyPr/>
          <a:lstStyle/>
          <a:p>
            <a:fld id="{4FAB73BC-B049-4115-A692-8D63A059BFB8}" type="slidenum">
              <a:rPr lang="en-US" smtClean="0"/>
              <a:pPr/>
              <a:t>6</a:t>
            </a:fld>
            <a:endParaRPr lang="en-US" dirty="0"/>
          </a:p>
        </p:txBody>
      </p:sp>
      <p:sp>
        <p:nvSpPr>
          <p:cNvPr id="4" name="Content Placeholder 3">
            <a:extLst>
              <a:ext uri="{FF2B5EF4-FFF2-40B4-BE49-F238E27FC236}">
                <a16:creationId xmlns:a16="http://schemas.microsoft.com/office/drawing/2014/main" id="{9B9A7311-8099-C925-BE99-564AEE5DFC48}"/>
              </a:ext>
            </a:extLst>
          </p:cNvPr>
          <p:cNvSpPr>
            <a:spLocks noGrp="1"/>
          </p:cNvSpPr>
          <p:nvPr>
            <p:ph sz="quarter" idx="11"/>
          </p:nvPr>
        </p:nvSpPr>
        <p:spPr/>
        <p:txBody>
          <a:bodyPr/>
          <a:lstStyle/>
          <a:p>
            <a:pPr marL="342900" indent="-342900">
              <a:buFont typeface="Arial" panose="020B0604020202020204" pitchFamily="34" charset="0"/>
              <a:buChar char="•"/>
            </a:pPr>
            <a:r>
              <a:rPr lang="en-US" dirty="0"/>
              <a:t>Comparison of a linear underlying basis (nominally, second-order in space</a:t>
            </a:r>
          </a:p>
          <a:p>
            <a:pPr marL="342900" indent="-342900">
              <a:buFont typeface="Arial" panose="020B0604020202020204" pitchFamily="34" charset="0"/>
              <a:buChar char="•"/>
            </a:pPr>
            <a:r>
              <a:rPr lang="en-US" altLang="en-US" dirty="0">
                <a:ea typeface="ＭＳ Ｐゴシック" panose="020B0600070205080204" pitchFamily="34" charset="-128"/>
              </a:rPr>
              <a:t>Challenging two-dimensional variable density low-Mach flow using method of manufactured solutions; DOFS: u, v, p and Z; density = f(Z)</a:t>
            </a:r>
          </a:p>
          <a:p>
            <a:endParaRPr lang="en-US" dirty="0"/>
          </a:p>
        </p:txBody>
      </p:sp>
      <p:pic>
        <p:nvPicPr>
          <p:cNvPr id="5" name="Picture 9" descr="hfemResult_100x100.jpg">
            <a:extLst>
              <a:ext uri="{FF2B5EF4-FFF2-40B4-BE49-F238E27FC236}">
                <a16:creationId xmlns:a16="http://schemas.microsoft.com/office/drawing/2014/main" id="{BC4537F6-3116-A65E-FBB1-4B2FA39BC7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5879" y="3037841"/>
            <a:ext cx="1806121" cy="135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femSteadyTaylorVortexLoo.wmf">
            <a:extLst>
              <a:ext uri="{FF2B5EF4-FFF2-40B4-BE49-F238E27FC236}">
                <a16:creationId xmlns:a16="http://schemas.microsoft.com/office/drawing/2014/main" id="{FF540229-6BBC-D6E5-6D33-F23EEFCA64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24536"/>
            <a:ext cx="41132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vfemSteadyTaylorVortexLoo.wmf">
            <a:extLst>
              <a:ext uri="{FF2B5EF4-FFF2-40B4-BE49-F238E27FC236}">
                <a16:creationId xmlns:a16="http://schemas.microsoft.com/office/drawing/2014/main" id="{3CE6E7EA-C35D-DE4B-CC02-2B24A9B80B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2724536"/>
            <a:ext cx="4114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62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6966</TotalTime>
  <Words>197</Words>
  <Application>Microsoft Macintosh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Open Sans</vt:lpstr>
      <vt:lpstr>Arial</vt:lpstr>
      <vt:lpstr>Open Sans Light</vt:lpstr>
      <vt:lpstr>Calibri</vt:lpstr>
      <vt:lpstr>Open Sans bold</vt:lpstr>
      <vt:lpstr>Wingdings</vt:lpstr>
      <vt:lpstr>Courier New</vt:lpstr>
      <vt:lpstr>Sandia Angles</vt:lpstr>
      <vt:lpstr>ME469: Common Discretization  Approaches:  Comparing CVFEM and FEM</vt:lpstr>
      <vt:lpstr>Element-Based Stencil Comparison</vt:lpstr>
      <vt:lpstr>Philosophy: Bridges, not Walls</vt:lpstr>
      <vt:lpstr>Laminar Backstep</vt:lpstr>
      <vt:lpstr>Laminar Jet</vt:lpstr>
      <vt:lpstr>Order of Accuracy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Domino, Stefan Paul</cp:lastModifiedBy>
  <cp:revision>614</cp:revision>
  <cp:lastPrinted>2023-04-20T15:49:16Z</cp:lastPrinted>
  <dcterms:created xsi:type="dcterms:W3CDTF">2018-07-21T13:25:45Z</dcterms:created>
  <dcterms:modified xsi:type="dcterms:W3CDTF">2023-04-24T15:06:38Z</dcterms:modified>
</cp:coreProperties>
</file>