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2" r:id="rId1"/>
  </p:sldMasterIdLst>
  <p:notesMasterIdLst>
    <p:notesMasterId r:id="rId11"/>
  </p:notesMasterIdLst>
  <p:handoutMasterIdLst>
    <p:handoutMasterId r:id="rId12"/>
  </p:handoutMasterIdLst>
  <p:sldIdLst>
    <p:sldId id="256" r:id="rId2"/>
    <p:sldId id="1880" r:id="rId3"/>
    <p:sldId id="1868" r:id="rId4"/>
    <p:sldId id="2026" r:id="rId5"/>
    <p:sldId id="1881" r:id="rId6"/>
    <p:sldId id="2001" r:id="rId7"/>
    <p:sldId id="2004" r:id="rId8"/>
    <p:sldId id="2018" r:id="rId9"/>
    <p:sldId id="2017" r:id="rId10"/>
  </p:sldIdLst>
  <p:sldSz cx="12192000" cy="6858000"/>
  <p:notesSz cx="6858000" cy="9144000"/>
  <p:embeddedFontLst>
    <p:embeddedFont>
      <p:font typeface="Garamond" panose="02020404030301010803" pitchFamily="18" charset="0"/>
      <p:regular r:id="rId13"/>
      <p:bold r:id="rId14"/>
      <p:italic r:id="rId15"/>
      <p:boldItalic r:id="rId16"/>
    </p:embeddedFont>
    <p:embeddedFont>
      <p:font typeface="Lucida Sans" panose="020B0602030504020204" pitchFamily="34" charset="77"/>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pen Sans bold" panose="020B070603080402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8F097-0A73-434B-97FE-ED3B8A0EF645}">
          <p14:sldIdLst>
            <p14:sldId id="256"/>
            <p14:sldId id="1880"/>
            <p14:sldId id="1868"/>
            <p14:sldId id="2026"/>
            <p14:sldId id="1881"/>
            <p14:sldId id="2001"/>
            <p14:sldId id="2004"/>
            <p14:sldId id="2018"/>
            <p14:sldId id="20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arah Nicole" initials="SSN" lastIdx="5" clrIdx="0">
    <p:extLst>
      <p:ext uri="{19B8F6BF-5375-455C-9EA6-DF929625EA0E}">
        <p15:presenceInfo xmlns:p15="http://schemas.microsoft.com/office/powerpoint/2012/main" userId="S::snscott@sandia.gov::54896aa5-e1a9-4d47-b7f4-07892d7ea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DD"/>
    <a:srgbClr val="00ACD5"/>
    <a:srgbClr val="339A2E"/>
    <a:srgbClr val="1A315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6327" autoAdjust="0"/>
  </p:normalViewPr>
  <p:slideViewPr>
    <p:cSldViewPr snapToGrid="0" showGuides="1">
      <p:cViewPr varScale="1">
        <p:scale>
          <a:sx n="109" d="100"/>
          <a:sy n="109" d="100"/>
        </p:scale>
        <p:origin x="216" y="496"/>
      </p:cViewPr>
      <p:guideLst/>
    </p:cSldViewPr>
  </p:slideViewPr>
  <p:notesTextViewPr>
    <p:cViewPr>
      <p:scale>
        <a:sx n="85" d="100"/>
        <a:sy n="85" d="100"/>
      </p:scale>
      <p:origin x="0" y="0"/>
    </p:cViewPr>
  </p:notesTextViewPr>
  <p:sorterViewPr>
    <p:cViewPr>
      <p:scale>
        <a:sx n="1" d="1"/>
        <a:sy n="1" d="1"/>
      </p:scale>
      <p:origin x="0" y="0"/>
    </p:cViewPr>
  </p:sorterViewPr>
  <p:notesViewPr>
    <p:cSldViewPr snapToGrid="0" showGuides="1">
      <p:cViewPr varScale="1">
        <p:scale>
          <a:sx n="84" d="100"/>
          <a:sy n="84" d="100"/>
        </p:scale>
        <p:origin x="275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12B77-F7E2-4D68-A9CB-41B8CCDC9B29}" type="datetimeFigureOut">
              <a:rPr lang="en-US" smtClean="0">
                <a:latin typeface="Open Sans" panose="020B0606030504020204" pitchFamily="34" charset="0"/>
              </a:rPr>
              <a:t>4/30/24</a:t>
            </a:fld>
            <a:endParaRPr lang="en-US" dirty="0">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23351-3FB3-4478-AE7D-BEC670948232}"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3910645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pen Sans" panose="020B0606030504020204" pitchFamily="34" charset="0"/>
              </a:defRPr>
            </a:lvl1pPr>
          </a:lstStyle>
          <a:p>
            <a:fld id="{896A8DF4-6A87-4F69-8212-F0A65870B2F2}" type="datetimeFigureOut">
              <a:rPr lang="en-US" smtClean="0"/>
              <a:pPr/>
              <a:t>4/30/24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pen Sans" panose="020B0606030504020204" pitchFamily="34" charset="0"/>
              </a:defRPr>
            </a:lvl1pPr>
          </a:lstStyle>
          <a:p>
            <a:fld id="{E21A7267-269F-4D26-9F96-B6358A06B982}" type="slidenum">
              <a:rPr lang="en-US" smtClean="0"/>
              <a:pPr/>
              <a:t>‹#›</a:t>
            </a:fld>
            <a:endParaRPr lang="en-US" dirty="0"/>
          </a:p>
        </p:txBody>
      </p:sp>
    </p:spTree>
    <p:extLst>
      <p:ext uri="{BB962C8B-B14F-4D97-AF65-F5344CB8AC3E}">
        <p14:creationId xmlns:p14="http://schemas.microsoft.com/office/powerpoint/2010/main" val="341071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pen Sans" panose="020B0606030504020204" pitchFamily="34" charset="0"/>
        <a:ea typeface="+mn-ea"/>
        <a:cs typeface="+mn-cs"/>
      </a:defRPr>
    </a:lvl1pPr>
    <a:lvl2pPr marL="457200" algn="l" defTabSz="914400" rtl="0" eaLnBrk="1" latinLnBrk="0" hangingPunct="1">
      <a:defRPr sz="1200" b="0" i="0" kern="1200">
        <a:solidFill>
          <a:schemeClr val="tx1"/>
        </a:solidFill>
        <a:latin typeface="Open Sans" panose="020B0606030504020204" pitchFamily="34" charset="0"/>
        <a:ea typeface="+mn-ea"/>
        <a:cs typeface="+mn-cs"/>
      </a:defRPr>
    </a:lvl2pPr>
    <a:lvl3pPr marL="914400" algn="l" defTabSz="914400" rtl="0" eaLnBrk="1" latinLnBrk="0" hangingPunct="1">
      <a:defRPr sz="1200" b="0" i="0" kern="1200">
        <a:solidFill>
          <a:schemeClr val="tx1"/>
        </a:solidFill>
        <a:latin typeface="Open Sans" panose="020B0606030504020204" pitchFamily="34" charset="0"/>
        <a:ea typeface="+mn-ea"/>
        <a:cs typeface="+mn-cs"/>
      </a:defRPr>
    </a:lvl3pPr>
    <a:lvl4pPr marL="1371600" algn="l" defTabSz="914400" rtl="0" eaLnBrk="1" latinLnBrk="0" hangingPunct="1">
      <a:defRPr sz="1200" b="0" i="0" kern="1200">
        <a:solidFill>
          <a:schemeClr val="tx1"/>
        </a:solidFill>
        <a:latin typeface="Open Sans" panose="020B0606030504020204" pitchFamily="34" charset="0"/>
        <a:ea typeface="+mn-ea"/>
        <a:cs typeface="+mn-cs"/>
      </a:defRPr>
    </a:lvl4pPr>
    <a:lvl5pPr marL="1828800" algn="l" defTabSz="914400" rtl="0" eaLnBrk="1" latinLnBrk="0" hangingPunct="1">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A7267-269F-4D26-9F96-B6358A06B982}" type="slidenum">
              <a:rPr lang="en-US" smtClean="0"/>
              <a:t>1</a:t>
            </a:fld>
            <a:endParaRPr lang="en-US"/>
          </a:p>
        </p:txBody>
      </p:sp>
    </p:spTree>
    <p:extLst>
      <p:ext uri="{BB962C8B-B14F-4D97-AF65-F5344CB8AC3E}">
        <p14:creationId xmlns:p14="http://schemas.microsoft.com/office/powerpoint/2010/main" val="3850189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energy.gov/downloads/doe-public-access-pla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90600" y="1575115"/>
            <a:ext cx="6165850" cy="1317382"/>
          </a:xfrm>
        </p:spPr>
        <p:txBody>
          <a:bodyPr anchor="b">
            <a:normAutofit/>
          </a:bodyPr>
          <a:lstStyle>
            <a:lvl1pPr algn="l">
              <a:defRPr sz="36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90599" y="3719997"/>
            <a:ext cx="5243147" cy="667120"/>
          </a:xfrm>
          <a:prstGeom prst="rect">
            <a:avLst/>
          </a:prstGeom>
        </p:spPr>
        <p:txBody>
          <a:bodyPr anchor="ctr">
            <a:noAutofit/>
          </a:bodyPr>
          <a:lstStyle>
            <a:lvl1pPr marL="0" indent="0" algn="l">
              <a:buNone/>
              <a:defRPr sz="1600" b="0" spc="0">
                <a:solidFill>
                  <a:schemeClr val="tx2">
                    <a:lumMod val="40000"/>
                    <a:lumOff val="6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990600" y="3015777"/>
            <a:ext cx="6165850" cy="378587"/>
          </a:xfrm>
          <a:prstGeom prst="rect">
            <a:avLst/>
          </a:prstGeom>
        </p:spPr>
        <p:txBody>
          <a:bodyPr>
            <a:normAutofit/>
          </a:bodyPr>
          <a:lstStyle>
            <a:lvl1pPr marL="0" indent="0">
              <a:buNone/>
              <a:defRPr sz="2000">
                <a:solidFill>
                  <a:schemeClr val="bg2"/>
                </a:solidFill>
              </a:defRPr>
            </a:lvl1pPr>
          </a:lstStyle>
          <a:p>
            <a:pPr lvl="0"/>
            <a:r>
              <a:rPr lang="en-US" dirty="0"/>
              <a:t>Click to add subtitle</a:t>
            </a:r>
          </a:p>
        </p:txBody>
      </p:sp>
      <p:sp>
        <p:nvSpPr>
          <p:cNvPr id="20" name="Text Placeholder 24">
            <a:extLst>
              <a:ext uri="{FF2B5EF4-FFF2-40B4-BE49-F238E27FC236}">
                <a16:creationId xmlns:a16="http://schemas.microsoft.com/office/drawing/2014/main" id="{58F7247A-244D-6A48-BBB7-15233E751B35}"/>
              </a:ext>
            </a:extLst>
          </p:cNvPr>
          <p:cNvSpPr>
            <a:spLocks noGrp="1"/>
          </p:cNvSpPr>
          <p:nvPr>
            <p:ph type="body" sz="quarter" idx="15" hasCustomPrompt="1"/>
          </p:nvPr>
        </p:nvSpPr>
        <p:spPr>
          <a:xfrm>
            <a:off x="2588669" y="6296999"/>
            <a:ext cx="1828800" cy="136525"/>
          </a:xfrm>
          <a:prstGeom prst="rect">
            <a:avLst/>
          </a:prstGeom>
        </p:spPr>
        <p:txBody>
          <a:bodyPr lIns="0" tIns="0" rIns="0" bIns="0">
            <a:normAutofit/>
          </a:bodyPr>
          <a:lstStyle>
            <a:lvl1pPr marL="0" indent="0" algn="ctr">
              <a:buNone/>
              <a:defRPr sz="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SAND XXXX-XXXX P</a:t>
            </a:r>
          </a:p>
        </p:txBody>
      </p:sp>
      <p:sp>
        <p:nvSpPr>
          <p:cNvPr id="22" name="Text Placeholder 4">
            <a:extLst>
              <a:ext uri="{FF2B5EF4-FFF2-40B4-BE49-F238E27FC236}">
                <a16:creationId xmlns:a16="http://schemas.microsoft.com/office/drawing/2014/main" id="{28DA6BE7-D5D1-5C4B-8879-A66353A8517F}"/>
              </a:ext>
            </a:extLst>
          </p:cNvPr>
          <p:cNvSpPr>
            <a:spLocks noGrp="1"/>
          </p:cNvSpPr>
          <p:nvPr>
            <p:ph type="body" sz="quarter" idx="22" hasCustomPrompt="1"/>
          </p:nvPr>
        </p:nvSpPr>
        <p:spPr>
          <a:xfrm>
            <a:off x="990600" y="4509920"/>
            <a:ext cx="4297393" cy="667120"/>
          </a:xfrm>
          <a:prstGeom prst="rect">
            <a:avLst/>
          </a:prstGeom>
        </p:spPr>
        <p:txBody>
          <a:bodyPr lIns="0" tIns="0" rIns="0" bIns="0"/>
          <a:lstStyle>
            <a:lvl1pPr>
              <a:buFontTx/>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DATE, LOCATION, OR ADDITIONAL CONTENT</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966239" y="479998"/>
            <a:ext cx="1271441" cy="492365"/>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userDrawn="1"/>
        </p:nvSpPr>
        <p:spPr>
          <a:xfrm>
            <a:off x="912699" y="1056087"/>
            <a:ext cx="4710777" cy="307777"/>
          </a:xfrm>
          <a:prstGeom prst="rect">
            <a:avLst/>
          </a:prstGeom>
          <a:noFill/>
        </p:spPr>
        <p:txBody>
          <a:bodyPr wrap="none" rtlCol="0">
            <a:spAutoFit/>
          </a:bodyPr>
          <a:lstStyle/>
          <a:p>
            <a:r>
              <a:rPr lang="en-US" sz="1400" spc="150" baseline="0" dirty="0">
                <a:solidFill>
                  <a:schemeClr val="bg1"/>
                </a:solidFill>
                <a:latin typeface="+mj-lt"/>
              </a:rPr>
              <a:t>Exceptional service in the national interest</a:t>
            </a:r>
          </a:p>
        </p:txBody>
      </p:sp>
      <p:sp>
        <p:nvSpPr>
          <p:cNvPr id="19" name="TextBox 18">
            <a:extLst>
              <a:ext uri="{FF2B5EF4-FFF2-40B4-BE49-F238E27FC236}">
                <a16:creationId xmlns:a16="http://schemas.microsoft.com/office/drawing/2014/main" id="{1D369985-FB39-5049-971A-8BBBC56F2C4E}"/>
              </a:ext>
            </a:extLst>
          </p:cNvPr>
          <p:cNvSpPr txBox="1"/>
          <p:nvPr userDrawn="1"/>
        </p:nvSpPr>
        <p:spPr>
          <a:xfrm>
            <a:off x="4650056" y="5465549"/>
            <a:ext cx="7491081" cy="762516"/>
          </a:xfrm>
          <a:prstGeom prst="rect">
            <a:avLst/>
          </a:prstGeom>
          <a:noFill/>
        </p:spPr>
        <p:txBody>
          <a:bodyPr wrap="square" rtlCol="0">
            <a:spAutoFit/>
          </a:bodyPr>
          <a:lstStyle/>
          <a:p>
            <a:pPr algn="just">
              <a:lnSpc>
                <a:spcPct val="110000"/>
              </a:lnSpc>
            </a:pPr>
            <a:r>
              <a:rPr lang="en-US" sz="800" b="0" i="1" u="none" strike="noStrike" dirty="0">
                <a:solidFill>
                  <a:srgbClr val="000000"/>
                </a:solidFill>
                <a:effectLst/>
                <a:latin typeface="Calibri" panose="020F0502020204030204" pitchFamily="34" charset="0"/>
              </a:rPr>
              <a:t>This presentation has been authored by an employee of National Technology &amp; Engineering Solutions of Sandia, LLC under Contract No. DE-NA0003525 with the U.S. Department of Energy (DOE). The employee owns all right, title and interest in and to the presentation and is solely responsible for its contents. The United States Government retains and the publisher, by accepting the article for publication, acknowledges that the United States Government retains a non-exclusive, paid-up, irrevocable, world-wide license to publish or reproduce the published form of this article or allow others to do so, for United States Government purposes. The DOE will provide public access to these results of federally sponsored research in accordance with the DOE Public Access Plan </a:t>
            </a:r>
            <a:r>
              <a:rPr lang="en-US" sz="800" b="0" i="1" u="sng" strike="noStrike" dirty="0">
                <a:solidFill>
                  <a:srgbClr val="0563C1"/>
                </a:solidFill>
                <a:effectLst/>
                <a:latin typeface="Calibri" panose="020F0502020204030204" pitchFamily="34" charset="0"/>
                <a:hlinkClick r:id="rId4" tooltip="https://www.energy.gov/downloads/doe-public-access-plan"/>
              </a:rPr>
              <a:t>https://www.energy.gov/downloads/doe-public-access-plan</a:t>
            </a:r>
            <a:r>
              <a:rPr lang="en-US" sz="800" b="0" i="1" u="none" strike="noStrike" dirty="0">
                <a:solidFill>
                  <a:srgbClr val="000000"/>
                </a:solidFill>
                <a:effectLst/>
                <a:latin typeface="Calibri" panose="020F0502020204030204" pitchFamily="34" charset="0"/>
              </a:rPr>
              <a:t>.</a:t>
            </a:r>
            <a:endParaRPr lang="en-US" sz="800" b="0" i="0" dirty="0">
              <a:solidFill>
                <a:schemeClr val="bg2">
                  <a:lumMod val="50000"/>
                </a:schemeClr>
              </a:solidFill>
              <a:latin typeface="Open Sans" panose="020B0606030504020204" pitchFamily="34" charset="0"/>
            </a:endParaRPr>
          </a:p>
        </p:txBody>
      </p:sp>
      <p:pic>
        <p:nvPicPr>
          <p:cNvPr id="21" name="Picture 20">
            <a:extLst>
              <a:ext uri="{FF2B5EF4-FFF2-40B4-BE49-F238E27FC236}">
                <a16:creationId xmlns:a16="http://schemas.microsoft.com/office/drawing/2014/main" id="{5ADC7756-6766-FF46-BFDC-7CBCF88C2FB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0965815" y="6362720"/>
            <a:ext cx="654939" cy="159193"/>
          </a:xfrm>
          <a:prstGeom prst="rect">
            <a:avLst/>
          </a:prstGeom>
        </p:spPr>
      </p:pic>
      <p:pic>
        <p:nvPicPr>
          <p:cNvPr id="23" name="Picture 22">
            <a:extLst>
              <a:ext uri="{FF2B5EF4-FFF2-40B4-BE49-F238E27FC236}">
                <a16:creationId xmlns:a16="http://schemas.microsoft.com/office/drawing/2014/main" id="{1B5135D8-0C79-D249-B01D-F828C9075378}"/>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1052075" y="6609587"/>
            <a:ext cx="463192" cy="134533"/>
          </a:xfrm>
          <a:prstGeom prst="rect">
            <a:avLst/>
          </a:prstGeom>
        </p:spPr>
      </p:pic>
    </p:spTree>
    <p:extLst>
      <p:ext uri="{BB962C8B-B14F-4D97-AF65-F5344CB8AC3E}">
        <p14:creationId xmlns:p14="http://schemas.microsoft.com/office/powerpoint/2010/main" val="1809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8423" y="2066192"/>
            <a:ext cx="3868616" cy="2795954"/>
          </a:xfrm>
        </p:spPr>
        <p:txBody>
          <a:bodyPr anchor="ctr">
            <a:normAutofit/>
          </a:bodyPr>
          <a:lstStyle>
            <a:lvl1pPr algn="ctr">
              <a:defRPr sz="4000">
                <a:solidFill>
                  <a:schemeClr val="bg1"/>
                </a:solidFill>
              </a:defRPr>
            </a:lvl1pPr>
          </a:lstStyle>
          <a:p>
            <a:r>
              <a:rPr lang="en-US" dirty="0"/>
              <a:t>CLICK TO ADD TITLE</a:t>
            </a:r>
          </a:p>
        </p:txBody>
      </p:sp>
    </p:spTree>
    <p:extLst>
      <p:ext uri="{BB962C8B-B14F-4D97-AF65-F5344CB8AC3E}">
        <p14:creationId xmlns:p14="http://schemas.microsoft.com/office/powerpoint/2010/main" val="415352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31985" y="2919047"/>
            <a:ext cx="4598377" cy="1767254"/>
          </a:xfrm>
        </p:spPr>
        <p:txBody>
          <a:bodyPr anchor="ctr">
            <a:normAutofit/>
          </a:bodyPr>
          <a:lstStyle>
            <a:lvl1pPr algn="l">
              <a:defRPr sz="3600">
                <a:solidFill>
                  <a:schemeClr val="bg1"/>
                </a:solidFill>
              </a:defRPr>
            </a:lvl1pPr>
          </a:lstStyle>
          <a:p>
            <a:r>
              <a:rPr lang="en-US" dirty="0"/>
              <a:t>CLICK TO ADD TITLE</a:t>
            </a:r>
          </a:p>
        </p:txBody>
      </p:sp>
    </p:spTree>
    <p:extLst>
      <p:ext uri="{BB962C8B-B14F-4D97-AF65-F5344CB8AC3E}">
        <p14:creationId xmlns:p14="http://schemas.microsoft.com/office/powerpoint/2010/main" val="387136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7ED-C799-AA4A-BA7C-2FFFBEA251A4}"/>
              </a:ext>
            </a:extLst>
          </p:cNvPr>
          <p:cNvSpPr>
            <a:spLocks noGrp="1"/>
          </p:cNvSpPr>
          <p:nvPr>
            <p:ph type="title" hasCustomPrompt="1"/>
          </p:nvPr>
        </p:nvSpPr>
        <p:spPr/>
        <p:txBody>
          <a:bodyPr/>
          <a:lstStyle/>
          <a:p>
            <a:r>
              <a:rPr lang="en-US" dirty="0"/>
              <a:t>TITLE AND CONTENT - Click to add title</a:t>
            </a:r>
          </a:p>
        </p:txBody>
      </p:sp>
      <p:sp>
        <p:nvSpPr>
          <p:cNvPr id="3" name="Slide Number Placeholder 2">
            <a:extLst>
              <a:ext uri="{FF2B5EF4-FFF2-40B4-BE49-F238E27FC236}">
                <a16:creationId xmlns:a16="http://schemas.microsoft.com/office/drawing/2014/main" id="{87D4B9F0-F682-C847-A4A4-C8832F0065E1}"/>
              </a:ext>
            </a:extLst>
          </p:cNvPr>
          <p:cNvSpPr>
            <a:spLocks noGrp="1"/>
          </p:cNvSpPr>
          <p:nvPr>
            <p:ph type="sldNum" sz="quarter" idx="10"/>
          </p:nvPr>
        </p:nvSpPr>
        <p:spPr/>
        <p:txBody>
          <a:bodyPr/>
          <a:lstStyle/>
          <a:p>
            <a:fld id="{4FAB73BC-B049-4115-A692-8D63A059BFB8}" type="slidenum">
              <a:rPr lang="en-US" smtClean="0"/>
              <a:pPr/>
              <a:t>‹#›</a:t>
            </a:fld>
            <a:endParaRPr lang="en-US" dirty="0"/>
          </a:p>
        </p:txBody>
      </p:sp>
      <p:sp>
        <p:nvSpPr>
          <p:cNvPr id="5" name="Content Placeholder 4">
            <a:extLst>
              <a:ext uri="{FF2B5EF4-FFF2-40B4-BE49-F238E27FC236}">
                <a16:creationId xmlns:a16="http://schemas.microsoft.com/office/drawing/2014/main" id="{BAC6C40D-F7AE-5D42-B2A9-60C9F62ADE8A}"/>
              </a:ext>
            </a:extLst>
          </p:cNvPr>
          <p:cNvSpPr>
            <a:spLocks noGrp="1"/>
          </p:cNvSpPr>
          <p:nvPr>
            <p:ph sz="quarter" idx="11" hasCustomPrompt="1"/>
          </p:nvPr>
        </p:nvSpPr>
        <p:spPr>
          <a:xfrm>
            <a:off x="647700" y="1409700"/>
            <a:ext cx="11049000" cy="46101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87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Doub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AND DOUBLE CONTENT - CLICK TO ADD TITLE</a:t>
            </a:r>
          </a:p>
        </p:txBody>
      </p:sp>
      <p:sp>
        <p:nvSpPr>
          <p:cNvPr id="3" name="Content Placeholder 2"/>
          <p:cNvSpPr>
            <a:spLocks noGrp="1"/>
          </p:cNvSpPr>
          <p:nvPr>
            <p:ph idx="1" hasCustomPrompt="1"/>
          </p:nvPr>
        </p:nvSpPr>
        <p:spPr>
          <a:xfrm>
            <a:off x="647700" y="1409701"/>
            <a:ext cx="5212412" cy="4610100"/>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Courier New" panose="02070309020205020404" pitchFamily="49" charset="0"/>
              <a:buChar char="o"/>
              <a:defRPr>
                <a:latin typeface="Open Sans" panose="020B0606030504020204" pitchFamily="34" charset="0"/>
              </a:defRPr>
            </a:lvl2pPr>
            <a:lvl3pPr>
              <a:lnSpc>
                <a:spcPct val="100000"/>
              </a:lnSpc>
              <a:buFont typeface="Courier New" panose="02070309020205020404" pitchFamily="49" charset="0"/>
              <a:buChar char="o"/>
              <a:defRPr>
                <a:latin typeface="Open Sans" panose="020B0606030504020204" pitchFamily="34" charset="0"/>
              </a:defRPr>
            </a:lvl3pPr>
            <a:lvl4pPr>
              <a:lnSpc>
                <a:spcPct val="100000"/>
              </a:lnSpc>
              <a:buFont typeface="Courier New" panose="02070309020205020404" pitchFamily="49" charset="0"/>
              <a:buChar char="o"/>
              <a:defRPr>
                <a:latin typeface="Open Sans" panose="020B0606030504020204" pitchFamily="34" charset="0"/>
              </a:defRPr>
            </a:lvl4pPr>
            <a:lvl5pPr>
              <a:lnSpc>
                <a:spcPct val="100000"/>
              </a:lnSpc>
              <a:buFont typeface="Courier New" panose="02070309020205020404" pitchFamily="49" charset="0"/>
              <a:buChar char="o"/>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6" name="Content Placeholder 2">
            <a:extLst>
              <a:ext uri="{FF2B5EF4-FFF2-40B4-BE49-F238E27FC236}">
                <a16:creationId xmlns:a16="http://schemas.microsoft.com/office/drawing/2014/main" id="{5D970262-8623-2B46-A712-FEE93CC93EDE}"/>
              </a:ext>
            </a:extLst>
          </p:cNvPr>
          <p:cNvSpPr>
            <a:spLocks noGrp="1"/>
          </p:cNvSpPr>
          <p:nvPr>
            <p:ph idx="10" hasCustomPrompt="1"/>
          </p:nvPr>
        </p:nvSpPr>
        <p:spPr>
          <a:xfrm>
            <a:off x="6331888" y="1409700"/>
            <a:ext cx="5364812" cy="4610101"/>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Wingdings" pitchFamily="2" charset="2"/>
              <a:buChar char="§"/>
              <a:defRPr>
                <a:latin typeface="Open Sans" panose="020B0606030504020204" pitchFamily="34" charset="0"/>
              </a:defRPr>
            </a:lvl2pPr>
            <a:lvl3pPr>
              <a:lnSpc>
                <a:spcPct val="100000"/>
              </a:lnSpc>
              <a:buFont typeface="Wingdings" pitchFamily="2" charset="2"/>
              <a:buChar char="§"/>
              <a:defRPr>
                <a:latin typeface="Open Sans" panose="020B0606030504020204" pitchFamily="34" charset="0"/>
              </a:defRPr>
            </a:lvl3pPr>
            <a:lvl4pPr>
              <a:lnSpc>
                <a:spcPct val="100000"/>
              </a:lnSpc>
              <a:buFont typeface="Wingdings" pitchFamily="2" charset="2"/>
              <a:buChar char="§"/>
              <a:defRPr>
                <a:latin typeface="Open Sans" panose="020B0606030504020204" pitchFamily="34" charset="0"/>
              </a:defRPr>
            </a:lvl4pPr>
            <a:lvl5pPr>
              <a:lnSpc>
                <a:spcPct val="100000"/>
              </a:lnSpc>
              <a:buFont typeface="Wingdings" pitchFamily="2" charset="2"/>
              <a:buChar cha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8" name="Slide Number Placeholder 5">
            <a:extLst>
              <a:ext uri="{FF2B5EF4-FFF2-40B4-BE49-F238E27FC236}">
                <a16:creationId xmlns:a16="http://schemas.microsoft.com/office/drawing/2014/main" id="{1CF5FC13-FF8A-8C4E-BA9B-B1FED8AA82E4}"/>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4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ONLY - CLICK TO ADD TITLE</a:t>
            </a:r>
          </a:p>
        </p:txBody>
      </p:sp>
      <p:sp>
        <p:nvSpPr>
          <p:cNvPr id="5" name="Slide Number Placeholder 5">
            <a:extLst>
              <a:ext uri="{FF2B5EF4-FFF2-40B4-BE49-F238E27FC236}">
                <a16:creationId xmlns:a16="http://schemas.microsoft.com/office/drawing/2014/main" id="{6E97028B-705D-5846-9BF6-441624A3FB9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3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Slid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B71B262-AC2E-494D-B366-04431A29FCBF}"/>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261257"/>
            <a:ext cx="10096500" cy="774779"/>
          </a:xfrm>
          <a:prstGeom prst="rect">
            <a:avLst/>
          </a:prstGeom>
        </p:spPr>
        <p:txBody>
          <a:bodyPr vert="horz" lIns="0" tIns="0" rIns="0" bIns="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CAC4959A-AD2F-9049-854D-6985DFCF4E46}"/>
              </a:ext>
            </a:extLst>
          </p:cNvPr>
          <p:cNvSpPr>
            <a:spLocks noGrp="1"/>
          </p:cNvSpPr>
          <p:nvPr>
            <p:ph type="body" idx="1"/>
          </p:nvPr>
        </p:nvSpPr>
        <p:spPr>
          <a:xfrm>
            <a:off x="654222" y="1429233"/>
            <a:ext cx="11042478" cy="459056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17C06173-326E-C842-95A0-26D69A4B9AF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b="0" i="0">
                <a:solidFill>
                  <a:srgbClr val="FFFFFF"/>
                </a:solidFill>
                <a:latin typeface="Open Sans" panose="020B060603050402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0262625"/>
      </p:ext>
    </p:extLst>
  </p:cSld>
  <p:clrMap bg1="lt1" tx1="dk1" bg2="lt2" tx2="dk2" accent1="accent1" accent2="accent2" accent3="accent3" accent4="accent4" accent5="accent5" accent6="accent6" hlink="hlink" folHlink="folHlink"/>
  <p:sldLayoutIdLst>
    <p:sldLayoutId id="2147483752" r:id="rId1"/>
    <p:sldLayoutId id="2147483733" r:id="rId2"/>
    <p:sldLayoutId id="2147483758" r:id="rId3"/>
    <p:sldLayoutId id="2147483763" r:id="rId4"/>
    <p:sldLayoutId id="2147483760" r:id="rId5"/>
    <p:sldLayoutId id="2147483761" r:id="rId6"/>
    <p:sldLayoutId id="214748376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23EA49-B5D0-1541-8EC1-3C4BE870D2BF}"/>
              </a:ext>
            </a:extLst>
          </p:cNvPr>
          <p:cNvSpPr>
            <a:spLocks noGrp="1"/>
          </p:cNvSpPr>
          <p:nvPr>
            <p:ph type="ctrTitle"/>
          </p:nvPr>
        </p:nvSpPr>
        <p:spPr>
          <a:xfrm>
            <a:off x="990600" y="1575114"/>
            <a:ext cx="8873836" cy="1853885"/>
          </a:xfrm>
        </p:spPr>
        <p:txBody>
          <a:bodyPr>
            <a:normAutofit/>
          </a:bodyPr>
          <a:lstStyle/>
          <a:p>
            <a:r>
              <a:rPr lang="en-US" sz="3000" dirty="0"/>
              <a:t>ME469: A Verification and Validation</a:t>
            </a:r>
            <a:br>
              <a:rPr lang="en-US" sz="3000" dirty="0"/>
            </a:br>
            <a:r>
              <a:rPr lang="en-US" sz="3000" dirty="0"/>
              <a:t>(V&amp;V) Methodology (Review)</a:t>
            </a:r>
          </a:p>
        </p:txBody>
      </p:sp>
      <p:sp>
        <p:nvSpPr>
          <p:cNvPr id="33" name="TextBox 32">
            <a:extLst>
              <a:ext uri="{FF2B5EF4-FFF2-40B4-BE49-F238E27FC236}">
                <a16:creationId xmlns:a16="http://schemas.microsoft.com/office/drawing/2014/main" id="{13E54DF6-4A33-0F44-BFF9-3FDCAA65F7F8}"/>
              </a:ext>
            </a:extLst>
          </p:cNvPr>
          <p:cNvSpPr txBox="1"/>
          <p:nvPr/>
        </p:nvSpPr>
        <p:spPr>
          <a:xfrm>
            <a:off x="3438144" y="3596640"/>
            <a:ext cx="0" cy="0"/>
          </a:xfrm>
          <a:prstGeom prst="rect">
            <a:avLst/>
          </a:prstGeom>
        </p:spPr>
        <p:txBody>
          <a:bodyPr vert="horz" wrap="none" lIns="91440" tIns="45720" rIns="91440" bIns="45720" rtlCol="0">
            <a:noAutofit/>
          </a:bodyPr>
          <a:lstStyle/>
          <a:p>
            <a:pPr algn="l"/>
            <a:endParaRPr lang="en-US" dirty="0">
              <a:latin typeface="Open Sans" panose="020B0606030504020204" pitchFamily="34" charset="0"/>
            </a:endParaRPr>
          </a:p>
        </p:txBody>
      </p:sp>
      <p:sp>
        <p:nvSpPr>
          <p:cNvPr id="6" name="Subtitle 7">
            <a:extLst>
              <a:ext uri="{FF2B5EF4-FFF2-40B4-BE49-F238E27FC236}">
                <a16:creationId xmlns:a16="http://schemas.microsoft.com/office/drawing/2014/main" id="{0CDCAA58-6449-CBF2-366F-08ED9D5171DB}"/>
              </a:ext>
            </a:extLst>
          </p:cNvPr>
          <p:cNvSpPr>
            <a:spLocks noGrp="1"/>
          </p:cNvSpPr>
          <p:nvPr>
            <p:ph type="subTitle" idx="1"/>
          </p:nvPr>
        </p:nvSpPr>
        <p:spPr>
          <a:xfrm>
            <a:off x="990599" y="3719997"/>
            <a:ext cx="6300850" cy="667120"/>
          </a:xfrm>
        </p:spPr>
        <p:txBody>
          <a:bodyPr/>
          <a:lstStyle/>
          <a:p>
            <a:r>
              <a:rPr lang="en-US" dirty="0"/>
              <a:t>Stefan P. Domino</a:t>
            </a:r>
            <a:r>
              <a:rPr lang="en-US" baseline="30000" dirty="0"/>
              <a:t>1,2</a:t>
            </a:r>
            <a:r>
              <a:rPr lang="en-US" dirty="0"/>
              <a:t> </a:t>
            </a:r>
          </a:p>
          <a:p>
            <a:r>
              <a:rPr lang="en-US" sz="1100" baseline="30000" dirty="0"/>
              <a:t>1</a:t>
            </a:r>
            <a:r>
              <a:rPr lang="en-US" sz="1100" dirty="0"/>
              <a:t> Computational Thermal and Fluid Mechanics, Sandia National Laboratories</a:t>
            </a:r>
          </a:p>
          <a:p>
            <a:r>
              <a:rPr lang="en-US" sz="1100" baseline="30000" dirty="0"/>
              <a:t>2 </a:t>
            </a:r>
            <a:r>
              <a:rPr lang="en-US" sz="1100" dirty="0"/>
              <a:t>Institute for Computational and Mathematical Engineering, Stanford</a:t>
            </a:r>
          </a:p>
        </p:txBody>
      </p:sp>
      <p:sp>
        <p:nvSpPr>
          <p:cNvPr id="9" name="Text Placeholder 10">
            <a:extLst>
              <a:ext uri="{FF2B5EF4-FFF2-40B4-BE49-F238E27FC236}">
                <a16:creationId xmlns:a16="http://schemas.microsoft.com/office/drawing/2014/main" id="{F4EBD037-1C53-3EED-E7CC-D39EC221E301}"/>
              </a:ext>
            </a:extLst>
          </p:cNvPr>
          <p:cNvSpPr txBox="1">
            <a:spLocks/>
          </p:cNvSpPr>
          <p:nvPr/>
        </p:nvSpPr>
        <p:spPr>
          <a:xfrm>
            <a:off x="990600" y="4509920"/>
            <a:ext cx="5243146" cy="66712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accent1"/>
              </a:buClr>
              <a:buFontTx/>
              <a:buNone/>
              <a:defRPr sz="14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2EEBA8A3-0CE5-37E5-4BE4-C59032C4EC6F}"/>
              </a:ext>
            </a:extLst>
          </p:cNvPr>
          <p:cNvSpPr txBox="1"/>
          <p:nvPr/>
        </p:nvSpPr>
        <p:spPr>
          <a:xfrm>
            <a:off x="2062976" y="6501161"/>
            <a:ext cx="0" cy="0"/>
          </a:xfrm>
          <a:prstGeom prst="rect">
            <a:avLst/>
          </a:prstGeom>
        </p:spPr>
        <p:txBody>
          <a:bodyPr vert="horz" wrap="none" lIns="91440" tIns="45720" rIns="91440" bIns="45720" rtlCol="0">
            <a:noAutofit/>
          </a:bodyPr>
          <a:lstStyle/>
          <a:p>
            <a:pPr algn="l"/>
            <a:r>
              <a:rPr lang="de-DE" sz="1200" dirty="0">
                <a:solidFill>
                  <a:schemeClr val="bg2"/>
                </a:solidFill>
              </a:rPr>
              <a:t>SAND2018-4536 PE</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172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8F95-A23B-7DF6-012C-CF41F893532F}"/>
              </a:ext>
            </a:extLst>
          </p:cNvPr>
          <p:cNvSpPr>
            <a:spLocks noGrp="1"/>
          </p:cNvSpPr>
          <p:nvPr>
            <p:ph type="title"/>
          </p:nvPr>
        </p:nvSpPr>
        <p:spPr/>
        <p:txBody>
          <a:bodyPr/>
          <a:lstStyle/>
          <a:p>
            <a:r>
              <a:rPr lang="en-US" dirty="0"/>
              <a:t>Verification vs Validation (V&amp;V)? The Formal Lexicon (REVIEW)</a:t>
            </a:r>
          </a:p>
        </p:txBody>
      </p:sp>
      <p:sp>
        <p:nvSpPr>
          <p:cNvPr id="3" name="Slide Number Placeholder 2">
            <a:extLst>
              <a:ext uri="{FF2B5EF4-FFF2-40B4-BE49-F238E27FC236}">
                <a16:creationId xmlns:a16="http://schemas.microsoft.com/office/drawing/2014/main" id="{DB2EE297-0E9F-255B-788F-D605167E6F4B}"/>
              </a:ext>
            </a:extLst>
          </p:cNvPr>
          <p:cNvSpPr>
            <a:spLocks noGrp="1"/>
          </p:cNvSpPr>
          <p:nvPr>
            <p:ph type="sldNum" sz="quarter" idx="10"/>
          </p:nvPr>
        </p:nvSpPr>
        <p:spPr/>
        <p:txBody>
          <a:bodyPr/>
          <a:lstStyle/>
          <a:p>
            <a:fld id="{4FAB73BC-B049-4115-A692-8D63A059BFB8}" type="slidenum">
              <a:rPr lang="en-US" smtClean="0"/>
              <a:pPr/>
              <a:t>2</a:t>
            </a:fld>
            <a:endParaRPr lang="en-US" dirty="0"/>
          </a:p>
        </p:txBody>
      </p:sp>
      <p:sp>
        <p:nvSpPr>
          <p:cNvPr id="4" name="Content Placeholder 3">
            <a:extLst>
              <a:ext uri="{FF2B5EF4-FFF2-40B4-BE49-F238E27FC236}">
                <a16:creationId xmlns:a16="http://schemas.microsoft.com/office/drawing/2014/main" id="{506BF3BC-11FF-066F-996D-B29A40294B79}"/>
              </a:ext>
            </a:extLst>
          </p:cNvPr>
          <p:cNvSpPr>
            <a:spLocks noGrp="1"/>
          </p:cNvSpPr>
          <p:nvPr>
            <p:ph sz="quarter" idx="11"/>
          </p:nvPr>
        </p:nvSpPr>
        <p:spPr>
          <a:xfrm>
            <a:off x="647700" y="1409700"/>
            <a:ext cx="11049000" cy="5426812"/>
          </a:xfrm>
        </p:spPr>
        <p:txBody>
          <a:bodyPr>
            <a:normAutofit/>
          </a:bodyPr>
          <a:lstStyle/>
          <a:p>
            <a:r>
              <a:rPr lang="en-US" u="sng" dirty="0"/>
              <a:t>Verification</a:t>
            </a:r>
            <a:r>
              <a:rPr lang="en-US" dirty="0"/>
              <a:t>: Are we solving the equations correctly?</a:t>
            </a:r>
          </a:p>
          <a:p>
            <a:pPr marL="342900" indent="-342900">
              <a:buFont typeface="Arial" panose="020B0604020202020204" pitchFamily="34" charset="0"/>
              <a:buChar char="•"/>
            </a:pPr>
            <a:r>
              <a:rPr lang="en-US" dirty="0"/>
              <a:t>Represents an exercise in computational mathematics</a:t>
            </a:r>
          </a:p>
          <a:p>
            <a:pPr marL="342900" indent="-342900">
              <a:buFont typeface="Arial" panose="020B0604020202020204" pitchFamily="34" charset="0"/>
              <a:buChar char="•"/>
            </a:pPr>
            <a:r>
              <a:rPr lang="en-US" dirty="0"/>
              <a:t>Given an equation, is the solution converging at known rates?</a:t>
            </a:r>
          </a:p>
          <a:p>
            <a:r>
              <a:rPr lang="en-US" u="sng" dirty="0"/>
              <a:t>Validation</a:t>
            </a:r>
            <a:r>
              <a:rPr lang="en-US" dirty="0"/>
              <a:t>: Are we solving the correct equations?</a:t>
            </a:r>
          </a:p>
          <a:p>
            <a:pPr marL="342900" indent="-342900">
              <a:buFont typeface="Arial" panose="020B0604020202020204" pitchFamily="34" charset="0"/>
              <a:buChar char="•"/>
            </a:pPr>
            <a:r>
              <a:rPr lang="en-US" dirty="0"/>
              <a:t>Represents an exercise in understanding the physics associated with the real world use case</a:t>
            </a:r>
          </a:p>
          <a:p>
            <a:r>
              <a:rPr lang="en-US" dirty="0">
                <a:effectLst/>
              </a:rPr>
              <a:t>In this course, we will strongly focus on </a:t>
            </a:r>
            <a:r>
              <a:rPr lang="en-US" i="1" dirty="0">
                <a:effectLst/>
              </a:rPr>
              <a:t>verification</a:t>
            </a:r>
            <a:endParaRPr lang="en-US" dirty="0">
              <a:effectLst/>
            </a:endParaRPr>
          </a:p>
          <a:p>
            <a:pPr marL="342900" indent="-342900">
              <a:buFont typeface="Arial" panose="020B0604020202020204" pitchFamily="34" charset="0"/>
              <a:buChar char="•"/>
            </a:pPr>
            <a:r>
              <a:rPr lang="en-US" dirty="0">
                <a:effectLst/>
              </a:rPr>
              <a:t>Establishing the correctness of the numerical implementation is key</a:t>
            </a:r>
          </a:p>
          <a:p>
            <a:pPr marL="342900" indent="-342900">
              <a:buFont typeface="Arial" panose="020B0604020202020204" pitchFamily="34" charset="0"/>
              <a:buChar char="•"/>
            </a:pPr>
            <a:r>
              <a:rPr lang="en-US" dirty="0">
                <a:effectLst/>
              </a:rPr>
              <a:t>Comparisons of the numerical results to reality is not the primary objective</a:t>
            </a:r>
          </a:p>
          <a:p>
            <a:r>
              <a:rPr lang="en-US" dirty="0"/>
              <a:t>Verification challenges?</a:t>
            </a:r>
          </a:p>
          <a:p>
            <a:pPr marL="342900" indent="-342900">
              <a:buFont typeface="Arial" panose="020B0604020202020204" pitchFamily="34" charset="0"/>
              <a:buChar char="•"/>
            </a:pPr>
            <a:r>
              <a:rPr lang="en-US" dirty="0"/>
              <a:t>K</a:t>
            </a:r>
            <a:r>
              <a:rPr lang="en-US" dirty="0">
                <a:effectLst/>
              </a:rPr>
              <a:t>nowledge of the true solution, i.e., exact analytical solutions</a:t>
            </a:r>
          </a:p>
          <a:p>
            <a:pPr marL="342900" indent="-342900">
              <a:buFont typeface="Arial" panose="020B0604020202020204" pitchFamily="34" charset="0"/>
              <a:buChar char="•"/>
            </a:pPr>
            <a:r>
              <a:rPr lang="en-US" dirty="0">
                <a:effectLst/>
              </a:rPr>
              <a:t>How many exact solutions exist for our class of physics? Not many!</a:t>
            </a:r>
          </a:p>
          <a:p>
            <a:pPr marL="342900" indent="-342900">
              <a:buFont typeface="Arial" panose="020B0604020202020204" pitchFamily="34" charset="0"/>
              <a:buChar char="•"/>
            </a:pPr>
            <a:r>
              <a:rPr lang="en-US" dirty="0"/>
              <a:t>Hint: Method of</a:t>
            </a:r>
            <a:r>
              <a:rPr lang="en-US" dirty="0">
                <a:effectLst/>
              </a:rPr>
              <a:t> Manufactured Solutions (MMS)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276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BA80-744B-EEA8-5C1C-F440ED05149B}"/>
              </a:ext>
            </a:extLst>
          </p:cNvPr>
          <p:cNvSpPr>
            <a:spLocks noGrp="1"/>
          </p:cNvSpPr>
          <p:nvPr>
            <p:ph type="title"/>
          </p:nvPr>
        </p:nvSpPr>
        <p:spPr/>
        <p:txBody>
          <a:bodyPr>
            <a:normAutofit/>
          </a:bodyPr>
          <a:lstStyle/>
          <a:p>
            <a:r>
              <a:rPr lang="en-US" dirty="0"/>
              <a:t>Challenge: Understanding Errors/Uncertainties….</a:t>
            </a:r>
          </a:p>
        </p:txBody>
      </p:sp>
      <p:sp>
        <p:nvSpPr>
          <p:cNvPr id="3" name="Slide Number Placeholder 2">
            <a:extLst>
              <a:ext uri="{FF2B5EF4-FFF2-40B4-BE49-F238E27FC236}">
                <a16:creationId xmlns:a16="http://schemas.microsoft.com/office/drawing/2014/main" id="{829C1B42-E914-9797-A75C-A7C1E89A3301}"/>
              </a:ext>
            </a:extLst>
          </p:cNvPr>
          <p:cNvSpPr>
            <a:spLocks noGrp="1"/>
          </p:cNvSpPr>
          <p:nvPr>
            <p:ph type="sldNum" sz="quarter" idx="10"/>
          </p:nvPr>
        </p:nvSpPr>
        <p:spPr/>
        <p:txBody>
          <a:bodyPr/>
          <a:lstStyle/>
          <a:p>
            <a:fld id="{4FAB73BC-B049-4115-A692-8D63A059BFB8}" type="slidenum">
              <a:rPr lang="en-US" smtClean="0"/>
              <a:pPr/>
              <a:t>3</a:t>
            </a:fld>
            <a:endParaRPr lang="en-US" dirty="0"/>
          </a:p>
        </p:txBody>
      </p:sp>
      <p:sp>
        <p:nvSpPr>
          <p:cNvPr id="4" name="Content Placeholder 3">
            <a:extLst>
              <a:ext uri="{FF2B5EF4-FFF2-40B4-BE49-F238E27FC236}">
                <a16:creationId xmlns:a16="http://schemas.microsoft.com/office/drawing/2014/main" id="{C50490CA-8E86-06A4-31B6-432C63D8C234}"/>
              </a:ext>
            </a:extLst>
          </p:cNvPr>
          <p:cNvSpPr>
            <a:spLocks noGrp="1"/>
          </p:cNvSpPr>
          <p:nvPr>
            <p:ph sz="quarter" idx="11"/>
          </p:nvPr>
        </p:nvSpPr>
        <p:spPr>
          <a:xfrm>
            <a:off x="647700" y="1409700"/>
            <a:ext cx="11049000" cy="5426812"/>
          </a:xfrm>
        </p:spPr>
        <p:txBody>
          <a:bodyPr>
            <a:normAutofit lnSpcReduction="10000"/>
          </a:bodyPr>
          <a:lstStyle/>
          <a:p>
            <a:pPr marL="342900" indent="-342900">
              <a:buFont typeface="Arial" panose="020B0604020202020204" pitchFamily="34" charset="0"/>
              <a:buChar char="•"/>
            </a:pPr>
            <a:r>
              <a:rPr lang="en-US" dirty="0"/>
              <a:t>One mesh, one model, unknown code/numerical pedigree</a:t>
            </a:r>
            <a:r>
              <a:rPr lang="mr-IN" dirty="0"/>
              <a:t>…</a:t>
            </a:r>
            <a:endParaRPr lang="en-US" dirty="0"/>
          </a:p>
          <a:p>
            <a:pPr marL="342900" indent="-342900">
              <a:buFont typeface="Arial" panose="020B0604020202020204" pitchFamily="34" charset="0"/>
              <a:buChar char="•"/>
            </a:pPr>
            <a:r>
              <a:rPr lang="en-US" dirty="0"/>
              <a:t>We need to distinguish the types of errors/uncertainties:</a:t>
            </a:r>
          </a:p>
          <a:p>
            <a:pPr marL="726948" lvl="1" indent="-342900">
              <a:buFont typeface="Arial" panose="020B0604020202020204" pitchFamily="34" charset="0"/>
              <a:buChar char="•"/>
            </a:pPr>
            <a:r>
              <a:rPr lang="en-US" dirty="0"/>
              <a:t>Conceptual uncertainty,</a:t>
            </a:r>
            <a:r>
              <a:rPr lang="en-US" sz="1800" kern="0" dirty="0">
                <a:sym typeface="Symbol" panose="05050102010706020507" pitchFamily="18" charset="2"/>
              </a:rPr>
              <a:t> </a:t>
            </a:r>
            <a:r>
              <a:rPr lang="en-US" sz="1800" kern="0" baseline="-25000" dirty="0">
                <a:sym typeface="Symbol" panose="05050102010706020507" pitchFamily="18" charset="2"/>
              </a:rPr>
              <a:t>input</a:t>
            </a:r>
            <a:endParaRPr lang="en-US" dirty="0"/>
          </a:p>
          <a:p>
            <a:pPr marL="726948" lvl="1" indent="-342900">
              <a:buFont typeface="Arial" panose="020B0604020202020204" pitchFamily="34" charset="0"/>
              <a:buChar char="•"/>
            </a:pPr>
            <a:r>
              <a:rPr lang="en-US" dirty="0"/>
              <a:t>Model-form error/uncertainty, </a:t>
            </a:r>
            <a:r>
              <a:rPr lang="en-US" sz="1800" kern="0" dirty="0">
                <a:sym typeface="Symbol" panose="05050102010706020507" pitchFamily="18" charset="2"/>
              </a:rPr>
              <a:t></a:t>
            </a:r>
            <a:r>
              <a:rPr lang="en-US" sz="1800" kern="0" baseline="-25000" dirty="0">
                <a:sym typeface="Symbol" panose="05050102010706020507" pitchFamily="18" charset="2"/>
              </a:rPr>
              <a:t>model</a:t>
            </a:r>
            <a:endParaRPr lang="en-US" dirty="0"/>
          </a:p>
          <a:p>
            <a:pPr marL="726948" lvl="1" indent="-342900">
              <a:buFont typeface="Arial" panose="020B0604020202020204" pitchFamily="34" charset="0"/>
              <a:buChar char="•"/>
            </a:pPr>
            <a:r>
              <a:rPr lang="en-US" dirty="0"/>
              <a:t>Discretization Error, </a:t>
            </a:r>
            <a:r>
              <a:rPr lang="en-US" sz="1800" kern="0" dirty="0">
                <a:sym typeface="Symbol" panose="05050102010706020507" pitchFamily="18" charset="2"/>
              </a:rPr>
              <a:t></a:t>
            </a:r>
            <a:r>
              <a:rPr lang="en-US" sz="1800" kern="0" baseline="-25000" dirty="0">
                <a:sym typeface="Symbol" panose="05050102010706020507" pitchFamily="18" charset="2"/>
              </a:rPr>
              <a:t>numerical</a:t>
            </a:r>
            <a:endParaRPr lang="en-US" dirty="0"/>
          </a:p>
          <a:p>
            <a:pPr marL="726948" lvl="1" indent="-342900">
              <a:buFont typeface="Arial" panose="020B0604020202020204" pitchFamily="34" charset="0"/>
              <a:buChar char="•"/>
            </a:pPr>
            <a:r>
              <a:rPr lang="en-US" dirty="0"/>
              <a:t>Code Error, </a:t>
            </a:r>
            <a:r>
              <a:rPr lang="en-US" sz="1800" kern="0" dirty="0">
                <a:sym typeface="Symbol" panose="05050102010706020507" pitchFamily="18" charset="2"/>
              </a:rPr>
              <a:t></a:t>
            </a:r>
            <a:r>
              <a:rPr lang="en-US" sz="1800" kern="0" baseline="-25000" dirty="0">
                <a:sym typeface="Symbol" panose="05050102010706020507" pitchFamily="18" charset="2"/>
              </a:rPr>
              <a:t>numerical</a:t>
            </a:r>
            <a:endParaRPr lang="en-US" dirty="0"/>
          </a:p>
          <a:p>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credible scientific hypothesis can be tested in this context?</a:t>
            </a:r>
          </a:p>
        </p:txBody>
      </p:sp>
      <p:sp>
        <p:nvSpPr>
          <p:cNvPr id="7" name="TextBox 6">
            <a:extLst>
              <a:ext uri="{FF2B5EF4-FFF2-40B4-BE49-F238E27FC236}">
                <a16:creationId xmlns:a16="http://schemas.microsoft.com/office/drawing/2014/main" id="{6E816164-6C61-CAE9-5291-60FDEBBF707F}"/>
              </a:ext>
            </a:extLst>
          </p:cNvPr>
          <p:cNvSpPr txBox="1"/>
          <p:nvPr/>
        </p:nvSpPr>
        <p:spPr>
          <a:xfrm>
            <a:off x="1706226" y="5673603"/>
            <a:ext cx="3350276" cy="646331"/>
          </a:xfrm>
          <a:prstGeom prst="rect">
            <a:avLst/>
          </a:prstGeom>
          <a:noFill/>
        </p:spPr>
        <p:txBody>
          <a:bodyPr wrap="none" rtlCol="0">
            <a:spAutoFit/>
          </a:bodyPr>
          <a:lstStyle/>
          <a:p>
            <a:pPr algn="ctr"/>
            <a:r>
              <a:rPr lang="en-US" dirty="0"/>
              <a:t>Heat flux to the cylinder</a:t>
            </a:r>
          </a:p>
          <a:p>
            <a:pPr algn="ctr"/>
            <a:r>
              <a:rPr lang="en-US" dirty="0"/>
              <a:t>Volume-rendered temperature</a:t>
            </a:r>
          </a:p>
        </p:txBody>
      </p:sp>
      <p:pic>
        <p:nvPicPr>
          <p:cNvPr id="8" name="Picture 7">
            <a:extLst>
              <a:ext uri="{FF2B5EF4-FFF2-40B4-BE49-F238E27FC236}">
                <a16:creationId xmlns:a16="http://schemas.microsoft.com/office/drawing/2014/main" id="{D3B49B9B-88AB-EFA0-0163-7D0B020A0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048" y="3270075"/>
            <a:ext cx="4152632" cy="2309748"/>
          </a:xfrm>
          <a:prstGeom prst="rect">
            <a:avLst/>
          </a:prstGeom>
        </p:spPr>
      </p:pic>
      <p:sp>
        <p:nvSpPr>
          <p:cNvPr id="9" name="TextBox 8">
            <a:extLst>
              <a:ext uri="{FF2B5EF4-FFF2-40B4-BE49-F238E27FC236}">
                <a16:creationId xmlns:a16="http://schemas.microsoft.com/office/drawing/2014/main" id="{13228745-6F6D-F480-4A21-EF18A3FEA92B}"/>
              </a:ext>
            </a:extLst>
          </p:cNvPr>
          <p:cNvSpPr txBox="1"/>
          <p:nvPr/>
        </p:nvSpPr>
        <p:spPr>
          <a:xfrm>
            <a:off x="7668418" y="5579823"/>
            <a:ext cx="3998338" cy="369332"/>
          </a:xfrm>
          <a:prstGeom prst="rect">
            <a:avLst/>
          </a:prstGeom>
          <a:noFill/>
        </p:spPr>
        <p:txBody>
          <a:bodyPr wrap="none" rtlCol="0">
            <a:spAutoFit/>
          </a:bodyPr>
          <a:lstStyle/>
          <a:p>
            <a:pPr algn="ctr"/>
            <a:r>
              <a:rPr lang="en-US" dirty="0"/>
              <a:t>Time-averaged heat flux to cylinder</a:t>
            </a:r>
          </a:p>
        </p:txBody>
      </p:sp>
      <p:pic>
        <p:nvPicPr>
          <p:cNvPr id="10" name="Picture 9">
            <a:extLst>
              <a:ext uri="{FF2B5EF4-FFF2-40B4-BE49-F238E27FC236}">
                <a16:creationId xmlns:a16="http://schemas.microsoft.com/office/drawing/2014/main" id="{474E1D69-40A0-B6D1-7C20-D03CD2E8B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528" y="1964983"/>
            <a:ext cx="3857550" cy="3429643"/>
          </a:xfrm>
          <a:prstGeom prst="rect">
            <a:avLst/>
          </a:prstGeom>
        </p:spPr>
      </p:pic>
    </p:spTree>
    <p:extLst>
      <p:ext uri="{BB962C8B-B14F-4D97-AF65-F5344CB8AC3E}">
        <p14:creationId xmlns:p14="http://schemas.microsoft.com/office/powerpoint/2010/main" val="127737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83E9DE0B-6E2D-CEF8-B798-31513B470B49}"/>
              </a:ext>
            </a:extLst>
          </p:cNvPr>
          <p:cNvSpPr txBox="1">
            <a:spLocks/>
          </p:cNvSpPr>
          <p:nvPr/>
        </p:nvSpPr>
        <p:spPr>
          <a:xfrm>
            <a:off x="6554666" y="1409698"/>
            <a:ext cx="5285642" cy="5187043"/>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New, analytically modified system that includes a new source term that we can implement in the code base: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error is computed to be the difference between the analytical, or manufactured solution and our numerical simulation, T</a:t>
            </a:r>
            <a:r>
              <a:rPr lang="en-US" baseline="30000" dirty="0"/>
              <a:t>h</a:t>
            </a:r>
          </a:p>
          <a:p>
            <a:pPr marL="342900" indent="-342900">
              <a:buFont typeface="Arial" panose="020B0604020202020204" pitchFamily="34" charset="0"/>
              <a:buChar char="•"/>
            </a:pPr>
            <a:r>
              <a:rPr lang="en-US" dirty="0"/>
              <a:t>We can now refine the mesh and timestep, while computing the error to ensure that the rate of reduction is expected</a:t>
            </a:r>
          </a:p>
          <a:p>
            <a:pPr marL="342900" indent="-342900">
              <a:buFont typeface="Arial" panose="020B0604020202020204" pitchFamily="34" charset="0"/>
              <a:buChar char="•"/>
            </a:pPr>
            <a:r>
              <a:rPr lang="en-US" dirty="0"/>
              <a:t>For example, if we believe our scheme is 2</a:t>
            </a:r>
            <a:r>
              <a:rPr lang="en-US" baseline="30000" dirty="0"/>
              <a:t>nd</a:t>
            </a:r>
            <a:r>
              <a:rPr lang="en-US" dirty="0"/>
              <a:t> or 3</a:t>
            </a:r>
            <a:r>
              <a:rPr lang="en-US" baseline="30000" dirty="0"/>
              <a:t>rd</a:t>
            </a:r>
            <a:r>
              <a:rPr lang="en-US" dirty="0"/>
              <a:t> order in space accuracy, one uniform refinement should reduce the error by 4x or 8x, respectively</a:t>
            </a:r>
          </a:p>
        </p:txBody>
      </p:sp>
      <p:sp>
        <p:nvSpPr>
          <p:cNvPr id="2" name="Title 1">
            <a:extLst>
              <a:ext uri="{FF2B5EF4-FFF2-40B4-BE49-F238E27FC236}">
                <a16:creationId xmlns:a16="http://schemas.microsoft.com/office/drawing/2014/main" id="{F52D2986-4928-73C0-602D-1F896282415D}"/>
              </a:ext>
            </a:extLst>
          </p:cNvPr>
          <p:cNvSpPr>
            <a:spLocks noGrp="1"/>
          </p:cNvSpPr>
          <p:nvPr>
            <p:ph type="title"/>
          </p:nvPr>
        </p:nvSpPr>
        <p:spPr/>
        <p:txBody>
          <a:bodyPr>
            <a:normAutofit fontScale="90000"/>
          </a:bodyPr>
          <a:lstStyle/>
          <a:p>
            <a:r>
              <a:rPr lang="en-US" dirty="0"/>
              <a:t>Review of the Method of Manufactured Solutions (MMS):</a:t>
            </a:r>
            <a:br>
              <a:rPr lang="en-US" dirty="0"/>
            </a:br>
            <a:r>
              <a:rPr lang="en-US" b="1" dirty="0">
                <a:latin typeface="Garamond" charset="0"/>
                <a:ea typeface="Garamond" charset="0"/>
                <a:cs typeface="Garamond" charset="0"/>
              </a:rPr>
              <a:t>Providing confidence that the code implementation converges to the proper solution</a:t>
            </a:r>
            <a:br>
              <a:rPr lang="en-US" b="1" dirty="0">
                <a:latin typeface="Garamond" charset="0"/>
                <a:ea typeface="Garamond" charset="0"/>
                <a:cs typeface="Garamond" charset="0"/>
              </a:rPr>
            </a:br>
            <a:endParaRPr lang="en-US" dirty="0"/>
          </a:p>
        </p:txBody>
      </p:sp>
      <p:sp>
        <p:nvSpPr>
          <p:cNvPr id="3" name="Slide Number Placeholder 2">
            <a:extLst>
              <a:ext uri="{FF2B5EF4-FFF2-40B4-BE49-F238E27FC236}">
                <a16:creationId xmlns:a16="http://schemas.microsoft.com/office/drawing/2014/main" id="{D44ACCFC-386B-73DF-3010-8C6FF20618FA}"/>
              </a:ext>
            </a:extLst>
          </p:cNvPr>
          <p:cNvSpPr>
            <a:spLocks noGrp="1"/>
          </p:cNvSpPr>
          <p:nvPr>
            <p:ph type="sldNum" sz="quarter" idx="10"/>
          </p:nvPr>
        </p:nvSpPr>
        <p:spPr/>
        <p:txBody>
          <a:bodyPr/>
          <a:lstStyle/>
          <a:p>
            <a:fld id="{4FAB73BC-B049-4115-A692-8D63A059BFB8}" type="slidenum">
              <a:rPr lang="en-US" smtClean="0"/>
              <a:pPr/>
              <a:t>4</a:t>
            </a:fld>
            <a:endParaRPr lang="en-US" dirty="0"/>
          </a:p>
        </p:txBody>
      </p:sp>
      <p:sp>
        <p:nvSpPr>
          <p:cNvPr id="4" name="Content Placeholder 3">
            <a:extLst>
              <a:ext uri="{FF2B5EF4-FFF2-40B4-BE49-F238E27FC236}">
                <a16:creationId xmlns:a16="http://schemas.microsoft.com/office/drawing/2014/main" id="{B59AAB12-9ADC-0B99-59A2-C1B56A712669}"/>
              </a:ext>
            </a:extLst>
          </p:cNvPr>
          <p:cNvSpPr>
            <a:spLocks noGrp="1"/>
          </p:cNvSpPr>
          <p:nvPr>
            <p:ph sz="quarter" idx="11"/>
          </p:nvPr>
        </p:nvSpPr>
        <p:spPr>
          <a:xfrm>
            <a:off x="647700" y="1409699"/>
            <a:ext cx="5902502" cy="5187043"/>
          </a:xfrm>
        </p:spPr>
        <p:txBody>
          <a:bodyPr/>
          <a:lstStyle/>
          <a:p>
            <a:pPr marL="342900" indent="-342900">
              <a:buFont typeface="Arial" panose="020B0604020202020204" pitchFamily="34" charset="0"/>
              <a:buChar char="•"/>
            </a:pPr>
            <a:r>
              <a:rPr lang="en-US" dirty="0"/>
              <a:t>We understand that the number of analytical solutions to test our code implementation are very few in number</a:t>
            </a:r>
          </a:p>
          <a:p>
            <a:pPr marL="342900" indent="-342900">
              <a:buFont typeface="Arial" panose="020B0604020202020204" pitchFamily="34" charset="0"/>
              <a:buChar char="•"/>
            </a:pPr>
            <a:r>
              <a:rPr lang="en-US" dirty="0"/>
              <a:t>How can we test the numerical accuracy of our implementation that, in general, solves very complex physics?</a:t>
            </a:r>
          </a:p>
          <a:p>
            <a:pPr marL="342900" indent="-342900">
              <a:buFont typeface="Arial" panose="020B0604020202020204" pitchFamily="34" charset="0"/>
              <a:buChar char="•"/>
            </a:pPr>
            <a:r>
              <a:rPr lang="en-US" dirty="0"/>
              <a:t>Specifically, as we refine the mesh and time step, how does the error respond?</a:t>
            </a:r>
          </a:p>
          <a:p>
            <a:pPr marL="342900" indent="-342900">
              <a:buFont typeface="Arial" panose="020B0604020202020204" pitchFamily="34" charset="0"/>
              <a:buChar char="•"/>
            </a:pPr>
            <a:endParaRPr lang="en-US" dirty="0"/>
          </a:p>
          <a:p>
            <a:r>
              <a:rPr lang="en-US" dirty="0"/>
              <a:t>Consider a simple heat conduction PDE:</a:t>
            </a:r>
          </a:p>
          <a:p>
            <a:endParaRPr lang="en-US" dirty="0"/>
          </a:p>
          <a:p>
            <a:endParaRPr lang="en-US" dirty="0"/>
          </a:p>
          <a:p>
            <a:r>
              <a:rPr lang="en-US" dirty="0"/>
              <a:t>With given [steady] manufactured solution:</a:t>
            </a:r>
          </a:p>
          <a:p>
            <a:pPr marL="342900" indent="-342900">
              <a:buFont typeface="Arial" panose="020B0604020202020204" pitchFamily="34" charset="0"/>
              <a:buChar char="•"/>
            </a:pPr>
            <a:endParaRPr lang="en-US" dirty="0"/>
          </a:p>
          <a:p>
            <a:endParaRPr lang="en-US" dirty="0"/>
          </a:p>
          <a:p>
            <a:endParaRPr lang="en-US" dirty="0"/>
          </a:p>
        </p:txBody>
      </p:sp>
      <p:pic>
        <p:nvPicPr>
          <p:cNvPr id="12" name="Picture 11">
            <a:extLst>
              <a:ext uri="{FF2B5EF4-FFF2-40B4-BE49-F238E27FC236}">
                <a16:creationId xmlns:a16="http://schemas.microsoft.com/office/drawing/2014/main" id="{D2D48E84-2D03-6044-4D9C-D8FBC4A1665E}"/>
              </a:ext>
            </a:extLst>
          </p:cNvPr>
          <p:cNvPicPr>
            <a:picLocks noChangeAspect="1"/>
          </p:cNvPicPr>
          <p:nvPr/>
        </p:nvPicPr>
        <p:blipFill>
          <a:blip r:embed="rId2"/>
          <a:stretch>
            <a:fillRect/>
          </a:stretch>
        </p:blipFill>
        <p:spPr>
          <a:xfrm>
            <a:off x="2079871" y="4822093"/>
            <a:ext cx="2921000" cy="673100"/>
          </a:xfrm>
          <a:prstGeom prst="rect">
            <a:avLst/>
          </a:prstGeom>
        </p:spPr>
      </p:pic>
      <p:pic>
        <p:nvPicPr>
          <p:cNvPr id="14" name="Picture 13">
            <a:extLst>
              <a:ext uri="{FF2B5EF4-FFF2-40B4-BE49-F238E27FC236}">
                <a16:creationId xmlns:a16="http://schemas.microsoft.com/office/drawing/2014/main" id="{1D1374B2-E061-D8A1-7068-1732F7042DF6}"/>
              </a:ext>
            </a:extLst>
          </p:cNvPr>
          <p:cNvPicPr>
            <a:picLocks noChangeAspect="1"/>
          </p:cNvPicPr>
          <p:nvPr/>
        </p:nvPicPr>
        <p:blipFill>
          <a:blip r:embed="rId3"/>
          <a:stretch>
            <a:fillRect/>
          </a:stretch>
        </p:blipFill>
        <p:spPr>
          <a:xfrm>
            <a:off x="7277100" y="2271836"/>
            <a:ext cx="4419600" cy="673100"/>
          </a:xfrm>
          <a:prstGeom prst="rect">
            <a:avLst/>
          </a:prstGeom>
        </p:spPr>
      </p:pic>
      <p:pic>
        <p:nvPicPr>
          <p:cNvPr id="5" name="Picture 4">
            <a:extLst>
              <a:ext uri="{FF2B5EF4-FFF2-40B4-BE49-F238E27FC236}">
                <a16:creationId xmlns:a16="http://schemas.microsoft.com/office/drawing/2014/main" id="{2F316034-1249-851F-C51E-01647FC25B87}"/>
              </a:ext>
            </a:extLst>
          </p:cNvPr>
          <p:cNvPicPr>
            <a:picLocks noChangeAspect="1"/>
          </p:cNvPicPr>
          <p:nvPr/>
        </p:nvPicPr>
        <p:blipFill>
          <a:blip r:embed="rId4"/>
          <a:stretch>
            <a:fillRect/>
          </a:stretch>
        </p:blipFill>
        <p:spPr>
          <a:xfrm>
            <a:off x="4831866" y="6461437"/>
            <a:ext cx="6527800" cy="317500"/>
          </a:xfrm>
          <a:prstGeom prst="rect">
            <a:avLst/>
          </a:prstGeom>
        </p:spPr>
      </p:pic>
      <p:pic>
        <p:nvPicPr>
          <p:cNvPr id="6" name="Picture 5">
            <a:extLst>
              <a:ext uri="{FF2B5EF4-FFF2-40B4-BE49-F238E27FC236}">
                <a16:creationId xmlns:a16="http://schemas.microsoft.com/office/drawing/2014/main" id="{BA097123-7CF7-02BD-0E90-F4CFBFC1D783}"/>
              </a:ext>
            </a:extLst>
          </p:cNvPr>
          <p:cNvPicPr>
            <a:picLocks noChangeAspect="1"/>
          </p:cNvPicPr>
          <p:nvPr/>
        </p:nvPicPr>
        <p:blipFill>
          <a:blip r:embed="rId5"/>
          <a:stretch>
            <a:fillRect/>
          </a:stretch>
        </p:blipFill>
        <p:spPr>
          <a:xfrm>
            <a:off x="88134" y="5887187"/>
            <a:ext cx="6464300" cy="584200"/>
          </a:xfrm>
          <a:prstGeom prst="rect">
            <a:avLst/>
          </a:prstGeom>
        </p:spPr>
      </p:pic>
    </p:spTree>
    <p:extLst>
      <p:ext uri="{BB962C8B-B14F-4D97-AF65-F5344CB8AC3E}">
        <p14:creationId xmlns:p14="http://schemas.microsoft.com/office/powerpoint/2010/main" val="72689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AED1-1709-C22E-793C-E82B7D7B2B8E}"/>
              </a:ext>
            </a:extLst>
          </p:cNvPr>
          <p:cNvSpPr>
            <a:spLocks noGrp="1"/>
          </p:cNvSpPr>
          <p:nvPr>
            <p:ph type="title"/>
          </p:nvPr>
        </p:nvSpPr>
        <p:spPr/>
        <p:txBody>
          <a:bodyPr/>
          <a:lstStyle/>
          <a:p>
            <a:r>
              <a:rPr lang="en-US" dirty="0"/>
              <a:t>Spatial Code Verification for a low-Mach, Variable-Density Flow</a:t>
            </a:r>
          </a:p>
        </p:txBody>
      </p:sp>
      <p:sp>
        <p:nvSpPr>
          <p:cNvPr id="3" name="Slide Number Placeholder 2">
            <a:extLst>
              <a:ext uri="{FF2B5EF4-FFF2-40B4-BE49-F238E27FC236}">
                <a16:creationId xmlns:a16="http://schemas.microsoft.com/office/drawing/2014/main" id="{17DCB936-2CF1-B0D3-9F71-EA5D3D1392FE}"/>
              </a:ext>
            </a:extLst>
          </p:cNvPr>
          <p:cNvSpPr>
            <a:spLocks noGrp="1"/>
          </p:cNvSpPr>
          <p:nvPr>
            <p:ph type="sldNum" sz="quarter" idx="10"/>
          </p:nvPr>
        </p:nvSpPr>
        <p:spPr/>
        <p:txBody>
          <a:bodyPr/>
          <a:lstStyle/>
          <a:p>
            <a:fld id="{4FAB73BC-B049-4115-A692-8D63A059BFB8}" type="slidenum">
              <a:rPr lang="en-US" smtClean="0"/>
              <a:pPr/>
              <a:t>5</a:t>
            </a:fld>
            <a:endParaRPr lang="en-US" dirty="0"/>
          </a:p>
        </p:txBody>
      </p:sp>
      <p:sp>
        <p:nvSpPr>
          <p:cNvPr id="4" name="Content Placeholder 3">
            <a:extLst>
              <a:ext uri="{FF2B5EF4-FFF2-40B4-BE49-F238E27FC236}">
                <a16:creationId xmlns:a16="http://schemas.microsoft.com/office/drawing/2014/main" id="{549DE35F-762A-DF80-7571-14B7F2C11B55}"/>
              </a:ext>
            </a:extLst>
          </p:cNvPr>
          <p:cNvSpPr>
            <a:spLocks noGrp="1"/>
          </p:cNvSpPr>
          <p:nvPr>
            <p:ph sz="quarter" idx="11"/>
          </p:nvPr>
        </p:nvSpPr>
        <p:spPr>
          <a:xfrm>
            <a:off x="647700" y="1409700"/>
            <a:ext cx="7919772" cy="5398062"/>
          </a:xfrm>
        </p:spPr>
        <p:txBody>
          <a:bodyPr/>
          <a:lstStyle/>
          <a:p>
            <a:pPr marL="342900" indent="-342900">
              <a:buFont typeface="Arial" panose="020B0604020202020204" pitchFamily="34" charset="0"/>
              <a:buChar char="•"/>
            </a:pPr>
            <a:r>
              <a:rPr lang="en-US" dirty="0"/>
              <a:t>Density is a function of static enthalpy transport via the standard ideal gas, </a:t>
            </a:r>
            <a:r>
              <a:rPr lang="en-US" dirty="0">
                <a:latin typeface="symbol" charset="2"/>
              </a:rPr>
              <a:t>r</a:t>
            </a:r>
            <a:r>
              <a:rPr lang="en-US" dirty="0"/>
              <a:t> = f(P,M,R,T)</a:t>
            </a:r>
          </a:p>
          <a:p>
            <a:pPr marL="342900" indent="-342900">
              <a:buFont typeface="Arial" panose="020B0604020202020204" pitchFamily="34" charset="0"/>
              <a:buChar char="•"/>
            </a:pPr>
            <a:r>
              <a:rPr lang="en-US" dirty="0"/>
              <a:t>Temperature range maps to experiment (see below)</a:t>
            </a:r>
          </a:p>
          <a:p>
            <a:pPr marL="342900" indent="-342900">
              <a:buFont typeface="Arial" panose="020B0604020202020204" pitchFamily="34" charset="0"/>
              <a:buChar char="•"/>
            </a:pPr>
            <a:r>
              <a:rPr lang="en-US" dirty="0"/>
              <a:t>Arbitrary buoyancy source term via rotated gravity vector</a:t>
            </a:r>
          </a:p>
          <a:p>
            <a:pPr marL="342900" indent="-342900">
              <a:buFont typeface="Arial" panose="020B0604020202020204" pitchFamily="34" charset="0"/>
              <a:buChar char="•"/>
            </a:pPr>
            <a:r>
              <a:rPr lang="en-US" dirty="0"/>
              <a:t>Collective study now provides confidence in the interplay between numerical and modeling accuracy</a:t>
            </a:r>
          </a:p>
          <a:p>
            <a:endParaRPr lang="en-US" dirty="0"/>
          </a:p>
        </p:txBody>
      </p:sp>
      <p:sp>
        <p:nvSpPr>
          <p:cNvPr id="5" name="TextBox 4">
            <a:extLst>
              <a:ext uri="{FF2B5EF4-FFF2-40B4-BE49-F238E27FC236}">
                <a16:creationId xmlns:a16="http://schemas.microsoft.com/office/drawing/2014/main" id="{CFA75481-DE57-C3E0-71E2-77B9B4310E3F}"/>
              </a:ext>
            </a:extLst>
          </p:cNvPr>
          <p:cNvSpPr txBox="1"/>
          <p:nvPr/>
        </p:nvSpPr>
        <p:spPr>
          <a:xfrm>
            <a:off x="2574722" y="6388607"/>
            <a:ext cx="1417500" cy="369332"/>
          </a:xfrm>
          <a:prstGeom prst="rect">
            <a:avLst/>
          </a:prstGeom>
          <a:noFill/>
        </p:spPr>
        <p:txBody>
          <a:bodyPr wrap="none" rtlCol="0">
            <a:spAutoFit/>
          </a:bodyPr>
          <a:lstStyle/>
          <a:p>
            <a:r>
              <a:rPr lang="en-US" dirty="0"/>
              <a:t>Temperature</a:t>
            </a:r>
          </a:p>
        </p:txBody>
      </p:sp>
      <p:sp>
        <p:nvSpPr>
          <p:cNvPr id="6" name="TextBox 5">
            <a:extLst>
              <a:ext uri="{FF2B5EF4-FFF2-40B4-BE49-F238E27FC236}">
                <a16:creationId xmlns:a16="http://schemas.microsoft.com/office/drawing/2014/main" id="{3EFFF944-21F9-DE40-FE3D-2F3362E807B5}"/>
              </a:ext>
            </a:extLst>
          </p:cNvPr>
          <p:cNvSpPr txBox="1"/>
          <p:nvPr/>
        </p:nvSpPr>
        <p:spPr>
          <a:xfrm>
            <a:off x="693342" y="6388607"/>
            <a:ext cx="1477969" cy="369332"/>
          </a:xfrm>
          <a:prstGeom prst="rect">
            <a:avLst/>
          </a:prstGeom>
          <a:noFill/>
        </p:spPr>
        <p:txBody>
          <a:bodyPr wrap="none" rtlCol="0">
            <a:spAutoFit/>
          </a:bodyPr>
          <a:lstStyle/>
          <a:p>
            <a:r>
              <a:rPr lang="en-US"/>
              <a:t>Velocity Mag</a:t>
            </a:r>
            <a:endParaRPr lang="en-US" dirty="0"/>
          </a:p>
        </p:txBody>
      </p:sp>
      <p:pic>
        <p:nvPicPr>
          <p:cNvPr id="7" name="Picture 6" descr="variableDensityMMS_VelocityMag.png">
            <a:extLst>
              <a:ext uri="{FF2B5EF4-FFF2-40B4-BE49-F238E27FC236}">
                <a16:creationId xmlns:a16="http://schemas.microsoft.com/office/drawing/2014/main" id="{209E02CC-A95C-9B14-C0C7-9498B8CD69AC}"/>
              </a:ext>
            </a:extLst>
          </p:cNvPr>
          <p:cNvPicPr>
            <a:picLocks noChangeAspect="1"/>
          </p:cNvPicPr>
          <p:nvPr/>
        </p:nvPicPr>
        <p:blipFill rotWithShape="1">
          <a:blip r:embed="rId2">
            <a:extLst>
              <a:ext uri="{28A0092B-C50C-407E-A947-70E740481C1C}">
                <a14:useLocalDpi xmlns:a14="http://schemas.microsoft.com/office/drawing/2010/main" val="0"/>
              </a:ext>
            </a:extLst>
          </a:blip>
          <a:srcRect r="48476"/>
          <a:stretch/>
        </p:blipFill>
        <p:spPr>
          <a:xfrm>
            <a:off x="252642" y="3719763"/>
            <a:ext cx="2051737" cy="2553481"/>
          </a:xfrm>
          <a:prstGeom prst="rect">
            <a:avLst/>
          </a:prstGeom>
        </p:spPr>
      </p:pic>
      <p:pic>
        <p:nvPicPr>
          <p:cNvPr id="8" name="Picture 7" descr="variableDensityNonIsothermal_Temperature.png">
            <a:extLst>
              <a:ext uri="{FF2B5EF4-FFF2-40B4-BE49-F238E27FC236}">
                <a16:creationId xmlns:a16="http://schemas.microsoft.com/office/drawing/2014/main" id="{A836189C-F9A6-EDEB-1643-BA0612560880}"/>
              </a:ext>
            </a:extLst>
          </p:cNvPr>
          <p:cNvPicPr>
            <a:picLocks noChangeAspect="1"/>
          </p:cNvPicPr>
          <p:nvPr/>
        </p:nvPicPr>
        <p:blipFill rotWithShape="1">
          <a:blip r:embed="rId3">
            <a:extLst>
              <a:ext uri="{28A0092B-C50C-407E-A947-70E740481C1C}">
                <a14:useLocalDpi xmlns:a14="http://schemas.microsoft.com/office/drawing/2010/main" val="0"/>
              </a:ext>
            </a:extLst>
          </a:blip>
          <a:srcRect l="50915"/>
          <a:stretch/>
        </p:blipFill>
        <p:spPr>
          <a:xfrm>
            <a:off x="2303547" y="3719763"/>
            <a:ext cx="1959850" cy="2560320"/>
          </a:xfrm>
          <a:prstGeom prst="rect">
            <a:avLst/>
          </a:prstGeom>
        </p:spPr>
      </p:pic>
      <p:grpSp>
        <p:nvGrpSpPr>
          <p:cNvPr id="9" name="Group 8">
            <a:extLst>
              <a:ext uri="{FF2B5EF4-FFF2-40B4-BE49-F238E27FC236}">
                <a16:creationId xmlns:a16="http://schemas.microsoft.com/office/drawing/2014/main" id="{A63CC770-A911-F32F-EB0D-D72D3547D5E4}"/>
              </a:ext>
            </a:extLst>
          </p:cNvPr>
          <p:cNvGrpSpPr/>
          <p:nvPr/>
        </p:nvGrpSpPr>
        <p:grpSpPr>
          <a:xfrm>
            <a:off x="1695661" y="831487"/>
            <a:ext cx="7596055" cy="468746"/>
            <a:chOff x="165100" y="6095784"/>
            <a:chExt cx="8801100" cy="754182"/>
          </a:xfrm>
        </p:grpSpPr>
        <p:pic>
          <p:nvPicPr>
            <p:cNvPr id="10" name="Picture 9">
              <a:extLst>
                <a:ext uri="{FF2B5EF4-FFF2-40B4-BE49-F238E27FC236}">
                  <a16:creationId xmlns:a16="http://schemas.microsoft.com/office/drawing/2014/main" id="{4A8E6EC5-28B3-0721-B578-985DCB1AB042}"/>
                </a:ext>
              </a:extLst>
            </p:cNvPr>
            <p:cNvPicPr>
              <a:picLocks noChangeAspect="1"/>
            </p:cNvPicPr>
            <p:nvPr/>
          </p:nvPicPr>
          <p:blipFill rotWithShape="1">
            <a:blip r:embed="rId4">
              <a:extLst>
                <a:ext uri="{28A0092B-C50C-407E-A947-70E740481C1C}">
                  <a14:useLocalDpi xmlns:a14="http://schemas.microsoft.com/office/drawing/2010/main" val="0"/>
                </a:ext>
              </a:extLst>
            </a:blip>
            <a:srcRect t="6636"/>
            <a:stretch/>
          </p:blipFill>
          <p:spPr>
            <a:xfrm>
              <a:off x="165100" y="6458677"/>
              <a:ext cx="8801100" cy="391289"/>
            </a:xfrm>
            <a:prstGeom prst="rect">
              <a:avLst/>
            </a:prstGeom>
          </p:spPr>
        </p:pic>
        <p:pic>
          <p:nvPicPr>
            <p:cNvPr id="11" name="Picture 10">
              <a:extLst>
                <a:ext uri="{FF2B5EF4-FFF2-40B4-BE49-F238E27FC236}">
                  <a16:creationId xmlns:a16="http://schemas.microsoft.com/office/drawing/2014/main" id="{36C48CE1-55A6-3889-9F77-3C162385D0AA}"/>
                </a:ext>
              </a:extLst>
            </p:cNvPr>
            <p:cNvPicPr>
              <a:picLocks noChangeAspect="1"/>
            </p:cNvPicPr>
            <p:nvPr/>
          </p:nvPicPr>
          <p:blipFill rotWithShape="1">
            <a:blip r:embed="rId5">
              <a:extLst>
                <a:ext uri="{28A0092B-C50C-407E-A947-70E740481C1C}">
                  <a14:useLocalDpi xmlns:a14="http://schemas.microsoft.com/office/drawing/2010/main" val="0"/>
                </a:ext>
              </a:extLst>
            </a:blip>
            <a:srcRect t="11801"/>
            <a:stretch/>
          </p:blipFill>
          <p:spPr>
            <a:xfrm>
              <a:off x="6172200" y="6095784"/>
              <a:ext cx="2794000" cy="380840"/>
            </a:xfrm>
            <a:prstGeom prst="rect">
              <a:avLst/>
            </a:prstGeom>
          </p:spPr>
        </p:pic>
        <p:sp>
          <p:nvSpPr>
            <p:cNvPr id="12" name="Rectangle 11">
              <a:extLst>
                <a:ext uri="{FF2B5EF4-FFF2-40B4-BE49-F238E27FC236}">
                  <a16:creationId xmlns:a16="http://schemas.microsoft.com/office/drawing/2014/main" id="{EA11341C-5CD2-A8BC-888D-3D84CB0CAD97}"/>
                </a:ext>
              </a:extLst>
            </p:cNvPr>
            <p:cNvSpPr/>
            <p:nvPr/>
          </p:nvSpPr>
          <p:spPr>
            <a:xfrm>
              <a:off x="1681193" y="6677471"/>
              <a:ext cx="947253" cy="118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9EFE51FA-BEE9-429F-D2D8-C681E9C237D9}"/>
              </a:ext>
            </a:extLst>
          </p:cNvPr>
          <p:cNvPicPr>
            <a:picLocks noChangeAspect="1"/>
          </p:cNvPicPr>
          <p:nvPr/>
        </p:nvPicPr>
        <p:blipFill rotWithShape="1">
          <a:blip r:embed="rId6">
            <a:extLst>
              <a:ext uri="{28A0092B-C50C-407E-A947-70E740481C1C}">
                <a14:useLocalDpi xmlns:a14="http://schemas.microsoft.com/office/drawing/2010/main" val="0"/>
              </a:ext>
            </a:extLst>
          </a:blip>
          <a:srcRect r="3619" b="450"/>
          <a:stretch/>
        </p:blipFill>
        <p:spPr>
          <a:xfrm>
            <a:off x="8021321" y="1823396"/>
            <a:ext cx="3345359" cy="3072843"/>
          </a:xfrm>
          <a:prstGeom prst="rect">
            <a:avLst/>
          </a:prstGeom>
        </p:spPr>
      </p:pic>
      <p:sp>
        <p:nvSpPr>
          <p:cNvPr id="14" name="TextBox 13">
            <a:extLst>
              <a:ext uri="{FF2B5EF4-FFF2-40B4-BE49-F238E27FC236}">
                <a16:creationId xmlns:a16="http://schemas.microsoft.com/office/drawing/2014/main" id="{C52F101F-DF09-479D-5831-636C3C980190}"/>
              </a:ext>
            </a:extLst>
          </p:cNvPr>
          <p:cNvSpPr txBox="1"/>
          <p:nvPr/>
        </p:nvSpPr>
        <p:spPr>
          <a:xfrm>
            <a:off x="8299113" y="5128282"/>
            <a:ext cx="2861153" cy="1200329"/>
          </a:xfrm>
          <a:prstGeom prst="rect">
            <a:avLst/>
          </a:prstGeom>
          <a:noFill/>
        </p:spPr>
        <p:txBody>
          <a:bodyPr wrap="square" rtlCol="0">
            <a:spAutoFit/>
          </a:bodyPr>
          <a:lstStyle/>
          <a:p>
            <a:r>
              <a:rPr lang="en-US" dirty="0">
                <a:latin typeface="+mj-lt"/>
              </a:rPr>
              <a:t>See, “Exploring model-form uncertainties in large-eddy simulations”, Domino et al, 2016</a:t>
            </a:r>
          </a:p>
        </p:txBody>
      </p:sp>
      <p:pic>
        <p:nvPicPr>
          <p:cNvPr id="15" name="Picture 4">
            <a:extLst>
              <a:ext uri="{FF2B5EF4-FFF2-40B4-BE49-F238E27FC236}">
                <a16:creationId xmlns:a16="http://schemas.microsoft.com/office/drawing/2014/main" id="{7C6F091B-F13D-10D9-4898-B8826160FA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6699" y="4195786"/>
            <a:ext cx="3699294" cy="1749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Box 15">
            <a:extLst>
              <a:ext uri="{FF2B5EF4-FFF2-40B4-BE49-F238E27FC236}">
                <a16:creationId xmlns:a16="http://schemas.microsoft.com/office/drawing/2014/main" id="{8A98982C-7253-AECD-A7DE-1FBB69A606CD}"/>
              </a:ext>
            </a:extLst>
          </p:cNvPr>
          <p:cNvSpPr txBox="1"/>
          <p:nvPr/>
        </p:nvSpPr>
        <p:spPr>
          <a:xfrm>
            <a:off x="4638426" y="6388607"/>
            <a:ext cx="4324104" cy="369332"/>
          </a:xfrm>
          <a:prstGeom prst="rect">
            <a:avLst/>
          </a:prstGeom>
          <a:noFill/>
        </p:spPr>
        <p:txBody>
          <a:bodyPr wrap="square" rtlCol="0">
            <a:spAutoFit/>
          </a:bodyPr>
          <a:lstStyle/>
          <a:p>
            <a:r>
              <a:rPr lang="en-US" dirty="0">
                <a:ea typeface="Lucida Sans" charset="0"/>
                <a:cs typeface="Lucida Sans" charset="0"/>
              </a:rPr>
              <a:t>Kearney experimental configuration</a:t>
            </a:r>
          </a:p>
        </p:txBody>
      </p:sp>
    </p:spTree>
    <p:extLst>
      <p:ext uri="{BB962C8B-B14F-4D97-AF65-F5344CB8AC3E}">
        <p14:creationId xmlns:p14="http://schemas.microsoft.com/office/powerpoint/2010/main" val="358101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674E-6ED7-C543-7278-CE8C39E741EA}"/>
              </a:ext>
            </a:extLst>
          </p:cNvPr>
          <p:cNvSpPr>
            <a:spLocks noGrp="1"/>
          </p:cNvSpPr>
          <p:nvPr>
            <p:ph type="title"/>
          </p:nvPr>
        </p:nvSpPr>
        <p:spPr/>
        <p:txBody>
          <a:bodyPr/>
          <a:lstStyle/>
          <a:p>
            <a:r>
              <a:rPr lang="en-US" dirty="0"/>
              <a:t>Review of a Strong V&amp;V Process</a:t>
            </a:r>
          </a:p>
        </p:txBody>
      </p:sp>
      <p:sp>
        <p:nvSpPr>
          <p:cNvPr id="3" name="Slide Number Placeholder 2">
            <a:extLst>
              <a:ext uri="{FF2B5EF4-FFF2-40B4-BE49-F238E27FC236}">
                <a16:creationId xmlns:a16="http://schemas.microsoft.com/office/drawing/2014/main" id="{BE6568D0-74E2-9AD1-F346-551B3341342F}"/>
              </a:ext>
            </a:extLst>
          </p:cNvPr>
          <p:cNvSpPr>
            <a:spLocks noGrp="1"/>
          </p:cNvSpPr>
          <p:nvPr>
            <p:ph type="sldNum" sz="quarter" idx="10"/>
          </p:nvPr>
        </p:nvSpPr>
        <p:spPr/>
        <p:txBody>
          <a:bodyPr/>
          <a:lstStyle/>
          <a:p>
            <a:fld id="{4FAB73BC-B049-4115-A692-8D63A059BFB8}" type="slidenum">
              <a:rPr lang="en-US" smtClean="0"/>
              <a:pPr/>
              <a:t>6</a:t>
            </a:fld>
            <a:endParaRPr lang="en-US" dirty="0"/>
          </a:p>
        </p:txBody>
      </p:sp>
      <p:pic>
        <p:nvPicPr>
          <p:cNvPr id="5" name="Picture 4">
            <a:extLst>
              <a:ext uri="{FF2B5EF4-FFF2-40B4-BE49-F238E27FC236}">
                <a16:creationId xmlns:a16="http://schemas.microsoft.com/office/drawing/2014/main" id="{3DB1F73C-7641-FC83-E418-CC0AD12EC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924" y="2400300"/>
            <a:ext cx="2315651" cy="2057400"/>
          </a:xfrm>
          <a:prstGeom prst="rect">
            <a:avLst/>
          </a:prstGeom>
        </p:spPr>
      </p:pic>
      <p:sp>
        <p:nvSpPr>
          <p:cNvPr id="6" name="TextBox 5">
            <a:extLst>
              <a:ext uri="{FF2B5EF4-FFF2-40B4-BE49-F238E27FC236}">
                <a16:creationId xmlns:a16="http://schemas.microsoft.com/office/drawing/2014/main" id="{F38308B9-6E5F-91DA-867C-41C934D9E093}"/>
              </a:ext>
            </a:extLst>
          </p:cNvPr>
          <p:cNvSpPr txBox="1"/>
          <p:nvPr/>
        </p:nvSpPr>
        <p:spPr>
          <a:xfrm>
            <a:off x="1469868" y="6396335"/>
            <a:ext cx="5952719" cy="461665"/>
          </a:xfrm>
          <a:prstGeom prst="rect">
            <a:avLst/>
          </a:prstGeom>
          <a:noFill/>
        </p:spPr>
        <p:txBody>
          <a:bodyPr wrap="square" rtlCol="0">
            <a:spAutoFit/>
          </a:bodyPr>
          <a:lstStyle/>
          <a:p>
            <a:r>
              <a:rPr lang="en-US" sz="1200" dirty="0"/>
              <a:t>“An assessment of atypical mesh topologies for low-Mach LES”, Domino et al., </a:t>
            </a:r>
            <a:r>
              <a:rPr lang="en-US" sz="1200" i="1" dirty="0"/>
              <a:t>Comp &amp; Fluids</a:t>
            </a:r>
            <a:r>
              <a:rPr lang="en-US" sz="1200" dirty="0"/>
              <a:t>, 2019</a:t>
            </a:r>
          </a:p>
        </p:txBody>
      </p:sp>
      <p:pic>
        <p:nvPicPr>
          <p:cNvPr id="7" name="Picture 6">
            <a:extLst>
              <a:ext uri="{FF2B5EF4-FFF2-40B4-BE49-F238E27FC236}">
                <a16:creationId xmlns:a16="http://schemas.microsoft.com/office/drawing/2014/main" id="{6F4BE963-FF94-D8BF-81AE-64408E0A0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8954" y="4586231"/>
            <a:ext cx="2315650" cy="2057400"/>
          </a:xfrm>
          <a:prstGeom prst="rect">
            <a:avLst/>
          </a:prstGeom>
        </p:spPr>
      </p:pic>
      <p:sp>
        <p:nvSpPr>
          <p:cNvPr id="9" name="TextBox 8">
            <a:extLst>
              <a:ext uri="{FF2B5EF4-FFF2-40B4-BE49-F238E27FC236}">
                <a16:creationId xmlns:a16="http://schemas.microsoft.com/office/drawing/2014/main" id="{BD68EC37-C9E5-D7CC-D378-015AAF755CBB}"/>
              </a:ext>
            </a:extLst>
          </p:cNvPr>
          <p:cNvSpPr txBox="1"/>
          <p:nvPr/>
        </p:nvSpPr>
        <p:spPr>
          <a:xfrm>
            <a:off x="9546192" y="2385505"/>
            <a:ext cx="1436612" cy="338554"/>
          </a:xfrm>
          <a:prstGeom prst="rect">
            <a:avLst/>
          </a:prstGeom>
          <a:noFill/>
        </p:spPr>
        <p:txBody>
          <a:bodyPr wrap="square" rtlCol="0">
            <a:spAutoFit/>
          </a:bodyPr>
          <a:lstStyle/>
          <a:p>
            <a:r>
              <a:rPr lang="en-US" sz="1600" dirty="0"/>
              <a:t>Structural UQ</a:t>
            </a:r>
          </a:p>
        </p:txBody>
      </p:sp>
      <p:pic>
        <p:nvPicPr>
          <p:cNvPr id="10" name="Picture 9">
            <a:extLst>
              <a:ext uri="{FF2B5EF4-FFF2-40B4-BE49-F238E27FC236}">
                <a16:creationId xmlns:a16="http://schemas.microsoft.com/office/drawing/2014/main" id="{E8BD82BC-27CB-11D9-3DA0-FEE0B3372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934" y="330513"/>
            <a:ext cx="2698133" cy="2057400"/>
          </a:xfrm>
          <a:prstGeom prst="rect">
            <a:avLst/>
          </a:prstGeom>
        </p:spPr>
      </p:pic>
      <p:sp>
        <p:nvSpPr>
          <p:cNvPr id="11" name="TextBox 10">
            <a:extLst>
              <a:ext uri="{FF2B5EF4-FFF2-40B4-BE49-F238E27FC236}">
                <a16:creationId xmlns:a16="http://schemas.microsoft.com/office/drawing/2014/main" id="{87CF0E49-FC5B-EC73-BBAA-9A86EE0F8358}"/>
              </a:ext>
            </a:extLst>
          </p:cNvPr>
          <p:cNvSpPr txBox="1"/>
          <p:nvPr/>
        </p:nvSpPr>
        <p:spPr>
          <a:xfrm>
            <a:off x="9599463" y="383025"/>
            <a:ext cx="1454244" cy="584775"/>
          </a:xfrm>
          <a:prstGeom prst="rect">
            <a:avLst/>
          </a:prstGeom>
          <a:noFill/>
        </p:spPr>
        <p:txBody>
          <a:bodyPr wrap="square" rtlCol="0">
            <a:spAutoFit/>
          </a:bodyPr>
          <a:lstStyle/>
          <a:p>
            <a:r>
              <a:rPr lang="en-US" sz="1600" dirty="0"/>
              <a:t>Numerical UQ</a:t>
            </a:r>
          </a:p>
        </p:txBody>
      </p:sp>
      <p:sp>
        <p:nvSpPr>
          <p:cNvPr id="12" name="TextBox 11">
            <a:extLst>
              <a:ext uri="{FF2B5EF4-FFF2-40B4-BE49-F238E27FC236}">
                <a16:creationId xmlns:a16="http://schemas.microsoft.com/office/drawing/2014/main" id="{B201AF92-0EF4-9C12-66A1-2B5CCAC946B9}"/>
              </a:ext>
            </a:extLst>
          </p:cNvPr>
          <p:cNvSpPr txBox="1"/>
          <p:nvPr/>
        </p:nvSpPr>
        <p:spPr>
          <a:xfrm>
            <a:off x="9706117" y="4549053"/>
            <a:ext cx="1347590" cy="338554"/>
          </a:xfrm>
          <a:prstGeom prst="rect">
            <a:avLst/>
          </a:prstGeom>
          <a:noFill/>
        </p:spPr>
        <p:txBody>
          <a:bodyPr wrap="square" rtlCol="0">
            <a:spAutoFit/>
          </a:bodyPr>
          <a:lstStyle/>
          <a:p>
            <a:r>
              <a:rPr lang="en-US" sz="1600" dirty="0"/>
              <a:t>Physics UQ</a:t>
            </a:r>
          </a:p>
        </p:txBody>
      </p:sp>
      <p:sp>
        <p:nvSpPr>
          <p:cNvPr id="13" name="TextBox 12">
            <a:extLst>
              <a:ext uri="{FF2B5EF4-FFF2-40B4-BE49-F238E27FC236}">
                <a16:creationId xmlns:a16="http://schemas.microsoft.com/office/drawing/2014/main" id="{86D85431-41A5-2F98-05AE-5F40A283EC9E}"/>
              </a:ext>
            </a:extLst>
          </p:cNvPr>
          <p:cNvSpPr txBox="1"/>
          <p:nvPr/>
        </p:nvSpPr>
        <p:spPr>
          <a:xfrm>
            <a:off x="138033" y="5985010"/>
            <a:ext cx="2045753" cy="338554"/>
          </a:xfrm>
          <a:prstGeom prst="rect">
            <a:avLst/>
          </a:prstGeom>
          <a:noFill/>
        </p:spPr>
        <p:txBody>
          <a:bodyPr wrap="none" rtlCol="0">
            <a:spAutoFit/>
          </a:bodyPr>
          <a:lstStyle/>
          <a:p>
            <a:r>
              <a:rPr lang="en-US" sz="1600" dirty="0"/>
              <a:t>Non-isothermal MMS</a:t>
            </a:r>
          </a:p>
        </p:txBody>
      </p:sp>
      <p:sp>
        <p:nvSpPr>
          <p:cNvPr id="19" name="Content Placeholder 2">
            <a:extLst>
              <a:ext uri="{FF2B5EF4-FFF2-40B4-BE49-F238E27FC236}">
                <a16:creationId xmlns:a16="http://schemas.microsoft.com/office/drawing/2014/main" id="{9EA80BF5-C529-1035-9361-6A352C9BE77F}"/>
              </a:ext>
            </a:extLst>
          </p:cNvPr>
          <p:cNvSpPr txBox="1">
            <a:spLocks/>
          </p:cNvSpPr>
          <p:nvPr/>
        </p:nvSpPr>
        <p:spPr>
          <a:xfrm>
            <a:off x="720647" y="1058529"/>
            <a:ext cx="8283319" cy="5538214"/>
          </a:xfrm>
          <a:prstGeom prst="rect">
            <a:avLst/>
          </a:prstGeom>
        </p:spPr>
        <p:txBody>
          <a:bodyPr>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kern="0" dirty="0"/>
              <a:t>Establish a sound LES-based V&amp;V process (with uncertainty quantification) that includes the following attributes:</a:t>
            </a:r>
          </a:p>
          <a:p>
            <a:pPr marL="342900" indent="-342900">
              <a:buFont typeface="Arial" panose="020B0604020202020204" pitchFamily="34" charset="0"/>
              <a:buChar char="•"/>
            </a:pPr>
            <a:r>
              <a:rPr lang="en-US" kern="0" dirty="0"/>
              <a:t>Phenomena Identification and Ranking (PIRT)</a:t>
            </a:r>
          </a:p>
          <a:p>
            <a:pPr marL="342900" indent="-342900">
              <a:buFont typeface="Arial" panose="020B0604020202020204" pitchFamily="34" charset="0"/>
              <a:buChar char="•"/>
            </a:pPr>
            <a:r>
              <a:rPr lang="en-US" kern="0" dirty="0"/>
              <a:t>Code and solution verification (numerical error, </a:t>
            </a:r>
            <a:r>
              <a:rPr lang="en-US" kern="0" dirty="0">
                <a:sym typeface="Symbol" panose="05050102010706020507" pitchFamily="18" charset="2"/>
              </a:rPr>
              <a:t></a:t>
            </a:r>
            <a:r>
              <a:rPr lang="en-US" kern="0" baseline="-25000" dirty="0">
                <a:sym typeface="Symbol" panose="05050102010706020507" pitchFamily="18" charset="2"/>
              </a:rPr>
              <a:t>numerical</a:t>
            </a:r>
            <a:r>
              <a:rPr lang="en-US" kern="0" dirty="0">
                <a:sym typeface="Symbol" panose="05050102010706020507" pitchFamily="18" charset="2"/>
              </a:rPr>
              <a:t>)</a:t>
            </a:r>
            <a:endParaRPr lang="en-US" kern="0" baseline="-25000" dirty="0"/>
          </a:p>
          <a:p>
            <a:pPr marL="342900" indent="-342900">
              <a:buFont typeface="Arial" panose="020B0604020202020204" pitchFamily="34" charset="0"/>
              <a:buChar char="•"/>
            </a:pPr>
            <a:r>
              <a:rPr lang="en-US" kern="0" dirty="0"/>
              <a:t>Validation including solution sensitivity to model inputs (</a:t>
            </a:r>
            <a:r>
              <a:rPr lang="en-US" kern="0" dirty="0">
                <a:sym typeface="Symbol" panose="05050102010706020507" pitchFamily="18" charset="2"/>
              </a:rPr>
              <a:t></a:t>
            </a:r>
            <a:r>
              <a:rPr lang="en-US" kern="0" baseline="-25000" dirty="0">
                <a:sym typeface="Symbol" panose="05050102010706020507" pitchFamily="18" charset="2"/>
              </a:rPr>
              <a:t>input</a:t>
            </a:r>
            <a:r>
              <a:rPr lang="en-US" kern="0" dirty="0"/>
              <a:t>)</a:t>
            </a:r>
          </a:p>
          <a:p>
            <a:pPr marL="342900" indent="-342900">
              <a:buFont typeface="Arial" panose="020B0604020202020204" pitchFamily="34" charset="0"/>
              <a:buChar char="•"/>
            </a:pPr>
            <a:r>
              <a:rPr lang="en-US" kern="0" dirty="0"/>
              <a:t>Structural uncertainty (model form error, </a:t>
            </a:r>
            <a:r>
              <a:rPr lang="en-US" kern="0" dirty="0">
                <a:sym typeface="Symbol" panose="05050102010706020507" pitchFamily="18" charset="2"/>
              </a:rPr>
              <a:t></a:t>
            </a:r>
            <a:r>
              <a:rPr lang="en-US" kern="0" baseline="-25000" dirty="0">
                <a:sym typeface="Symbol" panose="05050102010706020507" pitchFamily="18" charset="2"/>
              </a:rPr>
              <a:t>model</a:t>
            </a:r>
            <a:r>
              <a:rPr lang="en-US" kern="0" dirty="0"/>
              <a:t>)</a:t>
            </a:r>
          </a:p>
          <a:p>
            <a:pPr marL="342900" indent="-342900">
              <a:buFont typeface="Arial" panose="020B0604020202020204" pitchFamily="34" charset="0"/>
              <a:buChar char="•"/>
            </a:pPr>
            <a:r>
              <a:rPr lang="en-US" kern="0" dirty="0"/>
              <a:t>Physics assumptions (your conceptual model)</a:t>
            </a:r>
          </a:p>
          <a:p>
            <a:endParaRPr lang="en-US" sz="1800" dirty="0"/>
          </a:p>
        </p:txBody>
      </p:sp>
      <p:pic>
        <p:nvPicPr>
          <p:cNvPr id="20" name="Picture 19">
            <a:extLst>
              <a:ext uri="{FF2B5EF4-FFF2-40B4-BE49-F238E27FC236}">
                <a16:creationId xmlns:a16="http://schemas.microsoft.com/office/drawing/2014/main" id="{57BAB1C6-1361-D703-B295-55CC68053FF8}"/>
              </a:ext>
            </a:extLst>
          </p:cNvPr>
          <p:cNvPicPr>
            <a:picLocks noChangeAspect="1"/>
          </p:cNvPicPr>
          <p:nvPr/>
        </p:nvPicPr>
        <p:blipFill rotWithShape="1">
          <a:blip r:embed="rId5">
            <a:extLst>
              <a:ext uri="{28A0092B-C50C-407E-A947-70E740481C1C}">
                <a14:useLocalDpi xmlns:a14="http://schemas.microsoft.com/office/drawing/2010/main" val="0"/>
              </a:ext>
            </a:extLst>
          </a:blip>
          <a:srcRect r="4074" b="3014"/>
          <a:stretch/>
        </p:blipFill>
        <p:spPr>
          <a:xfrm>
            <a:off x="77021" y="3839577"/>
            <a:ext cx="2219253" cy="1995378"/>
          </a:xfrm>
          <a:prstGeom prst="rect">
            <a:avLst/>
          </a:prstGeom>
        </p:spPr>
      </p:pic>
      <p:pic>
        <p:nvPicPr>
          <p:cNvPr id="21" name="Picture 20">
            <a:extLst>
              <a:ext uri="{FF2B5EF4-FFF2-40B4-BE49-F238E27FC236}">
                <a16:creationId xmlns:a16="http://schemas.microsoft.com/office/drawing/2014/main" id="{7B5DAE3A-73D0-5B16-9AD7-78D63B27D4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7443" y="4126925"/>
            <a:ext cx="3786230" cy="2105950"/>
          </a:xfrm>
          <a:prstGeom prst="rect">
            <a:avLst/>
          </a:prstGeom>
        </p:spPr>
      </p:pic>
      <p:sp>
        <p:nvSpPr>
          <p:cNvPr id="23" name="Rectangle 22">
            <a:extLst>
              <a:ext uri="{FF2B5EF4-FFF2-40B4-BE49-F238E27FC236}">
                <a16:creationId xmlns:a16="http://schemas.microsoft.com/office/drawing/2014/main" id="{FC3B7C1F-02AF-FF0F-EC7A-C8299ABA1490}"/>
              </a:ext>
            </a:extLst>
          </p:cNvPr>
          <p:cNvSpPr/>
          <p:nvPr/>
        </p:nvSpPr>
        <p:spPr>
          <a:xfrm>
            <a:off x="6234540" y="4242556"/>
            <a:ext cx="2581102" cy="1892801"/>
          </a:xfrm>
          <a:prstGeom prst="rect">
            <a:avLst/>
          </a:prstGeom>
          <a:solidFill>
            <a:schemeClr val="tx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Sources of error and uncertainty in simulation</a:t>
            </a:r>
          </a:p>
          <a:p>
            <a:pPr algn="ctr"/>
            <a:endParaRPr lang="en-US" dirty="0"/>
          </a:p>
          <a:p>
            <a:pPr algn="ctr"/>
            <a:r>
              <a:rPr lang="en-US" sz="1800" kern="0" dirty="0">
                <a:sym typeface="Symbol" panose="05050102010706020507" pitchFamily="18" charset="2"/>
              </a:rPr>
              <a:t></a:t>
            </a:r>
            <a:r>
              <a:rPr lang="en-US" sz="1800" kern="0" baseline="-25000" dirty="0">
                <a:sym typeface="Symbol" panose="05050102010706020507" pitchFamily="18" charset="2"/>
              </a:rPr>
              <a:t>numerical</a:t>
            </a:r>
            <a:r>
              <a:rPr lang="en-US" sz="1800" kern="0" dirty="0">
                <a:sym typeface="Symbol" panose="05050102010706020507" pitchFamily="18" charset="2"/>
              </a:rPr>
              <a:t> , </a:t>
            </a:r>
            <a:r>
              <a:rPr lang="en-US" sz="1800" kern="0" baseline="-25000" dirty="0">
                <a:sym typeface="Symbol" panose="05050102010706020507" pitchFamily="18" charset="2"/>
              </a:rPr>
              <a:t>input </a:t>
            </a:r>
            <a:r>
              <a:rPr lang="en-US" sz="1800" kern="0" dirty="0">
                <a:sym typeface="Symbol" panose="05050102010706020507" pitchFamily="18" charset="2"/>
              </a:rPr>
              <a:t>, </a:t>
            </a:r>
            <a:r>
              <a:rPr lang="en-US" sz="1800" kern="0" baseline="-25000" dirty="0">
                <a:sym typeface="Symbol" panose="05050102010706020507" pitchFamily="18" charset="2"/>
              </a:rPr>
              <a:t>model</a:t>
            </a:r>
            <a:endParaRPr lang="en-US" dirty="0"/>
          </a:p>
        </p:txBody>
      </p:sp>
      <p:sp>
        <p:nvSpPr>
          <p:cNvPr id="15" name="Left Brace 14">
            <a:extLst>
              <a:ext uri="{FF2B5EF4-FFF2-40B4-BE49-F238E27FC236}">
                <a16:creationId xmlns:a16="http://schemas.microsoft.com/office/drawing/2014/main" id="{E3F109B3-0A65-3A27-FE52-2846014EE134}"/>
              </a:ext>
            </a:extLst>
          </p:cNvPr>
          <p:cNvSpPr/>
          <p:nvPr/>
        </p:nvSpPr>
        <p:spPr>
          <a:xfrm>
            <a:off x="858215" y="4622683"/>
            <a:ext cx="301752" cy="594360"/>
          </a:xfrm>
          <a:prstGeom prst="leftBrace">
            <a:avLst/>
          </a:prstGeom>
          <a:ln w="222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E981FCD-D1B7-5E08-AD31-05BEF0071366}"/>
              </a:ext>
            </a:extLst>
          </p:cNvPr>
          <p:cNvSpPr txBox="1"/>
          <p:nvPr/>
        </p:nvSpPr>
        <p:spPr>
          <a:xfrm>
            <a:off x="977303" y="4706127"/>
            <a:ext cx="790601" cy="430887"/>
          </a:xfrm>
          <a:prstGeom prst="rect">
            <a:avLst/>
          </a:prstGeom>
          <a:noFill/>
        </p:spPr>
        <p:txBody>
          <a:bodyPr wrap="none" rtlCol="0">
            <a:spAutoFit/>
          </a:bodyPr>
          <a:lstStyle/>
          <a:p>
            <a:pPr algn="ctr"/>
            <a:r>
              <a:rPr lang="en-US" sz="1100" dirty="0"/>
              <a:t>10x </a:t>
            </a:r>
          </a:p>
          <a:p>
            <a:pPr algn="ctr"/>
            <a:r>
              <a:rPr lang="en-US" sz="1100" dirty="0"/>
              <a:t>reduction</a:t>
            </a:r>
          </a:p>
        </p:txBody>
      </p:sp>
    </p:spTree>
    <p:extLst>
      <p:ext uri="{BB962C8B-B14F-4D97-AF65-F5344CB8AC3E}">
        <p14:creationId xmlns:p14="http://schemas.microsoft.com/office/powerpoint/2010/main" val="316628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79A8-475E-0D60-3796-DEE9CD2DE1D5}"/>
              </a:ext>
            </a:extLst>
          </p:cNvPr>
          <p:cNvSpPr>
            <a:spLocks noGrp="1"/>
          </p:cNvSpPr>
          <p:nvPr>
            <p:ph type="title"/>
          </p:nvPr>
        </p:nvSpPr>
        <p:spPr/>
        <p:txBody>
          <a:bodyPr/>
          <a:lstStyle/>
          <a:p>
            <a:r>
              <a:rPr lang="en-US" dirty="0"/>
              <a:t>Code or Conceptual Error? Part 1: Time Splitting</a:t>
            </a:r>
          </a:p>
        </p:txBody>
      </p:sp>
      <p:sp>
        <p:nvSpPr>
          <p:cNvPr id="3" name="Slide Number Placeholder 2">
            <a:extLst>
              <a:ext uri="{FF2B5EF4-FFF2-40B4-BE49-F238E27FC236}">
                <a16:creationId xmlns:a16="http://schemas.microsoft.com/office/drawing/2014/main" id="{FC0C31C6-C812-1319-05AE-CBD4A741AA0E}"/>
              </a:ext>
            </a:extLst>
          </p:cNvPr>
          <p:cNvSpPr>
            <a:spLocks noGrp="1"/>
          </p:cNvSpPr>
          <p:nvPr>
            <p:ph type="sldNum" sz="quarter" idx="10"/>
          </p:nvPr>
        </p:nvSpPr>
        <p:spPr/>
        <p:txBody>
          <a:bodyPr/>
          <a:lstStyle/>
          <a:p>
            <a:fld id="{4FAB73BC-B049-4115-A692-8D63A059BFB8}" type="slidenum">
              <a:rPr lang="en-US" smtClean="0"/>
              <a:pPr/>
              <a:t>7</a:t>
            </a:fld>
            <a:endParaRPr lang="en-US" dirty="0"/>
          </a:p>
        </p:txBody>
      </p:sp>
      <p:sp>
        <p:nvSpPr>
          <p:cNvPr id="4" name="Content Placeholder 3">
            <a:extLst>
              <a:ext uri="{FF2B5EF4-FFF2-40B4-BE49-F238E27FC236}">
                <a16:creationId xmlns:a16="http://schemas.microsoft.com/office/drawing/2014/main" id="{C835BAEB-5A9D-A252-7FE1-2064C820950E}"/>
              </a:ext>
            </a:extLst>
          </p:cNvPr>
          <p:cNvSpPr>
            <a:spLocks noGrp="1"/>
          </p:cNvSpPr>
          <p:nvPr>
            <p:ph sz="quarter" idx="11"/>
          </p:nvPr>
        </p:nvSpPr>
        <p:spPr>
          <a:xfrm>
            <a:off x="647700" y="1409700"/>
            <a:ext cx="6905897" cy="5426812"/>
          </a:xfrm>
        </p:spPr>
        <p:txBody>
          <a:bodyPr/>
          <a:lstStyle/>
          <a:p>
            <a:r>
              <a:rPr lang="en-US" u="sng" kern="0" dirty="0"/>
              <a:t>Case Study</a:t>
            </a:r>
            <a:r>
              <a:rPr lang="en-US" kern="0" dirty="0"/>
              <a:t>: An Algorithm is thought to be </a:t>
            </a:r>
            <a:r>
              <a:rPr lang="en-US" u="sng" kern="0" dirty="0"/>
              <a:t>second-order</a:t>
            </a:r>
            <a:r>
              <a:rPr lang="en-US" kern="0" dirty="0"/>
              <a:t>-in-time accurate with one nonlinear iteration: True or False?</a:t>
            </a:r>
          </a:p>
          <a:p>
            <a:pPr marL="342900" indent="-342900">
              <a:buFont typeface="Arial" panose="020B0604020202020204" pitchFamily="34" charset="0"/>
              <a:buChar char="•"/>
            </a:pPr>
            <a:r>
              <a:rPr lang="en-US" kern="0" dirty="0"/>
              <a:t>Issa, “Solution of the implicitly discretized fluid flow equations by operator splitting”, JCP (1985).</a:t>
            </a:r>
          </a:p>
          <a:p>
            <a:pPr marL="726948" lvl="1" indent="-342900">
              <a:buFont typeface="Arial" panose="020B0604020202020204" pitchFamily="34" charset="0"/>
              <a:buChar char="•"/>
            </a:pPr>
            <a:r>
              <a:rPr lang="en-US" kern="0" dirty="0"/>
              <a:t>Advent of the “</a:t>
            </a:r>
            <a:r>
              <a:rPr lang="en-US" dirty="0"/>
              <a:t>Pressure-implicit with Splitting of Operators”, or PISO</a:t>
            </a:r>
          </a:p>
          <a:p>
            <a:pPr marL="342900" indent="-342900">
              <a:buFont typeface="Arial" panose="020B0604020202020204" pitchFamily="34" charset="0"/>
              <a:buChar char="•"/>
            </a:pPr>
            <a:r>
              <a:rPr lang="en-US" dirty="0"/>
              <a:t>PISO is a scheme that defines a series of predictors and correctors in the context of a fully implicit solve</a:t>
            </a:r>
          </a:p>
          <a:p>
            <a:r>
              <a:rPr lang="en-US" u="sng" dirty="0"/>
              <a:t>Conclusion</a:t>
            </a:r>
            <a:r>
              <a:rPr lang="en-US" dirty="0"/>
              <a:t>? </a:t>
            </a:r>
          </a:p>
          <a:p>
            <a:pPr marL="342900" indent="-342900">
              <a:buFont typeface="Arial" panose="020B0604020202020204" pitchFamily="34" charset="0"/>
              <a:buChar char="•"/>
            </a:pPr>
            <a:r>
              <a:rPr lang="en-US" dirty="0"/>
              <a:t>Sometimes we code a method correctly, however, have a conceptual error in our understanding of whether or not a scheme is design-order accurate when run in the suggested manner</a:t>
            </a:r>
          </a:p>
          <a:p>
            <a:endParaRPr lang="en-US" dirty="0"/>
          </a:p>
        </p:txBody>
      </p:sp>
      <p:pic>
        <p:nvPicPr>
          <p:cNvPr id="5" name="Picture 4">
            <a:extLst>
              <a:ext uri="{FF2B5EF4-FFF2-40B4-BE49-F238E27FC236}">
                <a16:creationId xmlns:a16="http://schemas.microsoft.com/office/drawing/2014/main" id="{495B9867-BD70-AE2B-879E-C2A2DEC9CB66}"/>
              </a:ext>
            </a:extLst>
          </p:cNvPr>
          <p:cNvPicPr>
            <a:picLocks noChangeAspect="1"/>
          </p:cNvPicPr>
          <p:nvPr/>
        </p:nvPicPr>
        <p:blipFill>
          <a:blip r:embed="rId2"/>
          <a:stretch>
            <a:fillRect/>
          </a:stretch>
        </p:blipFill>
        <p:spPr>
          <a:xfrm>
            <a:off x="7553597" y="838200"/>
            <a:ext cx="3990703" cy="5943600"/>
          </a:xfrm>
          <a:prstGeom prst="rect">
            <a:avLst/>
          </a:prstGeom>
        </p:spPr>
      </p:pic>
    </p:spTree>
    <p:extLst>
      <p:ext uri="{BB962C8B-B14F-4D97-AF65-F5344CB8AC3E}">
        <p14:creationId xmlns:p14="http://schemas.microsoft.com/office/powerpoint/2010/main" val="271113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4B48-F7AC-5A8E-B07D-8B4782509FDB}"/>
              </a:ext>
            </a:extLst>
          </p:cNvPr>
          <p:cNvSpPr>
            <a:spLocks noGrp="1"/>
          </p:cNvSpPr>
          <p:nvPr>
            <p:ph type="title"/>
          </p:nvPr>
        </p:nvSpPr>
        <p:spPr/>
        <p:txBody>
          <a:bodyPr/>
          <a:lstStyle/>
          <a:p>
            <a:r>
              <a:rPr lang="en-US" dirty="0"/>
              <a:t>Finally…. For Transient Flows, Averaging is Required</a:t>
            </a:r>
          </a:p>
        </p:txBody>
      </p:sp>
      <p:sp>
        <p:nvSpPr>
          <p:cNvPr id="3" name="Slide Number Placeholder 2">
            <a:extLst>
              <a:ext uri="{FF2B5EF4-FFF2-40B4-BE49-F238E27FC236}">
                <a16:creationId xmlns:a16="http://schemas.microsoft.com/office/drawing/2014/main" id="{BDFC2D02-EC54-6F39-8C6F-186ACF6548C4}"/>
              </a:ext>
            </a:extLst>
          </p:cNvPr>
          <p:cNvSpPr>
            <a:spLocks noGrp="1"/>
          </p:cNvSpPr>
          <p:nvPr>
            <p:ph type="sldNum" sz="quarter" idx="10"/>
          </p:nvPr>
        </p:nvSpPr>
        <p:spPr/>
        <p:txBody>
          <a:bodyPr/>
          <a:lstStyle/>
          <a:p>
            <a:fld id="{4FAB73BC-B049-4115-A692-8D63A059BFB8}" type="slidenum">
              <a:rPr lang="en-US" smtClean="0"/>
              <a:pPr/>
              <a:t>8</a:t>
            </a:fld>
            <a:endParaRPr lang="en-US" dirty="0"/>
          </a:p>
        </p:txBody>
      </p:sp>
      <p:sp>
        <p:nvSpPr>
          <p:cNvPr id="4" name="Content Placeholder 3">
            <a:extLst>
              <a:ext uri="{FF2B5EF4-FFF2-40B4-BE49-F238E27FC236}">
                <a16:creationId xmlns:a16="http://schemas.microsoft.com/office/drawing/2014/main" id="{53A7C65F-5468-E28C-76FC-D2E317D7D2E0}"/>
              </a:ext>
            </a:extLst>
          </p:cNvPr>
          <p:cNvSpPr>
            <a:spLocks noGrp="1"/>
          </p:cNvSpPr>
          <p:nvPr>
            <p:ph sz="quarter" idx="11"/>
          </p:nvPr>
        </p:nvSpPr>
        <p:spPr/>
        <p:txBody>
          <a:bodyPr/>
          <a:lstStyle/>
          <a:p>
            <a:pPr marL="342900" indent="-342900">
              <a:buFont typeface="Arial" panose="020B0604020202020204" pitchFamily="34" charset="0"/>
              <a:buChar char="•"/>
            </a:pPr>
            <a:r>
              <a:rPr lang="en-US" dirty="0"/>
              <a:t>The </a:t>
            </a:r>
            <a:r>
              <a:rPr lang="en-US" b="1" dirty="0"/>
              <a:t>bane</a:t>
            </a:r>
            <a:r>
              <a:rPr lang="en-US" dirty="0"/>
              <a:t> of turbulent validation: converged statistics require many flow-through times</a:t>
            </a:r>
          </a:p>
          <a:p>
            <a:pPr marL="342900" indent="-342900">
              <a:buFont typeface="Arial" panose="020B0604020202020204" pitchFamily="34" charset="0"/>
              <a:buChar char="•"/>
            </a:pPr>
            <a:r>
              <a:rPr lang="en-US" dirty="0"/>
              <a:t>Statistical convergence of a given simulation may require many flow-through-times; additional source of uncertainty and/or requirement for quantification of solution convergence</a:t>
            </a:r>
          </a:p>
          <a:p>
            <a:endParaRPr lang="en-US" dirty="0"/>
          </a:p>
        </p:txBody>
      </p:sp>
      <p:pic>
        <p:nvPicPr>
          <p:cNvPr id="5" name="Picture 4">
            <a:extLst>
              <a:ext uri="{FF2B5EF4-FFF2-40B4-BE49-F238E27FC236}">
                <a16:creationId xmlns:a16="http://schemas.microsoft.com/office/drawing/2014/main" id="{67A2E889-1347-DC38-7C73-9A63C6363DB4}"/>
              </a:ext>
            </a:extLst>
          </p:cNvPr>
          <p:cNvPicPr>
            <a:picLocks noChangeAspect="1"/>
          </p:cNvPicPr>
          <p:nvPr/>
        </p:nvPicPr>
        <p:blipFill>
          <a:blip r:embed="rId2"/>
          <a:stretch>
            <a:fillRect/>
          </a:stretch>
        </p:blipFill>
        <p:spPr>
          <a:xfrm>
            <a:off x="2923274" y="2481943"/>
            <a:ext cx="6345453" cy="4114800"/>
          </a:xfrm>
          <a:prstGeom prst="rect">
            <a:avLst/>
          </a:prstGeom>
        </p:spPr>
      </p:pic>
    </p:spTree>
    <p:extLst>
      <p:ext uri="{BB962C8B-B14F-4D97-AF65-F5344CB8AC3E}">
        <p14:creationId xmlns:p14="http://schemas.microsoft.com/office/powerpoint/2010/main" val="393177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4D2E-72D9-85D3-9512-59A93024A9F3}"/>
              </a:ext>
            </a:extLst>
          </p:cNvPr>
          <p:cNvSpPr>
            <a:spLocks noGrp="1"/>
          </p:cNvSpPr>
          <p:nvPr>
            <p:ph type="title"/>
          </p:nvPr>
        </p:nvSpPr>
        <p:spPr/>
        <p:txBody>
          <a:bodyPr/>
          <a:lstStyle/>
          <a:p>
            <a:r>
              <a:rPr lang="en-US" dirty="0"/>
              <a:t>Essentials of Code Verification: Review</a:t>
            </a:r>
          </a:p>
        </p:txBody>
      </p:sp>
      <p:sp>
        <p:nvSpPr>
          <p:cNvPr id="3" name="Slide Number Placeholder 2">
            <a:extLst>
              <a:ext uri="{FF2B5EF4-FFF2-40B4-BE49-F238E27FC236}">
                <a16:creationId xmlns:a16="http://schemas.microsoft.com/office/drawing/2014/main" id="{F9FEC4E5-3600-7D52-707C-F2E30D12B205}"/>
              </a:ext>
            </a:extLst>
          </p:cNvPr>
          <p:cNvSpPr>
            <a:spLocks noGrp="1"/>
          </p:cNvSpPr>
          <p:nvPr>
            <p:ph type="sldNum" sz="quarter" idx="10"/>
          </p:nvPr>
        </p:nvSpPr>
        <p:spPr/>
        <p:txBody>
          <a:bodyPr/>
          <a:lstStyle/>
          <a:p>
            <a:fld id="{4FAB73BC-B049-4115-A692-8D63A059BFB8}" type="slidenum">
              <a:rPr lang="en-US" smtClean="0"/>
              <a:pPr/>
              <a:t>9</a:t>
            </a:fld>
            <a:endParaRPr lang="en-US" dirty="0"/>
          </a:p>
        </p:txBody>
      </p:sp>
      <p:sp>
        <p:nvSpPr>
          <p:cNvPr id="4" name="Content Placeholder 3">
            <a:extLst>
              <a:ext uri="{FF2B5EF4-FFF2-40B4-BE49-F238E27FC236}">
                <a16:creationId xmlns:a16="http://schemas.microsoft.com/office/drawing/2014/main" id="{C2F5E193-DCA0-3A24-E42A-A6F3D452FD17}"/>
              </a:ext>
            </a:extLst>
          </p:cNvPr>
          <p:cNvSpPr>
            <a:spLocks noGrp="1"/>
          </p:cNvSpPr>
          <p:nvPr>
            <p:ph sz="quarter" idx="11"/>
          </p:nvPr>
        </p:nvSpPr>
        <p:spPr>
          <a:xfrm>
            <a:off x="647700" y="1409699"/>
            <a:ext cx="11049000" cy="5187043"/>
          </a:xfrm>
        </p:spPr>
        <p:txBody>
          <a:bodyPr/>
          <a:lstStyle/>
          <a:p>
            <a:r>
              <a:rPr lang="en-US" u="sng" dirty="0"/>
              <a:t>Taxonomy</a:t>
            </a:r>
            <a:r>
              <a:rPr lang="en-US" dirty="0"/>
              <a:t>: One </a:t>
            </a:r>
            <a:r>
              <a:rPr lang="en-US" i="1" dirty="0"/>
              <a:t>verifies</a:t>
            </a:r>
            <a:r>
              <a:rPr lang="en-US" dirty="0"/>
              <a:t> code and </a:t>
            </a:r>
            <a:r>
              <a:rPr lang="en-US" i="1" dirty="0"/>
              <a:t>validates</a:t>
            </a:r>
            <a:r>
              <a:rPr lang="en-US" dirty="0"/>
              <a:t> models</a:t>
            </a:r>
          </a:p>
          <a:p>
            <a:pPr marL="342900" indent="-342900">
              <a:buFont typeface="Arial" panose="020B0604020202020204" pitchFamily="34" charset="0"/>
              <a:buChar char="•"/>
            </a:pPr>
            <a:r>
              <a:rPr lang="en-US" dirty="0"/>
              <a:t>Code verification establishes the numerical accuracy of the underlying discretization for the given partial differential equation set</a:t>
            </a:r>
          </a:p>
          <a:p>
            <a:pPr marL="342900" indent="-342900">
              <a:buFont typeface="Arial" panose="020B0604020202020204" pitchFamily="34" charset="0"/>
              <a:buChar char="•"/>
            </a:pPr>
            <a:r>
              <a:rPr lang="en-US" dirty="0"/>
              <a:t>Code verification seeks to provide the temporal and spatial accuracy of the underlying discretization approach</a:t>
            </a:r>
          </a:p>
          <a:p>
            <a:r>
              <a:rPr lang="en-US" dirty="0"/>
              <a:t>For temporal discretization error,</a:t>
            </a:r>
          </a:p>
          <a:p>
            <a:pPr marL="342900" indent="-342900">
              <a:buFont typeface="Arial" panose="020B0604020202020204" pitchFamily="34" charset="0"/>
              <a:buChar char="•"/>
            </a:pPr>
            <a:r>
              <a:rPr lang="en-US" dirty="0"/>
              <a:t>A two-state Backward Euler time integrator should be first-order in time, specifically the error should scale with </a:t>
            </a:r>
            <a:r>
              <a:rPr lang="en-US" dirty="0">
                <a:latin typeface="symbol" charset="2"/>
              </a:rPr>
              <a:t>D</a:t>
            </a:r>
            <a:r>
              <a:rPr lang="en-US" dirty="0"/>
              <a:t>t</a:t>
            </a:r>
          </a:p>
          <a:p>
            <a:pPr marL="342900" indent="-342900">
              <a:buFont typeface="Arial" panose="020B0604020202020204" pitchFamily="34" charset="0"/>
              <a:buChar char="•"/>
            </a:pPr>
            <a:r>
              <a:rPr lang="en-US" dirty="0"/>
              <a:t>A three-state BDF2 time integrator should scale with </a:t>
            </a:r>
            <a:r>
              <a:rPr lang="en-US" dirty="0">
                <a:latin typeface="symbol" charset="2"/>
              </a:rPr>
              <a:t>D</a:t>
            </a:r>
            <a:r>
              <a:rPr lang="en-US" dirty="0"/>
              <a:t>t</a:t>
            </a:r>
            <a:r>
              <a:rPr lang="en-US" baseline="30000" dirty="0"/>
              <a:t>2</a:t>
            </a:r>
          </a:p>
          <a:p>
            <a:pPr marL="342900" indent="-342900">
              <a:buFont typeface="Arial" panose="020B0604020202020204" pitchFamily="34" charset="0"/>
              <a:buChar char="•"/>
            </a:pPr>
            <a:r>
              <a:rPr lang="en-US" dirty="0"/>
              <a:t>A multi-stake Runge-</a:t>
            </a:r>
            <a:r>
              <a:rPr lang="en-US" dirty="0" err="1"/>
              <a:t>Kutta</a:t>
            </a:r>
            <a:r>
              <a:rPr lang="en-US" dirty="0"/>
              <a:t> schemes can achieve higher-order accuracy</a:t>
            </a:r>
          </a:p>
          <a:p>
            <a:r>
              <a:rPr lang="en-US" dirty="0"/>
              <a:t>For spatial discretization error, </a:t>
            </a:r>
          </a:p>
          <a:p>
            <a:pPr marL="342900" indent="-342900">
              <a:buFont typeface="Arial" panose="020B0604020202020204" pitchFamily="34" charset="0"/>
              <a:buChar char="•"/>
            </a:pPr>
            <a:r>
              <a:rPr lang="en-US" dirty="0"/>
              <a:t>A method is design-order if the observed order of accuracy is </a:t>
            </a:r>
            <a:r>
              <a:rPr lang="en-US" dirty="0">
                <a:latin typeface="symbol" charset="2"/>
              </a:rPr>
              <a:t>D</a:t>
            </a:r>
            <a:r>
              <a:rPr lang="en-US" dirty="0"/>
              <a:t>x</a:t>
            </a:r>
            <a:r>
              <a:rPr lang="en-US" baseline="30000" dirty="0"/>
              <a:t>P+1</a:t>
            </a:r>
            <a:r>
              <a:rPr lang="en-US" dirty="0"/>
              <a:t>, where P is the underlying basis polynomial order</a:t>
            </a:r>
          </a:p>
          <a:p>
            <a:endParaRPr lang="en-US" dirty="0"/>
          </a:p>
        </p:txBody>
      </p:sp>
      <p:sp>
        <p:nvSpPr>
          <p:cNvPr id="5" name="TextBox 4">
            <a:extLst>
              <a:ext uri="{FF2B5EF4-FFF2-40B4-BE49-F238E27FC236}">
                <a16:creationId xmlns:a16="http://schemas.microsoft.com/office/drawing/2014/main" id="{C15FE154-073C-1405-60F3-902789E97B7C}"/>
              </a:ext>
            </a:extLst>
          </p:cNvPr>
          <p:cNvSpPr txBox="1"/>
          <p:nvPr/>
        </p:nvSpPr>
        <p:spPr>
          <a:xfrm>
            <a:off x="257908" y="6166340"/>
            <a:ext cx="0" cy="0"/>
          </a:xfrm>
          <a:prstGeom prst="rect">
            <a:avLst/>
          </a:prstGeom>
        </p:spPr>
        <p:txBody>
          <a:bodyPr vert="horz" wrap="none" lIns="91440" tIns="45720" rIns="91440" bIns="45720" rtlCol="0">
            <a:noAutofit/>
          </a:bodyPr>
          <a:lstStyle/>
          <a:p>
            <a:pPr algn="l"/>
            <a:r>
              <a:rPr lang="en-US" dirty="0"/>
              <a:t>Oberkampf and </a:t>
            </a:r>
            <a:r>
              <a:rPr lang="en-US" dirty="0" err="1"/>
              <a:t>Trucano</a:t>
            </a:r>
            <a:r>
              <a:rPr lang="en-US" dirty="0"/>
              <a:t>, Verification and validation in computational fluid dynamics, Progress in Aerospace Sciences,</a:t>
            </a:r>
          </a:p>
          <a:p>
            <a:pPr algn="l"/>
            <a:r>
              <a:rPr lang="en-US" dirty="0"/>
              <a:t>Volume 38, Issue 3, 2002, https://</a:t>
            </a:r>
            <a:r>
              <a:rPr lang="en-US" dirty="0" err="1"/>
              <a:t>doi.org</a:t>
            </a:r>
            <a:r>
              <a:rPr lang="en-US" dirty="0"/>
              <a:t>/10.1016/S0376-0421(02)00005-2.</a:t>
            </a:r>
          </a:p>
        </p:txBody>
      </p:sp>
    </p:spTree>
    <p:extLst>
      <p:ext uri="{BB962C8B-B14F-4D97-AF65-F5344CB8AC3E}">
        <p14:creationId xmlns:p14="http://schemas.microsoft.com/office/powerpoint/2010/main" val="25116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Angles">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Open Sans Bold &amp; light">
      <a:majorFont>
        <a:latin typeface="Open Sans bold"/>
        <a:ea typeface=""/>
        <a:cs typeface=""/>
      </a:majorFont>
      <a:minorFont>
        <a:latin typeface="Open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7095</TotalTime>
  <Words>958</Words>
  <Application>Microsoft Macintosh PowerPoint</Application>
  <PresentationFormat>Widescreen</PresentationFormat>
  <Paragraphs>110</Paragraphs>
  <Slides>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Symbol</vt:lpstr>
      <vt:lpstr>Lucida Sans</vt:lpstr>
      <vt:lpstr>Arial</vt:lpstr>
      <vt:lpstr>Open Sans bold</vt:lpstr>
      <vt:lpstr>Garamond</vt:lpstr>
      <vt:lpstr>Calibri</vt:lpstr>
      <vt:lpstr>Wingdings</vt:lpstr>
      <vt:lpstr>Open Sans</vt:lpstr>
      <vt:lpstr>Courier New</vt:lpstr>
      <vt:lpstr>Symbol</vt:lpstr>
      <vt:lpstr>Sandia Angles</vt:lpstr>
      <vt:lpstr>ME469: A Verification and Validation (V&amp;V) Methodology (Review)</vt:lpstr>
      <vt:lpstr>Verification vs Validation (V&amp;V)? The Formal Lexicon (REVIEW)</vt:lpstr>
      <vt:lpstr>Challenge: Understanding Errors/Uncertainties….</vt:lpstr>
      <vt:lpstr>Review of the Method of Manufactured Solutions (MMS): Providing confidence that the code implementation converges to the proper solution </vt:lpstr>
      <vt:lpstr>Spatial Code Verification for a low-Mach, Variable-Density Flow</vt:lpstr>
      <vt:lpstr>Review of a Strong V&amp;V Process</vt:lpstr>
      <vt:lpstr>Code or Conceptual Error? Part 1: Time Splitting</vt:lpstr>
      <vt:lpstr>Finally…. For Transient Flows, Averaging is Required</vt:lpstr>
      <vt:lpstr>Essentials of Code Verification: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Rejeki Lancar</dc:creator>
  <cp:lastModifiedBy>Domino, Stefan Paul</cp:lastModifiedBy>
  <cp:revision>633</cp:revision>
  <cp:lastPrinted>2022-11-15T19:00:23Z</cp:lastPrinted>
  <dcterms:created xsi:type="dcterms:W3CDTF">2018-07-21T13:25:45Z</dcterms:created>
  <dcterms:modified xsi:type="dcterms:W3CDTF">2024-04-30T15:24:01Z</dcterms:modified>
</cp:coreProperties>
</file>