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2" r:id="rId1"/>
  </p:sldMasterIdLst>
  <p:notesMasterIdLst>
    <p:notesMasterId r:id="rId14"/>
  </p:notesMasterIdLst>
  <p:handoutMasterIdLst>
    <p:handoutMasterId r:id="rId15"/>
  </p:handoutMasterIdLst>
  <p:sldIdLst>
    <p:sldId id="256" r:id="rId2"/>
    <p:sldId id="1929" r:id="rId3"/>
    <p:sldId id="1930" r:id="rId4"/>
    <p:sldId id="1934" r:id="rId5"/>
    <p:sldId id="1944" r:id="rId6"/>
    <p:sldId id="1942" r:id="rId7"/>
    <p:sldId id="1940" r:id="rId8"/>
    <p:sldId id="1962" r:id="rId9"/>
    <p:sldId id="1950" r:id="rId10"/>
    <p:sldId id="1953" r:id="rId11"/>
    <p:sldId id="1956" r:id="rId12"/>
    <p:sldId id="1957" r:id="rId13"/>
  </p:sldIdLst>
  <p:sldSz cx="12192000" cy="6858000"/>
  <p:notesSz cx="6858000" cy="9144000"/>
  <p:embeddedFontLst>
    <p:embeddedFont>
      <p:font typeface="Open Sans" panose="020B0606030504020204" pitchFamily="34" charset="0"/>
      <p:regular r:id="rId16"/>
      <p:bold r:id="rId17"/>
      <p:italic r:id="rId18"/>
      <p:boldItalic r:id="rId19"/>
    </p:embeddedFont>
    <p:embeddedFont>
      <p:font typeface="Open Sans bold" panose="020B070603080402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8F097-0A73-434B-97FE-ED3B8A0EF645}">
          <p14:sldIdLst>
            <p14:sldId id="256"/>
            <p14:sldId id="1929"/>
            <p14:sldId id="1930"/>
            <p14:sldId id="1934"/>
            <p14:sldId id="1944"/>
            <p14:sldId id="1942"/>
            <p14:sldId id="1940"/>
            <p14:sldId id="1962"/>
            <p14:sldId id="1950"/>
            <p14:sldId id="1953"/>
            <p14:sldId id="1956"/>
            <p14:sldId id="195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Sarah Nicole" initials="SSN" lastIdx="5" clrIdx="0">
    <p:extLst>
      <p:ext uri="{19B8F6BF-5375-455C-9EA6-DF929625EA0E}">
        <p15:presenceInfo xmlns:p15="http://schemas.microsoft.com/office/powerpoint/2012/main" userId="S::snscott@sandia.gov::54896aa5-e1a9-4d47-b7f4-07892d7ea3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DD"/>
    <a:srgbClr val="00ACD5"/>
    <a:srgbClr val="339A2E"/>
    <a:srgbClr val="1A315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495" autoAdjust="0"/>
    <p:restoredTop sz="96301" autoAdjust="0"/>
  </p:normalViewPr>
  <p:slideViewPr>
    <p:cSldViewPr snapToGrid="0" showGuides="1">
      <p:cViewPr varScale="1">
        <p:scale>
          <a:sx n="114" d="100"/>
          <a:sy n="114" d="100"/>
        </p:scale>
        <p:origin x="192" y="352"/>
      </p:cViewPr>
      <p:guideLst/>
    </p:cSldViewPr>
  </p:slideViewPr>
  <p:notesTextViewPr>
    <p:cViewPr>
      <p:scale>
        <a:sx n="85" d="100"/>
        <a:sy n="85" d="100"/>
      </p:scale>
      <p:origin x="0" y="0"/>
    </p:cViewPr>
  </p:notesTextViewPr>
  <p:sorterViewPr>
    <p:cViewPr>
      <p:scale>
        <a:sx n="1" d="1"/>
        <a:sy n="1" d="1"/>
      </p:scale>
      <p:origin x="0" y="0"/>
    </p:cViewPr>
  </p:sorterViewPr>
  <p:notesViewPr>
    <p:cSldViewPr snapToGrid="0" showGuides="1">
      <p:cViewPr varScale="1">
        <p:scale>
          <a:sx n="84" d="100"/>
          <a:sy n="84" d="100"/>
        </p:scale>
        <p:origin x="2752"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12B77-F7E2-4D68-A9CB-41B8CCDC9B29}" type="datetimeFigureOut">
              <a:rPr lang="en-US" smtClean="0">
                <a:latin typeface="Open Sans" panose="020B0606030504020204" pitchFamily="34" charset="0"/>
              </a:rPr>
              <a:t>4/29/25</a:t>
            </a:fld>
            <a:endParaRPr lang="en-US" dirty="0">
              <a:latin typeface="Open Sans" panose="020B0606030504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C23351-3FB3-4478-AE7D-BEC670948232}"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3910645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pen Sans" panose="020B0606030504020204" pitchFamily="34" charset="0"/>
              </a:defRPr>
            </a:lvl1pPr>
          </a:lstStyle>
          <a:p>
            <a:fld id="{896A8DF4-6A87-4F69-8212-F0A65870B2F2}" type="datetimeFigureOut">
              <a:rPr lang="en-US" smtClean="0"/>
              <a:pPr/>
              <a:t>4/29/25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pen Sans" panose="020B0606030504020204" pitchFamily="34" charset="0"/>
              </a:defRPr>
            </a:lvl1pPr>
          </a:lstStyle>
          <a:p>
            <a:fld id="{E21A7267-269F-4D26-9F96-B6358A06B982}" type="slidenum">
              <a:rPr lang="en-US" smtClean="0"/>
              <a:pPr/>
              <a:t>‹#›</a:t>
            </a:fld>
            <a:endParaRPr lang="en-US" dirty="0"/>
          </a:p>
        </p:txBody>
      </p:sp>
    </p:spTree>
    <p:extLst>
      <p:ext uri="{BB962C8B-B14F-4D97-AF65-F5344CB8AC3E}">
        <p14:creationId xmlns:p14="http://schemas.microsoft.com/office/powerpoint/2010/main" val="341071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pen Sans" panose="020B0606030504020204" pitchFamily="34" charset="0"/>
        <a:ea typeface="+mn-ea"/>
        <a:cs typeface="+mn-cs"/>
      </a:defRPr>
    </a:lvl1pPr>
    <a:lvl2pPr marL="457200" algn="l" defTabSz="914400" rtl="0" eaLnBrk="1" latinLnBrk="0" hangingPunct="1">
      <a:defRPr sz="1200" b="0" i="0" kern="1200">
        <a:solidFill>
          <a:schemeClr val="tx1"/>
        </a:solidFill>
        <a:latin typeface="Open Sans" panose="020B0606030504020204" pitchFamily="34" charset="0"/>
        <a:ea typeface="+mn-ea"/>
        <a:cs typeface="+mn-cs"/>
      </a:defRPr>
    </a:lvl2pPr>
    <a:lvl3pPr marL="914400" algn="l" defTabSz="914400" rtl="0" eaLnBrk="1" latinLnBrk="0" hangingPunct="1">
      <a:defRPr sz="1200" b="0" i="0" kern="1200">
        <a:solidFill>
          <a:schemeClr val="tx1"/>
        </a:solidFill>
        <a:latin typeface="Open Sans" panose="020B0606030504020204" pitchFamily="34" charset="0"/>
        <a:ea typeface="+mn-ea"/>
        <a:cs typeface="+mn-cs"/>
      </a:defRPr>
    </a:lvl3pPr>
    <a:lvl4pPr marL="1371600" algn="l" defTabSz="914400" rtl="0" eaLnBrk="1" latinLnBrk="0" hangingPunct="1">
      <a:defRPr sz="1200" b="0" i="0" kern="1200">
        <a:solidFill>
          <a:schemeClr val="tx1"/>
        </a:solidFill>
        <a:latin typeface="Open Sans" panose="020B0606030504020204" pitchFamily="34" charset="0"/>
        <a:ea typeface="+mn-ea"/>
        <a:cs typeface="+mn-cs"/>
      </a:defRPr>
    </a:lvl4pPr>
    <a:lvl5pPr marL="1828800" algn="l" defTabSz="914400" rtl="0" eaLnBrk="1" latinLnBrk="0" hangingPunct="1">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A7267-269F-4D26-9F96-B6358A06B982}" type="slidenum">
              <a:rPr lang="en-US" smtClean="0"/>
              <a:t>1</a:t>
            </a:fld>
            <a:endParaRPr lang="en-US"/>
          </a:p>
        </p:txBody>
      </p:sp>
    </p:spTree>
    <p:extLst>
      <p:ext uri="{BB962C8B-B14F-4D97-AF65-F5344CB8AC3E}">
        <p14:creationId xmlns:p14="http://schemas.microsoft.com/office/powerpoint/2010/main" val="3850189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energy.gov/downloads/doe-public-access-pla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90600" y="1575115"/>
            <a:ext cx="6165850" cy="1317382"/>
          </a:xfrm>
        </p:spPr>
        <p:txBody>
          <a:bodyPr anchor="b">
            <a:normAutofit/>
          </a:bodyPr>
          <a:lstStyle>
            <a:lvl1pPr algn="l">
              <a:defRPr sz="36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90599" y="3719997"/>
            <a:ext cx="5243147" cy="667120"/>
          </a:xfrm>
          <a:prstGeom prst="rect">
            <a:avLst/>
          </a:prstGeom>
        </p:spPr>
        <p:txBody>
          <a:bodyPr anchor="ctr">
            <a:noAutofit/>
          </a:bodyPr>
          <a:lstStyle>
            <a:lvl1pPr marL="0" indent="0" algn="l">
              <a:buNone/>
              <a:defRPr sz="1600" b="0" spc="0">
                <a:solidFill>
                  <a:schemeClr val="tx2">
                    <a:lumMod val="40000"/>
                    <a:lumOff val="6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OR AUTHOR NAMES</a:t>
            </a:r>
          </a:p>
        </p:txBody>
      </p:sp>
      <p:sp>
        <p:nvSpPr>
          <p:cNvPr id="27" name="Text Placeholder 26">
            <a:extLst>
              <a:ext uri="{FF2B5EF4-FFF2-40B4-BE49-F238E27FC236}">
                <a16:creationId xmlns:a16="http://schemas.microsoft.com/office/drawing/2014/main" id="{62ED528D-5375-6147-9677-05F4F59A3A33}"/>
              </a:ext>
            </a:extLst>
          </p:cNvPr>
          <p:cNvSpPr>
            <a:spLocks noGrp="1"/>
          </p:cNvSpPr>
          <p:nvPr>
            <p:ph type="body" sz="quarter" idx="10" hasCustomPrompt="1"/>
          </p:nvPr>
        </p:nvSpPr>
        <p:spPr>
          <a:xfrm>
            <a:off x="990600" y="3015777"/>
            <a:ext cx="6165850" cy="378587"/>
          </a:xfrm>
          <a:prstGeom prst="rect">
            <a:avLst/>
          </a:prstGeom>
        </p:spPr>
        <p:txBody>
          <a:bodyPr>
            <a:normAutofit/>
          </a:bodyPr>
          <a:lstStyle>
            <a:lvl1pPr marL="0" indent="0">
              <a:buNone/>
              <a:defRPr sz="2000">
                <a:solidFill>
                  <a:schemeClr val="bg2"/>
                </a:solidFill>
              </a:defRPr>
            </a:lvl1pPr>
          </a:lstStyle>
          <a:p>
            <a:pPr lvl="0"/>
            <a:r>
              <a:rPr lang="en-US" dirty="0"/>
              <a:t>Click to add subtitle</a:t>
            </a:r>
          </a:p>
        </p:txBody>
      </p:sp>
      <p:sp>
        <p:nvSpPr>
          <p:cNvPr id="20" name="Text Placeholder 24">
            <a:extLst>
              <a:ext uri="{FF2B5EF4-FFF2-40B4-BE49-F238E27FC236}">
                <a16:creationId xmlns:a16="http://schemas.microsoft.com/office/drawing/2014/main" id="{58F7247A-244D-6A48-BBB7-15233E751B35}"/>
              </a:ext>
            </a:extLst>
          </p:cNvPr>
          <p:cNvSpPr>
            <a:spLocks noGrp="1"/>
          </p:cNvSpPr>
          <p:nvPr>
            <p:ph type="body" sz="quarter" idx="15" hasCustomPrompt="1"/>
          </p:nvPr>
        </p:nvSpPr>
        <p:spPr>
          <a:xfrm>
            <a:off x="2588669" y="6296999"/>
            <a:ext cx="1828800" cy="136525"/>
          </a:xfrm>
          <a:prstGeom prst="rect">
            <a:avLst/>
          </a:prstGeom>
        </p:spPr>
        <p:txBody>
          <a:bodyPr lIns="0" tIns="0" rIns="0" bIns="0">
            <a:normAutofit/>
          </a:bodyPr>
          <a:lstStyle>
            <a:lvl1pPr marL="0" indent="0" algn="ctr">
              <a:buNone/>
              <a:defRPr sz="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SAND XXXX-XXXX P</a:t>
            </a:r>
          </a:p>
        </p:txBody>
      </p:sp>
      <p:sp>
        <p:nvSpPr>
          <p:cNvPr id="22" name="Text Placeholder 4">
            <a:extLst>
              <a:ext uri="{FF2B5EF4-FFF2-40B4-BE49-F238E27FC236}">
                <a16:creationId xmlns:a16="http://schemas.microsoft.com/office/drawing/2014/main" id="{28DA6BE7-D5D1-5C4B-8879-A66353A8517F}"/>
              </a:ext>
            </a:extLst>
          </p:cNvPr>
          <p:cNvSpPr>
            <a:spLocks noGrp="1"/>
          </p:cNvSpPr>
          <p:nvPr>
            <p:ph type="body" sz="quarter" idx="22" hasCustomPrompt="1"/>
          </p:nvPr>
        </p:nvSpPr>
        <p:spPr>
          <a:xfrm>
            <a:off x="990600" y="4509920"/>
            <a:ext cx="4297393" cy="667120"/>
          </a:xfrm>
          <a:prstGeom prst="rect">
            <a:avLst/>
          </a:prstGeom>
        </p:spPr>
        <p:txBody>
          <a:bodyPr lIns="0" tIns="0" rIns="0" bIns="0"/>
          <a:lstStyle>
            <a:lvl1pPr>
              <a:buFontTx/>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DATE, LOCATION, OR ADDITIONAL CONTENT</a:t>
            </a:r>
          </a:p>
        </p:txBody>
      </p:sp>
      <p:pic>
        <p:nvPicPr>
          <p:cNvPr id="15" name="Picture 14">
            <a:extLst>
              <a:ext uri="{FF2B5EF4-FFF2-40B4-BE49-F238E27FC236}">
                <a16:creationId xmlns:a16="http://schemas.microsoft.com/office/drawing/2014/main" id="{4503A6FD-C173-A64C-B254-829092777B42}"/>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4288" r="-3731"/>
          <a:stretch/>
        </p:blipFill>
        <p:spPr>
          <a:xfrm>
            <a:off x="966239" y="479998"/>
            <a:ext cx="1271441" cy="492365"/>
          </a:xfrm>
          <a:prstGeom prst="rect">
            <a:avLst/>
          </a:prstGeom>
        </p:spPr>
      </p:pic>
      <p:sp>
        <p:nvSpPr>
          <p:cNvPr id="16" name="TextBox 15">
            <a:extLst>
              <a:ext uri="{FF2B5EF4-FFF2-40B4-BE49-F238E27FC236}">
                <a16:creationId xmlns:a16="http://schemas.microsoft.com/office/drawing/2014/main" id="{AC12122B-590E-9045-872C-38970E3FF20E}"/>
              </a:ext>
            </a:extLst>
          </p:cNvPr>
          <p:cNvSpPr txBox="1"/>
          <p:nvPr userDrawn="1"/>
        </p:nvSpPr>
        <p:spPr>
          <a:xfrm>
            <a:off x="912699" y="1056087"/>
            <a:ext cx="4710777" cy="307777"/>
          </a:xfrm>
          <a:prstGeom prst="rect">
            <a:avLst/>
          </a:prstGeom>
          <a:noFill/>
        </p:spPr>
        <p:txBody>
          <a:bodyPr wrap="none" rtlCol="0">
            <a:spAutoFit/>
          </a:bodyPr>
          <a:lstStyle/>
          <a:p>
            <a:r>
              <a:rPr lang="en-US" sz="1400" spc="150" baseline="0" dirty="0">
                <a:solidFill>
                  <a:schemeClr val="bg1"/>
                </a:solidFill>
                <a:latin typeface="+mj-lt"/>
              </a:rPr>
              <a:t>Exceptional service in the national interest</a:t>
            </a:r>
          </a:p>
        </p:txBody>
      </p:sp>
      <p:sp>
        <p:nvSpPr>
          <p:cNvPr id="19" name="TextBox 18">
            <a:extLst>
              <a:ext uri="{FF2B5EF4-FFF2-40B4-BE49-F238E27FC236}">
                <a16:creationId xmlns:a16="http://schemas.microsoft.com/office/drawing/2014/main" id="{1D369985-FB39-5049-971A-8BBBC56F2C4E}"/>
              </a:ext>
            </a:extLst>
          </p:cNvPr>
          <p:cNvSpPr txBox="1"/>
          <p:nvPr userDrawn="1"/>
        </p:nvSpPr>
        <p:spPr>
          <a:xfrm>
            <a:off x="4650056" y="5465549"/>
            <a:ext cx="7491081" cy="762516"/>
          </a:xfrm>
          <a:prstGeom prst="rect">
            <a:avLst/>
          </a:prstGeom>
          <a:noFill/>
        </p:spPr>
        <p:txBody>
          <a:bodyPr wrap="square" rtlCol="0">
            <a:spAutoFit/>
          </a:bodyPr>
          <a:lstStyle/>
          <a:p>
            <a:pPr algn="just">
              <a:lnSpc>
                <a:spcPct val="110000"/>
              </a:lnSpc>
            </a:pPr>
            <a:r>
              <a:rPr lang="en-US" sz="800" b="0" i="1" u="none" strike="noStrike" dirty="0">
                <a:solidFill>
                  <a:srgbClr val="000000"/>
                </a:solidFill>
                <a:effectLst/>
                <a:latin typeface="Calibri" panose="020F0502020204030204" pitchFamily="34" charset="0"/>
              </a:rPr>
              <a:t>This presentation has been authored by an employee of National Technology &amp; Engineering Solutions of Sandia, LLC under Contract No. DE-NA0003525 with the U.S. Department of Energy (DOE). The employee owns all right, title and interest in and to the presentation and is solely responsible for its contents. The United States Government retains and the publisher, by accepting the article for publication, acknowledges that the United States Government retains a non-exclusive, paid-up, irrevocable, world-wide license to publish or reproduce the published form of this article or allow others to do so, for United States Government purposes. The DOE will provide public access to these results of federally sponsored research in accordance with the DOE Public Access Plan </a:t>
            </a:r>
            <a:r>
              <a:rPr lang="en-US" sz="800" b="0" i="1" u="sng" strike="noStrike" dirty="0">
                <a:solidFill>
                  <a:srgbClr val="0563C1"/>
                </a:solidFill>
                <a:effectLst/>
                <a:latin typeface="Calibri" panose="020F0502020204030204" pitchFamily="34" charset="0"/>
                <a:hlinkClick r:id="rId4" tooltip="https://www.energy.gov/downloads/doe-public-access-plan"/>
              </a:rPr>
              <a:t>https://www.energy.gov/downloads/doe-public-access-plan</a:t>
            </a:r>
            <a:r>
              <a:rPr lang="en-US" sz="800" b="0" i="1" u="none" strike="noStrike" dirty="0">
                <a:solidFill>
                  <a:srgbClr val="000000"/>
                </a:solidFill>
                <a:effectLst/>
                <a:latin typeface="Calibri" panose="020F0502020204030204" pitchFamily="34" charset="0"/>
              </a:rPr>
              <a:t>.</a:t>
            </a:r>
            <a:endParaRPr lang="en-US" sz="800" b="0" i="0" dirty="0">
              <a:solidFill>
                <a:schemeClr val="bg2">
                  <a:lumMod val="50000"/>
                </a:schemeClr>
              </a:solidFill>
              <a:latin typeface="Open Sans" panose="020B0606030504020204" pitchFamily="34" charset="0"/>
            </a:endParaRPr>
          </a:p>
        </p:txBody>
      </p:sp>
      <p:pic>
        <p:nvPicPr>
          <p:cNvPr id="21" name="Picture 20">
            <a:extLst>
              <a:ext uri="{FF2B5EF4-FFF2-40B4-BE49-F238E27FC236}">
                <a16:creationId xmlns:a16="http://schemas.microsoft.com/office/drawing/2014/main" id="{5ADC7756-6766-FF46-BFDC-7CBCF88C2FB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0965815" y="6362720"/>
            <a:ext cx="654939" cy="159193"/>
          </a:xfrm>
          <a:prstGeom prst="rect">
            <a:avLst/>
          </a:prstGeom>
        </p:spPr>
      </p:pic>
      <p:pic>
        <p:nvPicPr>
          <p:cNvPr id="23" name="Picture 22">
            <a:extLst>
              <a:ext uri="{FF2B5EF4-FFF2-40B4-BE49-F238E27FC236}">
                <a16:creationId xmlns:a16="http://schemas.microsoft.com/office/drawing/2014/main" id="{1B5135D8-0C79-D249-B01D-F828C9075378}"/>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1052075" y="6609587"/>
            <a:ext cx="463192" cy="134533"/>
          </a:xfrm>
          <a:prstGeom prst="rect">
            <a:avLst/>
          </a:prstGeom>
        </p:spPr>
      </p:pic>
    </p:spTree>
    <p:extLst>
      <p:ext uri="{BB962C8B-B14F-4D97-AF65-F5344CB8AC3E}">
        <p14:creationId xmlns:p14="http://schemas.microsoft.com/office/powerpoint/2010/main" val="18093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8423" y="2066192"/>
            <a:ext cx="3868616" cy="2795954"/>
          </a:xfrm>
        </p:spPr>
        <p:txBody>
          <a:bodyPr anchor="ctr">
            <a:normAutofit/>
          </a:bodyPr>
          <a:lstStyle>
            <a:lvl1pPr algn="ctr">
              <a:defRPr sz="4000">
                <a:solidFill>
                  <a:schemeClr val="bg1"/>
                </a:solidFill>
              </a:defRPr>
            </a:lvl1pPr>
          </a:lstStyle>
          <a:p>
            <a:r>
              <a:rPr lang="en-US" dirty="0"/>
              <a:t>CLICK TO ADD TITLE</a:t>
            </a:r>
          </a:p>
        </p:txBody>
      </p:sp>
    </p:spTree>
    <p:extLst>
      <p:ext uri="{BB962C8B-B14F-4D97-AF65-F5344CB8AC3E}">
        <p14:creationId xmlns:p14="http://schemas.microsoft.com/office/powerpoint/2010/main" val="415352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31985" y="2919047"/>
            <a:ext cx="4598377" cy="1767254"/>
          </a:xfrm>
        </p:spPr>
        <p:txBody>
          <a:bodyPr anchor="ctr">
            <a:normAutofit/>
          </a:bodyPr>
          <a:lstStyle>
            <a:lvl1pPr algn="l">
              <a:defRPr sz="3600">
                <a:solidFill>
                  <a:schemeClr val="bg1"/>
                </a:solidFill>
              </a:defRPr>
            </a:lvl1pPr>
          </a:lstStyle>
          <a:p>
            <a:r>
              <a:rPr lang="en-US" dirty="0"/>
              <a:t>CLICK TO ADD TITLE</a:t>
            </a:r>
          </a:p>
        </p:txBody>
      </p:sp>
    </p:spTree>
    <p:extLst>
      <p:ext uri="{BB962C8B-B14F-4D97-AF65-F5344CB8AC3E}">
        <p14:creationId xmlns:p14="http://schemas.microsoft.com/office/powerpoint/2010/main" val="387136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27ED-C799-AA4A-BA7C-2FFFBEA251A4}"/>
              </a:ext>
            </a:extLst>
          </p:cNvPr>
          <p:cNvSpPr>
            <a:spLocks noGrp="1"/>
          </p:cNvSpPr>
          <p:nvPr>
            <p:ph type="title" hasCustomPrompt="1"/>
          </p:nvPr>
        </p:nvSpPr>
        <p:spPr/>
        <p:txBody>
          <a:bodyPr/>
          <a:lstStyle/>
          <a:p>
            <a:r>
              <a:rPr lang="en-US" dirty="0"/>
              <a:t>TITLE AND CONTENT - Click to add title</a:t>
            </a:r>
          </a:p>
        </p:txBody>
      </p:sp>
      <p:sp>
        <p:nvSpPr>
          <p:cNvPr id="3" name="Slide Number Placeholder 2">
            <a:extLst>
              <a:ext uri="{FF2B5EF4-FFF2-40B4-BE49-F238E27FC236}">
                <a16:creationId xmlns:a16="http://schemas.microsoft.com/office/drawing/2014/main" id="{87D4B9F0-F682-C847-A4A4-C8832F0065E1}"/>
              </a:ext>
            </a:extLst>
          </p:cNvPr>
          <p:cNvSpPr>
            <a:spLocks noGrp="1"/>
          </p:cNvSpPr>
          <p:nvPr>
            <p:ph type="sldNum" sz="quarter" idx="10"/>
          </p:nvPr>
        </p:nvSpPr>
        <p:spPr/>
        <p:txBody>
          <a:bodyPr/>
          <a:lstStyle/>
          <a:p>
            <a:fld id="{4FAB73BC-B049-4115-A692-8D63A059BFB8}" type="slidenum">
              <a:rPr lang="en-US" smtClean="0"/>
              <a:pPr/>
              <a:t>‹#›</a:t>
            </a:fld>
            <a:endParaRPr lang="en-US" dirty="0"/>
          </a:p>
        </p:txBody>
      </p:sp>
      <p:sp>
        <p:nvSpPr>
          <p:cNvPr id="5" name="Content Placeholder 4">
            <a:extLst>
              <a:ext uri="{FF2B5EF4-FFF2-40B4-BE49-F238E27FC236}">
                <a16:creationId xmlns:a16="http://schemas.microsoft.com/office/drawing/2014/main" id="{BAC6C40D-F7AE-5D42-B2A9-60C9F62ADE8A}"/>
              </a:ext>
            </a:extLst>
          </p:cNvPr>
          <p:cNvSpPr>
            <a:spLocks noGrp="1"/>
          </p:cNvSpPr>
          <p:nvPr>
            <p:ph sz="quarter" idx="11" hasCustomPrompt="1"/>
          </p:nvPr>
        </p:nvSpPr>
        <p:spPr>
          <a:xfrm>
            <a:off x="647700" y="1409700"/>
            <a:ext cx="11049000" cy="4610100"/>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87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Doub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AND DOUBLE CONTENT - CLICK TO ADD TITLE</a:t>
            </a:r>
          </a:p>
        </p:txBody>
      </p:sp>
      <p:sp>
        <p:nvSpPr>
          <p:cNvPr id="3" name="Content Placeholder 2"/>
          <p:cNvSpPr>
            <a:spLocks noGrp="1"/>
          </p:cNvSpPr>
          <p:nvPr>
            <p:ph idx="1" hasCustomPrompt="1"/>
          </p:nvPr>
        </p:nvSpPr>
        <p:spPr>
          <a:xfrm>
            <a:off x="647700" y="1409701"/>
            <a:ext cx="5212412" cy="4610100"/>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Courier New" panose="02070309020205020404" pitchFamily="49" charset="0"/>
              <a:buChar char="o"/>
              <a:defRPr>
                <a:latin typeface="Open Sans" panose="020B0606030504020204" pitchFamily="34" charset="0"/>
              </a:defRPr>
            </a:lvl2pPr>
            <a:lvl3pPr>
              <a:lnSpc>
                <a:spcPct val="100000"/>
              </a:lnSpc>
              <a:buFont typeface="Courier New" panose="02070309020205020404" pitchFamily="49" charset="0"/>
              <a:buChar char="o"/>
              <a:defRPr>
                <a:latin typeface="Open Sans" panose="020B0606030504020204" pitchFamily="34" charset="0"/>
              </a:defRPr>
            </a:lvl3pPr>
            <a:lvl4pPr>
              <a:lnSpc>
                <a:spcPct val="100000"/>
              </a:lnSpc>
              <a:buFont typeface="Courier New" panose="02070309020205020404" pitchFamily="49" charset="0"/>
              <a:buChar char="o"/>
              <a:defRPr>
                <a:latin typeface="Open Sans" panose="020B0606030504020204" pitchFamily="34" charset="0"/>
              </a:defRPr>
            </a:lvl4pPr>
            <a:lvl5pPr>
              <a:lnSpc>
                <a:spcPct val="100000"/>
              </a:lnSpc>
              <a:buFont typeface="Courier New" panose="02070309020205020404" pitchFamily="49" charset="0"/>
              <a:buChar char="o"/>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6" name="Content Placeholder 2">
            <a:extLst>
              <a:ext uri="{FF2B5EF4-FFF2-40B4-BE49-F238E27FC236}">
                <a16:creationId xmlns:a16="http://schemas.microsoft.com/office/drawing/2014/main" id="{5D970262-8623-2B46-A712-FEE93CC93EDE}"/>
              </a:ext>
            </a:extLst>
          </p:cNvPr>
          <p:cNvSpPr>
            <a:spLocks noGrp="1"/>
          </p:cNvSpPr>
          <p:nvPr>
            <p:ph idx="10" hasCustomPrompt="1"/>
          </p:nvPr>
        </p:nvSpPr>
        <p:spPr>
          <a:xfrm>
            <a:off x="6331888" y="1409700"/>
            <a:ext cx="5364812" cy="4610101"/>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Wingdings" pitchFamily="2" charset="2"/>
              <a:buChar char="§"/>
              <a:defRPr>
                <a:latin typeface="Open Sans" panose="020B0606030504020204" pitchFamily="34" charset="0"/>
              </a:defRPr>
            </a:lvl2pPr>
            <a:lvl3pPr>
              <a:lnSpc>
                <a:spcPct val="100000"/>
              </a:lnSpc>
              <a:buFont typeface="Wingdings" pitchFamily="2" charset="2"/>
              <a:buChar char="§"/>
              <a:defRPr>
                <a:latin typeface="Open Sans" panose="020B0606030504020204" pitchFamily="34" charset="0"/>
              </a:defRPr>
            </a:lvl3pPr>
            <a:lvl4pPr>
              <a:lnSpc>
                <a:spcPct val="100000"/>
              </a:lnSpc>
              <a:buFont typeface="Wingdings" pitchFamily="2" charset="2"/>
              <a:buChar char="§"/>
              <a:defRPr>
                <a:latin typeface="Open Sans" panose="020B0606030504020204" pitchFamily="34" charset="0"/>
              </a:defRPr>
            </a:lvl4pPr>
            <a:lvl5pPr>
              <a:lnSpc>
                <a:spcPct val="100000"/>
              </a:lnSpc>
              <a:buFont typeface="Wingdings" pitchFamily="2" charset="2"/>
              <a:buChar cha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8" name="Slide Number Placeholder 5">
            <a:extLst>
              <a:ext uri="{FF2B5EF4-FFF2-40B4-BE49-F238E27FC236}">
                <a16:creationId xmlns:a16="http://schemas.microsoft.com/office/drawing/2014/main" id="{1CF5FC13-FF8A-8C4E-BA9B-B1FED8AA82E4}"/>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44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ONLY - CLICK TO ADD TITLE</a:t>
            </a:r>
          </a:p>
        </p:txBody>
      </p:sp>
      <p:sp>
        <p:nvSpPr>
          <p:cNvPr id="5" name="Slide Number Placeholder 5">
            <a:extLst>
              <a:ext uri="{FF2B5EF4-FFF2-40B4-BE49-F238E27FC236}">
                <a16:creationId xmlns:a16="http://schemas.microsoft.com/office/drawing/2014/main" id="{6E97028B-705D-5846-9BF6-441624A3FB9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3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Slid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B71B262-AC2E-494D-B366-04431A29FCBF}"/>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0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261257"/>
            <a:ext cx="10096500" cy="774779"/>
          </a:xfrm>
          <a:prstGeom prst="rect">
            <a:avLst/>
          </a:prstGeom>
        </p:spPr>
        <p:txBody>
          <a:bodyPr vert="horz" lIns="0" tIns="0" rIns="0" bIns="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CAC4959A-AD2F-9049-854D-6985DFCF4E46}"/>
              </a:ext>
            </a:extLst>
          </p:cNvPr>
          <p:cNvSpPr>
            <a:spLocks noGrp="1"/>
          </p:cNvSpPr>
          <p:nvPr>
            <p:ph type="body" idx="1"/>
          </p:nvPr>
        </p:nvSpPr>
        <p:spPr>
          <a:xfrm>
            <a:off x="654222" y="1429233"/>
            <a:ext cx="11042478" cy="459056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17C06173-326E-C842-95A0-26D69A4B9AF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b="0" i="0">
                <a:solidFill>
                  <a:srgbClr val="FFFFFF"/>
                </a:solidFill>
                <a:latin typeface="Open Sans" panose="020B0606030504020204"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0262625"/>
      </p:ext>
    </p:extLst>
  </p:cSld>
  <p:clrMap bg1="lt1" tx1="dk1" bg2="lt2" tx2="dk2" accent1="accent1" accent2="accent2" accent3="accent3" accent4="accent4" accent5="accent5" accent6="accent6" hlink="hlink" folHlink="folHlink"/>
  <p:sldLayoutIdLst>
    <p:sldLayoutId id="2147483752" r:id="rId1"/>
    <p:sldLayoutId id="2147483733" r:id="rId2"/>
    <p:sldLayoutId id="2147483758" r:id="rId3"/>
    <p:sldLayoutId id="2147483763" r:id="rId4"/>
    <p:sldLayoutId id="2147483760" r:id="rId5"/>
    <p:sldLayoutId id="2147483761" r:id="rId6"/>
    <p:sldLayoutId id="2147483762"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image" Target="../media/image26.emf"/><Relationship Id="rId1" Type="http://schemas.openxmlformats.org/officeDocument/2006/relationships/slideLayout" Target="../slideLayouts/slideLayout4.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emf"/><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 Id="rId5" Type="http://schemas.openxmlformats.org/officeDocument/2006/relationships/image" Target="../media/image20.emf"/><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23EA49-B5D0-1541-8EC1-3C4BE870D2BF}"/>
              </a:ext>
            </a:extLst>
          </p:cNvPr>
          <p:cNvSpPr>
            <a:spLocks noGrp="1"/>
          </p:cNvSpPr>
          <p:nvPr>
            <p:ph type="ctrTitle"/>
          </p:nvPr>
        </p:nvSpPr>
        <p:spPr>
          <a:xfrm>
            <a:off x="990600" y="1575114"/>
            <a:ext cx="7037522" cy="1853885"/>
          </a:xfrm>
        </p:spPr>
        <p:txBody>
          <a:bodyPr>
            <a:normAutofit/>
          </a:bodyPr>
          <a:lstStyle/>
          <a:p>
            <a:r>
              <a:rPr lang="en-US" sz="3000" dirty="0"/>
              <a:t>ME469: Introduction to the low-Mach </a:t>
            </a:r>
            <a:r>
              <a:rPr lang="en-US" sz="3000"/>
              <a:t>Number Approximation (Review)</a:t>
            </a:r>
            <a:endParaRPr lang="en-US" sz="2400" dirty="0"/>
          </a:p>
        </p:txBody>
      </p:sp>
      <p:sp>
        <p:nvSpPr>
          <p:cNvPr id="33" name="TextBox 32">
            <a:extLst>
              <a:ext uri="{FF2B5EF4-FFF2-40B4-BE49-F238E27FC236}">
                <a16:creationId xmlns:a16="http://schemas.microsoft.com/office/drawing/2014/main" id="{13E54DF6-4A33-0F44-BFF9-3FDCAA65F7F8}"/>
              </a:ext>
            </a:extLst>
          </p:cNvPr>
          <p:cNvSpPr txBox="1"/>
          <p:nvPr/>
        </p:nvSpPr>
        <p:spPr>
          <a:xfrm>
            <a:off x="3438144" y="3596640"/>
            <a:ext cx="0" cy="0"/>
          </a:xfrm>
          <a:prstGeom prst="rect">
            <a:avLst/>
          </a:prstGeom>
        </p:spPr>
        <p:txBody>
          <a:bodyPr vert="horz" wrap="none" lIns="91440" tIns="45720" rIns="91440" bIns="45720" rtlCol="0">
            <a:noAutofit/>
          </a:bodyPr>
          <a:lstStyle/>
          <a:p>
            <a:pPr algn="l"/>
            <a:endParaRPr lang="en-US" dirty="0">
              <a:latin typeface="Open Sans" panose="020B0606030504020204" pitchFamily="34" charset="0"/>
            </a:endParaRPr>
          </a:p>
        </p:txBody>
      </p:sp>
      <p:sp>
        <p:nvSpPr>
          <p:cNvPr id="6" name="Subtitle 7">
            <a:extLst>
              <a:ext uri="{FF2B5EF4-FFF2-40B4-BE49-F238E27FC236}">
                <a16:creationId xmlns:a16="http://schemas.microsoft.com/office/drawing/2014/main" id="{0CDCAA58-6449-CBF2-366F-08ED9D5171DB}"/>
              </a:ext>
            </a:extLst>
          </p:cNvPr>
          <p:cNvSpPr>
            <a:spLocks noGrp="1"/>
          </p:cNvSpPr>
          <p:nvPr>
            <p:ph type="subTitle" idx="1"/>
          </p:nvPr>
        </p:nvSpPr>
        <p:spPr>
          <a:xfrm>
            <a:off x="990599" y="3719997"/>
            <a:ext cx="6300850" cy="667120"/>
          </a:xfrm>
        </p:spPr>
        <p:txBody>
          <a:bodyPr/>
          <a:lstStyle/>
          <a:p>
            <a:r>
              <a:rPr lang="en-US" dirty="0"/>
              <a:t>Stefan P. Domino</a:t>
            </a:r>
            <a:r>
              <a:rPr lang="en-US" baseline="30000" dirty="0"/>
              <a:t>1,2</a:t>
            </a:r>
            <a:r>
              <a:rPr lang="en-US" dirty="0"/>
              <a:t> </a:t>
            </a:r>
          </a:p>
          <a:p>
            <a:r>
              <a:rPr lang="en-US" sz="1100" baseline="30000" dirty="0"/>
              <a:t>1</a:t>
            </a:r>
            <a:r>
              <a:rPr lang="en-US" sz="1100" dirty="0"/>
              <a:t> Computational Thermal and Fluid Mechanics, Sandia National Laboratories</a:t>
            </a:r>
          </a:p>
          <a:p>
            <a:r>
              <a:rPr lang="en-US" sz="1100" baseline="30000" dirty="0"/>
              <a:t>2 </a:t>
            </a:r>
            <a:r>
              <a:rPr lang="en-US" sz="1100" dirty="0"/>
              <a:t>Institute for Computational and Mathematical Engineering, Stanford</a:t>
            </a:r>
          </a:p>
        </p:txBody>
      </p:sp>
      <p:sp>
        <p:nvSpPr>
          <p:cNvPr id="9" name="Text Placeholder 10">
            <a:extLst>
              <a:ext uri="{FF2B5EF4-FFF2-40B4-BE49-F238E27FC236}">
                <a16:creationId xmlns:a16="http://schemas.microsoft.com/office/drawing/2014/main" id="{F4EBD037-1C53-3EED-E7CC-D39EC221E301}"/>
              </a:ext>
            </a:extLst>
          </p:cNvPr>
          <p:cNvSpPr txBox="1">
            <a:spLocks/>
          </p:cNvSpPr>
          <p:nvPr/>
        </p:nvSpPr>
        <p:spPr>
          <a:xfrm>
            <a:off x="990600" y="4509920"/>
            <a:ext cx="5243146" cy="66712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chemeClr val="accent1"/>
              </a:buClr>
              <a:buFontTx/>
              <a:buNone/>
              <a:defRPr sz="1400" b="0"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2EEBA8A3-0CE5-37E5-4BE4-C59032C4EC6F}"/>
              </a:ext>
            </a:extLst>
          </p:cNvPr>
          <p:cNvSpPr txBox="1"/>
          <p:nvPr/>
        </p:nvSpPr>
        <p:spPr>
          <a:xfrm>
            <a:off x="2062976" y="6501161"/>
            <a:ext cx="0" cy="0"/>
          </a:xfrm>
          <a:prstGeom prst="rect">
            <a:avLst/>
          </a:prstGeom>
        </p:spPr>
        <p:txBody>
          <a:bodyPr vert="horz" wrap="none" lIns="91440" tIns="45720" rIns="91440" bIns="45720" rtlCol="0">
            <a:noAutofit/>
          </a:bodyPr>
          <a:lstStyle/>
          <a:p>
            <a:pPr algn="l"/>
            <a:r>
              <a:rPr lang="de-DE" sz="1200" dirty="0">
                <a:solidFill>
                  <a:schemeClr val="bg2"/>
                </a:solidFill>
              </a:rPr>
              <a:t>SAND2018-4536 PE</a:t>
            </a:r>
            <a:endPar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8172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5AE8-B6F6-48AC-66B2-141FC2169165}"/>
              </a:ext>
            </a:extLst>
          </p:cNvPr>
          <p:cNvSpPr>
            <a:spLocks noGrp="1"/>
          </p:cNvSpPr>
          <p:nvPr>
            <p:ph type="title"/>
          </p:nvPr>
        </p:nvSpPr>
        <p:spPr/>
        <p:txBody>
          <a:bodyPr/>
          <a:lstStyle/>
          <a:p>
            <a:r>
              <a:rPr lang="en-US" dirty="0"/>
              <a:t>Thought Experiment…</a:t>
            </a:r>
          </a:p>
        </p:txBody>
      </p:sp>
      <p:sp>
        <p:nvSpPr>
          <p:cNvPr id="3" name="Slide Number Placeholder 2">
            <a:extLst>
              <a:ext uri="{FF2B5EF4-FFF2-40B4-BE49-F238E27FC236}">
                <a16:creationId xmlns:a16="http://schemas.microsoft.com/office/drawing/2014/main" id="{E9824388-69D0-7272-4E81-BBC5684BB530}"/>
              </a:ext>
            </a:extLst>
          </p:cNvPr>
          <p:cNvSpPr>
            <a:spLocks noGrp="1"/>
          </p:cNvSpPr>
          <p:nvPr>
            <p:ph type="sldNum" sz="quarter" idx="10"/>
          </p:nvPr>
        </p:nvSpPr>
        <p:spPr/>
        <p:txBody>
          <a:bodyPr/>
          <a:lstStyle/>
          <a:p>
            <a:fld id="{4FAB73BC-B049-4115-A692-8D63A059BFB8}" type="slidenum">
              <a:rPr lang="en-US" smtClean="0"/>
              <a:pPr/>
              <a:t>10</a:t>
            </a:fld>
            <a:endParaRPr lang="en-US" dirty="0"/>
          </a:p>
        </p:txBody>
      </p:sp>
      <p:sp>
        <p:nvSpPr>
          <p:cNvPr id="4" name="Content Placeholder 3">
            <a:extLst>
              <a:ext uri="{FF2B5EF4-FFF2-40B4-BE49-F238E27FC236}">
                <a16:creationId xmlns:a16="http://schemas.microsoft.com/office/drawing/2014/main" id="{FF4B89F5-B782-397B-8105-F2C62929F83A}"/>
              </a:ext>
            </a:extLst>
          </p:cNvPr>
          <p:cNvSpPr>
            <a:spLocks noGrp="1"/>
          </p:cNvSpPr>
          <p:nvPr>
            <p:ph sz="quarter" idx="11"/>
          </p:nvPr>
        </p:nvSpPr>
        <p:spPr/>
        <p:txBody>
          <a:bodyPr/>
          <a:lstStyle/>
          <a:p>
            <a:pPr marL="342900" indent="-342900">
              <a:buFont typeface="Arial" panose="020B0604020202020204" pitchFamily="34" charset="0"/>
              <a:buChar char="•"/>
            </a:pPr>
            <a:r>
              <a:rPr lang="en-US" dirty="0"/>
              <a:t>Large domain, one door, one “exit”</a:t>
            </a:r>
          </a:p>
        </p:txBody>
      </p:sp>
      <p:sp>
        <p:nvSpPr>
          <p:cNvPr id="9" name="Rectangle 8">
            <a:extLst>
              <a:ext uri="{FF2B5EF4-FFF2-40B4-BE49-F238E27FC236}">
                <a16:creationId xmlns:a16="http://schemas.microsoft.com/office/drawing/2014/main" id="{DD18AC86-9D6F-0C7E-2D7C-AC6171B2FEA0}"/>
              </a:ext>
            </a:extLst>
          </p:cNvPr>
          <p:cNvSpPr/>
          <p:nvPr/>
        </p:nvSpPr>
        <p:spPr>
          <a:xfrm>
            <a:off x="3251621" y="2525486"/>
            <a:ext cx="6085115" cy="3407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0F6BF88C-EA1A-BF0C-61B5-A6216A9B8D3A}"/>
              </a:ext>
            </a:extLst>
          </p:cNvPr>
          <p:cNvCxnSpPr/>
          <p:nvPr/>
        </p:nvCxnSpPr>
        <p:spPr>
          <a:xfrm>
            <a:off x="3251621" y="4876800"/>
            <a:ext cx="0" cy="1055914"/>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B1F2E0-C44A-47F8-B111-8EF383C46D20}"/>
              </a:ext>
            </a:extLst>
          </p:cNvPr>
          <p:cNvCxnSpPr/>
          <p:nvPr/>
        </p:nvCxnSpPr>
        <p:spPr>
          <a:xfrm>
            <a:off x="9343122" y="5747660"/>
            <a:ext cx="0" cy="18288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DB8E6A-327A-B114-E8CA-C7F5056C964A}"/>
              </a:ext>
            </a:extLst>
          </p:cNvPr>
          <p:cNvCxnSpPr>
            <a:cxnSpLocks/>
          </p:cNvCxnSpPr>
          <p:nvPr/>
        </p:nvCxnSpPr>
        <p:spPr>
          <a:xfrm>
            <a:off x="2250582" y="4920342"/>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305D20-9944-5749-FA91-C3E492F1E243}"/>
              </a:ext>
            </a:extLst>
          </p:cNvPr>
          <p:cNvCxnSpPr>
            <a:cxnSpLocks/>
          </p:cNvCxnSpPr>
          <p:nvPr/>
        </p:nvCxnSpPr>
        <p:spPr>
          <a:xfrm>
            <a:off x="2250582" y="5113673"/>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DA554EA-F5CB-358E-09F5-41547FB95EAC}"/>
              </a:ext>
            </a:extLst>
          </p:cNvPr>
          <p:cNvCxnSpPr>
            <a:cxnSpLocks/>
          </p:cNvCxnSpPr>
          <p:nvPr/>
        </p:nvCxnSpPr>
        <p:spPr>
          <a:xfrm>
            <a:off x="2250582" y="5307004"/>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10CA25-FA35-F808-9BB9-F87613939AB2}"/>
              </a:ext>
            </a:extLst>
          </p:cNvPr>
          <p:cNvCxnSpPr>
            <a:cxnSpLocks/>
          </p:cNvCxnSpPr>
          <p:nvPr/>
        </p:nvCxnSpPr>
        <p:spPr>
          <a:xfrm>
            <a:off x="2250582" y="5500335"/>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E2F4C9-FF6B-20AD-E177-A646977CD4EB}"/>
              </a:ext>
            </a:extLst>
          </p:cNvPr>
          <p:cNvCxnSpPr>
            <a:cxnSpLocks/>
          </p:cNvCxnSpPr>
          <p:nvPr/>
        </p:nvCxnSpPr>
        <p:spPr>
          <a:xfrm>
            <a:off x="2250582" y="5693666"/>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23B77D8-6AA9-20EE-091F-9D7B60C20FFE}"/>
              </a:ext>
            </a:extLst>
          </p:cNvPr>
          <p:cNvCxnSpPr>
            <a:cxnSpLocks/>
          </p:cNvCxnSpPr>
          <p:nvPr/>
        </p:nvCxnSpPr>
        <p:spPr>
          <a:xfrm>
            <a:off x="2250582" y="5886996"/>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AAF2087-A727-EE07-DD40-4F95E28B4CDA}"/>
              </a:ext>
            </a:extLst>
          </p:cNvPr>
          <p:cNvSpPr txBox="1"/>
          <p:nvPr/>
        </p:nvSpPr>
        <p:spPr>
          <a:xfrm>
            <a:off x="2156663" y="4561114"/>
            <a:ext cx="822661" cy="369332"/>
          </a:xfrm>
          <a:prstGeom prst="rect">
            <a:avLst/>
          </a:prstGeom>
          <a:noFill/>
        </p:spPr>
        <p:txBody>
          <a:bodyPr wrap="none" rtlCol="0">
            <a:spAutoFit/>
          </a:bodyPr>
          <a:lstStyle/>
          <a:p>
            <a:r>
              <a:rPr lang="en-US" dirty="0"/>
              <a:t>Inflow</a:t>
            </a:r>
          </a:p>
        </p:txBody>
      </p:sp>
      <p:cxnSp>
        <p:nvCxnSpPr>
          <p:cNvPr id="19" name="Straight Arrow Connector 18">
            <a:extLst>
              <a:ext uri="{FF2B5EF4-FFF2-40B4-BE49-F238E27FC236}">
                <a16:creationId xmlns:a16="http://schemas.microsoft.com/office/drawing/2014/main" id="{D14B9112-40F4-9911-E962-0681B2AFAE55}"/>
              </a:ext>
            </a:extLst>
          </p:cNvPr>
          <p:cNvCxnSpPr>
            <a:cxnSpLocks/>
          </p:cNvCxnSpPr>
          <p:nvPr/>
        </p:nvCxnSpPr>
        <p:spPr>
          <a:xfrm>
            <a:off x="9424258" y="5777701"/>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6B7897C-042A-86B4-D9F2-756752CA85B7}"/>
              </a:ext>
            </a:extLst>
          </p:cNvPr>
          <p:cNvCxnSpPr>
            <a:cxnSpLocks/>
          </p:cNvCxnSpPr>
          <p:nvPr/>
        </p:nvCxnSpPr>
        <p:spPr>
          <a:xfrm>
            <a:off x="9424258" y="5916602"/>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E749FD-1784-DE41-1928-1DBF33123552}"/>
              </a:ext>
            </a:extLst>
          </p:cNvPr>
          <p:cNvSpPr txBox="1"/>
          <p:nvPr/>
        </p:nvSpPr>
        <p:spPr>
          <a:xfrm>
            <a:off x="9376370" y="5338919"/>
            <a:ext cx="1005403" cy="369332"/>
          </a:xfrm>
          <a:prstGeom prst="rect">
            <a:avLst/>
          </a:prstGeom>
          <a:noFill/>
        </p:spPr>
        <p:txBody>
          <a:bodyPr wrap="none" rtlCol="0">
            <a:spAutoFit/>
          </a:bodyPr>
          <a:lstStyle/>
          <a:p>
            <a:r>
              <a:rPr lang="en-US" dirty="0"/>
              <a:t>Outflow</a:t>
            </a:r>
          </a:p>
        </p:txBody>
      </p:sp>
      <p:sp>
        <p:nvSpPr>
          <p:cNvPr id="22" name="TextBox 21">
            <a:extLst>
              <a:ext uri="{FF2B5EF4-FFF2-40B4-BE49-F238E27FC236}">
                <a16:creationId xmlns:a16="http://schemas.microsoft.com/office/drawing/2014/main" id="{D2A31E36-7817-F4C3-2CE9-7C273499FD81}"/>
              </a:ext>
            </a:extLst>
          </p:cNvPr>
          <p:cNvSpPr txBox="1"/>
          <p:nvPr/>
        </p:nvSpPr>
        <p:spPr>
          <a:xfrm>
            <a:off x="5563892" y="6237514"/>
            <a:ext cx="718466" cy="369332"/>
          </a:xfrm>
          <a:prstGeom prst="rect">
            <a:avLst/>
          </a:prstGeom>
          <a:noFill/>
        </p:spPr>
        <p:txBody>
          <a:bodyPr wrap="none" rtlCol="0">
            <a:spAutoFit/>
          </a:bodyPr>
          <a:lstStyle/>
          <a:p>
            <a:r>
              <a:rPr lang="en-US" dirty="0"/>
              <a:t>Walls</a:t>
            </a:r>
          </a:p>
        </p:txBody>
      </p:sp>
      <p:sp>
        <p:nvSpPr>
          <p:cNvPr id="23" name="TextBox 22">
            <a:extLst>
              <a:ext uri="{FF2B5EF4-FFF2-40B4-BE49-F238E27FC236}">
                <a16:creationId xmlns:a16="http://schemas.microsoft.com/office/drawing/2014/main" id="{ECAA008C-8EB6-3E84-8592-7A0CDD0E748A}"/>
              </a:ext>
            </a:extLst>
          </p:cNvPr>
          <p:cNvSpPr txBox="1"/>
          <p:nvPr/>
        </p:nvSpPr>
        <p:spPr>
          <a:xfrm>
            <a:off x="5619259" y="2055829"/>
            <a:ext cx="718466" cy="369332"/>
          </a:xfrm>
          <a:prstGeom prst="rect">
            <a:avLst/>
          </a:prstGeom>
          <a:noFill/>
        </p:spPr>
        <p:txBody>
          <a:bodyPr wrap="none" rtlCol="0">
            <a:spAutoFit/>
          </a:bodyPr>
          <a:lstStyle/>
          <a:p>
            <a:r>
              <a:rPr lang="en-US" dirty="0"/>
              <a:t>Walls</a:t>
            </a:r>
          </a:p>
        </p:txBody>
      </p:sp>
      <p:pic>
        <p:nvPicPr>
          <p:cNvPr id="25" name="Picture 24">
            <a:extLst>
              <a:ext uri="{FF2B5EF4-FFF2-40B4-BE49-F238E27FC236}">
                <a16:creationId xmlns:a16="http://schemas.microsoft.com/office/drawing/2014/main" id="{086A6833-867E-C706-9814-BD846A2F1DB2}"/>
              </a:ext>
            </a:extLst>
          </p:cNvPr>
          <p:cNvPicPr>
            <a:picLocks noChangeAspect="1"/>
          </p:cNvPicPr>
          <p:nvPr/>
        </p:nvPicPr>
        <p:blipFill>
          <a:blip r:embed="rId2"/>
          <a:stretch>
            <a:fillRect/>
          </a:stretch>
        </p:blipFill>
        <p:spPr>
          <a:xfrm>
            <a:off x="5199844" y="3714750"/>
            <a:ext cx="977900" cy="673100"/>
          </a:xfrm>
          <a:prstGeom prst="rect">
            <a:avLst/>
          </a:prstGeom>
        </p:spPr>
      </p:pic>
      <p:pic>
        <p:nvPicPr>
          <p:cNvPr id="5" name="Picture 4">
            <a:extLst>
              <a:ext uri="{FF2B5EF4-FFF2-40B4-BE49-F238E27FC236}">
                <a16:creationId xmlns:a16="http://schemas.microsoft.com/office/drawing/2014/main" id="{006D82AD-8939-D07C-CA53-2E4ED8B47B82}"/>
              </a:ext>
            </a:extLst>
          </p:cNvPr>
          <p:cNvPicPr>
            <a:picLocks noChangeAspect="1"/>
          </p:cNvPicPr>
          <p:nvPr/>
        </p:nvPicPr>
        <p:blipFill>
          <a:blip r:embed="rId3"/>
          <a:stretch>
            <a:fillRect/>
          </a:stretch>
        </p:blipFill>
        <p:spPr>
          <a:xfrm>
            <a:off x="6463116" y="4703919"/>
            <a:ext cx="1714500" cy="635000"/>
          </a:xfrm>
          <a:prstGeom prst="rect">
            <a:avLst/>
          </a:prstGeom>
        </p:spPr>
      </p:pic>
      <p:sp>
        <p:nvSpPr>
          <p:cNvPr id="6" name="TextBox 5">
            <a:extLst>
              <a:ext uri="{FF2B5EF4-FFF2-40B4-BE49-F238E27FC236}">
                <a16:creationId xmlns:a16="http://schemas.microsoft.com/office/drawing/2014/main" id="{A85BDDC0-5886-AD30-846E-751305546BB2}"/>
              </a:ext>
            </a:extLst>
          </p:cNvPr>
          <p:cNvSpPr txBox="1"/>
          <p:nvPr/>
        </p:nvSpPr>
        <p:spPr>
          <a:xfrm>
            <a:off x="5427651" y="5469768"/>
            <a:ext cx="3996607" cy="369332"/>
          </a:xfrm>
          <a:prstGeom prst="rect">
            <a:avLst/>
          </a:prstGeom>
          <a:noFill/>
        </p:spPr>
        <p:txBody>
          <a:bodyPr wrap="none" rtlCol="0">
            <a:spAutoFit/>
          </a:bodyPr>
          <a:lstStyle/>
          <a:p>
            <a:r>
              <a:rPr lang="en-US" dirty="0"/>
              <a:t>Out – In = 0 (at t = to+0.0000000001)</a:t>
            </a:r>
          </a:p>
        </p:txBody>
      </p:sp>
    </p:spTree>
    <p:extLst>
      <p:ext uri="{BB962C8B-B14F-4D97-AF65-F5344CB8AC3E}">
        <p14:creationId xmlns:p14="http://schemas.microsoft.com/office/powerpoint/2010/main" val="291599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5AE8-B6F6-48AC-66B2-141FC2169165}"/>
              </a:ext>
            </a:extLst>
          </p:cNvPr>
          <p:cNvSpPr>
            <a:spLocks noGrp="1"/>
          </p:cNvSpPr>
          <p:nvPr>
            <p:ph type="title"/>
          </p:nvPr>
        </p:nvSpPr>
        <p:spPr/>
        <p:txBody>
          <a:bodyPr/>
          <a:lstStyle/>
          <a:p>
            <a:r>
              <a:rPr lang="en-US" dirty="0"/>
              <a:t>Multigrid Methods: The Approach</a:t>
            </a:r>
          </a:p>
        </p:txBody>
      </p:sp>
      <p:sp>
        <p:nvSpPr>
          <p:cNvPr id="3" name="Slide Number Placeholder 2">
            <a:extLst>
              <a:ext uri="{FF2B5EF4-FFF2-40B4-BE49-F238E27FC236}">
                <a16:creationId xmlns:a16="http://schemas.microsoft.com/office/drawing/2014/main" id="{E9824388-69D0-7272-4E81-BBC5684BB530}"/>
              </a:ext>
            </a:extLst>
          </p:cNvPr>
          <p:cNvSpPr>
            <a:spLocks noGrp="1"/>
          </p:cNvSpPr>
          <p:nvPr>
            <p:ph type="sldNum" sz="quarter" idx="10"/>
          </p:nvPr>
        </p:nvSpPr>
        <p:spPr/>
        <p:txBody>
          <a:bodyPr/>
          <a:lstStyle/>
          <a:p>
            <a:fld id="{4FAB73BC-B049-4115-A692-8D63A059BFB8}" type="slidenum">
              <a:rPr lang="en-US" smtClean="0"/>
              <a:pPr/>
              <a:t>11</a:t>
            </a:fld>
            <a:endParaRPr lang="en-US" dirty="0"/>
          </a:p>
        </p:txBody>
      </p:sp>
      <p:sp>
        <p:nvSpPr>
          <p:cNvPr id="4" name="Content Placeholder 3">
            <a:extLst>
              <a:ext uri="{FF2B5EF4-FFF2-40B4-BE49-F238E27FC236}">
                <a16:creationId xmlns:a16="http://schemas.microsoft.com/office/drawing/2014/main" id="{FF4B89F5-B782-397B-8105-F2C62929F83A}"/>
              </a:ext>
            </a:extLst>
          </p:cNvPr>
          <p:cNvSpPr>
            <a:spLocks noGrp="1"/>
          </p:cNvSpPr>
          <p:nvPr>
            <p:ph sz="quarter" idx="11"/>
          </p:nvPr>
        </p:nvSpPr>
        <p:spPr/>
        <p:txBody>
          <a:bodyPr/>
          <a:lstStyle/>
          <a:p>
            <a:pPr marL="342900" indent="-342900">
              <a:buFont typeface="Arial" panose="020B0604020202020204" pitchFamily="34" charset="0"/>
              <a:buChar char="•"/>
            </a:pPr>
            <a:r>
              <a:rPr lang="en-US" dirty="0"/>
              <a:t>Multigrid methods (MG) are essential for efficient solver performance in fluids-based Elliptic systems</a:t>
            </a:r>
          </a:p>
          <a:p>
            <a:pPr marL="342900" indent="-342900">
              <a:buFont typeface="Arial" panose="020B0604020202020204" pitchFamily="34" charset="0"/>
              <a:buChar char="•"/>
            </a:pPr>
            <a:r>
              <a:rPr lang="en-US" dirty="0"/>
              <a:t>In simple, structured domains, this can be geometric (GMG), while in unstructured, algebraic (AMG)</a:t>
            </a:r>
          </a:p>
          <a:p>
            <a:pPr marL="342900" indent="-342900">
              <a:buFont typeface="Arial" panose="020B0604020202020204" pitchFamily="34" charset="0"/>
              <a:buChar char="•"/>
            </a:pPr>
            <a:endParaRPr lang="en-US" dirty="0"/>
          </a:p>
        </p:txBody>
      </p:sp>
      <p:grpSp>
        <p:nvGrpSpPr>
          <p:cNvPr id="7" name="Group 6">
            <a:extLst>
              <a:ext uri="{FF2B5EF4-FFF2-40B4-BE49-F238E27FC236}">
                <a16:creationId xmlns:a16="http://schemas.microsoft.com/office/drawing/2014/main" id="{86947BB6-A70A-0528-D235-9480F182EB9D}"/>
              </a:ext>
            </a:extLst>
          </p:cNvPr>
          <p:cNvGrpSpPr/>
          <p:nvPr/>
        </p:nvGrpSpPr>
        <p:grpSpPr>
          <a:xfrm>
            <a:off x="2500772" y="2775858"/>
            <a:ext cx="2453784" cy="1363107"/>
            <a:chOff x="344290" y="2525486"/>
            <a:chExt cx="8081244" cy="3407228"/>
          </a:xfrm>
        </p:grpSpPr>
        <p:sp>
          <p:nvSpPr>
            <p:cNvPr id="8" name="Rectangle 7">
              <a:extLst>
                <a:ext uri="{FF2B5EF4-FFF2-40B4-BE49-F238E27FC236}">
                  <a16:creationId xmlns:a16="http://schemas.microsoft.com/office/drawing/2014/main" id="{FFED38A3-0BEB-834F-AE1A-E099685C7554}"/>
                </a:ext>
              </a:extLst>
            </p:cNvPr>
            <p:cNvSpPr/>
            <p:nvPr/>
          </p:nvSpPr>
          <p:spPr>
            <a:xfrm>
              <a:off x="1345329" y="2525486"/>
              <a:ext cx="6085115" cy="3407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400A712C-85BC-AA01-AC0D-FE468F1520BE}"/>
                </a:ext>
              </a:extLst>
            </p:cNvPr>
            <p:cNvCxnSpPr/>
            <p:nvPr/>
          </p:nvCxnSpPr>
          <p:spPr>
            <a:xfrm>
              <a:off x="1345329" y="4876800"/>
              <a:ext cx="0" cy="1055914"/>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19B0284-E9DC-EF4B-BAD7-98884E4A6D5C}"/>
                </a:ext>
              </a:extLst>
            </p:cNvPr>
            <p:cNvCxnSpPr/>
            <p:nvPr/>
          </p:nvCxnSpPr>
          <p:spPr>
            <a:xfrm>
              <a:off x="7436830" y="5747660"/>
              <a:ext cx="0" cy="18288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84C081A-C85B-5F3D-1C5E-56453D6A7E5B}"/>
                </a:ext>
              </a:extLst>
            </p:cNvPr>
            <p:cNvCxnSpPr>
              <a:cxnSpLocks/>
            </p:cNvCxnSpPr>
            <p:nvPr/>
          </p:nvCxnSpPr>
          <p:spPr>
            <a:xfrm>
              <a:off x="344290" y="4920342"/>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0DA18BC-98F7-B7DF-15EB-BEF304198868}"/>
                </a:ext>
              </a:extLst>
            </p:cNvPr>
            <p:cNvCxnSpPr>
              <a:cxnSpLocks/>
            </p:cNvCxnSpPr>
            <p:nvPr/>
          </p:nvCxnSpPr>
          <p:spPr>
            <a:xfrm>
              <a:off x="344290" y="5113673"/>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822018E-7447-3F65-B0C1-4761CF167EC2}"/>
                </a:ext>
              </a:extLst>
            </p:cNvPr>
            <p:cNvCxnSpPr>
              <a:cxnSpLocks/>
            </p:cNvCxnSpPr>
            <p:nvPr/>
          </p:nvCxnSpPr>
          <p:spPr>
            <a:xfrm>
              <a:off x="344290" y="5307004"/>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3C33DD-E51D-B0A0-013D-0227C62327ED}"/>
                </a:ext>
              </a:extLst>
            </p:cNvPr>
            <p:cNvCxnSpPr>
              <a:cxnSpLocks/>
            </p:cNvCxnSpPr>
            <p:nvPr/>
          </p:nvCxnSpPr>
          <p:spPr>
            <a:xfrm>
              <a:off x="344290" y="5500335"/>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925365-EB79-487C-0EDC-446DD52AE2BB}"/>
                </a:ext>
              </a:extLst>
            </p:cNvPr>
            <p:cNvCxnSpPr>
              <a:cxnSpLocks/>
            </p:cNvCxnSpPr>
            <p:nvPr/>
          </p:nvCxnSpPr>
          <p:spPr>
            <a:xfrm>
              <a:off x="344290" y="5693666"/>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EA3C811-2B45-F9FC-E587-192C5BBBF7BB}"/>
                </a:ext>
              </a:extLst>
            </p:cNvPr>
            <p:cNvCxnSpPr>
              <a:cxnSpLocks/>
            </p:cNvCxnSpPr>
            <p:nvPr/>
          </p:nvCxnSpPr>
          <p:spPr>
            <a:xfrm>
              <a:off x="344290" y="5886996"/>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EE35BD5-D174-6E0C-2475-6A4415A55836}"/>
                </a:ext>
              </a:extLst>
            </p:cNvPr>
            <p:cNvCxnSpPr>
              <a:cxnSpLocks/>
            </p:cNvCxnSpPr>
            <p:nvPr/>
          </p:nvCxnSpPr>
          <p:spPr>
            <a:xfrm>
              <a:off x="7517966" y="5777701"/>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77151-1049-764B-20EE-EC86B5A58AAF}"/>
                </a:ext>
              </a:extLst>
            </p:cNvPr>
            <p:cNvCxnSpPr>
              <a:cxnSpLocks/>
            </p:cNvCxnSpPr>
            <p:nvPr/>
          </p:nvCxnSpPr>
          <p:spPr>
            <a:xfrm>
              <a:off x="7517966" y="5916602"/>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9059FF67-2514-8891-9319-FB869DDE8D18}"/>
              </a:ext>
            </a:extLst>
          </p:cNvPr>
          <p:cNvGrpSpPr/>
          <p:nvPr/>
        </p:nvGrpSpPr>
        <p:grpSpPr>
          <a:xfrm>
            <a:off x="5068865" y="3924836"/>
            <a:ext cx="2453784" cy="1363107"/>
            <a:chOff x="344290" y="2525486"/>
            <a:chExt cx="8081244" cy="3407228"/>
          </a:xfrm>
        </p:grpSpPr>
        <p:sp>
          <p:nvSpPr>
            <p:cNvPr id="37" name="Rectangle 36">
              <a:extLst>
                <a:ext uri="{FF2B5EF4-FFF2-40B4-BE49-F238E27FC236}">
                  <a16:creationId xmlns:a16="http://schemas.microsoft.com/office/drawing/2014/main" id="{586A03E8-EF19-E21A-0328-1B247E23CF68}"/>
                </a:ext>
              </a:extLst>
            </p:cNvPr>
            <p:cNvSpPr/>
            <p:nvPr/>
          </p:nvSpPr>
          <p:spPr>
            <a:xfrm>
              <a:off x="1345329" y="2525486"/>
              <a:ext cx="6085115" cy="3407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7129262B-D278-2A42-A7C3-63BE1DDB5C3F}"/>
                </a:ext>
              </a:extLst>
            </p:cNvPr>
            <p:cNvCxnSpPr/>
            <p:nvPr/>
          </p:nvCxnSpPr>
          <p:spPr>
            <a:xfrm>
              <a:off x="1345329" y="4876800"/>
              <a:ext cx="0" cy="1055914"/>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09D9E1D-1BA1-86E2-26EA-A90298E52638}"/>
                </a:ext>
              </a:extLst>
            </p:cNvPr>
            <p:cNvCxnSpPr/>
            <p:nvPr/>
          </p:nvCxnSpPr>
          <p:spPr>
            <a:xfrm>
              <a:off x="7436830" y="5747660"/>
              <a:ext cx="0" cy="18288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6D14A12-E845-1F8C-40D5-4E7C53D5A998}"/>
                </a:ext>
              </a:extLst>
            </p:cNvPr>
            <p:cNvCxnSpPr>
              <a:cxnSpLocks/>
            </p:cNvCxnSpPr>
            <p:nvPr/>
          </p:nvCxnSpPr>
          <p:spPr>
            <a:xfrm>
              <a:off x="344290" y="4920342"/>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4777F15-49AE-2C58-001C-03D4366D8513}"/>
                </a:ext>
              </a:extLst>
            </p:cNvPr>
            <p:cNvCxnSpPr>
              <a:cxnSpLocks/>
            </p:cNvCxnSpPr>
            <p:nvPr/>
          </p:nvCxnSpPr>
          <p:spPr>
            <a:xfrm>
              <a:off x="344290" y="5113673"/>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66C9257-61A5-E7E6-CD19-7C536767FDCD}"/>
                </a:ext>
              </a:extLst>
            </p:cNvPr>
            <p:cNvCxnSpPr>
              <a:cxnSpLocks/>
            </p:cNvCxnSpPr>
            <p:nvPr/>
          </p:nvCxnSpPr>
          <p:spPr>
            <a:xfrm>
              <a:off x="344290" y="5307004"/>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9AEA3C6-1744-A2D7-9FD2-D75C68DCAAEB}"/>
                </a:ext>
              </a:extLst>
            </p:cNvPr>
            <p:cNvCxnSpPr>
              <a:cxnSpLocks/>
            </p:cNvCxnSpPr>
            <p:nvPr/>
          </p:nvCxnSpPr>
          <p:spPr>
            <a:xfrm>
              <a:off x="344290" y="5500335"/>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4DE8FA-A29A-ADA8-DF2C-0BA4465CE8D6}"/>
                </a:ext>
              </a:extLst>
            </p:cNvPr>
            <p:cNvCxnSpPr>
              <a:cxnSpLocks/>
            </p:cNvCxnSpPr>
            <p:nvPr/>
          </p:nvCxnSpPr>
          <p:spPr>
            <a:xfrm>
              <a:off x="344290" y="5693666"/>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896A9D0-7FEE-F8BA-D9DA-08E56E3E8B10}"/>
                </a:ext>
              </a:extLst>
            </p:cNvPr>
            <p:cNvCxnSpPr>
              <a:cxnSpLocks/>
            </p:cNvCxnSpPr>
            <p:nvPr/>
          </p:nvCxnSpPr>
          <p:spPr>
            <a:xfrm>
              <a:off x="344290" y="5886996"/>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2BF9157-255F-E3BE-8EEC-1FDB0E963C85}"/>
                </a:ext>
              </a:extLst>
            </p:cNvPr>
            <p:cNvCxnSpPr>
              <a:cxnSpLocks/>
            </p:cNvCxnSpPr>
            <p:nvPr/>
          </p:nvCxnSpPr>
          <p:spPr>
            <a:xfrm>
              <a:off x="7517966" y="5777701"/>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17C6BBA-E63B-5834-5970-4BB880527AC9}"/>
                </a:ext>
              </a:extLst>
            </p:cNvPr>
            <p:cNvCxnSpPr>
              <a:cxnSpLocks/>
            </p:cNvCxnSpPr>
            <p:nvPr/>
          </p:nvCxnSpPr>
          <p:spPr>
            <a:xfrm>
              <a:off x="7517966" y="5916602"/>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AB224F09-A7B1-A00A-6F28-8D18E4E7D1CC}"/>
              </a:ext>
            </a:extLst>
          </p:cNvPr>
          <p:cNvGrpSpPr/>
          <p:nvPr/>
        </p:nvGrpSpPr>
        <p:grpSpPr>
          <a:xfrm>
            <a:off x="7731422" y="5287943"/>
            <a:ext cx="2453784" cy="1363107"/>
            <a:chOff x="344290" y="2525486"/>
            <a:chExt cx="8081244" cy="3407228"/>
          </a:xfrm>
        </p:grpSpPr>
        <p:sp>
          <p:nvSpPr>
            <p:cNvPr id="49" name="Rectangle 48">
              <a:extLst>
                <a:ext uri="{FF2B5EF4-FFF2-40B4-BE49-F238E27FC236}">
                  <a16:creationId xmlns:a16="http://schemas.microsoft.com/office/drawing/2014/main" id="{D5AFE462-A652-4D25-816E-2773357C3356}"/>
                </a:ext>
              </a:extLst>
            </p:cNvPr>
            <p:cNvSpPr/>
            <p:nvPr/>
          </p:nvSpPr>
          <p:spPr>
            <a:xfrm>
              <a:off x="1345329" y="2525486"/>
              <a:ext cx="6085115" cy="3407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FABCE5F6-7B94-EF0D-FC0D-6BFD3C4B531E}"/>
                </a:ext>
              </a:extLst>
            </p:cNvPr>
            <p:cNvCxnSpPr/>
            <p:nvPr/>
          </p:nvCxnSpPr>
          <p:spPr>
            <a:xfrm>
              <a:off x="1345329" y="4876800"/>
              <a:ext cx="0" cy="1055914"/>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6E2257-DFE2-74F9-FCB2-779A83A620E3}"/>
                </a:ext>
              </a:extLst>
            </p:cNvPr>
            <p:cNvCxnSpPr/>
            <p:nvPr/>
          </p:nvCxnSpPr>
          <p:spPr>
            <a:xfrm>
              <a:off x="7436830" y="5747660"/>
              <a:ext cx="0" cy="18288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B13E37B-A87F-9E8C-4B4C-D968BDF676BD}"/>
                </a:ext>
              </a:extLst>
            </p:cNvPr>
            <p:cNvCxnSpPr>
              <a:cxnSpLocks/>
            </p:cNvCxnSpPr>
            <p:nvPr/>
          </p:nvCxnSpPr>
          <p:spPr>
            <a:xfrm>
              <a:off x="344290" y="4920342"/>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A3429C8-1FE5-779A-C844-F7B9FDB51764}"/>
                </a:ext>
              </a:extLst>
            </p:cNvPr>
            <p:cNvCxnSpPr>
              <a:cxnSpLocks/>
            </p:cNvCxnSpPr>
            <p:nvPr/>
          </p:nvCxnSpPr>
          <p:spPr>
            <a:xfrm>
              <a:off x="344290" y="5113673"/>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C75CDBF-A8E1-119D-45D5-D598A34F62DA}"/>
                </a:ext>
              </a:extLst>
            </p:cNvPr>
            <p:cNvCxnSpPr>
              <a:cxnSpLocks/>
            </p:cNvCxnSpPr>
            <p:nvPr/>
          </p:nvCxnSpPr>
          <p:spPr>
            <a:xfrm>
              <a:off x="344290" y="5307004"/>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1D2C173-279F-DA04-6266-765ABCC00517}"/>
                </a:ext>
              </a:extLst>
            </p:cNvPr>
            <p:cNvCxnSpPr>
              <a:cxnSpLocks/>
            </p:cNvCxnSpPr>
            <p:nvPr/>
          </p:nvCxnSpPr>
          <p:spPr>
            <a:xfrm>
              <a:off x="344290" y="5500335"/>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C29C1F4-76D5-3DDF-A52A-2A22D3E09B1E}"/>
                </a:ext>
              </a:extLst>
            </p:cNvPr>
            <p:cNvCxnSpPr>
              <a:cxnSpLocks/>
            </p:cNvCxnSpPr>
            <p:nvPr/>
          </p:nvCxnSpPr>
          <p:spPr>
            <a:xfrm>
              <a:off x="344290" y="5693666"/>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8AD7F0F-606B-8D33-B5BD-F60C7CD69539}"/>
                </a:ext>
              </a:extLst>
            </p:cNvPr>
            <p:cNvCxnSpPr>
              <a:cxnSpLocks/>
            </p:cNvCxnSpPr>
            <p:nvPr/>
          </p:nvCxnSpPr>
          <p:spPr>
            <a:xfrm>
              <a:off x="344290" y="5886996"/>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F0E1048-E45D-8C8E-36E4-167185175334}"/>
                </a:ext>
              </a:extLst>
            </p:cNvPr>
            <p:cNvCxnSpPr>
              <a:cxnSpLocks/>
            </p:cNvCxnSpPr>
            <p:nvPr/>
          </p:nvCxnSpPr>
          <p:spPr>
            <a:xfrm>
              <a:off x="7517966" y="5777701"/>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7857EC9-1E59-E83D-FE74-4557D54C31B4}"/>
                </a:ext>
              </a:extLst>
            </p:cNvPr>
            <p:cNvCxnSpPr>
              <a:cxnSpLocks/>
            </p:cNvCxnSpPr>
            <p:nvPr/>
          </p:nvCxnSpPr>
          <p:spPr>
            <a:xfrm>
              <a:off x="7517966" y="5916602"/>
              <a:ext cx="907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a:extLst>
              <a:ext uri="{FF2B5EF4-FFF2-40B4-BE49-F238E27FC236}">
                <a16:creationId xmlns:a16="http://schemas.microsoft.com/office/drawing/2014/main" id="{C9639935-EE32-B9AE-273A-82BC72867899}"/>
              </a:ext>
            </a:extLst>
          </p:cNvPr>
          <p:cNvCxnSpPr>
            <a:cxnSpLocks/>
          </p:cNvCxnSpPr>
          <p:nvPr/>
        </p:nvCxnSpPr>
        <p:spPr>
          <a:xfrm flipV="1">
            <a:off x="8937661" y="5301120"/>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BA88AA9-07B1-E458-8BCA-559BF0CF10D3}"/>
              </a:ext>
            </a:extLst>
          </p:cNvPr>
          <p:cNvCxnSpPr>
            <a:cxnSpLocks/>
          </p:cNvCxnSpPr>
          <p:nvPr/>
        </p:nvCxnSpPr>
        <p:spPr>
          <a:xfrm>
            <a:off x="8035592" y="6005705"/>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A2E037E-B168-C44F-4B75-CA83E3E563F0}"/>
              </a:ext>
            </a:extLst>
          </p:cNvPr>
          <p:cNvCxnSpPr>
            <a:cxnSpLocks/>
          </p:cNvCxnSpPr>
          <p:nvPr/>
        </p:nvCxnSpPr>
        <p:spPr>
          <a:xfrm flipV="1">
            <a:off x="6281551" y="3918636"/>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213B23C-937D-16C4-9A7C-CB472D2EE8D8}"/>
              </a:ext>
            </a:extLst>
          </p:cNvPr>
          <p:cNvCxnSpPr>
            <a:cxnSpLocks/>
          </p:cNvCxnSpPr>
          <p:nvPr/>
        </p:nvCxnSpPr>
        <p:spPr>
          <a:xfrm>
            <a:off x="5379482" y="4623221"/>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30B3B9F-2B7B-9C89-F96E-357302254059}"/>
              </a:ext>
            </a:extLst>
          </p:cNvPr>
          <p:cNvCxnSpPr>
            <a:cxnSpLocks/>
          </p:cNvCxnSpPr>
          <p:nvPr/>
        </p:nvCxnSpPr>
        <p:spPr>
          <a:xfrm flipV="1">
            <a:off x="6727865" y="3929518"/>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B70249D-29AF-BAA1-C11C-62CC2710401F}"/>
              </a:ext>
            </a:extLst>
          </p:cNvPr>
          <p:cNvCxnSpPr>
            <a:cxnSpLocks/>
          </p:cNvCxnSpPr>
          <p:nvPr/>
        </p:nvCxnSpPr>
        <p:spPr>
          <a:xfrm flipV="1">
            <a:off x="5802581" y="3929514"/>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073C696-4954-2BFE-0FED-EC878C14B6DD}"/>
              </a:ext>
            </a:extLst>
          </p:cNvPr>
          <p:cNvCxnSpPr>
            <a:cxnSpLocks/>
          </p:cNvCxnSpPr>
          <p:nvPr/>
        </p:nvCxnSpPr>
        <p:spPr>
          <a:xfrm>
            <a:off x="5379478" y="4274877"/>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F8216C7-C011-6152-1C6D-6F7490AD2751}"/>
              </a:ext>
            </a:extLst>
          </p:cNvPr>
          <p:cNvCxnSpPr>
            <a:cxnSpLocks/>
          </p:cNvCxnSpPr>
          <p:nvPr/>
        </p:nvCxnSpPr>
        <p:spPr>
          <a:xfrm>
            <a:off x="5390363" y="4982445"/>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7542A27-077D-095C-DA23-3E4CF631CA54}"/>
              </a:ext>
            </a:extLst>
          </p:cNvPr>
          <p:cNvCxnSpPr>
            <a:cxnSpLocks/>
          </p:cNvCxnSpPr>
          <p:nvPr/>
        </p:nvCxnSpPr>
        <p:spPr>
          <a:xfrm flipV="1">
            <a:off x="3712528" y="2764749"/>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F47B5A8-9CC7-2B0F-130E-9D0676EBBFD0}"/>
              </a:ext>
            </a:extLst>
          </p:cNvPr>
          <p:cNvCxnSpPr>
            <a:cxnSpLocks/>
          </p:cNvCxnSpPr>
          <p:nvPr/>
        </p:nvCxnSpPr>
        <p:spPr>
          <a:xfrm>
            <a:off x="2810459" y="3469334"/>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8E4C29D-9DB4-6296-A26E-F6CA6CDA4E50}"/>
              </a:ext>
            </a:extLst>
          </p:cNvPr>
          <p:cNvCxnSpPr>
            <a:cxnSpLocks/>
          </p:cNvCxnSpPr>
          <p:nvPr/>
        </p:nvCxnSpPr>
        <p:spPr>
          <a:xfrm flipV="1">
            <a:off x="4158842" y="2775631"/>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81408A9-C4EA-E31B-CD73-48179C90F6B6}"/>
              </a:ext>
            </a:extLst>
          </p:cNvPr>
          <p:cNvCxnSpPr>
            <a:cxnSpLocks/>
          </p:cNvCxnSpPr>
          <p:nvPr/>
        </p:nvCxnSpPr>
        <p:spPr>
          <a:xfrm flipV="1">
            <a:off x="3233558" y="2775627"/>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2A342EC-7583-E61F-2E5C-13C4A453D95E}"/>
              </a:ext>
            </a:extLst>
          </p:cNvPr>
          <p:cNvCxnSpPr>
            <a:cxnSpLocks/>
          </p:cNvCxnSpPr>
          <p:nvPr/>
        </p:nvCxnSpPr>
        <p:spPr>
          <a:xfrm>
            <a:off x="2810455" y="3120990"/>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334CADC-EAF6-F002-A8C2-584C662ED9C0}"/>
              </a:ext>
            </a:extLst>
          </p:cNvPr>
          <p:cNvCxnSpPr>
            <a:cxnSpLocks/>
          </p:cNvCxnSpPr>
          <p:nvPr/>
        </p:nvCxnSpPr>
        <p:spPr>
          <a:xfrm>
            <a:off x="2821340" y="3828558"/>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00A6096-CDCC-2344-E8BE-23A1889A6CF9}"/>
              </a:ext>
            </a:extLst>
          </p:cNvPr>
          <p:cNvCxnSpPr>
            <a:cxnSpLocks/>
          </p:cNvCxnSpPr>
          <p:nvPr/>
        </p:nvCxnSpPr>
        <p:spPr>
          <a:xfrm flipV="1">
            <a:off x="3026729" y="2786509"/>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521CCBD-F114-D7E1-41F6-EC5CBFD5F82D}"/>
              </a:ext>
            </a:extLst>
          </p:cNvPr>
          <p:cNvCxnSpPr>
            <a:cxnSpLocks/>
          </p:cNvCxnSpPr>
          <p:nvPr/>
        </p:nvCxnSpPr>
        <p:spPr>
          <a:xfrm flipV="1">
            <a:off x="3473045" y="2786509"/>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470A3DD-5B5A-3EF0-2D0C-A578107F12D5}"/>
              </a:ext>
            </a:extLst>
          </p:cNvPr>
          <p:cNvCxnSpPr>
            <a:cxnSpLocks/>
          </p:cNvCxnSpPr>
          <p:nvPr/>
        </p:nvCxnSpPr>
        <p:spPr>
          <a:xfrm flipV="1">
            <a:off x="3930244" y="2797404"/>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5F9FEED6-708A-6033-C899-CAAEDFDDD1DC}"/>
              </a:ext>
            </a:extLst>
          </p:cNvPr>
          <p:cNvCxnSpPr>
            <a:cxnSpLocks/>
          </p:cNvCxnSpPr>
          <p:nvPr/>
        </p:nvCxnSpPr>
        <p:spPr>
          <a:xfrm flipV="1">
            <a:off x="4398329" y="2797401"/>
            <a:ext cx="0" cy="134993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F3B1248-2BFF-A199-5D37-DF2DC2ECEFE0}"/>
              </a:ext>
            </a:extLst>
          </p:cNvPr>
          <p:cNvCxnSpPr>
            <a:cxnSpLocks/>
          </p:cNvCxnSpPr>
          <p:nvPr/>
        </p:nvCxnSpPr>
        <p:spPr>
          <a:xfrm>
            <a:off x="2810451" y="2957704"/>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0DDBF7E-D234-2906-FA6B-C3167A984EC6}"/>
              </a:ext>
            </a:extLst>
          </p:cNvPr>
          <p:cNvCxnSpPr>
            <a:cxnSpLocks/>
          </p:cNvCxnSpPr>
          <p:nvPr/>
        </p:nvCxnSpPr>
        <p:spPr>
          <a:xfrm>
            <a:off x="2821339" y="3295162"/>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11A5610-5BA2-1899-EB85-8F56AF3AB1BA}"/>
              </a:ext>
            </a:extLst>
          </p:cNvPr>
          <p:cNvCxnSpPr>
            <a:cxnSpLocks/>
          </p:cNvCxnSpPr>
          <p:nvPr/>
        </p:nvCxnSpPr>
        <p:spPr>
          <a:xfrm>
            <a:off x="2810459" y="3643506"/>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7165D94-F473-FBE8-9323-64749A9F105C}"/>
              </a:ext>
            </a:extLst>
          </p:cNvPr>
          <p:cNvCxnSpPr>
            <a:cxnSpLocks/>
          </p:cNvCxnSpPr>
          <p:nvPr/>
        </p:nvCxnSpPr>
        <p:spPr>
          <a:xfrm>
            <a:off x="2821336" y="3980958"/>
            <a:ext cx="1847681"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220EB545-CEB9-A785-E508-167778D4B481}"/>
              </a:ext>
            </a:extLst>
          </p:cNvPr>
          <p:cNvCxnSpPr>
            <a:cxnSpLocks/>
          </p:cNvCxnSpPr>
          <p:nvPr/>
        </p:nvCxnSpPr>
        <p:spPr>
          <a:xfrm>
            <a:off x="5046481" y="2774782"/>
            <a:ext cx="3891180" cy="1702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B0D82B0-1CC5-4A44-CE51-76AAEFA3F451}"/>
              </a:ext>
            </a:extLst>
          </p:cNvPr>
          <p:cNvCxnSpPr>
            <a:cxnSpLocks/>
          </p:cNvCxnSpPr>
          <p:nvPr/>
        </p:nvCxnSpPr>
        <p:spPr>
          <a:xfrm flipH="1" flipV="1">
            <a:off x="3620591" y="4744637"/>
            <a:ext cx="3489761" cy="1818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6" name="Picture 85">
            <a:extLst>
              <a:ext uri="{FF2B5EF4-FFF2-40B4-BE49-F238E27FC236}">
                <a16:creationId xmlns:a16="http://schemas.microsoft.com/office/drawing/2014/main" id="{E30164DB-7EAD-CC92-1378-E2C923D0208B}"/>
              </a:ext>
            </a:extLst>
          </p:cNvPr>
          <p:cNvPicPr>
            <a:picLocks noChangeAspect="1"/>
          </p:cNvPicPr>
          <p:nvPr/>
        </p:nvPicPr>
        <p:blipFill>
          <a:blip r:embed="rId2"/>
          <a:stretch>
            <a:fillRect/>
          </a:stretch>
        </p:blipFill>
        <p:spPr>
          <a:xfrm>
            <a:off x="521333" y="3220537"/>
            <a:ext cx="901700" cy="266700"/>
          </a:xfrm>
          <a:prstGeom prst="rect">
            <a:avLst/>
          </a:prstGeom>
        </p:spPr>
      </p:pic>
      <p:pic>
        <p:nvPicPr>
          <p:cNvPr id="87" name="Picture 86">
            <a:extLst>
              <a:ext uri="{FF2B5EF4-FFF2-40B4-BE49-F238E27FC236}">
                <a16:creationId xmlns:a16="http://schemas.microsoft.com/office/drawing/2014/main" id="{4D8D5735-B3A8-FE9A-B13F-A341FB44B120}"/>
              </a:ext>
            </a:extLst>
          </p:cNvPr>
          <p:cNvPicPr>
            <a:picLocks noChangeAspect="1"/>
          </p:cNvPicPr>
          <p:nvPr/>
        </p:nvPicPr>
        <p:blipFill>
          <a:blip r:embed="rId3"/>
          <a:stretch>
            <a:fillRect/>
          </a:stretch>
        </p:blipFill>
        <p:spPr>
          <a:xfrm>
            <a:off x="521333" y="3801663"/>
            <a:ext cx="1155700" cy="317500"/>
          </a:xfrm>
          <a:prstGeom prst="rect">
            <a:avLst/>
          </a:prstGeom>
        </p:spPr>
      </p:pic>
      <p:pic>
        <p:nvPicPr>
          <p:cNvPr id="88" name="Picture 87">
            <a:extLst>
              <a:ext uri="{FF2B5EF4-FFF2-40B4-BE49-F238E27FC236}">
                <a16:creationId xmlns:a16="http://schemas.microsoft.com/office/drawing/2014/main" id="{0C243091-ACE7-9451-B71D-E99883AA9537}"/>
              </a:ext>
            </a:extLst>
          </p:cNvPr>
          <p:cNvPicPr>
            <a:picLocks noChangeAspect="1"/>
          </p:cNvPicPr>
          <p:nvPr/>
        </p:nvPicPr>
        <p:blipFill>
          <a:blip r:embed="rId4"/>
          <a:stretch>
            <a:fillRect/>
          </a:stretch>
        </p:blipFill>
        <p:spPr>
          <a:xfrm>
            <a:off x="521333" y="4433589"/>
            <a:ext cx="1384300" cy="317500"/>
          </a:xfrm>
          <a:prstGeom prst="rect">
            <a:avLst/>
          </a:prstGeom>
        </p:spPr>
      </p:pic>
      <p:pic>
        <p:nvPicPr>
          <p:cNvPr id="89" name="Picture 88">
            <a:extLst>
              <a:ext uri="{FF2B5EF4-FFF2-40B4-BE49-F238E27FC236}">
                <a16:creationId xmlns:a16="http://schemas.microsoft.com/office/drawing/2014/main" id="{D0BD57E5-B4A1-DBDF-EA4A-20B59852B00B}"/>
              </a:ext>
            </a:extLst>
          </p:cNvPr>
          <p:cNvPicPr>
            <a:picLocks noChangeAspect="1"/>
          </p:cNvPicPr>
          <p:nvPr/>
        </p:nvPicPr>
        <p:blipFill>
          <a:blip r:embed="rId5"/>
          <a:stretch>
            <a:fillRect/>
          </a:stretch>
        </p:blipFill>
        <p:spPr>
          <a:xfrm>
            <a:off x="521333" y="5065515"/>
            <a:ext cx="1739900" cy="508000"/>
          </a:xfrm>
          <a:prstGeom prst="rect">
            <a:avLst/>
          </a:prstGeom>
        </p:spPr>
      </p:pic>
      <p:pic>
        <p:nvPicPr>
          <p:cNvPr id="90" name="Picture 89">
            <a:extLst>
              <a:ext uri="{FF2B5EF4-FFF2-40B4-BE49-F238E27FC236}">
                <a16:creationId xmlns:a16="http://schemas.microsoft.com/office/drawing/2014/main" id="{BE59F6EB-F9C6-1095-6B15-3D7B36BACB54}"/>
              </a:ext>
            </a:extLst>
          </p:cNvPr>
          <p:cNvPicPr>
            <a:picLocks noChangeAspect="1"/>
          </p:cNvPicPr>
          <p:nvPr/>
        </p:nvPicPr>
        <p:blipFill>
          <a:blip r:embed="rId6"/>
          <a:stretch>
            <a:fillRect/>
          </a:stretch>
        </p:blipFill>
        <p:spPr>
          <a:xfrm>
            <a:off x="521333" y="5887941"/>
            <a:ext cx="812800" cy="215900"/>
          </a:xfrm>
          <a:prstGeom prst="rect">
            <a:avLst/>
          </a:prstGeom>
        </p:spPr>
      </p:pic>
      <p:pic>
        <p:nvPicPr>
          <p:cNvPr id="91" name="Picture 90">
            <a:extLst>
              <a:ext uri="{FF2B5EF4-FFF2-40B4-BE49-F238E27FC236}">
                <a16:creationId xmlns:a16="http://schemas.microsoft.com/office/drawing/2014/main" id="{BFD630F1-E275-7B19-C34A-30FE621439AE}"/>
              </a:ext>
            </a:extLst>
          </p:cNvPr>
          <p:cNvPicPr>
            <a:picLocks noChangeAspect="1"/>
          </p:cNvPicPr>
          <p:nvPr/>
        </p:nvPicPr>
        <p:blipFill>
          <a:blip r:embed="rId7"/>
          <a:stretch>
            <a:fillRect/>
          </a:stretch>
        </p:blipFill>
        <p:spPr>
          <a:xfrm>
            <a:off x="521333" y="6418267"/>
            <a:ext cx="1155700" cy="317500"/>
          </a:xfrm>
          <a:prstGeom prst="rect">
            <a:avLst/>
          </a:prstGeom>
        </p:spPr>
      </p:pic>
      <p:sp>
        <p:nvSpPr>
          <p:cNvPr id="92" name="TextBox 91">
            <a:extLst>
              <a:ext uri="{FF2B5EF4-FFF2-40B4-BE49-F238E27FC236}">
                <a16:creationId xmlns:a16="http://schemas.microsoft.com/office/drawing/2014/main" id="{B12B53F5-F73F-0EAC-7FEA-0A813807B90B}"/>
              </a:ext>
            </a:extLst>
          </p:cNvPr>
          <p:cNvSpPr txBox="1"/>
          <p:nvPr/>
        </p:nvSpPr>
        <p:spPr>
          <a:xfrm>
            <a:off x="7284202" y="3285641"/>
            <a:ext cx="0" cy="0"/>
          </a:xfrm>
          <a:prstGeom prst="rect">
            <a:avLst/>
          </a:prstGeom>
        </p:spPr>
        <p:txBody>
          <a:bodyPr vert="horz" wrap="none" lIns="91440" tIns="45720" rIns="91440" bIns="45720" rtlCol="0">
            <a:noAutofit/>
          </a:bodyPr>
          <a:lstStyle/>
          <a:p>
            <a:pPr algn="l"/>
            <a:r>
              <a:rPr lang="en-US" dirty="0"/>
              <a:t>Restriction (from fine to coarse mesh)</a:t>
            </a:r>
          </a:p>
        </p:txBody>
      </p:sp>
      <p:sp>
        <p:nvSpPr>
          <p:cNvPr id="93" name="TextBox 92">
            <a:extLst>
              <a:ext uri="{FF2B5EF4-FFF2-40B4-BE49-F238E27FC236}">
                <a16:creationId xmlns:a16="http://schemas.microsoft.com/office/drawing/2014/main" id="{A4C38FEC-B75A-C25B-E713-D933D1404FDA}"/>
              </a:ext>
            </a:extLst>
          </p:cNvPr>
          <p:cNvSpPr txBox="1"/>
          <p:nvPr/>
        </p:nvSpPr>
        <p:spPr>
          <a:xfrm>
            <a:off x="2322164" y="6289730"/>
            <a:ext cx="0" cy="0"/>
          </a:xfrm>
          <a:prstGeom prst="rect">
            <a:avLst/>
          </a:prstGeom>
        </p:spPr>
        <p:txBody>
          <a:bodyPr vert="horz" wrap="none" lIns="91440" tIns="45720" rIns="91440" bIns="45720" rtlCol="0">
            <a:noAutofit/>
          </a:bodyPr>
          <a:lstStyle/>
          <a:p>
            <a:pPr algn="l"/>
            <a:r>
              <a:rPr lang="en-US" dirty="0"/>
              <a:t>Prolongation (from coarse to fine mesh)</a:t>
            </a:r>
          </a:p>
        </p:txBody>
      </p:sp>
    </p:spTree>
    <p:extLst>
      <p:ext uri="{BB962C8B-B14F-4D97-AF65-F5344CB8AC3E}">
        <p14:creationId xmlns:p14="http://schemas.microsoft.com/office/powerpoint/2010/main" val="304736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5AE8-B6F6-48AC-66B2-141FC2169165}"/>
              </a:ext>
            </a:extLst>
          </p:cNvPr>
          <p:cNvSpPr>
            <a:spLocks noGrp="1"/>
          </p:cNvSpPr>
          <p:nvPr>
            <p:ph type="title"/>
          </p:nvPr>
        </p:nvSpPr>
        <p:spPr/>
        <p:txBody>
          <a:bodyPr/>
          <a:lstStyle/>
          <a:p>
            <a:r>
              <a:rPr lang="en-US" dirty="0"/>
              <a:t>Multigrid Methods: V- and W-Cycles</a:t>
            </a:r>
          </a:p>
        </p:txBody>
      </p:sp>
      <p:sp>
        <p:nvSpPr>
          <p:cNvPr id="3" name="Slide Number Placeholder 2">
            <a:extLst>
              <a:ext uri="{FF2B5EF4-FFF2-40B4-BE49-F238E27FC236}">
                <a16:creationId xmlns:a16="http://schemas.microsoft.com/office/drawing/2014/main" id="{E9824388-69D0-7272-4E81-BBC5684BB530}"/>
              </a:ext>
            </a:extLst>
          </p:cNvPr>
          <p:cNvSpPr>
            <a:spLocks noGrp="1"/>
          </p:cNvSpPr>
          <p:nvPr>
            <p:ph type="sldNum" sz="quarter" idx="10"/>
          </p:nvPr>
        </p:nvSpPr>
        <p:spPr/>
        <p:txBody>
          <a:bodyPr/>
          <a:lstStyle/>
          <a:p>
            <a:fld id="{4FAB73BC-B049-4115-A692-8D63A059BFB8}" type="slidenum">
              <a:rPr lang="en-US" smtClean="0"/>
              <a:pPr/>
              <a:t>12</a:t>
            </a:fld>
            <a:endParaRPr lang="en-US" dirty="0"/>
          </a:p>
        </p:txBody>
      </p:sp>
      <p:pic>
        <p:nvPicPr>
          <p:cNvPr id="13" name="Picture 12">
            <a:extLst>
              <a:ext uri="{FF2B5EF4-FFF2-40B4-BE49-F238E27FC236}">
                <a16:creationId xmlns:a16="http://schemas.microsoft.com/office/drawing/2014/main" id="{25F98D15-1263-21E6-6BF6-C6F8E33D3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55" y="1030962"/>
            <a:ext cx="4569321" cy="5734050"/>
          </a:xfrm>
          <a:prstGeom prst="rect">
            <a:avLst/>
          </a:prstGeom>
        </p:spPr>
      </p:pic>
      <p:pic>
        <p:nvPicPr>
          <p:cNvPr id="1026" name="Picture 2" descr="Convergence Rate of Multigrid Cycles in comparison to other smoothing operators. Multigrid converges faster than typical smoothing operators. F-Cycle and W-Cycle perform with near equal robustness.">
            <a:extLst>
              <a:ext uri="{FF2B5EF4-FFF2-40B4-BE49-F238E27FC236}">
                <a16:creationId xmlns:a16="http://schemas.microsoft.com/office/drawing/2014/main" id="{04870CB4-9EC0-9373-32C5-F1B0B8F15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694" y="1815350"/>
            <a:ext cx="6829587" cy="291582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5D9498D-428B-779F-3F60-3A65B5D4730E}"/>
              </a:ext>
            </a:extLst>
          </p:cNvPr>
          <p:cNvSpPr txBox="1"/>
          <p:nvPr/>
        </p:nvSpPr>
        <p:spPr>
          <a:xfrm>
            <a:off x="6090829" y="5501893"/>
            <a:ext cx="0" cy="0"/>
          </a:xfrm>
          <a:prstGeom prst="rect">
            <a:avLst/>
          </a:prstGeom>
        </p:spPr>
        <p:txBody>
          <a:bodyPr vert="horz" wrap="none" lIns="91440" tIns="45720" rIns="91440" bIns="45720" rtlCol="0">
            <a:noAutofit/>
          </a:bodyPr>
          <a:lstStyle/>
          <a:p>
            <a:pPr algn="l"/>
            <a:r>
              <a:rPr lang="en-US" dirty="0"/>
              <a:t>https://</a:t>
            </a:r>
            <a:r>
              <a:rPr lang="en-US" dirty="0" err="1"/>
              <a:t>en.wikipedia.org</a:t>
            </a:r>
            <a:r>
              <a:rPr lang="en-US" dirty="0"/>
              <a:t>/wiki/</a:t>
            </a:r>
            <a:r>
              <a:rPr lang="en-US" dirty="0" err="1"/>
              <a:t>Multigrid_method</a:t>
            </a:r>
            <a:endParaRPr lang="en-US" dirty="0"/>
          </a:p>
        </p:txBody>
      </p:sp>
      <p:sp>
        <p:nvSpPr>
          <p:cNvPr id="18" name="TextBox 17">
            <a:extLst>
              <a:ext uri="{FF2B5EF4-FFF2-40B4-BE49-F238E27FC236}">
                <a16:creationId xmlns:a16="http://schemas.microsoft.com/office/drawing/2014/main" id="{B7CBC0D6-410C-7001-B36D-DDA88D34E06F}"/>
              </a:ext>
            </a:extLst>
          </p:cNvPr>
          <p:cNvSpPr txBox="1"/>
          <p:nvPr/>
        </p:nvSpPr>
        <p:spPr>
          <a:xfrm>
            <a:off x="712920" y="2650211"/>
            <a:ext cx="0" cy="0"/>
          </a:xfrm>
          <a:prstGeom prst="rect">
            <a:avLst/>
          </a:prstGeom>
        </p:spPr>
        <p:txBody>
          <a:bodyPr vert="horz" wrap="none" lIns="91440" tIns="45720" rIns="91440" bIns="45720" rtlCol="0">
            <a:noAutofit/>
          </a:bodyPr>
          <a:lstStyle/>
          <a:p>
            <a:pPr algn="l"/>
            <a:r>
              <a:rPr lang="en-US" dirty="0"/>
              <a:t>Briggs (2000)</a:t>
            </a:r>
          </a:p>
        </p:txBody>
      </p:sp>
    </p:spTree>
    <p:extLst>
      <p:ext uri="{BB962C8B-B14F-4D97-AF65-F5344CB8AC3E}">
        <p14:creationId xmlns:p14="http://schemas.microsoft.com/office/powerpoint/2010/main" val="282339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CB5C-E3EB-351D-0365-51CEA870A197}"/>
              </a:ext>
            </a:extLst>
          </p:cNvPr>
          <p:cNvSpPr>
            <a:spLocks noGrp="1"/>
          </p:cNvSpPr>
          <p:nvPr>
            <p:ph type="title"/>
          </p:nvPr>
        </p:nvSpPr>
        <p:spPr/>
        <p:txBody>
          <a:bodyPr>
            <a:normAutofit/>
          </a:bodyPr>
          <a:lstStyle/>
          <a:p>
            <a:r>
              <a:rPr lang="en-US" dirty="0"/>
              <a:t>Consider a Variable Density, non-Isothermal Fluid Flow System</a:t>
            </a:r>
          </a:p>
        </p:txBody>
      </p:sp>
      <p:sp>
        <p:nvSpPr>
          <p:cNvPr id="3" name="Slide Number Placeholder 2">
            <a:extLst>
              <a:ext uri="{FF2B5EF4-FFF2-40B4-BE49-F238E27FC236}">
                <a16:creationId xmlns:a16="http://schemas.microsoft.com/office/drawing/2014/main" id="{15132145-812B-7A44-D3BB-B1198B9D84DE}"/>
              </a:ext>
            </a:extLst>
          </p:cNvPr>
          <p:cNvSpPr>
            <a:spLocks noGrp="1"/>
          </p:cNvSpPr>
          <p:nvPr>
            <p:ph type="sldNum" sz="quarter" idx="10"/>
          </p:nvPr>
        </p:nvSpPr>
        <p:spPr/>
        <p:txBody>
          <a:bodyPr/>
          <a:lstStyle/>
          <a:p>
            <a:fld id="{4FAB73BC-B049-4115-A692-8D63A059BFB8}" type="slidenum">
              <a:rPr lang="en-US" smtClean="0"/>
              <a:pPr/>
              <a:t>2</a:t>
            </a:fld>
            <a:endParaRPr lang="en-US" dirty="0"/>
          </a:p>
        </p:txBody>
      </p:sp>
      <p:sp>
        <p:nvSpPr>
          <p:cNvPr id="4" name="Content Placeholder 3">
            <a:extLst>
              <a:ext uri="{FF2B5EF4-FFF2-40B4-BE49-F238E27FC236}">
                <a16:creationId xmlns:a16="http://schemas.microsoft.com/office/drawing/2014/main" id="{AC483D1C-25C1-8144-1393-6550999390AA}"/>
              </a:ext>
            </a:extLst>
          </p:cNvPr>
          <p:cNvSpPr>
            <a:spLocks noGrp="1"/>
          </p:cNvSpPr>
          <p:nvPr>
            <p:ph sz="quarter" idx="11"/>
          </p:nvPr>
        </p:nvSpPr>
        <p:spPr>
          <a:xfrm>
            <a:off x="647700" y="1409699"/>
            <a:ext cx="7381178" cy="5347939"/>
          </a:xfrm>
        </p:spPr>
        <p:txBody>
          <a:bodyPr>
            <a:normAutofit/>
          </a:bodyPr>
          <a:lstStyle/>
          <a:p>
            <a:pPr marL="342900" indent="-342900">
              <a:buFont typeface="Arial" panose="020B0604020202020204" pitchFamily="34" charset="0"/>
              <a:buChar char="•"/>
            </a:pPr>
            <a:r>
              <a:rPr lang="en-US" dirty="0"/>
              <a:t>Consider the variable density (non-isothermal) equations of motion (momentum and continuity) with energy transport: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r>
              <a:rPr lang="en-US" dirty="0"/>
              <a:t>          Equation of State (EOS) provides the P and </a:t>
            </a:r>
            <a:r>
              <a:rPr lang="en-US" dirty="0">
                <a:latin typeface="Symbol" pitchFamily="2" charset="2"/>
              </a:rPr>
              <a:t>r</a:t>
            </a:r>
            <a:r>
              <a:rPr lang="en-US" dirty="0"/>
              <a:t> relationship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See </a:t>
            </a:r>
            <a:r>
              <a:rPr lang="en-US" dirty="0" err="1"/>
              <a:t>Paolucci</a:t>
            </a:r>
            <a:r>
              <a:rPr lang="en-US" dirty="0"/>
              <a:t> (1982) or Baum (1978) for the low-Mach pedigree</a:t>
            </a:r>
          </a:p>
          <a:p>
            <a:pPr marL="342900" indent="-342900">
              <a:buFont typeface="Arial" panose="020B0604020202020204" pitchFamily="34" charset="0"/>
              <a:buChar char="•"/>
            </a:pPr>
            <a:r>
              <a:rPr lang="en-US" dirty="0"/>
              <a:t>Number of Equations = (3+nDim) = Number of unknowns</a:t>
            </a:r>
          </a:p>
        </p:txBody>
      </p:sp>
      <p:pic>
        <p:nvPicPr>
          <p:cNvPr id="6" name="Picture 5">
            <a:extLst>
              <a:ext uri="{FF2B5EF4-FFF2-40B4-BE49-F238E27FC236}">
                <a16:creationId xmlns:a16="http://schemas.microsoft.com/office/drawing/2014/main" id="{AA46916A-F809-74FC-2519-B71EC0A97BB8}"/>
              </a:ext>
            </a:extLst>
          </p:cNvPr>
          <p:cNvPicPr>
            <a:picLocks noChangeAspect="1"/>
          </p:cNvPicPr>
          <p:nvPr/>
        </p:nvPicPr>
        <p:blipFill>
          <a:blip r:embed="rId2"/>
          <a:stretch>
            <a:fillRect/>
          </a:stretch>
        </p:blipFill>
        <p:spPr>
          <a:xfrm>
            <a:off x="272584" y="2212528"/>
            <a:ext cx="5842000" cy="2197100"/>
          </a:xfrm>
          <a:prstGeom prst="rect">
            <a:avLst/>
          </a:prstGeom>
        </p:spPr>
      </p:pic>
      <p:sp>
        <p:nvSpPr>
          <p:cNvPr id="7" name="Right Brace 6">
            <a:extLst>
              <a:ext uri="{FF2B5EF4-FFF2-40B4-BE49-F238E27FC236}">
                <a16:creationId xmlns:a16="http://schemas.microsoft.com/office/drawing/2014/main" id="{C0150493-AFC8-5BE4-0A06-89C73E003BBB}"/>
              </a:ext>
            </a:extLst>
          </p:cNvPr>
          <p:cNvSpPr/>
          <p:nvPr/>
        </p:nvSpPr>
        <p:spPr>
          <a:xfrm>
            <a:off x="5858123" y="2285922"/>
            <a:ext cx="631577" cy="22861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28440CAB-2D1A-2897-65AC-929E52D63882}"/>
              </a:ext>
            </a:extLst>
          </p:cNvPr>
          <p:cNvSpPr/>
          <p:nvPr/>
        </p:nvSpPr>
        <p:spPr>
          <a:xfrm>
            <a:off x="6489700" y="3244333"/>
            <a:ext cx="1167307" cy="369332"/>
          </a:xfrm>
          <a:prstGeom prst="rect">
            <a:avLst/>
          </a:prstGeom>
        </p:spPr>
        <p:txBody>
          <a:bodyPr wrap="none">
            <a:spAutoFit/>
          </a:bodyPr>
          <a:lstStyle/>
          <a:p>
            <a:r>
              <a:rPr lang="en-US" u="sng" dirty="0">
                <a:latin typeface="Open Sans" panose="020B0606030504020204" pitchFamily="34" charset="0"/>
                <a:ea typeface="Open Sans" panose="020B0606030504020204" pitchFamily="34" charset="0"/>
                <a:cs typeface="Open Sans" panose="020B0606030504020204" pitchFamily="34" charset="0"/>
              </a:rPr>
              <a:t>(2+nDim)</a:t>
            </a:r>
          </a:p>
        </p:txBody>
      </p:sp>
      <p:pic>
        <p:nvPicPr>
          <p:cNvPr id="11" name="Picture 10">
            <a:extLst>
              <a:ext uri="{FF2B5EF4-FFF2-40B4-BE49-F238E27FC236}">
                <a16:creationId xmlns:a16="http://schemas.microsoft.com/office/drawing/2014/main" id="{7D4A7AFA-4FCF-D7CE-AE78-DA1B8AC00662}"/>
              </a:ext>
            </a:extLst>
          </p:cNvPr>
          <p:cNvPicPr>
            <a:picLocks noChangeAspect="1"/>
          </p:cNvPicPr>
          <p:nvPr/>
        </p:nvPicPr>
        <p:blipFill>
          <a:blip r:embed="rId3"/>
          <a:stretch>
            <a:fillRect/>
          </a:stretch>
        </p:blipFill>
        <p:spPr>
          <a:xfrm>
            <a:off x="114300" y="4771113"/>
            <a:ext cx="1066800" cy="584200"/>
          </a:xfrm>
          <a:prstGeom prst="rect">
            <a:avLst/>
          </a:prstGeom>
        </p:spPr>
      </p:pic>
      <p:sp>
        <p:nvSpPr>
          <p:cNvPr id="12" name="Oval 11">
            <a:extLst>
              <a:ext uri="{FF2B5EF4-FFF2-40B4-BE49-F238E27FC236}">
                <a16:creationId xmlns:a16="http://schemas.microsoft.com/office/drawing/2014/main" id="{49019B93-236A-35B0-DFAB-07A280A69EC4}"/>
              </a:ext>
            </a:extLst>
          </p:cNvPr>
          <p:cNvSpPr/>
          <p:nvPr/>
        </p:nvSpPr>
        <p:spPr>
          <a:xfrm>
            <a:off x="0" y="4409628"/>
            <a:ext cx="1371600" cy="1371600"/>
          </a:xfrm>
          <a:prstGeom prst="ellipse">
            <a:avLst/>
          </a:prstGeom>
          <a:solidFill>
            <a:srgbClr val="C0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A8A9A829-397A-B077-2407-E6E3879F20FF}"/>
              </a:ext>
            </a:extLst>
          </p:cNvPr>
          <p:cNvSpPr txBox="1"/>
          <p:nvPr/>
        </p:nvSpPr>
        <p:spPr>
          <a:xfrm>
            <a:off x="8121109" y="2123268"/>
            <a:ext cx="0" cy="0"/>
          </a:xfrm>
          <a:prstGeom prst="rect">
            <a:avLst/>
          </a:prstGeom>
        </p:spPr>
        <p:txBody>
          <a:bodyPr vert="horz" wrap="none" lIns="91440" tIns="45720" rIns="91440" bIns="45720" rtlCol="0">
            <a:noAutofit/>
          </a:bodyPr>
          <a:lstStyle/>
          <a:p>
            <a:pPr algn="l"/>
            <a:r>
              <a:rPr lang="en-US" u="sng" dirty="0"/>
              <a:t>Constitutive Relationships</a:t>
            </a:r>
          </a:p>
        </p:txBody>
      </p:sp>
      <p:pic>
        <p:nvPicPr>
          <p:cNvPr id="5" name="Picture 4">
            <a:extLst>
              <a:ext uri="{FF2B5EF4-FFF2-40B4-BE49-F238E27FC236}">
                <a16:creationId xmlns:a16="http://schemas.microsoft.com/office/drawing/2014/main" id="{843DEE43-0464-B76C-E75C-1D93BFC3B3DA}"/>
              </a:ext>
            </a:extLst>
          </p:cNvPr>
          <p:cNvPicPr>
            <a:picLocks noChangeAspect="1"/>
          </p:cNvPicPr>
          <p:nvPr/>
        </p:nvPicPr>
        <p:blipFill>
          <a:blip r:embed="rId4"/>
          <a:stretch>
            <a:fillRect/>
          </a:stretch>
        </p:blipFill>
        <p:spPr>
          <a:xfrm>
            <a:off x="7707610" y="2518368"/>
            <a:ext cx="4292600" cy="3340100"/>
          </a:xfrm>
          <a:prstGeom prst="rect">
            <a:avLst/>
          </a:prstGeom>
        </p:spPr>
      </p:pic>
      <p:sp>
        <p:nvSpPr>
          <p:cNvPr id="9" name="TextBox 8">
            <a:extLst>
              <a:ext uri="{FF2B5EF4-FFF2-40B4-BE49-F238E27FC236}">
                <a16:creationId xmlns:a16="http://schemas.microsoft.com/office/drawing/2014/main" id="{FEF2FE07-070C-4973-A202-F14AA6A45D9E}"/>
              </a:ext>
            </a:extLst>
          </p:cNvPr>
          <p:cNvSpPr txBox="1"/>
          <p:nvPr/>
        </p:nvSpPr>
        <p:spPr>
          <a:xfrm>
            <a:off x="8834034" y="2107769"/>
            <a:ext cx="0" cy="0"/>
          </a:xfrm>
          <a:prstGeom prst="rect">
            <a:avLst/>
          </a:prstGeom>
        </p:spPr>
        <p:txBody>
          <a:bodyPr vert="horz" wrap="none" lIns="91440" tIns="45720" rIns="91440" bIns="45720" rtlCol="0">
            <a:noAutofit/>
          </a:bodyPr>
          <a:lstStyle/>
          <a:p>
            <a:pPr algn="l"/>
            <a:endParaRPr lang="en-US" dirty="0"/>
          </a:p>
        </p:txBody>
      </p:sp>
      <p:sp>
        <p:nvSpPr>
          <p:cNvPr id="10" name="Rectangle 9">
            <a:extLst>
              <a:ext uri="{FF2B5EF4-FFF2-40B4-BE49-F238E27FC236}">
                <a16:creationId xmlns:a16="http://schemas.microsoft.com/office/drawing/2014/main" id="{6DBD139C-C839-CAAB-4EB3-F57DCAEC8839}"/>
              </a:ext>
            </a:extLst>
          </p:cNvPr>
          <p:cNvSpPr/>
          <p:nvPr/>
        </p:nvSpPr>
        <p:spPr>
          <a:xfrm>
            <a:off x="1746716" y="5214301"/>
            <a:ext cx="1167307" cy="369332"/>
          </a:xfrm>
          <a:prstGeom prst="rect">
            <a:avLst/>
          </a:prstGeom>
        </p:spPr>
        <p:txBody>
          <a:bodyPr wrap="none">
            <a:spAutoFit/>
          </a:bodyPr>
          <a:lstStyle/>
          <a:p>
            <a:r>
              <a:rPr lang="en-US" u="sng" dirty="0">
                <a:latin typeface="Open Sans" panose="020B0606030504020204" pitchFamily="34" charset="0"/>
                <a:ea typeface="Open Sans" panose="020B0606030504020204" pitchFamily="34" charset="0"/>
                <a:cs typeface="Open Sans" panose="020B0606030504020204" pitchFamily="34" charset="0"/>
              </a:rPr>
              <a:t>(3+nDim)</a:t>
            </a:r>
          </a:p>
        </p:txBody>
      </p:sp>
    </p:spTree>
    <p:extLst>
      <p:ext uri="{BB962C8B-B14F-4D97-AF65-F5344CB8AC3E}">
        <p14:creationId xmlns:p14="http://schemas.microsoft.com/office/powerpoint/2010/main" val="354317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1754-AC50-2D45-A357-714340C3CEED}"/>
              </a:ext>
            </a:extLst>
          </p:cNvPr>
          <p:cNvSpPr>
            <a:spLocks noGrp="1"/>
          </p:cNvSpPr>
          <p:nvPr>
            <p:ph type="title"/>
          </p:nvPr>
        </p:nvSpPr>
        <p:spPr/>
        <p:txBody>
          <a:bodyPr/>
          <a:lstStyle/>
          <a:p>
            <a:r>
              <a:rPr lang="en-US" dirty="0"/>
              <a:t>Dimensionless Form</a:t>
            </a:r>
          </a:p>
        </p:txBody>
      </p:sp>
      <p:sp>
        <p:nvSpPr>
          <p:cNvPr id="3" name="Slide Number Placeholder 2">
            <a:extLst>
              <a:ext uri="{FF2B5EF4-FFF2-40B4-BE49-F238E27FC236}">
                <a16:creationId xmlns:a16="http://schemas.microsoft.com/office/drawing/2014/main" id="{160007DD-E065-E53B-237E-F213BFE04176}"/>
              </a:ext>
            </a:extLst>
          </p:cNvPr>
          <p:cNvSpPr>
            <a:spLocks noGrp="1"/>
          </p:cNvSpPr>
          <p:nvPr>
            <p:ph type="sldNum" sz="quarter" idx="10"/>
          </p:nvPr>
        </p:nvSpPr>
        <p:spPr/>
        <p:txBody>
          <a:bodyPr/>
          <a:lstStyle/>
          <a:p>
            <a:fld id="{4FAB73BC-B049-4115-A692-8D63A059BFB8}" type="slidenum">
              <a:rPr lang="en-US" smtClean="0"/>
              <a:pPr/>
              <a:t>3</a:t>
            </a:fld>
            <a:endParaRPr lang="en-US" dirty="0"/>
          </a:p>
        </p:txBody>
      </p:sp>
      <p:sp>
        <p:nvSpPr>
          <p:cNvPr id="4" name="Content Placeholder 3">
            <a:extLst>
              <a:ext uri="{FF2B5EF4-FFF2-40B4-BE49-F238E27FC236}">
                <a16:creationId xmlns:a16="http://schemas.microsoft.com/office/drawing/2014/main" id="{BCD89C36-FA75-1D85-0C01-D82B8AD4B928}"/>
              </a:ext>
            </a:extLst>
          </p:cNvPr>
          <p:cNvSpPr>
            <a:spLocks noGrp="1"/>
          </p:cNvSpPr>
          <p:nvPr>
            <p:ph sz="quarter" idx="11"/>
          </p:nvPr>
        </p:nvSpPr>
        <p:spPr>
          <a:xfrm>
            <a:off x="647700" y="1409699"/>
            <a:ext cx="11049000" cy="5187043"/>
          </a:xfrm>
        </p:spPr>
        <p:txBody>
          <a:bodyPr>
            <a:normAutofit/>
          </a:bodyPr>
          <a:lstStyle/>
          <a:p>
            <a:pPr marL="342900" indent="-342900">
              <a:buFont typeface="Arial" panose="020B0604020202020204" pitchFamily="34" charset="0"/>
              <a:buChar char="•"/>
            </a:pPr>
            <a:r>
              <a:rPr lang="en-US" dirty="0"/>
              <a:t>Non-</a:t>
            </a:r>
            <a:r>
              <a:rPr lang="en-US" dirty="0" err="1"/>
              <a:t>dimensionalization</a:t>
            </a:r>
            <a:r>
              <a:rPr lang="en-US" dirty="0"/>
              <a:t> is via a characteristic velocity and length scale: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86A7BF8D-26D8-145B-D277-B850AD6C3683}"/>
              </a:ext>
            </a:extLst>
          </p:cNvPr>
          <p:cNvPicPr>
            <a:picLocks noChangeAspect="1"/>
          </p:cNvPicPr>
          <p:nvPr/>
        </p:nvPicPr>
        <p:blipFill>
          <a:blip r:embed="rId2"/>
          <a:stretch>
            <a:fillRect/>
          </a:stretch>
        </p:blipFill>
        <p:spPr>
          <a:xfrm>
            <a:off x="4286575" y="2050270"/>
            <a:ext cx="7772400" cy="3750920"/>
          </a:xfrm>
          <a:prstGeom prst="rect">
            <a:avLst/>
          </a:prstGeom>
        </p:spPr>
      </p:pic>
      <p:pic>
        <p:nvPicPr>
          <p:cNvPr id="6" name="Picture 5">
            <a:extLst>
              <a:ext uri="{FF2B5EF4-FFF2-40B4-BE49-F238E27FC236}">
                <a16:creationId xmlns:a16="http://schemas.microsoft.com/office/drawing/2014/main" id="{F5F4E514-2814-A981-0659-A8C440388B3A}"/>
              </a:ext>
            </a:extLst>
          </p:cNvPr>
          <p:cNvPicPr>
            <a:picLocks noChangeAspect="1"/>
          </p:cNvPicPr>
          <p:nvPr/>
        </p:nvPicPr>
        <p:blipFill>
          <a:blip r:embed="rId3"/>
          <a:stretch>
            <a:fillRect/>
          </a:stretch>
        </p:blipFill>
        <p:spPr>
          <a:xfrm>
            <a:off x="251202" y="3630527"/>
            <a:ext cx="6172200" cy="3086100"/>
          </a:xfrm>
          <a:prstGeom prst="rect">
            <a:avLst/>
          </a:prstGeom>
        </p:spPr>
      </p:pic>
    </p:spTree>
    <p:extLst>
      <p:ext uri="{BB962C8B-B14F-4D97-AF65-F5344CB8AC3E}">
        <p14:creationId xmlns:p14="http://schemas.microsoft.com/office/powerpoint/2010/main" val="413438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1754-AC50-2D45-A357-714340C3CEED}"/>
              </a:ext>
            </a:extLst>
          </p:cNvPr>
          <p:cNvSpPr>
            <a:spLocks noGrp="1"/>
          </p:cNvSpPr>
          <p:nvPr>
            <p:ph type="title"/>
          </p:nvPr>
        </p:nvSpPr>
        <p:spPr/>
        <p:txBody>
          <a:bodyPr/>
          <a:lstStyle/>
          <a:p>
            <a:r>
              <a:rPr lang="en-US" dirty="0"/>
              <a:t>Dimensionless Form</a:t>
            </a:r>
          </a:p>
        </p:txBody>
      </p:sp>
      <p:sp>
        <p:nvSpPr>
          <p:cNvPr id="3" name="Slide Number Placeholder 2">
            <a:extLst>
              <a:ext uri="{FF2B5EF4-FFF2-40B4-BE49-F238E27FC236}">
                <a16:creationId xmlns:a16="http://schemas.microsoft.com/office/drawing/2014/main" id="{160007DD-E065-E53B-237E-F213BFE04176}"/>
              </a:ext>
            </a:extLst>
          </p:cNvPr>
          <p:cNvSpPr>
            <a:spLocks noGrp="1"/>
          </p:cNvSpPr>
          <p:nvPr>
            <p:ph type="sldNum" sz="quarter" idx="10"/>
          </p:nvPr>
        </p:nvSpPr>
        <p:spPr/>
        <p:txBody>
          <a:bodyPr/>
          <a:lstStyle/>
          <a:p>
            <a:fld id="{4FAB73BC-B049-4115-A692-8D63A059BFB8}" type="slidenum">
              <a:rPr lang="en-US" smtClean="0"/>
              <a:pPr/>
              <a:t>4</a:t>
            </a:fld>
            <a:endParaRPr lang="en-US" dirty="0"/>
          </a:p>
        </p:txBody>
      </p:sp>
      <p:sp>
        <p:nvSpPr>
          <p:cNvPr id="4" name="Content Placeholder 3">
            <a:extLst>
              <a:ext uri="{FF2B5EF4-FFF2-40B4-BE49-F238E27FC236}">
                <a16:creationId xmlns:a16="http://schemas.microsoft.com/office/drawing/2014/main" id="{BCD89C36-FA75-1D85-0C01-D82B8AD4B928}"/>
              </a:ext>
            </a:extLst>
          </p:cNvPr>
          <p:cNvSpPr>
            <a:spLocks noGrp="1"/>
          </p:cNvSpPr>
          <p:nvPr>
            <p:ph sz="quarter" idx="11"/>
          </p:nvPr>
        </p:nvSpPr>
        <p:spPr>
          <a:xfrm>
            <a:off x="647700" y="1409699"/>
            <a:ext cx="11049000" cy="5187043"/>
          </a:xfrm>
        </p:spPr>
        <p:txBody>
          <a:bodyPr>
            <a:normAutofit/>
          </a:bodyPr>
          <a:lstStyle/>
          <a:p>
            <a:pPr marL="342900" indent="-342900">
              <a:buFont typeface="Arial" panose="020B0604020202020204" pitchFamily="34" charset="0"/>
              <a:buChar char="•"/>
            </a:pPr>
            <a:r>
              <a:rPr lang="en-US" dirty="0"/>
              <a:t>Non-</a:t>
            </a:r>
            <a:r>
              <a:rPr lang="en-US" dirty="0" err="1"/>
              <a:t>dimensionalization</a:t>
            </a:r>
            <a:r>
              <a:rPr lang="en-US" dirty="0"/>
              <a:t> is via a characteristic velocity and length scale: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r>
              <a:rPr lang="en-US" u="sng" dirty="0"/>
              <a:t>Conclusions</a:t>
            </a:r>
            <a:r>
              <a:rPr lang="en-US" dirty="0"/>
              <a:t>: In the limit of zero Mach number, the energy equation is simplified, while the momentum equation is not well defined and, in fact, </a:t>
            </a:r>
            <a:r>
              <a:rPr lang="en-US" b="1" u="sng" dirty="0"/>
              <a:t>singular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86A7BF8D-26D8-145B-D277-B850AD6C3683}"/>
              </a:ext>
            </a:extLst>
          </p:cNvPr>
          <p:cNvPicPr>
            <a:picLocks noChangeAspect="1"/>
          </p:cNvPicPr>
          <p:nvPr/>
        </p:nvPicPr>
        <p:blipFill>
          <a:blip r:embed="rId2"/>
          <a:stretch>
            <a:fillRect/>
          </a:stretch>
        </p:blipFill>
        <p:spPr>
          <a:xfrm>
            <a:off x="2209800" y="1972780"/>
            <a:ext cx="7772400" cy="3750920"/>
          </a:xfrm>
          <a:prstGeom prst="rect">
            <a:avLst/>
          </a:prstGeom>
        </p:spPr>
      </p:pic>
      <p:sp>
        <p:nvSpPr>
          <p:cNvPr id="6" name="Oval 5">
            <a:extLst>
              <a:ext uri="{FF2B5EF4-FFF2-40B4-BE49-F238E27FC236}">
                <a16:creationId xmlns:a16="http://schemas.microsoft.com/office/drawing/2014/main" id="{282D2690-A5BF-B2F7-8A85-204B9B92E5F0}"/>
              </a:ext>
            </a:extLst>
          </p:cNvPr>
          <p:cNvSpPr/>
          <p:nvPr/>
        </p:nvSpPr>
        <p:spPr>
          <a:xfrm>
            <a:off x="4251702" y="2581254"/>
            <a:ext cx="914400" cy="914400"/>
          </a:xfrm>
          <a:prstGeom prst="ellipse">
            <a:avLst/>
          </a:prstGeom>
          <a:solidFill>
            <a:srgbClr val="C0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488E736-234F-8785-0E70-1D97551773C0}"/>
              </a:ext>
            </a:extLst>
          </p:cNvPr>
          <p:cNvSpPr/>
          <p:nvPr/>
        </p:nvSpPr>
        <p:spPr>
          <a:xfrm>
            <a:off x="6447295" y="4177153"/>
            <a:ext cx="914400" cy="914400"/>
          </a:xfrm>
          <a:prstGeom prst="ellipse">
            <a:avLst/>
          </a:prstGeom>
          <a:solidFill>
            <a:schemeClr val="accent2">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367E2C44-8A48-6F9D-A110-5539058E0A66}"/>
              </a:ext>
            </a:extLst>
          </p:cNvPr>
          <p:cNvSpPr/>
          <p:nvPr/>
        </p:nvSpPr>
        <p:spPr>
          <a:xfrm>
            <a:off x="6447295" y="4950427"/>
            <a:ext cx="914400" cy="914400"/>
          </a:xfrm>
          <a:prstGeom prst="ellipse">
            <a:avLst/>
          </a:prstGeom>
          <a:solidFill>
            <a:schemeClr val="accent2">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C10B806-9879-74AB-D014-1A47D108D163}"/>
              </a:ext>
            </a:extLst>
          </p:cNvPr>
          <p:cNvSpPr/>
          <p:nvPr/>
        </p:nvSpPr>
        <p:spPr>
          <a:xfrm>
            <a:off x="9242534" y="4102933"/>
            <a:ext cx="914400" cy="914400"/>
          </a:xfrm>
          <a:prstGeom prst="ellipse">
            <a:avLst/>
          </a:prstGeom>
          <a:solidFill>
            <a:schemeClr val="accent2">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49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4008-9C83-F334-546E-DB078202A370}"/>
              </a:ext>
            </a:extLst>
          </p:cNvPr>
          <p:cNvSpPr>
            <a:spLocks noGrp="1"/>
          </p:cNvSpPr>
          <p:nvPr>
            <p:ph type="title"/>
          </p:nvPr>
        </p:nvSpPr>
        <p:spPr/>
        <p:txBody>
          <a:bodyPr/>
          <a:lstStyle/>
          <a:p>
            <a:r>
              <a:rPr lang="en-US" dirty="0"/>
              <a:t>Exploration of the Pressure Singularity</a:t>
            </a:r>
          </a:p>
        </p:txBody>
      </p:sp>
      <p:sp>
        <p:nvSpPr>
          <p:cNvPr id="3" name="Slide Number Placeholder 2">
            <a:extLst>
              <a:ext uri="{FF2B5EF4-FFF2-40B4-BE49-F238E27FC236}">
                <a16:creationId xmlns:a16="http://schemas.microsoft.com/office/drawing/2014/main" id="{9F1C6159-F373-4A51-E172-097F9F0D2444}"/>
              </a:ext>
            </a:extLst>
          </p:cNvPr>
          <p:cNvSpPr>
            <a:spLocks noGrp="1"/>
          </p:cNvSpPr>
          <p:nvPr>
            <p:ph type="sldNum" sz="quarter" idx="10"/>
          </p:nvPr>
        </p:nvSpPr>
        <p:spPr/>
        <p:txBody>
          <a:bodyPr/>
          <a:lstStyle/>
          <a:p>
            <a:fld id="{4FAB73BC-B049-4115-A692-8D63A059BFB8}" type="slidenum">
              <a:rPr lang="en-US" smtClean="0"/>
              <a:pPr/>
              <a:t>5</a:t>
            </a:fld>
            <a:endParaRPr lang="en-US" dirty="0"/>
          </a:p>
        </p:txBody>
      </p:sp>
      <p:sp>
        <p:nvSpPr>
          <p:cNvPr id="4" name="Content Placeholder 3">
            <a:extLst>
              <a:ext uri="{FF2B5EF4-FFF2-40B4-BE49-F238E27FC236}">
                <a16:creationId xmlns:a16="http://schemas.microsoft.com/office/drawing/2014/main" id="{C5A1D8B3-2B62-DB7D-CD26-AFDC028C1FF5}"/>
              </a:ext>
            </a:extLst>
          </p:cNvPr>
          <p:cNvSpPr>
            <a:spLocks noGrp="1"/>
          </p:cNvSpPr>
          <p:nvPr>
            <p:ph sz="quarter" idx="11"/>
          </p:nvPr>
        </p:nvSpPr>
        <p:spPr/>
        <p:txBody>
          <a:bodyPr>
            <a:normAutofit/>
          </a:bodyPr>
          <a:lstStyle/>
          <a:p>
            <a:r>
              <a:rPr lang="en-US" dirty="0"/>
              <a:t>To explore the singularity, write each DOF as an asymptotic series:</a:t>
            </a:r>
          </a:p>
          <a:p>
            <a:endParaRPr lang="en-US" dirty="0"/>
          </a:p>
          <a:p>
            <a:endParaRPr lang="en-US" dirty="0"/>
          </a:p>
          <a:p>
            <a:endParaRPr lang="en-US" dirty="0"/>
          </a:p>
          <a:p>
            <a:endParaRPr lang="en-US" dirty="0"/>
          </a:p>
          <a:p>
            <a:endParaRPr lang="en-US" dirty="0"/>
          </a:p>
          <a:p>
            <a:r>
              <a:rPr lang="en-US" dirty="0"/>
              <a:t>The resulting zeroth-order equations are as follows:</a:t>
            </a:r>
          </a:p>
          <a:p>
            <a:endParaRPr lang="en-US" dirty="0"/>
          </a:p>
        </p:txBody>
      </p:sp>
      <p:pic>
        <p:nvPicPr>
          <p:cNvPr id="10" name="Picture 9">
            <a:extLst>
              <a:ext uri="{FF2B5EF4-FFF2-40B4-BE49-F238E27FC236}">
                <a16:creationId xmlns:a16="http://schemas.microsoft.com/office/drawing/2014/main" id="{823584E8-ABFA-79EC-B277-3B294A865D63}"/>
              </a:ext>
            </a:extLst>
          </p:cNvPr>
          <p:cNvPicPr>
            <a:picLocks noChangeAspect="1"/>
          </p:cNvPicPr>
          <p:nvPr/>
        </p:nvPicPr>
        <p:blipFill>
          <a:blip r:embed="rId2"/>
          <a:stretch>
            <a:fillRect/>
          </a:stretch>
        </p:blipFill>
        <p:spPr>
          <a:xfrm>
            <a:off x="4311866" y="2159319"/>
            <a:ext cx="3289300" cy="1206500"/>
          </a:xfrm>
          <a:prstGeom prst="rect">
            <a:avLst/>
          </a:prstGeom>
        </p:spPr>
      </p:pic>
      <p:pic>
        <p:nvPicPr>
          <p:cNvPr id="11" name="Picture 10">
            <a:extLst>
              <a:ext uri="{FF2B5EF4-FFF2-40B4-BE49-F238E27FC236}">
                <a16:creationId xmlns:a16="http://schemas.microsoft.com/office/drawing/2014/main" id="{95D5F005-CC01-E05D-6013-DAEC608E9D07}"/>
              </a:ext>
            </a:extLst>
          </p:cNvPr>
          <p:cNvPicPr>
            <a:picLocks noChangeAspect="1"/>
          </p:cNvPicPr>
          <p:nvPr/>
        </p:nvPicPr>
        <p:blipFill>
          <a:blip r:embed="rId3"/>
          <a:stretch>
            <a:fillRect/>
          </a:stretch>
        </p:blipFill>
        <p:spPr>
          <a:xfrm>
            <a:off x="1332268" y="4337451"/>
            <a:ext cx="9011609" cy="2221698"/>
          </a:xfrm>
          <a:prstGeom prst="rect">
            <a:avLst/>
          </a:prstGeom>
        </p:spPr>
      </p:pic>
      <p:sp>
        <p:nvSpPr>
          <p:cNvPr id="5" name="Oval 4">
            <a:extLst>
              <a:ext uri="{FF2B5EF4-FFF2-40B4-BE49-F238E27FC236}">
                <a16:creationId xmlns:a16="http://schemas.microsoft.com/office/drawing/2014/main" id="{624930EA-F7C1-1CC8-6DFB-6AE41CAEF0C6}"/>
              </a:ext>
            </a:extLst>
          </p:cNvPr>
          <p:cNvSpPr/>
          <p:nvPr/>
        </p:nvSpPr>
        <p:spPr>
          <a:xfrm>
            <a:off x="5107446" y="4968605"/>
            <a:ext cx="914400" cy="914400"/>
          </a:xfrm>
          <a:prstGeom prst="ellipse">
            <a:avLst/>
          </a:prstGeom>
          <a:solidFill>
            <a:srgbClr val="C0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772732D3-434C-E2BD-5754-5CCB7B6783AB}"/>
              </a:ext>
            </a:extLst>
          </p:cNvPr>
          <p:cNvSpPr/>
          <p:nvPr/>
        </p:nvSpPr>
        <p:spPr>
          <a:xfrm>
            <a:off x="5956516" y="4991100"/>
            <a:ext cx="914400" cy="914400"/>
          </a:xfrm>
          <a:prstGeom prst="ellipse">
            <a:avLst/>
          </a:prstGeom>
          <a:solidFill>
            <a:schemeClr val="accent2">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461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4008-9C83-F334-546E-DB078202A370}"/>
              </a:ext>
            </a:extLst>
          </p:cNvPr>
          <p:cNvSpPr>
            <a:spLocks noGrp="1"/>
          </p:cNvSpPr>
          <p:nvPr>
            <p:ph type="title"/>
          </p:nvPr>
        </p:nvSpPr>
        <p:spPr/>
        <p:txBody>
          <a:bodyPr/>
          <a:lstStyle/>
          <a:p>
            <a:r>
              <a:rPr lang="en-US" dirty="0"/>
              <a:t>Exploration of the Pressure Singularity: Ramifications</a:t>
            </a:r>
          </a:p>
        </p:txBody>
      </p:sp>
      <p:sp>
        <p:nvSpPr>
          <p:cNvPr id="3" name="Slide Number Placeholder 2">
            <a:extLst>
              <a:ext uri="{FF2B5EF4-FFF2-40B4-BE49-F238E27FC236}">
                <a16:creationId xmlns:a16="http://schemas.microsoft.com/office/drawing/2014/main" id="{9F1C6159-F373-4A51-E172-097F9F0D2444}"/>
              </a:ext>
            </a:extLst>
          </p:cNvPr>
          <p:cNvSpPr>
            <a:spLocks noGrp="1"/>
          </p:cNvSpPr>
          <p:nvPr>
            <p:ph type="sldNum" sz="quarter" idx="10"/>
          </p:nvPr>
        </p:nvSpPr>
        <p:spPr/>
        <p:txBody>
          <a:bodyPr/>
          <a:lstStyle/>
          <a:p>
            <a:fld id="{4FAB73BC-B049-4115-A692-8D63A059BFB8}" type="slidenum">
              <a:rPr lang="en-US" smtClean="0"/>
              <a:pPr/>
              <a:t>6</a:t>
            </a:fld>
            <a:endParaRPr lang="en-US" dirty="0"/>
          </a:p>
        </p:txBody>
      </p:sp>
      <p:sp>
        <p:nvSpPr>
          <p:cNvPr id="4" name="Content Placeholder 3">
            <a:extLst>
              <a:ext uri="{FF2B5EF4-FFF2-40B4-BE49-F238E27FC236}">
                <a16:creationId xmlns:a16="http://schemas.microsoft.com/office/drawing/2014/main" id="{C5A1D8B3-2B62-DB7D-CD26-AFDC028C1FF5}"/>
              </a:ext>
            </a:extLst>
          </p:cNvPr>
          <p:cNvSpPr>
            <a:spLocks noGrp="1"/>
          </p:cNvSpPr>
          <p:nvPr>
            <p:ph sz="quarter" idx="11"/>
          </p:nvPr>
        </p:nvSpPr>
        <p:spPr>
          <a:xfrm>
            <a:off x="647700" y="1409700"/>
            <a:ext cx="11049000" cy="5426812"/>
          </a:xfrm>
        </p:spPr>
        <p:txBody>
          <a:bodyPr>
            <a:normAutofit/>
          </a:bodyPr>
          <a:lstStyle/>
          <a:p>
            <a:r>
              <a:rPr lang="en-US" dirty="0"/>
              <a:t>In order for the zeroth-order momentum equation to be well conditioned in the limit of zero Mach number,          must be spatially zero with</a:t>
            </a:r>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a:t>p</a:t>
            </a:r>
            <a:r>
              <a:rPr lang="en-US" baseline="-25000" dirty="0"/>
              <a:t>0</a:t>
            </a:r>
            <a:r>
              <a:rPr lang="en-US" dirty="0"/>
              <a:t> is a constant-in-space, possibly variable-in-time thermodynamic pressure</a:t>
            </a:r>
          </a:p>
          <a:p>
            <a:pPr marL="342900" indent="-342900">
              <a:buFont typeface="Arial" panose="020B0604020202020204" pitchFamily="34" charset="0"/>
              <a:buChar char="•"/>
            </a:pPr>
            <a:r>
              <a:rPr lang="en-US" dirty="0"/>
              <a:t>p</a:t>
            </a:r>
            <a:r>
              <a:rPr lang="en-US" baseline="-25000" dirty="0"/>
              <a:t>1</a:t>
            </a:r>
            <a:r>
              <a:rPr lang="en-US" dirty="0"/>
              <a:t> is the variable in space pressure, which is also known as the “motion pressure”, p</a:t>
            </a:r>
            <a:r>
              <a:rPr lang="en-US" baseline="30000" dirty="0"/>
              <a:t>m</a:t>
            </a:r>
          </a:p>
          <a:p>
            <a:pPr marL="342900" indent="-342900">
              <a:buFont typeface="Arial" panose="020B0604020202020204" pitchFamily="34" charset="0"/>
              <a:buChar char="•"/>
            </a:pPr>
            <a:r>
              <a:rPr lang="en-US" dirty="0"/>
              <a:t>Recall, this is simply a perturbation about the full thermodynamic pressure:</a:t>
            </a:r>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5F2CB6C7-EC40-BF47-C5ED-F6F14F56234E}"/>
              </a:ext>
            </a:extLst>
          </p:cNvPr>
          <p:cNvPicPr>
            <a:picLocks noChangeAspect="1"/>
          </p:cNvPicPr>
          <p:nvPr/>
        </p:nvPicPr>
        <p:blipFill>
          <a:blip r:embed="rId2"/>
          <a:stretch>
            <a:fillRect/>
          </a:stretch>
        </p:blipFill>
        <p:spPr>
          <a:xfrm>
            <a:off x="2516968" y="1747650"/>
            <a:ext cx="431800" cy="635000"/>
          </a:xfrm>
          <a:prstGeom prst="rect">
            <a:avLst/>
          </a:prstGeom>
        </p:spPr>
      </p:pic>
      <p:pic>
        <p:nvPicPr>
          <p:cNvPr id="10" name="Picture 9">
            <a:extLst>
              <a:ext uri="{FF2B5EF4-FFF2-40B4-BE49-F238E27FC236}">
                <a16:creationId xmlns:a16="http://schemas.microsoft.com/office/drawing/2014/main" id="{9D3A13BD-B412-9F68-8D44-90B483D3AC35}"/>
              </a:ext>
            </a:extLst>
          </p:cNvPr>
          <p:cNvPicPr>
            <a:picLocks noChangeAspect="1"/>
          </p:cNvPicPr>
          <p:nvPr/>
        </p:nvPicPr>
        <p:blipFill>
          <a:blip r:embed="rId3"/>
          <a:stretch>
            <a:fillRect/>
          </a:stretch>
        </p:blipFill>
        <p:spPr>
          <a:xfrm>
            <a:off x="1456254" y="2387883"/>
            <a:ext cx="9011609" cy="2221698"/>
          </a:xfrm>
          <a:prstGeom prst="rect">
            <a:avLst/>
          </a:prstGeom>
        </p:spPr>
      </p:pic>
      <p:sp>
        <p:nvSpPr>
          <p:cNvPr id="11" name="Oval 10">
            <a:extLst>
              <a:ext uri="{FF2B5EF4-FFF2-40B4-BE49-F238E27FC236}">
                <a16:creationId xmlns:a16="http://schemas.microsoft.com/office/drawing/2014/main" id="{FA35E625-400D-2F54-F24B-2968F30ACC94}"/>
              </a:ext>
            </a:extLst>
          </p:cNvPr>
          <p:cNvSpPr/>
          <p:nvPr/>
        </p:nvSpPr>
        <p:spPr>
          <a:xfrm>
            <a:off x="5231432" y="3019037"/>
            <a:ext cx="914400" cy="914400"/>
          </a:xfrm>
          <a:prstGeom prst="ellipse">
            <a:avLst/>
          </a:prstGeom>
          <a:solidFill>
            <a:srgbClr val="C0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3F9A8E7-228C-3705-14A5-A1F9A1F98DEB}"/>
              </a:ext>
            </a:extLst>
          </p:cNvPr>
          <p:cNvSpPr/>
          <p:nvPr/>
        </p:nvSpPr>
        <p:spPr>
          <a:xfrm>
            <a:off x="6080502" y="3041532"/>
            <a:ext cx="914400" cy="914400"/>
          </a:xfrm>
          <a:prstGeom prst="ellipse">
            <a:avLst/>
          </a:prstGeom>
          <a:solidFill>
            <a:schemeClr val="accent2">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F58BCC03-FADB-437F-A1DE-312FF9530549}"/>
              </a:ext>
            </a:extLst>
          </p:cNvPr>
          <p:cNvPicPr>
            <a:picLocks noChangeAspect="1"/>
          </p:cNvPicPr>
          <p:nvPr/>
        </p:nvPicPr>
        <p:blipFill>
          <a:blip r:embed="rId4"/>
          <a:stretch>
            <a:fillRect/>
          </a:stretch>
        </p:blipFill>
        <p:spPr>
          <a:xfrm>
            <a:off x="6398002" y="1747650"/>
            <a:ext cx="1193800" cy="317500"/>
          </a:xfrm>
          <a:prstGeom prst="rect">
            <a:avLst/>
          </a:prstGeom>
        </p:spPr>
      </p:pic>
      <p:pic>
        <p:nvPicPr>
          <p:cNvPr id="14" name="Picture 13">
            <a:extLst>
              <a:ext uri="{FF2B5EF4-FFF2-40B4-BE49-F238E27FC236}">
                <a16:creationId xmlns:a16="http://schemas.microsoft.com/office/drawing/2014/main" id="{F19C79FE-E071-1D99-FD16-679EA59DBA24}"/>
              </a:ext>
            </a:extLst>
          </p:cNvPr>
          <p:cNvPicPr>
            <a:picLocks noChangeAspect="1"/>
          </p:cNvPicPr>
          <p:nvPr/>
        </p:nvPicPr>
        <p:blipFill rotWithShape="1">
          <a:blip r:embed="rId5"/>
          <a:srcRect b="69737"/>
          <a:stretch/>
        </p:blipFill>
        <p:spPr>
          <a:xfrm>
            <a:off x="7178563" y="6277893"/>
            <a:ext cx="3289300" cy="365125"/>
          </a:xfrm>
          <a:prstGeom prst="rect">
            <a:avLst/>
          </a:prstGeom>
        </p:spPr>
      </p:pic>
    </p:spTree>
    <p:extLst>
      <p:ext uri="{BB962C8B-B14F-4D97-AF65-F5344CB8AC3E}">
        <p14:creationId xmlns:p14="http://schemas.microsoft.com/office/powerpoint/2010/main" val="95238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4008-9C83-F334-546E-DB078202A370}"/>
              </a:ext>
            </a:extLst>
          </p:cNvPr>
          <p:cNvSpPr>
            <a:spLocks noGrp="1"/>
          </p:cNvSpPr>
          <p:nvPr>
            <p:ph type="title"/>
          </p:nvPr>
        </p:nvSpPr>
        <p:spPr/>
        <p:txBody>
          <a:bodyPr/>
          <a:lstStyle/>
          <a:p>
            <a:r>
              <a:rPr lang="en-US" dirty="0"/>
              <a:t>Final low-Mach Equation Set</a:t>
            </a:r>
          </a:p>
        </p:txBody>
      </p:sp>
      <p:sp>
        <p:nvSpPr>
          <p:cNvPr id="3" name="Slide Number Placeholder 2">
            <a:extLst>
              <a:ext uri="{FF2B5EF4-FFF2-40B4-BE49-F238E27FC236}">
                <a16:creationId xmlns:a16="http://schemas.microsoft.com/office/drawing/2014/main" id="{9F1C6159-F373-4A51-E172-097F9F0D2444}"/>
              </a:ext>
            </a:extLst>
          </p:cNvPr>
          <p:cNvSpPr>
            <a:spLocks noGrp="1"/>
          </p:cNvSpPr>
          <p:nvPr>
            <p:ph type="sldNum" sz="quarter" idx="10"/>
          </p:nvPr>
        </p:nvSpPr>
        <p:spPr/>
        <p:txBody>
          <a:bodyPr/>
          <a:lstStyle/>
          <a:p>
            <a:fld id="{4FAB73BC-B049-4115-A692-8D63A059BFB8}" type="slidenum">
              <a:rPr lang="en-US" smtClean="0"/>
              <a:pPr/>
              <a:t>7</a:t>
            </a:fld>
            <a:endParaRPr lang="en-US" dirty="0"/>
          </a:p>
        </p:txBody>
      </p:sp>
      <p:sp>
        <p:nvSpPr>
          <p:cNvPr id="4" name="Content Placeholder 3">
            <a:extLst>
              <a:ext uri="{FF2B5EF4-FFF2-40B4-BE49-F238E27FC236}">
                <a16:creationId xmlns:a16="http://schemas.microsoft.com/office/drawing/2014/main" id="{C5A1D8B3-2B62-DB7D-CD26-AFDC028C1FF5}"/>
              </a:ext>
            </a:extLst>
          </p:cNvPr>
          <p:cNvSpPr>
            <a:spLocks noGrp="1"/>
          </p:cNvSpPr>
          <p:nvPr>
            <p:ph sz="quarter" idx="11"/>
          </p:nvPr>
        </p:nvSpPr>
        <p:spPr>
          <a:xfrm>
            <a:off x="647700" y="1409699"/>
            <a:ext cx="11049000" cy="5187043"/>
          </a:xfrm>
        </p:spPr>
        <p:txBody>
          <a:bodyPr>
            <a:normAutofit/>
          </a:bodyPr>
          <a:lstStyle/>
          <a:p>
            <a:r>
              <a:rPr lang="en-US" dirty="0"/>
              <a:t>The resulting Equation set is as follows:</a:t>
            </a:r>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a:t>Equation of state given by the thermodynamic pressure:</a:t>
            </a:r>
          </a:p>
          <a:p>
            <a:pPr marL="342900" indent="-342900">
              <a:buFont typeface="Arial" panose="020B0604020202020204" pitchFamily="34" charset="0"/>
              <a:buChar char="•"/>
            </a:pPr>
            <a:r>
              <a:rPr lang="en-US" dirty="0"/>
              <a:t>Energy transport is only required when the system modeled has a temperature difference</a:t>
            </a:r>
          </a:p>
          <a:p>
            <a:endParaRPr lang="en-US" dirty="0"/>
          </a:p>
          <a:p>
            <a:r>
              <a:rPr lang="en-US" u="sng" dirty="0"/>
              <a:t>EOS does not provide an equation for closure</a:t>
            </a:r>
            <a:r>
              <a:rPr lang="en-US" dirty="0"/>
              <a:t>:  An alternative approach is required for motion pressure! </a:t>
            </a:r>
          </a:p>
          <a:p>
            <a:endParaRPr lang="en-US" dirty="0"/>
          </a:p>
        </p:txBody>
      </p:sp>
      <p:pic>
        <p:nvPicPr>
          <p:cNvPr id="8" name="Picture 7">
            <a:extLst>
              <a:ext uri="{FF2B5EF4-FFF2-40B4-BE49-F238E27FC236}">
                <a16:creationId xmlns:a16="http://schemas.microsoft.com/office/drawing/2014/main" id="{DF49D567-B935-D1AD-34C2-754AF580A4B8}"/>
              </a:ext>
            </a:extLst>
          </p:cNvPr>
          <p:cNvPicPr>
            <a:picLocks noChangeAspect="1"/>
          </p:cNvPicPr>
          <p:nvPr/>
        </p:nvPicPr>
        <p:blipFill>
          <a:blip r:embed="rId2"/>
          <a:stretch>
            <a:fillRect/>
          </a:stretch>
        </p:blipFill>
        <p:spPr>
          <a:xfrm>
            <a:off x="7784489" y="4392524"/>
            <a:ext cx="1270000" cy="584200"/>
          </a:xfrm>
          <a:prstGeom prst="rect">
            <a:avLst/>
          </a:prstGeom>
        </p:spPr>
      </p:pic>
      <p:sp>
        <p:nvSpPr>
          <p:cNvPr id="9" name="Right Brace 8">
            <a:extLst>
              <a:ext uri="{FF2B5EF4-FFF2-40B4-BE49-F238E27FC236}">
                <a16:creationId xmlns:a16="http://schemas.microsoft.com/office/drawing/2014/main" id="{F2D3ADEB-B55C-41B5-4BA6-BFC0051115E9}"/>
              </a:ext>
            </a:extLst>
          </p:cNvPr>
          <p:cNvSpPr/>
          <p:nvPr/>
        </p:nvSpPr>
        <p:spPr>
          <a:xfrm>
            <a:off x="7902223" y="1898787"/>
            <a:ext cx="631577" cy="21971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AE90D182-3070-720D-4C27-258CEE25225E}"/>
              </a:ext>
            </a:extLst>
          </p:cNvPr>
          <p:cNvSpPr/>
          <p:nvPr/>
        </p:nvSpPr>
        <p:spPr>
          <a:xfrm>
            <a:off x="8571076" y="2812671"/>
            <a:ext cx="1029449" cy="369332"/>
          </a:xfrm>
          <a:prstGeom prst="rect">
            <a:avLst/>
          </a:prstGeom>
        </p:spPr>
        <p:txBody>
          <a:bodyPr wrap="none">
            <a:spAutoFit/>
          </a:bodyPr>
          <a:lstStyle/>
          <a:p>
            <a:r>
              <a:rPr lang="en-US" u="sng" dirty="0">
                <a:latin typeface="Open Sans" panose="020B0606030504020204" pitchFamily="34" charset="0"/>
                <a:ea typeface="Open Sans" panose="020B0606030504020204" pitchFamily="34" charset="0"/>
                <a:cs typeface="Open Sans" panose="020B0606030504020204" pitchFamily="34" charset="0"/>
              </a:rPr>
              <a:t>2+nDim</a:t>
            </a:r>
          </a:p>
        </p:txBody>
      </p:sp>
      <p:pic>
        <p:nvPicPr>
          <p:cNvPr id="11" name="Picture 10">
            <a:extLst>
              <a:ext uri="{FF2B5EF4-FFF2-40B4-BE49-F238E27FC236}">
                <a16:creationId xmlns:a16="http://schemas.microsoft.com/office/drawing/2014/main" id="{A7F2705D-8D4A-5311-EB68-F9CD7C1082C4}"/>
              </a:ext>
            </a:extLst>
          </p:cNvPr>
          <p:cNvPicPr>
            <a:picLocks noChangeAspect="1"/>
          </p:cNvPicPr>
          <p:nvPr/>
        </p:nvPicPr>
        <p:blipFill>
          <a:blip r:embed="rId3"/>
          <a:stretch>
            <a:fillRect/>
          </a:stretch>
        </p:blipFill>
        <p:spPr>
          <a:xfrm>
            <a:off x="2450489" y="1915605"/>
            <a:ext cx="5334000" cy="2197100"/>
          </a:xfrm>
          <a:prstGeom prst="rect">
            <a:avLst/>
          </a:prstGeom>
        </p:spPr>
      </p:pic>
    </p:spTree>
    <p:extLst>
      <p:ext uri="{BB962C8B-B14F-4D97-AF65-F5344CB8AC3E}">
        <p14:creationId xmlns:p14="http://schemas.microsoft.com/office/powerpoint/2010/main" val="153087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DD70-054A-4948-D01C-01ED3FC6EBEF}"/>
              </a:ext>
            </a:extLst>
          </p:cNvPr>
          <p:cNvSpPr>
            <a:spLocks noGrp="1"/>
          </p:cNvSpPr>
          <p:nvPr>
            <p:ph type="title"/>
          </p:nvPr>
        </p:nvSpPr>
        <p:spPr/>
        <p:txBody>
          <a:bodyPr/>
          <a:lstStyle/>
          <a:p>
            <a:r>
              <a:rPr lang="en-US" dirty="0"/>
              <a:t>Sneak Peak: Classic Pressure Projection Algorithm</a:t>
            </a:r>
          </a:p>
        </p:txBody>
      </p:sp>
      <p:sp>
        <p:nvSpPr>
          <p:cNvPr id="3" name="Slide Number Placeholder 2">
            <a:extLst>
              <a:ext uri="{FF2B5EF4-FFF2-40B4-BE49-F238E27FC236}">
                <a16:creationId xmlns:a16="http://schemas.microsoft.com/office/drawing/2014/main" id="{49BC375A-6FC2-6E26-908B-09F073B0E452}"/>
              </a:ext>
            </a:extLst>
          </p:cNvPr>
          <p:cNvSpPr>
            <a:spLocks noGrp="1"/>
          </p:cNvSpPr>
          <p:nvPr>
            <p:ph type="sldNum" sz="quarter" idx="10"/>
          </p:nvPr>
        </p:nvSpPr>
        <p:spPr/>
        <p:txBody>
          <a:bodyPr/>
          <a:lstStyle/>
          <a:p>
            <a:fld id="{4FAB73BC-B049-4115-A692-8D63A059BFB8}" type="slidenum">
              <a:rPr lang="en-US" smtClean="0"/>
              <a:pPr/>
              <a:t>8</a:t>
            </a:fld>
            <a:endParaRPr lang="en-US" dirty="0"/>
          </a:p>
        </p:txBody>
      </p:sp>
      <p:sp>
        <p:nvSpPr>
          <p:cNvPr id="4" name="Content Placeholder 3">
            <a:extLst>
              <a:ext uri="{FF2B5EF4-FFF2-40B4-BE49-F238E27FC236}">
                <a16:creationId xmlns:a16="http://schemas.microsoft.com/office/drawing/2014/main" id="{B66BDCD9-7E6A-7D39-AEE5-3A5E9727C52C}"/>
              </a:ext>
            </a:extLst>
          </p:cNvPr>
          <p:cNvSpPr>
            <a:spLocks noGrp="1"/>
          </p:cNvSpPr>
          <p:nvPr>
            <p:ph sz="quarter" idx="11"/>
          </p:nvPr>
        </p:nvSpPr>
        <p:spPr>
          <a:xfrm>
            <a:off x="647700" y="1409700"/>
            <a:ext cx="11049000" cy="5426812"/>
          </a:xfrm>
        </p:spPr>
        <p:txBody>
          <a:bodyPr/>
          <a:lstStyle/>
          <a:p>
            <a:r>
              <a:rPr lang="en-US" dirty="0"/>
              <a:t>Solve Momentum Equation (with a provisional motion pressure):</a:t>
            </a:r>
          </a:p>
          <a:p>
            <a:endParaRPr lang="en-US" dirty="0"/>
          </a:p>
          <a:p>
            <a:endParaRPr lang="en-US" dirty="0"/>
          </a:p>
          <a:p>
            <a:endParaRPr lang="en-US" dirty="0"/>
          </a:p>
          <a:p>
            <a:r>
              <a:rPr lang="en-US" dirty="0"/>
              <a:t>Solve Continuity, given the computed velocity:</a:t>
            </a:r>
          </a:p>
          <a:p>
            <a:endParaRPr lang="en-US" dirty="0"/>
          </a:p>
          <a:p>
            <a:endParaRPr lang="en-US" dirty="0"/>
          </a:p>
          <a:p>
            <a:r>
              <a:rPr lang="en-US" dirty="0"/>
              <a:t>Update velocity:</a:t>
            </a:r>
          </a:p>
          <a:p>
            <a:endParaRPr lang="en-US" dirty="0"/>
          </a:p>
          <a:p>
            <a:endParaRPr lang="en-US" dirty="0"/>
          </a:p>
          <a:p>
            <a:r>
              <a:rPr lang="en-US" dirty="0"/>
              <a:t>In future tutorials, we will be more formal in nomenclature, however, for now, the concept of this “</a:t>
            </a:r>
            <a:r>
              <a:rPr lang="en-US" i="1" dirty="0"/>
              <a:t>incremental pressure projection scheme</a:t>
            </a:r>
            <a:r>
              <a:rPr lang="en-US" dirty="0"/>
              <a:t>” is to solve momentum with a provisional pressure, and then use the continuity constraint to update (or project) the velocity into the space of known divergence. Monolithic approaches are </a:t>
            </a:r>
            <a:r>
              <a:rPr lang="en-US"/>
              <a:t>also viable</a:t>
            </a:r>
            <a:endParaRPr lang="en-US" dirty="0"/>
          </a:p>
        </p:txBody>
      </p:sp>
      <p:pic>
        <p:nvPicPr>
          <p:cNvPr id="10" name="Picture 9">
            <a:extLst>
              <a:ext uri="{FF2B5EF4-FFF2-40B4-BE49-F238E27FC236}">
                <a16:creationId xmlns:a16="http://schemas.microsoft.com/office/drawing/2014/main" id="{7581BAC6-F457-A129-19C1-BC04E36114E3}"/>
              </a:ext>
            </a:extLst>
          </p:cNvPr>
          <p:cNvPicPr>
            <a:picLocks noChangeAspect="1"/>
          </p:cNvPicPr>
          <p:nvPr/>
        </p:nvPicPr>
        <p:blipFill>
          <a:blip r:embed="rId2"/>
          <a:stretch>
            <a:fillRect/>
          </a:stretch>
        </p:blipFill>
        <p:spPr>
          <a:xfrm>
            <a:off x="6380297" y="2897468"/>
            <a:ext cx="2159000" cy="647700"/>
          </a:xfrm>
          <a:prstGeom prst="rect">
            <a:avLst/>
          </a:prstGeom>
        </p:spPr>
      </p:pic>
      <p:pic>
        <p:nvPicPr>
          <p:cNvPr id="11" name="Picture 10">
            <a:extLst>
              <a:ext uri="{FF2B5EF4-FFF2-40B4-BE49-F238E27FC236}">
                <a16:creationId xmlns:a16="http://schemas.microsoft.com/office/drawing/2014/main" id="{1A73C471-9DEA-9EF4-5953-EA88E35830F4}"/>
              </a:ext>
            </a:extLst>
          </p:cNvPr>
          <p:cNvPicPr>
            <a:picLocks noChangeAspect="1"/>
          </p:cNvPicPr>
          <p:nvPr/>
        </p:nvPicPr>
        <p:blipFill>
          <a:blip r:embed="rId3"/>
          <a:stretch>
            <a:fillRect/>
          </a:stretch>
        </p:blipFill>
        <p:spPr>
          <a:xfrm>
            <a:off x="2809607" y="4104922"/>
            <a:ext cx="2413000" cy="647700"/>
          </a:xfrm>
          <a:prstGeom prst="rect">
            <a:avLst/>
          </a:prstGeom>
        </p:spPr>
      </p:pic>
      <p:pic>
        <p:nvPicPr>
          <p:cNvPr id="5" name="Picture 4">
            <a:extLst>
              <a:ext uri="{FF2B5EF4-FFF2-40B4-BE49-F238E27FC236}">
                <a16:creationId xmlns:a16="http://schemas.microsoft.com/office/drawing/2014/main" id="{1B554CE8-5490-C139-0772-6517CAE3A520}"/>
              </a:ext>
            </a:extLst>
          </p:cNvPr>
          <p:cNvPicPr>
            <a:picLocks noChangeAspect="1"/>
          </p:cNvPicPr>
          <p:nvPr/>
        </p:nvPicPr>
        <p:blipFill rotWithShape="1">
          <a:blip r:embed="rId4"/>
          <a:srcRect t="33793" b="30537"/>
          <a:stretch/>
        </p:blipFill>
        <p:spPr>
          <a:xfrm>
            <a:off x="6365631" y="1812994"/>
            <a:ext cx="5334000" cy="783697"/>
          </a:xfrm>
          <a:prstGeom prst="rect">
            <a:avLst/>
          </a:prstGeom>
        </p:spPr>
      </p:pic>
      <p:pic>
        <p:nvPicPr>
          <p:cNvPr id="7" name="Picture 6">
            <a:extLst>
              <a:ext uri="{FF2B5EF4-FFF2-40B4-BE49-F238E27FC236}">
                <a16:creationId xmlns:a16="http://schemas.microsoft.com/office/drawing/2014/main" id="{9D5C95F0-29F2-62C0-427D-BB5C48865506}"/>
              </a:ext>
            </a:extLst>
          </p:cNvPr>
          <p:cNvPicPr>
            <a:picLocks noChangeAspect="1"/>
          </p:cNvPicPr>
          <p:nvPr/>
        </p:nvPicPr>
        <p:blipFill>
          <a:blip r:embed="rId5"/>
          <a:stretch>
            <a:fillRect/>
          </a:stretch>
        </p:blipFill>
        <p:spPr>
          <a:xfrm>
            <a:off x="7782193" y="4564201"/>
            <a:ext cx="3200400" cy="304800"/>
          </a:xfrm>
          <a:prstGeom prst="rect">
            <a:avLst/>
          </a:prstGeom>
        </p:spPr>
      </p:pic>
    </p:spTree>
    <p:extLst>
      <p:ext uri="{BB962C8B-B14F-4D97-AF65-F5344CB8AC3E}">
        <p14:creationId xmlns:p14="http://schemas.microsoft.com/office/powerpoint/2010/main" val="278147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5AE8-B6F6-48AC-66B2-141FC2169165}"/>
              </a:ext>
            </a:extLst>
          </p:cNvPr>
          <p:cNvSpPr>
            <a:spLocks noGrp="1"/>
          </p:cNvSpPr>
          <p:nvPr>
            <p:ph type="title"/>
          </p:nvPr>
        </p:nvSpPr>
        <p:spPr/>
        <p:txBody>
          <a:bodyPr/>
          <a:lstStyle/>
          <a:p>
            <a:r>
              <a:rPr lang="en-US" dirty="0"/>
              <a:t>Thought Experiment…</a:t>
            </a:r>
          </a:p>
        </p:txBody>
      </p:sp>
      <p:sp>
        <p:nvSpPr>
          <p:cNvPr id="3" name="Slide Number Placeholder 2">
            <a:extLst>
              <a:ext uri="{FF2B5EF4-FFF2-40B4-BE49-F238E27FC236}">
                <a16:creationId xmlns:a16="http://schemas.microsoft.com/office/drawing/2014/main" id="{E9824388-69D0-7272-4E81-BBC5684BB530}"/>
              </a:ext>
            </a:extLst>
          </p:cNvPr>
          <p:cNvSpPr>
            <a:spLocks noGrp="1"/>
          </p:cNvSpPr>
          <p:nvPr>
            <p:ph type="sldNum" sz="quarter" idx="10"/>
          </p:nvPr>
        </p:nvSpPr>
        <p:spPr/>
        <p:txBody>
          <a:bodyPr/>
          <a:lstStyle/>
          <a:p>
            <a:fld id="{4FAB73BC-B049-4115-A692-8D63A059BFB8}" type="slidenum">
              <a:rPr lang="en-US" smtClean="0"/>
              <a:pPr/>
              <a:t>9</a:t>
            </a:fld>
            <a:endParaRPr lang="en-US" dirty="0"/>
          </a:p>
        </p:txBody>
      </p:sp>
      <p:sp>
        <p:nvSpPr>
          <p:cNvPr id="4" name="Content Placeholder 3">
            <a:extLst>
              <a:ext uri="{FF2B5EF4-FFF2-40B4-BE49-F238E27FC236}">
                <a16:creationId xmlns:a16="http://schemas.microsoft.com/office/drawing/2014/main" id="{FF4B89F5-B782-397B-8105-F2C62929F83A}"/>
              </a:ext>
            </a:extLst>
          </p:cNvPr>
          <p:cNvSpPr>
            <a:spLocks noGrp="1"/>
          </p:cNvSpPr>
          <p:nvPr>
            <p:ph sz="quarter" idx="11"/>
          </p:nvPr>
        </p:nvSpPr>
        <p:spPr/>
        <p:txBody>
          <a:bodyPr/>
          <a:lstStyle/>
          <a:p>
            <a:pPr marL="342900" indent="-342900">
              <a:buFont typeface="Arial" panose="020B0604020202020204" pitchFamily="34" charset="0"/>
              <a:buChar char="•"/>
            </a:pPr>
            <a:r>
              <a:rPr lang="en-US" dirty="0"/>
              <a:t>Large domain, one door, one “exit”</a:t>
            </a:r>
          </a:p>
        </p:txBody>
      </p:sp>
      <p:pic>
        <p:nvPicPr>
          <p:cNvPr id="5" name="Picture 4">
            <a:extLst>
              <a:ext uri="{FF2B5EF4-FFF2-40B4-BE49-F238E27FC236}">
                <a16:creationId xmlns:a16="http://schemas.microsoft.com/office/drawing/2014/main" id="{C5F35D4F-9367-8BC5-0009-B53179D1CBC8}"/>
              </a:ext>
            </a:extLst>
          </p:cNvPr>
          <p:cNvPicPr>
            <a:picLocks noChangeAspect="1"/>
          </p:cNvPicPr>
          <p:nvPr/>
        </p:nvPicPr>
        <p:blipFill>
          <a:blip r:embed="rId2"/>
          <a:stretch>
            <a:fillRect/>
          </a:stretch>
        </p:blipFill>
        <p:spPr>
          <a:xfrm>
            <a:off x="2250332" y="1957835"/>
            <a:ext cx="7219132" cy="4061965"/>
          </a:xfrm>
          <a:prstGeom prst="rect">
            <a:avLst/>
          </a:prstGeom>
        </p:spPr>
      </p:pic>
      <p:sp>
        <p:nvSpPr>
          <p:cNvPr id="6" name="TextBox 5">
            <a:extLst>
              <a:ext uri="{FF2B5EF4-FFF2-40B4-BE49-F238E27FC236}">
                <a16:creationId xmlns:a16="http://schemas.microsoft.com/office/drawing/2014/main" id="{BEC33A6E-51B1-42FB-F696-DE70D6170F33}"/>
              </a:ext>
            </a:extLst>
          </p:cNvPr>
          <p:cNvSpPr txBox="1"/>
          <p:nvPr/>
        </p:nvSpPr>
        <p:spPr>
          <a:xfrm>
            <a:off x="2507035" y="6362706"/>
            <a:ext cx="1755994" cy="369332"/>
          </a:xfrm>
          <a:prstGeom prst="rect">
            <a:avLst/>
          </a:prstGeom>
          <a:noFill/>
        </p:spPr>
        <p:txBody>
          <a:bodyPr wrap="none" rtlCol="0">
            <a:spAutoFit/>
          </a:bodyPr>
          <a:lstStyle/>
          <a:p>
            <a:r>
              <a:rPr lang="en-US" dirty="0"/>
              <a:t>Maples Pavilion</a:t>
            </a:r>
          </a:p>
        </p:txBody>
      </p:sp>
      <p:pic>
        <p:nvPicPr>
          <p:cNvPr id="7" name="Picture 6">
            <a:extLst>
              <a:ext uri="{FF2B5EF4-FFF2-40B4-BE49-F238E27FC236}">
                <a16:creationId xmlns:a16="http://schemas.microsoft.com/office/drawing/2014/main" id="{80DBC3D1-EFBE-A5C9-B0A9-E8443C2CB68A}"/>
              </a:ext>
            </a:extLst>
          </p:cNvPr>
          <p:cNvPicPr>
            <a:picLocks noChangeAspect="1"/>
          </p:cNvPicPr>
          <p:nvPr/>
        </p:nvPicPr>
        <p:blipFill>
          <a:blip r:embed="rId3"/>
          <a:stretch>
            <a:fillRect/>
          </a:stretch>
        </p:blipFill>
        <p:spPr>
          <a:xfrm>
            <a:off x="441271" y="2248917"/>
            <a:ext cx="1155700" cy="1739900"/>
          </a:xfrm>
          <a:prstGeom prst="rect">
            <a:avLst/>
          </a:prstGeom>
        </p:spPr>
      </p:pic>
      <p:pic>
        <p:nvPicPr>
          <p:cNvPr id="8" name="Picture 7">
            <a:extLst>
              <a:ext uri="{FF2B5EF4-FFF2-40B4-BE49-F238E27FC236}">
                <a16:creationId xmlns:a16="http://schemas.microsoft.com/office/drawing/2014/main" id="{C51E8F66-6AD7-77D1-EF3A-B15FB0F4A3BE}"/>
              </a:ext>
            </a:extLst>
          </p:cNvPr>
          <p:cNvPicPr>
            <a:picLocks noChangeAspect="1"/>
          </p:cNvPicPr>
          <p:nvPr/>
        </p:nvPicPr>
        <p:blipFill>
          <a:blip r:embed="rId4"/>
          <a:stretch>
            <a:fillRect/>
          </a:stretch>
        </p:blipFill>
        <p:spPr>
          <a:xfrm>
            <a:off x="7520014" y="4063149"/>
            <a:ext cx="3898900" cy="2590800"/>
          </a:xfrm>
          <a:prstGeom prst="rect">
            <a:avLst/>
          </a:prstGeom>
        </p:spPr>
      </p:pic>
    </p:spTree>
    <p:extLst>
      <p:ext uri="{BB962C8B-B14F-4D97-AF65-F5344CB8AC3E}">
        <p14:creationId xmlns:p14="http://schemas.microsoft.com/office/powerpoint/2010/main" val="376129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Angles">
  <a:themeElements>
    <a:clrScheme name="SandiaBrandTheme">
      <a:dk1>
        <a:srgbClr val="3C3C3C"/>
      </a:dk1>
      <a:lt1>
        <a:srgbClr val="FFFFFF"/>
      </a:lt1>
      <a:dk2>
        <a:srgbClr val="005376"/>
      </a:dk2>
      <a:lt2>
        <a:srgbClr val="FFFFFF"/>
      </a:lt2>
      <a:accent1>
        <a:srgbClr val="00ADD0"/>
      </a:accent1>
      <a:accent2>
        <a:srgbClr val="6CB312"/>
      </a:accent2>
      <a:accent3>
        <a:srgbClr val="FFA033"/>
      </a:accent3>
      <a:accent4>
        <a:srgbClr val="008E74"/>
      </a:accent4>
      <a:accent5>
        <a:srgbClr val="A92C00"/>
      </a:accent5>
      <a:accent6>
        <a:srgbClr val="7D0D7C"/>
      </a:accent6>
      <a:hlink>
        <a:srgbClr val="27ADCF"/>
      </a:hlink>
      <a:folHlink>
        <a:srgbClr val="2588BA"/>
      </a:folHlink>
    </a:clrScheme>
    <a:fontScheme name="Open Sans Bold &amp; light">
      <a:majorFont>
        <a:latin typeface="Open Sans bold"/>
        <a:ea typeface=""/>
        <a:cs typeface=""/>
      </a:majorFont>
      <a:minorFont>
        <a:latin typeface="Open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7054</TotalTime>
  <Words>550</Words>
  <Application>Microsoft Macintosh PowerPoint</Application>
  <PresentationFormat>Widescreen</PresentationFormat>
  <Paragraphs>131</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Open Sans bold</vt:lpstr>
      <vt:lpstr>Open Sans</vt:lpstr>
      <vt:lpstr>Calibri</vt:lpstr>
      <vt:lpstr>Wingdings</vt:lpstr>
      <vt:lpstr>Courier New</vt:lpstr>
      <vt:lpstr>Symbol</vt:lpstr>
      <vt:lpstr>Sandia Angles</vt:lpstr>
      <vt:lpstr>ME469: Introduction to the low-Mach Number Approximation (Review)</vt:lpstr>
      <vt:lpstr>Consider a Variable Density, non-Isothermal Fluid Flow System</vt:lpstr>
      <vt:lpstr>Dimensionless Form</vt:lpstr>
      <vt:lpstr>Dimensionless Form</vt:lpstr>
      <vt:lpstr>Exploration of the Pressure Singularity</vt:lpstr>
      <vt:lpstr>Exploration of the Pressure Singularity: Ramifications</vt:lpstr>
      <vt:lpstr>Final low-Mach Equation Set</vt:lpstr>
      <vt:lpstr>Sneak Peak: Classic Pressure Projection Algorithm</vt:lpstr>
      <vt:lpstr>Thought Experiment…</vt:lpstr>
      <vt:lpstr>Thought Experiment…</vt:lpstr>
      <vt:lpstr>Multigrid Methods: The Approach</vt:lpstr>
      <vt:lpstr>Multigrid Methods: V- and W-Cycles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Rejeki Lancar</dc:creator>
  <cp:lastModifiedBy>Domino, Stefan Paul</cp:lastModifiedBy>
  <cp:revision>620</cp:revision>
  <cp:lastPrinted>2023-03-20T22:29:14Z</cp:lastPrinted>
  <dcterms:created xsi:type="dcterms:W3CDTF">2018-07-21T13:25:45Z</dcterms:created>
  <dcterms:modified xsi:type="dcterms:W3CDTF">2025-04-29T13:29:43Z</dcterms:modified>
</cp:coreProperties>
</file>