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1"/>
  </p:notesMasterIdLst>
  <p:sldIdLst>
    <p:sldId id="256" r:id="rId2"/>
    <p:sldId id="257" r:id="rId3"/>
    <p:sldId id="347" r:id="rId4"/>
    <p:sldId id="258" r:id="rId5"/>
    <p:sldId id="259" r:id="rId6"/>
    <p:sldId id="264" r:id="rId7"/>
    <p:sldId id="265" r:id="rId8"/>
    <p:sldId id="338" r:id="rId9"/>
    <p:sldId id="339" r:id="rId10"/>
    <p:sldId id="340" r:id="rId11"/>
    <p:sldId id="295" r:id="rId12"/>
    <p:sldId id="346" r:id="rId13"/>
    <p:sldId id="276" r:id="rId14"/>
    <p:sldId id="277" r:id="rId15"/>
    <p:sldId id="298" r:id="rId16"/>
    <p:sldId id="296" r:id="rId17"/>
    <p:sldId id="348" r:id="rId18"/>
    <p:sldId id="349" r:id="rId19"/>
    <p:sldId id="278" r:id="rId20"/>
    <p:sldId id="279" r:id="rId21"/>
    <p:sldId id="350" r:id="rId22"/>
    <p:sldId id="353" r:id="rId23"/>
    <p:sldId id="352" r:id="rId24"/>
    <p:sldId id="351" r:id="rId25"/>
    <p:sldId id="267" r:id="rId26"/>
    <p:sldId id="354" r:id="rId27"/>
    <p:sldId id="355" r:id="rId28"/>
    <p:sldId id="362" r:id="rId29"/>
    <p:sldId id="356" r:id="rId30"/>
    <p:sldId id="357" r:id="rId31"/>
    <p:sldId id="363" r:id="rId32"/>
    <p:sldId id="382" r:id="rId33"/>
    <p:sldId id="358" r:id="rId34"/>
    <p:sldId id="359" r:id="rId35"/>
    <p:sldId id="373" r:id="rId36"/>
    <p:sldId id="374" r:id="rId37"/>
    <p:sldId id="269" r:id="rId38"/>
    <p:sldId id="341" r:id="rId39"/>
    <p:sldId id="270" r:id="rId40"/>
    <p:sldId id="364" r:id="rId41"/>
    <p:sldId id="271" r:id="rId42"/>
    <p:sldId id="301" r:id="rId43"/>
    <p:sldId id="366" r:id="rId44"/>
    <p:sldId id="299" r:id="rId45"/>
    <p:sldId id="272" r:id="rId46"/>
    <p:sldId id="367" r:id="rId47"/>
    <p:sldId id="273" r:id="rId48"/>
    <p:sldId id="390" r:id="rId49"/>
    <p:sldId id="375" r:id="rId50"/>
    <p:sldId id="300" r:id="rId51"/>
    <p:sldId id="274" r:id="rId52"/>
    <p:sldId id="342" r:id="rId53"/>
    <p:sldId id="343" r:id="rId54"/>
    <p:sldId id="344" r:id="rId55"/>
    <p:sldId id="345" r:id="rId56"/>
    <p:sldId id="275" r:id="rId57"/>
    <p:sldId id="302" r:id="rId58"/>
    <p:sldId id="303" r:id="rId59"/>
    <p:sldId id="304" r:id="rId60"/>
    <p:sldId id="305" r:id="rId61"/>
    <p:sldId id="306" r:id="rId62"/>
    <p:sldId id="281" r:id="rId63"/>
    <p:sldId id="378" r:id="rId64"/>
    <p:sldId id="379" r:id="rId65"/>
    <p:sldId id="386" r:id="rId66"/>
    <p:sldId id="383" r:id="rId67"/>
    <p:sldId id="384" r:id="rId68"/>
    <p:sldId id="322" r:id="rId69"/>
    <p:sldId id="393" r:id="rId70"/>
    <p:sldId id="394" r:id="rId71"/>
    <p:sldId id="395" r:id="rId72"/>
    <p:sldId id="261" r:id="rId73"/>
    <p:sldId id="262" r:id="rId74"/>
    <p:sldId id="369" r:id="rId75"/>
    <p:sldId id="414" r:id="rId76"/>
    <p:sldId id="337" r:id="rId77"/>
    <p:sldId id="370" r:id="rId78"/>
    <p:sldId id="377" r:id="rId79"/>
    <p:sldId id="263" r:id="rId80"/>
    <p:sldId id="387" r:id="rId81"/>
    <p:sldId id="388" r:id="rId82"/>
    <p:sldId id="389" r:id="rId83"/>
    <p:sldId id="371" r:id="rId84"/>
    <p:sldId id="391" r:id="rId85"/>
    <p:sldId id="396" r:id="rId86"/>
    <p:sldId id="381" r:id="rId87"/>
    <p:sldId id="307" r:id="rId88"/>
    <p:sldId id="308" r:id="rId89"/>
    <p:sldId id="398" r:id="rId90"/>
    <p:sldId id="399" r:id="rId91"/>
    <p:sldId id="335" r:id="rId92"/>
    <p:sldId id="400" r:id="rId93"/>
    <p:sldId id="401" r:id="rId94"/>
    <p:sldId id="402" r:id="rId95"/>
    <p:sldId id="403" r:id="rId96"/>
    <p:sldId id="404" r:id="rId97"/>
    <p:sldId id="405" r:id="rId98"/>
    <p:sldId id="406" r:id="rId99"/>
    <p:sldId id="407" r:id="rId100"/>
    <p:sldId id="309" r:id="rId101"/>
    <p:sldId id="310" r:id="rId102"/>
    <p:sldId id="408" r:id="rId103"/>
    <p:sldId id="409" r:id="rId104"/>
    <p:sldId id="334" r:id="rId105"/>
    <p:sldId id="312" r:id="rId106"/>
    <p:sldId id="410" r:id="rId107"/>
    <p:sldId id="411" r:id="rId108"/>
    <p:sldId id="336" r:id="rId109"/>
    <p:sldId id="412" r:id="rId110"/>
    <p:sldId id="413" r:id="rId111"/>
    <p:sldId id="333" r:id="rId112"/>
    <p:sldId id="397" r:id="rId113"/>
    <p:sldId id="323" r:id="rId114"/>
    <p:sldId id="324" r:id="rId115"/>
    <p:sldId id="326" r:id="rId116"/>
    <p:sldId id="325" r:id="rId117"/>
    <p:sldId id="328" r:id="rId118"/>
    <p:sldId id="329" r:id="rId119"/>
    <p:sldId id="330" r:id="rId1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image" Target="../media/image4.emf"/><Relationship Id="rId6" Type="http://schemas.openxmlformats.org/officeDocument/2006/relationships/image" Target="../media/image9.wmf"/><Relationship Id="rId5" Type="http://schemas.openxmlformats.org/officeDocument/2006/relationships/image" Target="../media/image8.e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385E-2A1C-4852-ABD2-DB377AAB2DCD}" type="datetimeFigureOut">
              <a:rPr lang="fr-FR" smtClean="0"/>
              <a:t>03/05/2023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9218C1-7267-4820-B679-6CDB00617639}" type="slidenum">
              <a:rPr lang="fr-FR" smtClean="0"/>
              <a:t>‹N°›</a:t>
            </a:fld>
            <a:endParaRPr lang="fr-FR"/>
          </a:p>
        </p:txBody>
      </p:sp>
    </p:spTree>
    <p:extLst>
      <p:ext uri="{BB962C8B-B14F-4D97-AF65-F5344CB8AC3E}">
        <p14:creationId xmlns:p14="http://schemas.microsoft.com/office/powerpoint/2010/main" val="3538936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770A983-A730-4338-9422-E4147CC01027}" type="datetime1">
              <a:rPr lang="fr-FR" smtClean="0"/>
              <a:t>03/05/2023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4A3231-3632-4722-BDDC-460418050467}" type="slidenum">
              <a:rPr lang="fr-FR" smtClean="0"/>
              <a:t>‹N°›</a:t>
            </a:fld>
            <a:endParaRPr lang="fr-FR" dirty="0"/>
          </a:p>
        </p:txBody>
      </p:sp>
    </p:spTree>
    <p:extLst>
      <p:ext uri="{BB962C8B-B14F-4D97-AF65-F5344CB8AC3E}">
        <p14:creationId xmlns:p14="http://schemas.microsoft.com/office/powerpoint/2010/main" val="2374654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E32BC9-BB59-4D7D-8954-75B41DC043AE}" type="datetime1">
              <a:rPr lang="fr-FR" smtClean="0"/>
              <a:t>03/05/2023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4A3231-3632-4722-BDDC-460418050467}" type="slidenum">
              <a:rPr lang="fr-FR" smtClean="0"/>
              <a:t>‹N°›</a:t>
            </a:fld>
            <a:endParaRPr lang="fr-FR" dirty="0"/>
          </a:p>
        </p:txBody>
      </p:sp>
    </p:spTree>
    <p:extLst>
      <p:ext uri="{BB962C8B-B14F-4D97-AF65-F5344CB8AC3E}">
        <p14:creationId xmlns:p14="http://schemas.microsoft.com/office/powerpoint/2010/main" val="2068723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C3B17A7E-CC52-4851-92C2-535A748ABCC9}" type="datetime1">
              <a:rPr lang="fr-FR" smtClean="0"/>
              <a:t>03/05/2023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4A3231-3632-4722-BDDC-460418050467}" type="slidenum">
              <a:rPr lang="fr-FR" smtClean="0"/>
              <a:t>‹N°›</a:t>
            </a:fld>
            <a:endParaRPr lang="fr-F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4129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8AA8896-119B-4CE6-8172-459A8649D80A}" type="datetime1">
              <a:rPr lang="fr-FR" smtClean="0"/>
              <a:t>03/05/2023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4A3231-3632-4722-BDDC-460418050467}" type="slidenum">
              <a:rPr lang="fr-FR" smtClean="0"/>
              <a:t>‹N°›</a:t>
            </a:fld>
            <a:endParaRPr lang="fr-FR" dirty="0"/>
          </a:p>
        </p:txBody>
      </p:sp>
    </p:spTree>
    <p:extLst>
      <p:ext uri="{BB962C8B-B14F-4D97-AF65-F5344CB8AC3E}">
        <p14:creationId xmlns:p14="http://schemas.microsoft.com/office/powerpoint/2010/main" val="779210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8A6BE32B-BB10-4BE2-8CE2-52B27AA9B44E}" type="datetime1">
              <a:rPr lang="fr-FR" smtClean="0"/>
              <a:t>03/05/2023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4A3231-3632-4722-BDDC-460418050467}" type="slidenum">
              <a:rPr lang="fr-FR" smtClean="0"/>
              <a:t>‹N°›</a:t>
            </a:fld>
            <a:endParaRPr lang="fr-F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5533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D8875044-9A9D-4A01-A2E5-678307DA8E48}" type="datetime1">
              <a:rPr lang="fr-FR" smtClean="0"/>
              <a:t>03/05/2023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4A3231-3632-4722-BDDC-460418050467}" type="slidenum">
              <a:rPr lang="fr-FR" smtClean="0"/>
              <a:t>‹N°›</a:t>
            </a:fld>
            <a:endParaRPr lang="fr-FR" dirty="0"/>
          </a:p>
        </p:txBody>
      </p:sp>
    </p:spTree>
    <p:extLst>
      <p:ext uri="{BB962C8B-B14F-4D97-AF65-F5344CB8AC3E}">
        <p14:creationId xmlns:p14="http://schemas.microsoft.com/office/powerpoint/2010/main" val="4101506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895D775-1571-46D4-A1A0-1C32ACD2D6DA}" type="datetime1">
              <a:rPr lang="fr-FR" smtClean="0"/>
              <a:t>03/05/2023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4A3231-3632-4722-BDDC-460418050467}" type="slidenum">
              <a:rPr lang="fr-FR" smtClean="0"/>
              <a:t>‹N°›</a:t>
            </a:fld>
            <a:endParaRPr lang="fr-FR" dirty="0"/>
          </a:p>
        </p:txBody>
      </p:sp>
    </p:spTree>
    <p:extLst>
      <p:ext uri="{BB962C8B-B14F-4D97-AF65-F5344CB8AC3E}">
        <p14:creationId xmlns:p14="http://schemas.microsoft.com/office/powerpoint/2010/main" val="3350440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C0D943F-9B43-4A97-81CA-C8C0E2F297EB}" type="datetime1">
              <a:rPr lang="fr-FR" smtClean="0"/>
              <a:t>03/05/2023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4A3231-3632-4722-BDDC-460418050467}" type="slidenum">
              <a:rPr lang="fr-FR" smtClean="0"/>
              <a:t>‹N°›</a:t>
            </a:fld>
            <a:endParaRPr lang="fr-FR" dirty="0"/>
          </a:p>
        </p:txBody>
      </p:sp>
    </p:spTree>
    <p:extLst>
      <p:ext uri="{BB962C8B-B14F-4D97-AF65-F5344CB8AC3E}">
        <p14:creationId xmlns:p14="http://schemas.microsoft.com/office/powerpoint/2010/main" val="134053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3949079-AB07-4274-A884-06C437C97439}" type="datetime1">
              <a:rPr lang="fr-FR" smtClean="0"/>
              <a:t>03/05/2023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4A3231-3632-4722-BDDC-460418050467}" type="slidenum">
              <a:rPr lang="fr-FR" smtClean="0"/>
              <a:t>‹N°›</a:t>
            </a:fld>
            <a:endParaRPr lang="fr-FR" dirty="0"/>
          </a:p>
        </p:txBody>
      </p:sp>
    </p:spTree>
    <p:extLst>
      <p:ext uri="{BB962C8B-B14F-4D97-AF65-F5344CB8AC3E}">
        <p14:creationId xmlns:p14="http://schemas.microsoft.com/office/powerpoint/2010/main" val="2806340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23971C1-4E17-4C1C-9719-D6C9DFFB0D0C}" type="datetime1">
              <a:rPr lang="fr-FR" smtClean="0"/>
              <a:t>03/05/2023</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4A3231-3632-4722-BDDC-460418050467}" type="slidenum">
              <a:rPr lang="fr-FR" smtClean="0"/>
              <a:t>‹N°›</a:t>
            </a:fld>
            <a:endParaRPr lang="fr-FR" dirty="0"/>
          </a:p>
        </p:txBody>
      </p:sp>
    </p:spTree>
    <p:extLst>
      <p:ext uri="{BB962C8B-B14F-4D97-AF65-F5344CB8AC3E}">
        <p14:creationId xmlns:p14="http://schemas.microsoft.com/office/powerpoint/2010/main" val="281657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40531B2-3209-462B-8302-BE2ECE9C843E}" type="datetime1">
              <a:rPr lang="fr-FR" smtClean="0"/>
              <a:t>03/05/2023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54A3231-3632-4722-BDDC-460418050467}" type="slidenum">
              <a:rPr lang="fr-FR" smtClean="0"/>
              <a:t>‹N°›</a:t>
            </a:fld>
            <a:endParaRPr lang="fr-FR" dirty="0"/>
          </a:p>
        </p:txBody>
      </p:sp>
    </p:spTree>
    <p:extLst>
      <p:ext uri="{BB962C8B-B14F-4D97-AF65-F5344CB8AC3E}">
        <p14:creationId xmlns:p14="http://schemas.microsoft.com/office/powerpoint/2010/main" val="1675323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FABC3E-C482-4D42-AAE3-32935D9992B7}" type="datetime1">
              <a:rPr lang="fr-FR" smtClean="0"/>
              <a:t>03/05/2023</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4A3231-3632-4722-BDDC-460418050467}" type="slidenum">
              <a:rPr lang="fr-FR" smtClean="0"/>
              <a:t>‹N°›</a:t>
            </a:fld>
            <a:endParaRPr lang="fr-FR" dirty="0"/>
          </a:p>
        </p:txBody>
      </p:sp>
    </p:spTree>
    <p:extLst>
      <p:ext uri="{BB962C8B-B14F-4D97-AF65-F5344CB8AC3E}">
        <p14:creationId xmlns:p14="http://schemas.microsoft.com/office/powerpoint/2010/main" val="2748242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C29F14A-AA1D-4B0D-A507-49CEE3E6406B}" type="datetime1">
              <a:rPr lang="fr-FR" smtClean="0"/>
              <a:t>03/05/2023</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4A3231-3632-4722-BDDC-460418050467}" type="slidenum">
              <a:rPr lang="fr-FR" smtClean="0"/>
              <a:t>‹N°›</a:t>
            </a:fld>
            <a:endParaRPr lang="fr-FR" dirty="0"/>
          </a:p>
        </p:txBody>
      </p:sp>
    </p:spTree>
    <p:extLst>
      <p:ext uri="{BB962C8B-B14F-4D97-AF65-F5344CB8AC3E}">
        <p14:creationId xmlns:p14="http://schemas.microsoft.com/office/powerpoint/2010/main" val="1232218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6F7189-14DC-47D7-AAF4-7BC8728280F9}" type="datetime1">
              <a:rPr lang="fr-FR" smtClean="0"/>
              <a:t>03/05/2023</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4A3231-3632-4722-BDDC-460418050467}" type="slidenum">
              <a:rPr lang="fr-FR" smtClean="0"/>
              <a:t>‹N°›</a:t>
            </a:fld>
            <a:endParaRPr lang="fr-FR" dirty="0"/>
          </a:p>
        </p:txBody>
      </p:sp>
    </p:spTree>
    <p:extLst>
      <p:ext uri="{BB962C8B-B14F-4D97-AF65-F5344CB8AC3E}">
        <p14:creationId xmlns:p14="http://schemas.microsoft.com/office/powerpoint/2010/main" val="241478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C6E0C7C3-D5E6-4AA7-B12C-E04517EB0FE4}" type="datetime1">
              <a:rPr lang="fr-FR" smtClean="0"/>
              <a:t>03/05/2023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4A3231-3632-4722-BDDC-460418050467}" type="slidenum">
              <a:rPr lang="fr-FR" smtClean="0"/>
              <a:t>‹N°›</a:t>
            </a:fld>
            <a:endParaRPr lang="fr-FR" dirty="0"/>
          </a:p>
        </p:txBody>
      </p:sp>
    </p:spTree>
    <p:extLst>
      <p:ext uri="{BB962C8B-B14F-4D97-AF65-F5344CB8AC3E}">
        <p14:creationId xmlns:p14="http://schemas.microsoft.com/office/powerpoint/2010/main" val="3918248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3EC2051-E801-4769-9CA6-A2EE80AC3BAE}" type="datetime1">
              <a:rPr lang="fr-FR" smtClean="0"/>
              <a:t>03/05/2023</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4A3231-3632-4722-BDDC-460418050467}" type="slidenum">
              <a:rPr lang="fr-FR" smtClean="0"/>
              <a:t>‹N°›</a:t>
            </a:fld>
            <a:endParaRPr lang="fr-FR" dirty="0"/>
          </a:p>
        </p:txBody>
      </p:sp>
    </p:spTree>
    <p:extLst>
      <p:ext uri="{BB962C8B-B14F-4D97-AF65-F5344CB8AC3E}">
        <p14:creationId xmlns:p14="http://schemas.microsoft.com/office/powerpoint/2010/main" val="140113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D13DD22-50EA-4E58-B629-1D918F60E5CD}" type="datetime1">
              <a:rPr lang="fr-FR" smtClean="0"/>
              <a:t>03/05/2023</a:t>
            </a:fld>
            <a:endParaRPr lang="fr-F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4A3231-3632-4722-BDDC-460418050467}" type="slidenum">
              <a:rPr lang="fr-FR" smtClean="0"/>
              <a:t>‹N°›</a:t>
            </a:fld>
            <a:endParaRPr lang="fr-FR" dirty="0"/>
          </a:p>
        </p:txBody>
      </p:sp>
    </p:spTree>
    <p:extLst>
      <p:ext uri="{BB962C8B-B14F-4D97-AF65-F5344CB8AC3E}">
        <p14:creationId xmlns:p14="http://schemas.microsoft.com/office/powerpoint/2010/main" val="3040263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oleObject" Target="../embeddings/oleObject6.bin"/><Relationship Id="rId1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e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10.emf"/><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7.wmf"/><Relationship Id="rId19" Type="http://schemas.openxmlformats.org/officeDocument/2006/relationships/image" Target="../media/image12.png"/><Relationship Id="rId4" Type="http://schemas.openxmlformats.org/officeDocument/2006/relationships/image" Target="../media/image4.emf"/><Relationship Id="rId9" Type="http://schemas.openxmlformats.org/officeDocument/2006/relationships/oleObject" Target="../embeddings/oleObject4.bin"/><Relationship Id="rId14" Type="http://schemas.openxmlformats.org/officeDocument/2006/relationships/image" Target="../media/image9.wmf"/></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0.emf"/><Relationship Id="rId5" Type="http://schemas.openxmlformats.org/officeDocument/2006/relationships/oleObject" Target="../embeddings/oleObject10.bin"/><Relationship Id="rId4" Type="http://schemas.openxmlformats.org/officeDocument/2006/relationships/image" Target="../media/image29.emf"/></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2.bin"/><Relationship Id="rId5" Type="http://schemas.openxmlformats.org/officeDocument/2006/relationships/oleObject" Target="../embeddings/oleObject10.bin"/><Relationship Id="rId4" Type="http://schemas.openxmlformats.org/officeDocument/2006/relationships/image" Target="../media/image30.emf"/></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50.emf"/><Relationship Id="rId5" Type="http://schemas.openxmlformats.org/officeDocument/2006/relationships/oleObject" Target="../embeddings/oleObject14.bin"/><Relationship Id="rId4" Type="http://schemas.openxmlformats.org/officeDocument/2006/relationships/image" Target="../media/image49.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52.emf"/><Relationship Id="rId5" Type="http://schemas.openxmlformats.org/officeDocument/2006/relationships/oleObject" Target="../embeddings/oleObject16.bin"/><Relationship Id="rId4" Type="http://schemas.openxmlformats.org/officeDocument/2006/relationships/image" Target="../media/image51.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0.emf"/><Relationship Id="rId5" Type="http://schemas.openxmlformats.org/officeDocument/2006/relationships/oleObject" Target="../embeddings/oleObject14.bin"/><Relationship Id="rId4" Type="http://schemas.openxmlformats.org/officeDocument/2006/relationships/image" Target="../media/image49.emf"/></Relationships>
</file>

<file path=ppt/slides/_rels/slide79.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3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915FC0-BFB3-4DD2-AF48-F55B5CE67684}"/>
              </a:ext>
            </a:extLst>
          </p:cNvPr>
          <p:cNvSpPr>
            <a:spLocks noGrp="1"/>
          </p:cNvSpPr>
          <p:nvPr>
            <p:ph type="ctrTitle"/>
          </p:nvPr>
        </p:nvSpPr>
        <p:spPr>
          <a:xfrm>
            <a:off x="2589213" y="2133600"/>
            <a:ext cx="8915399" cy="2643781"/>
          </a:xfrm>
        </p:spPr>
        <p:txBody>
          <a:bodyPr>
            <a:normAutofit fontScale="90000"/>
          </a:bodyPr>
          <a:lstStyle/>
          <a:p>
            <a:r>
              <a:rPr lang="fr-FR" altLang="fr-FR" sz="6000" dirty="0">
                <a:solidFill>
                  <a:schemeClr val="accent1"/>
                </a:solidFill>
              </a:rPr>
              <a:t>Regroupement</a:t>
            </a:r>
            <a:br>
              <a:rPr lang="fr-FR" altLang="fr-FR" sz="6000" dirty="0">
                <a:solidFill>
                  <a:schemeClr val="accent1"/>
                </a:solidFill>
              </a:rPr>
            </a:br>
            <a:br>
              <a:rPr lang="fr-FR" altLang="fr-FR" sz="6000" dirty="0">
                <a:solidFill>
                  <a:schemeClr val="accent1"/>
                </a:solidFill>
              </a:rPr>
            </a:br>
            <a:r>
              <a:rPr lang="fr-FR" altLang="fr-FR" sz="6000" dirty="0">
                <a:solidFill>
                  <a:schemeClr val="accent1"/>
                </a:solidFill>
              </a:rPr>
              <a:t>(clustering) </a:t>
            </a:r>
            <a:endParaRPr lang="fr-FR" dirty="0">
              <a:solidFill>
                <a:schemeClr val="accent1"/>
              </a:solidFill>
            </a:endParaRPr>
          </a:p>
        </p:txBody>
      </p:sp>
    </p:spTree>
    <p:extLst>
      <p:ext uri="{BB962C8B-B14F-4D97-AF65-F5344CB8AC3E}">
        <p14:creationId xmlns:p14="http://schemas.microsoft.com/office/powerpoint/2010/main" val="141897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A36BC606-8B85-42E3-A88A-AC8993F5BB4F}"/>
              </a:ext>
            </a:extLst>
          </p:cNvPr>
          <p:cNvSpPr>
            <a:spLocks noGrp="1"/>
          </p:cNvSpPr>
          <p:nvPr>
            <p:ph type="sldNum" sz="quarter" idx="12"/>
          </p:nvPr>
        </p:nvSpPr>
        <p:spPr/>
        <p:txBody>
          <a:bodyPr/>
          <a:lstStyle/>
          <a:p>
            <a:fld id="{F54A3231-3632-4722-BDDC-460418050467}" type="slidenum">
              <a:rPr lang="fr-FR" smtClean="0"/>
              <a:t>10</a:t>
            </a:fld>
            <a:endParaRPr lang="fr-FR" dirty="0"/>
          </a:p>
        </p:txBody>
      </p:sp>
      <p:sp>
        <p:nvSpPr>
          <p:cNvPr id="9" name="Rectangle 3">
            <a:extLst>
              <a:ext uri="{FF2B5EF4-FFF2-40B4-BE49-F238E27FC236}">
                <a16:creationId xmlns:a16="http://schemas.microsoft.com/office/drawing/2014/main" id="{6BE49672-0FAF-4692-847B-4F2359CA5329}"/>
              </a:ext>
            </a:extLst>
          </p:cNvPr>
          <p:cNvSpPr txBox="1">
            <a:spLocks noChangeArrowheads="1"/>
          </p:cNvSpPr>
          <p:nvPr/>
        </p:nvSpPr>
        <p:spPr bwMode="auto">
          <a:xfrm>
            <a:off x="1656522" y="1199321"/>
            <a:ext cx="9144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fr-FR" altLang="fr-FR" sz="2000" b="0" i="0" u="none" strike="noStrike" kern="1200" cap="none" spc="0" normalizeH="0" baseline="0" noProof="0">
                <a:ln>
                  <a:noFill/>
                </a:ln>
                <a:solidFill>
                  <a:srgbClr val="000000"/>
                </a:solidFill>
                <a:effectLst/>
                <a:uLnTx/>
                <a:uFillTx/>
                <a:latin typeface="Tahoma"/>
                <a:ea typeface="+mn-ea"/>
                <a:cs typeface="+mn-cs"/>
              </a:rPr>
              <a:t>dist(3,M2)&lt;dist(3,M3)</a:t>
            </a:r>
            <a:r>
              <a:rPr kumimoji="0" lang="fr-FR" altLang="fr-FR" sz="2000" b="0" i="0" u="none" strike="noStrike" kern="1200" cap="none" spc="0" normalizeH="0" baseline="0" noProof="0">
                <a:ln>
                  <a:noFill/>
                </a:ln>
                <a:solidFill>
                  <a:srgbClr val="000000"/>
                </a:solidFill>
                <a:effectLst/>
                <a:uLnTx/>
                <a:uFillTx/>
                <a:latin typeface="Tahoma"/>
                <a:ea typeface="+mn-ea"/>
                <a:cs typeface="+mn-cs"/>
                <a:sym typeface="Wingdings" panose="05000000000000000000" pitchFamily="2" charset="2"/>
              </a:rPr>
              <a:t>3 passe dans C</a:t>
            </a:r>
            <a:r>
              <a:rPr kumimoji="0" lang="fr-FR" altLang="fr-FR" sz="2000" b="0" i="0" u="none" strike="noStrike" kern="1200" cap="none" spc="0" normalizeH="0" baseline="-25000" noProof="0">
                <a:ln>
                  <a:noFill/>
                </a:ln>
                <a:solidFill>
                  <a:srgbClr val="000000"/>
                </a:solidFill>
                <a:effectLst/>
                <a:uLnTx/>
                <a:uFillTx/>
                <a:latin typeface="Tahoma"/>
                <a:ea typeface="+mn-ea"/>
                <a:cs typeface="+mn-cs"/>
                <a:sym typeface="Wingdings" panose="05000000000000000000" pitchFamily="2" charset="2"/>
              </a:rPr>
              <a:t>2</a:t>
            </a:r>
            <a:r>
              <a:rPr kumimoji="0" lang="fr-FR" altLang="fr-FR" sz="2000" b="0" i="0" u="none" strike="noStrike" kern="1200" cap="none" spc="0" normalizeH="0" baseline="0" noProof="0">
                <a:ln>
                  <a:noFill/>
                </a:ln>
                <a:solidFill>
                  <a:srgbClr val="000000"/>
                </a:solidFill>
                <a:effectLst/>
                <a:uLnTx/>
                <a:uFillTx/>
                <a:latin typeface="Tahoma"/>
                <a:ea typeface="+mn-ea"/>
                <a:cs typeface="+mn-cs"/>
                <a:sym typeface="Wingdings" panose="05000000000000000000" pitchFamily="2" charset="2"/>
              </a:rPr>
              <a:t>. Tous les autres objets ne bougent pas. </a:t>
            </a:r>
            <a:r>
              <a:rPr kumimoji="0" lang="fr-FR" altLang="fr-FR" sz="2000" b="0" i="0" u="none" strike="noStrike" kern="1200" cap="none" spc="0" normalizeH="0" baseline="0" noProof="0">
                <a:ln>
                  <a:noFill/>
                </a:ln>
                <a:solidFill>
                  <a:srgbClr val="000000"/>
                </a:solidFill>
                <a:effectLst/>
                <a:uLnTx/>
                <a:uFillTx/>
                <a:latin typeface="Tahoma"/>
                <a:ea typeface="+mn-ea"/>
                <a:cs typeface="+mn-cs"/>
              </a:rPr>
              <a:t>C</a:t>
            </a:r>
            <a:r>
              <a:rPr kumimoji="0" lang="fr-FR" altLang="fr-FR" sz="2000" b="0" i="0" u="none" strike="noStrike" kern="1200" cap="none" spc="0" normalizeH="0" baseline="-25000" noProof="0">
                <a:ln>
                  <a:noFill/>
                </a:ln>
                <a:solidFill>
                  <a:srgbClr val="000000"/>
                </a:solidFill>
                <a:effectLst/>
                <a:uLnTx/>
                <a:uFillTx/>
                <a:latin typeface="Tahoma"/>
                <a:ea typeface="+mn-ea"/>
                <a:cs typeface="+mn-cs"/>
              </a:rPr>
              <a:t>1</a:t>
            </a:r>
            <a:r>
              <a:rPr kumimoji="0" lang="fr-FR" altLang="fr-FR" sz="2000" b="0" i="0" u="none" strike="noStrike" kern="1200" cap="none" spc="0" normalizeH="0" baseline="0" noProof="0">
                <a:ln>
                  <a:noFill/>
                </a:ln>
                <a:solidFill>
                  <a:srgbClr val="000000"/>
                </a:solidFill>
                <a:effectLst/>
                <a:uLnTx/>
                <a:uFillTx/>
                <a:latin typeface="Tahoma"/>
                <a:ea typeface="+mn-ea"/>
                <a:cs typeface="+mn-cs"/>
              </a:rPr>
              <a:t>={1}, M</a:t>
            </a:r>
            <a:r>
              <a:rPr kumimoji="0" lang="fr-FR" altLang="fr-FR" sz="2000" b="0" i="0" u="none" strike="noStrike" kern="1200" cap="none" spc="0" normalizeH="0" baseline="-25000" noProof="0">
                <a:ln>
                  <a:noFill/>
                </a:ln>
                <a:solidFill>
                  <a:srgbClr val="000000"/>
                </a:solidFill>
                <a:effectLst/>
                <a:uLnTx/>
                <a:uFillTx/>
                <a:latin typeface="Tahoma"/>
                <a:ea typeface="+mn-ea"/>
                <a:cs typeface="+mn-cs"/>
              </a:rPr>
              <a:t>1</a:t>
            </a:r>
            <a:r>
              <a:rPr kumimoji="0" lang="fr-FR" altLang="fr-FR" sz="2000" b="0" i="0" u="none" strike="noStrike" kern="1200" cap="none" spc="0" normalizeH="0" baseline="0" noProof="0">
                <a:ln>
                  <a:noFill/>
                </a:ln>
                <a:solidFill>
                  <a:srgbClr val="000000"/>
                </a:solidFill>
                <a:effectLst/>
                <a:uLnTx/>
                <a:uFillTx/>
                <a:latin typeface="Tahoma"/>
                <a:ea typeface="+mn-ea"/>
                <a:cs typeface="+mn-cs"/>
              </a:rPr>
              <a:t>=1, C</a:t>
            </a:r>
            <a:r>
              <a:rPr kumimoji="0" lang="fr-FR" altLang="fr-FR" sz="2000" b="0" i="0" u="none" strike="noStrike" kern="1200" cap="none" spc="0" normalizeH="0" baseline="-25000" noProof="0">
                <a:ln>
                  <a:noFill/>
                </a:ln>
                <a:solidFill>
                  <a:srgbClr val="000000"/>
                </a:solidFill>
                <a:effectLst/>
                <a:uLnTx/>
                <a:uFillTx/>
                <a:latin typeface="Tahoma"/>
                <a:ea typeface="+mn-ea"/>
                <a:cs typeface="+mn-cs"/>
              </a:rPr>
              <a:t>2</a:t>
            </a:r>
            <a:r>
              <a:rPr kumimoji="0" lang="fr-FR" altLang="fr-FR" sz="2000" b="0" i="0" u="none" strike="noStrike" kern="1200" cap="none" spc="0" normalizeH="0" baseline="0" noProof="0">
                <a:ln>
                  <a:noFill/>
                </a:ln>
                <a:solidFill>
                  <a:srgbClr val="000000"/>
                </a:solidFill>
                <a:effectLst/>
                <a:uLnTx/>
                <a:uFillTx/>
                <a:latin typeface="Tahoma"/>
                <a:ea typeface="+mn-ea"/>
                <a:cs typeface="+mn-cs"/>
              </a:rPr>
              <a:t>={2,3}, M</a:t>
            </a:r>
            <a:r>
              <a:rPr kumimoji="0" lang="fr-FR" altLang="fr-FR" sz="2000" b="0" i="0" u="none" strike="noStrike" kern="1200" cap="none" spc="0" normalizeH="0" baseline="-25000" noProof="0">
                <a:ln>
                  <a:noFill/>
                </a:ln>
                <a:solidFill>
                  <a:srgbClr val="000000"/>
                </a:solidFill>
                <a:effectLst/>
                <a:uLnTx/>
                <a:uFillTx/>
                <a:latin typeface="Tahoma"/>
                <a:ea typeface="+mn-ea"/>
                <a:cs typeface="+mn-cs"/>
              </a:rPr>
              <a:t>2</a:t>
            </a:r>
            <a:r>
              <a:rPr kumimoji="0" lang="fr-FR" altLang="fr-FR" sz="2000" b="0" i="0" u="none" strike="noStrike" kern="1200" cap="none" spc="0" normalizeH="0" baseline="0" noProof="0">
                <a:ln>
                  <a:noFill/>
                </a:ln>
                <a:solidFill>
                  <a:srgbClr val="000000"/>
                </a:solidFill>
                <a:effectLst/>
                <a:uLnTx/>
                <a:uFillTx/>
                <a:latin typeface="Tahoma"/>
                <a:ea typeface="+mn-ea"/>
                <a:cs typeface="+mn-cs"/>
              </a:rPr>
              <a:t>=2.5,C</a:t>
            </a:r>
            <a:r>
              <a:rPr kumimoji="0" lang="fr-FR" altLang="fr-FR" sz="2000" b="0" i="0" u="none" strike="noStrike" kern="1200" cap="none" spc="0" normalizeH="0" baseline="-25000" noProof="0">
                <a:ln>
                  <a:noFill/>
                </a:ln>
                <a:solidFill>
                  <a:srgbClr val="000000"/>
                </a:solidFill>
                <a:effectLst/>
                <a:uLnTx/>
                <a:uFillTx/>
                <a:latin typeface="Tahoma"/>
                <a:ea typeface="+mn-ea"/>
                <a:cs typeface="+mn-cs"/>
              </a:rPr>
              <a:t>3</a:t>
            </a:r>
            <a:r>
              <a:rPr kumimoji="0" lang="fr-FR" altLang="fr-FR" sz="2000" b="0" i="0" u="none" strike="noStrike" kern="1200" cap="none" spc="0" normalizeH="0" baseline="0" noProof="0">
                <a:ln>
                  <a:noFill/>
                </a:ln>
                <a:solidFill>
                  <a:srgbClr val="000000"/>
                </a:solidFill>
                <a:effectLst/>
                <a:uLnTx/>
                <a:uFillTx/>
                <a:latin typeface="Tahoma"/>
                <a:ea typeface="+mn-ea"/>
                <a:cs typeface="+mn-cs"/>
              </a:rPr>
              <a:t>={6,7,8,13,15,17} et M</a:t>
            </a:r>
            <a:r>
              <a:rPr kumimoji="0" lang="fr-FR" altLang="fr-FR" sz="2000" b="0" i="0" u="none" strike="noStrike" kern="1200" cap="none" spc="0" normalizeH="0" baseline="-25000" noProof="0">
                <a:ln>
                  <a:noFill/>
                </a:ln>
                <a:solidFill>
                  <a:srgbClr val="000000"/>
                </a:solidFill>
                <a:effectLst/>
                <a:uLnTx/>
                <a:uFillTx/>
                <a:latin typeface="Tahoma"/>
                <a:ea typeface="+mn-ea"/>
                <a:cs typeface="+mn-cs"/>
              </a:rPr>
              <a:t>3</a:t>
            </a:r>
            <a:r>
              <a:rPr kumimoji="0" lang="fr-FR" altLang="fr-FR" sz="2000" b="0" i="0" u="none" strike="noStrike" kern="1200" cap="none" spc="0" normalizeH="0" baseline="0" noProof="0">
                <a:ln>
                  <a:noFill/>
                </a:ln>
                <a:solidFill>
                  <a:srgbClr val="000000"/>
                </a:solidFill>
                <a:effectLst/>
                <a:uLnTx/>
                <a:uFillTx/>
                <a:latin typeface="Tahoma"/>
                <a:ea typeface="+mn-ea"/>
                <a:cs typeface="+mn-cs"/>
              </a:rPr>
              <a:t>= 66/6=11</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endParaRPr kumimoji="0" lang="fr-FR" altLang="fr-FR" sz="2000" b="0" i="0" u="none" strike="noStrike" kern="1200" cap="none" spc="0" normalizeH="0" baseline="0" noProof="0">
              <a:ln>
                <a:noFill/>
              </a:ln>
              <a:solidFill>
                <a:srgbClr val="000000"/>
              </a:solidFill>
              <a:effectLst/>
              <a:uLnTx/>
              <a:uFillTx/>
              <a:latin typeface="Tahoma"/>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fr-FR" altLang="fr-FR" sz="2000" b="0" i="0" u="none" strike="noStrike" kern="1200" cap="none" spc="0" normalizeH="0" baseline="0" noProof="0">
                <a:ln>
                  <a:noFill/>
                </a:ln>
                <a:solidFill>
                  <a:srgbClr val="000000"/>
                </a:solidFill>
                <a:effectLst/>
                <a:uLnTx/>
                <a:uFillTx/>
                <a:latin typeface="Tahoma"/>
                <a:ea typeface="+mn-ea"/>
                <a:cs typeface="+mn-cs"/>
              </a:rPr>
              <a:t>dist(6,M</a:t>
            </a:r>
            <a:r>
              <a:rPr kumimoji="0" lang="fr-FR" altLang="fr-FR" sz="2000" b="0" i="0" u="none" strike="noStrike" kern="1200" cap="none" spc="0" normalizeH="0" baseline="-25000" noProof="0">
                <a:ln>
                  <a:noFill/>
                </a:ln>
                <a:solidFill>
                  <a:srgbClr val="000000"/>
                </a:solidFill>
                <a:effectLst/>
                <a:uLnTx/>
                <a:uFillTx/>
                <a:latin typeface="Tahoma"/>
                <a:ea typeface="+mn-ea"/>
                <a:cs typeface="+mn-cs"/>
              </a:rPr>
              <a:t>2</a:t>
            </a:r>
            <a:r>
              <a:rPr kumimoji="0" lang="fr-FR" altLang="fr-FR" sz="2000" b="0" i="0" u="none" strike="noStrike" kern="1200" cap="none" spc="0" normalizeH="0" baseline="0" noProof="0">
                <a:ln>
                  <a:noFill/>
                </a:ln>
                <a:solidFill>
                  <a:srgbClr val="000000"/>
                </a:solidFill>
                <a:effectLst/>
                <a:uLnTx/>
                <a:uFillTx/>
                <a:latin typeface="Tahoma"/>
                <a:ea typeface="+mn-ea"/>
                <a:cs typeface="+mn-cs"/>
              </a:rPr>
              <a:t>)&lt;dist(6,M</a:t>
            </a:r>
            <a:r>
              <a:rPr kumimoji="0" lang="fr-FR" altLang="fr-FR" sz="2000" b="0" i="0" u="none" strike="noStrike" kern="1200" cap="none" spc="0" normalizeH="0" baseline="-25000" noProof="0">
                <a:ln>
                  <a:noFill/>
                </a:ln>
                <a:solidFill>
                  <a:srgbClr val="000000"/>
                </a:solidFill>
                <a:effectLst/>
                <a:uLnTx/>
                <a:uFillTx/>
                <a:latin typeface="Tahoma"/>
                <a:ea typeface="+mn-ea"/>
                <a:cs typeface="+mn-cs"/>
              </a:rPr>
              <a:t>3</a:t>
            </a:r>
            <a:r>
              <a:rPr kumimoji="0" lang="fr-FR" altLang="fr-FR" sz="2000" b="0" i="0" u="none" strike="noStrike" kern="1200" cap="none" spc="0" normalizeH="0" baseline="0" noProof="0">
                <a:ln>
                  <a:noFill/>
                </a:ln>
                <a:solidFill>
                  <a:srgbClr val="000000"/>
                </a:solidFill>
                <a:effectLst/>
                <a:uLnTx/>
                <a:uFillTx/>
                <a:latin typeface="Tahoma"/>
                <a:ea typeface="+mn-ea"/>
                <a:cs typeface="+mn-cs"/>
              </a:rPr>
              <a:t>)</a:t>
            </a:r>
            <a:r>
              <a:rPr kumimoji="0" lang="fr-FR" altLang="fr-FR" sz="2000" b="0" i="0" u="none" strike="noStrike" kern="1200" cap="none" spc="0" normalizeH="0" baseline="0" noProof="0">
                <a:ln>
                  <a:noFill/>
                </a:ln>
                <a:solidFill>
                  <a:srgbClr val="000000"/>
                </a:solidFill>
                <a:effectLst/>
                <a:uLnTx/>
                <a:uFillTx/>
                <a:latin typeface="Tahoma"/>
                <a:ea typeface="+mn-ea"/>
                <a:cs typeface="+mn-cs"/>
                <a:sym typeface="Wingdings" panose="05000000000000000000" pitchFamily="2" charset="2"/>
              </a:rPr>
              <a:t>6 passe dans C2. Tous les autres objets ne bougent pas. </a:t>
            </a:r>
            <a:r>
              <a:rPr kumimoji="0" lang="fr-FR" altLang="fr-FR" sz="2000" b="0" i="0" u="none" strike="noStrike" kern="1200" cap="none" spc="0" normalizeH="0" baseline="0" noProof="0">
                <a:ln>
                  <a:noFill/>
                </a:ln>
                <a:solidFill>
                  <a:srgbClr val="000000"/>
                </a:solidFill>
                <a:effectLst/>
                <a:uLnTx/>
                <a:uFillTx/>
                <a:latin typeface="Tahoma"/>
                <a:ea typeface="+mn-ea"/>
                <a:cs typeface="+mn-cs"/>
              </a:rPr>
              <a:t>C</a:t>
            </a:r>
            <a:r>
              <a:rPr kumimoji="0" lang="fr-FR" altLang="fr-FR" sz="2000" b="0" i="0" u="none" strike="noStrike" kern="1200" cap="none" spc="0" normalizeH="0" baseline="-25000" noProof="0">
                <a:ln>
                  <a:noFill/>
                </a:ln>
                <a:solidFill>
                  <a:srgbClr val="000000"/>
                </a:solidFill>
                <a:effectLst/>
                <a:uLnTx/>
                <a:uFillTx/>
                <a:latin typeface="Tahoma"/>
                <a:ea typeface="+mn-ea"/>
                <a:cs typeface="+mn-cs"/>
              </a:rPr>
              <a:t>1</a:t>
            </a:r>
            <a:r>
              <a:rPr kumimoji="0" lang="fr-FR" altLang="fr-FR" sz="2000" b="0" i="0" u="none" strike="noStrike" kern="1200" cap="none" spc="0" normalizeH="0" baseline="0" noProof="0">
                <a:ln>
                  <a:noFill/>
                </a:ln>
                <a:solidFill>
                  <a:srgbClr val="000000"/>
                </a:solidFill>
                <a:effectLst/>
                <a:uLnTx/>
                <a:uFillTx/>
                <a:latin typeface="Tahoma"/>
                <a:ea typeface="+mn-ea"/>
                <a:cs typeface="+mn-cs"/>
              </a:rPr>
              <a:t>={1}, M</a:t>
            </a:r>
            <a:r>
              <a:rPr kumimoji="0" lang="fr-FR" altLang="fr-FR" sz="2000" b="0" i="0" u="none" strike="noStrike" kern="1200" cap="none" spc="0" normalizeH="0" baseline="-25000" noProof="0">
                <a:ln>
                  <a:noFill/>
                </a:ln>
                <a:solidFill>
                  <a:srgbClr val="000000"/>
                </a:solidFill>
                <a:effectLst/>
                <a:uLnTx/>
                <a:uFillTx/>
                <a:latin typeface="Tahoma"/>
                <a:ea typeface="+mn-ea"/>
                <a:cs typeface="+mn-cs"/>
              </a:rPr>
              <a:t>1</a:t>
            </a:r>
            <a:r>
              <a:rPr kumimoji="0" lang="fr-FR" altLang="fr-FR" sz="2000" b="0" i="0" u="none" strike="noStrike" kern="1200" cap="none" spc="0" normalizeH="0" baseline="0" noProof="0">
                <a:ln>
                  <a:noFill/>
                </a:ln>
                <a:solidFill>
                  <a:srgbClr val="000000"/>
                </a:solidFill>
                <a:effectLst/>
                <a:uLnTx/>
                <a:uFillTx/>
                <a:latin typeface="Tahoma"/>
                <a:ea typeface="+mn-ea"/>
                <a:cs typeface="+mn-cs"/>
              </a:rPr>
              <a:t>=1, C</a:t>
            </a:r>
            <a:r>
              <a:rPr kumimoji="0" lang="fr-FR" altLang="fr-FR" sz="2000" b="0" i="0" u="none" strike="noStrike" kern="1200" cap="none" spc="0" normalizeH="0" baseline="-25000" noProof="0">
                <a:ln>
                  <a:noFill/>
                </a:ln>
                <a:solidFill>
                  <a:srgbClr val="000000"/>
                </a:solidFill>
                <a:effectLst/>
                <a:uLnTx/>
                <a:uFillTx/>
                <a:latin typeface="Tahoma"/>
                <a:ea typeface="+mn-ea"/>
                <a:cs typeface="+mn-cs"/>
              </a:rPr>
              <a:t>2</a:t>
            </a:r>
            <a:r>
              <a:rPr kumimoji="0" lang="fr-FR" altLang="fr-FR" sz="2000" b="0" i="0" u="none" strike="noStrike" kern="1200" cap="none" spc="0" normalizeH="0" baseline="0" noProof="0">
                <a:ln>
                  <a:noFill/>
                </a:ln>
                <a:solidFill>
                  <a:srgbClr val="000000"/>
                </a:solidFill>
                <a:effectLst/>
                <a:uLnTx/>
                <a:uFillTx/>
                <a:latin typeface="Tahoma"/>
                <a:ea typeface="+mn-ea"/>
                <a:cs typeface="+mn-cs"/>
              </a:rPr>
              <a:t>={2,3,6}, M</a:t>
            </a:r>
            <a:r>
              <a:rPr kumimoji="0" lang="fr-FR" altLang="fr-FR" sz="2000" b="0" i="0" u="none" strike="noStrike" kern="1200" cap="none" spc="0" normalizeH="0" baseline="-25000" noProof="0">
                <a:ln>
                  <a:noFill/>
                </a:ln>
                <a:solidFill>
                  <a:srgbClr val="000000"/>
                </a:solidFill>
                <a:effectLst/>
                <a:uLnTx/>
                <a:uFillTx/>
                <a:latin typeface="Tahoma"/>
                <a:ea typeface="+mn-ea"/>
                <a:cs typeface="+mn-cs"/>
              </a:rPr>
              <a:t>2</a:t>
            </a:r>
            <a:r>
              <a:rPr kumimoji="0" lang="fr-FR" altLang="fr-FR" sz="2000" b="0" i="0" u="none" strike="noStrike" kern="1200" cap="none" spc="0" normalizeH="0" baseline="0" noProof="0">
                <a:ln>
                  <a:noFill/>
                </a:ln>
                <a:solidFill>
                  <a:srgbClr val="000000"/>
                </a:solidFill>
                <a:effectLst/>
                <a:uLnTx/>
                <a:uFillTx/>
                <a:latin typeface="Tahoma"/>
                <a:ea typeface="+mn-ea"/>
                <a:cs typeface="+mn-cs"/>
              </a:rPr>
              <a:t>=11/3=3.67, C3={7,8,13,15,17}, M</a:t>
            </a:r>
            <a:r>
              <a:rPr kumimoji="0" lang="fr-FR" altLang="fr-FR" sz="2000" b="0" i="0" u="none" strike="noStrike" kern="1200" cap="none" spc="0" normalizeH="0" baseline="-25000" noProof="0">
                <a:ln>
                  <a:noFill/>
                </a:ln>
                <a:solidFill>
                  <a:srgbClr val="000000"/>
                </a:solidFill>
                <a:effectLst/>
                <a:uLnTx/>
                <a:uFillTx/>
                <a:latin typeface="Tahoma"/>
                <a:ea typeface="+mn-ea"/>
                <a:cs typeface="+mn-cs"/>
              </a:rPr>
              <a:t>3</a:t>
            </a:r>
            <a:r>
              <a:rPr kumimoji="0" lang="fr-FR" altLang="fr-FR" sz="2000" b="0" i="0" u="none" strike="noStrike" kern="1200" cap="none" spc="0" normalizeH="0" baseline="0" noProof="0">
                <a:ln>
                  <a:noFill/>
                </a:ln>
                <a:solidFill>
                  <a:srgbClr val="000000"/>
                </a:solidFill>
                <a:effectLst/>
                <a:uLnTx/>
                <a:uFillTx/>
                <a:latin typeface="Tahoma"/>
                <a:ea typeface="+mn-ea"/>
                <a:cs typeface="+mn-cs"/>
              </a:rPr>
              <a:t>= 12</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endParaRPr kumimoji="0" lang="fr-FR" altLang="fr-FR" sz="2000" b="0" i="0" u="none" strike="noStrike" kern="1200" cap="none" spc="0" normalizeH="0" baseline="0" noProof="0">
              <a:ln>
                <a:noFill/>
              </a:ln>
              <a:solidFill>
                <a:srgbClr val="000000"/>
              </a:solidFill>
              <a:effectLst/>
              <a:uLnTx/>
              <a:uFillTx/>
              <a:latin typeface="Tahoma"/>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fr-FR" altLang="fr-FR" sz="2000" b="0" i="0" u="none" strike="noStrike" kern="1200" cap="none" spc="0" normalizeH="0" baseline="0" noProof="0">
                <a:ln>
                  <a:noFill/>
                </a:ln>
                <a:solidFill>
                  <a:srgbClr val="000000"/>
                </a:solidFill>
                <a:effectLst/>
                <a:uLnTx/>
                <a:uFillTx/>
                <a:latin typeface="Tahoma"/>
                <a:ea typeface="+mn-ea"/>
                <a:cs typeface="+mn-cs"/>
              </a:rPr>
              <a:t>dist(2,M1)&lt;dist(2,M2)</a:t>
            </a:r>
            <a:r>
              <a:rPr kumimoji="0" lang="fr-FR" altLang="fr-FR" sz="2000" b="0" i="0" u="none" strike="noStrike" kern="1200" cap="none" spc="0" normalizeH="0" baseline="0" noProof="0">
                <a:ln>
                  <a:noFill/>
                </a:ln>
                <a:solidFill>
                  <a:srgbClr val="000000"/>
                </a:solidFill>
                <a:effectLst/>
                <a:uLnTx/>
                <a:uFillTx/>
                <a:latin typeface="Tahoma"/>
                <a:ea typeface="+mn-ea"/>
                <a:cs typeface="+mn-cs"/>
                <a:sym typeface="Wingdings" panose="05000000000000000000" pitchFamily="2" charset="2"/>
              </a:rPr>
              <a:t>2 passe en C1. dist(7,M2)&lt;dist(7,M3) 7 passe en C2. Les autres ne bougent pas. </a:t>
            </a:r>
            <a:r>
              <a:rPr kumimoji="0" lang="fr-FR" altLang="fr-FR" sz="2000" b="0" i="0" u="none" strike="noStrike" kern="1200" cap="none" spc="0" normalizeH="0" baseline="0" noProof="0">
                <a:ln>
                  <a:noFill/>
                </a:ln>
                <a:solidFill>
                  <a:srgbClr val="000000"/>
                </a:solidFill>
                <a:effectLst/>
                <a:uLnTx/>
                <a:uFillTx/>
                <a:latin typeface="Tahoma"/>
                <a:ea typeface="+mn-ea"/>
                <a:cs typeface="+mn-cs"/>
              </a:rPr>
              <a:t>C1={1,2}, M1=1.5, C2={3,6,7}, M2=5.34, C3= {8,13,15,17}, M3=13.25</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endParaRPr kumimoji="0" lang="fr-FR" altLang="fr-FR" sz="2000" b="0" i="0" u="none" strike="noStrike" kern="1200" cap="none" spc="0" normalizeH="0" baseline="0" noProof="0">
              <a:ln>
                <a:noFill/>
              </a:ln>
              <a:solidFill>
                <a:srgbClr val="000000"/>
              </a:solidFill>
              <a:effectLst/>
              <a:uLnTx/>
              <a:uFillTx/>
              <a:latin typeface="Tahoma"/>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fr-FR" altLang="fr-FR" sz="2000" b="0" i="0" u="none" strike="noStrike" kern="1200" cap="none" spc="0" normalizeH="0" baseline="0" noProof="0">
                <a:ln>
                  <a:noFill/>
                </a:ln>
                <a:solidFill>
                  <a:srgbClr val="000000"/>
                </a:solidFill>
                <a:effectLst/>
                <a:uLnTx/>
                <a:uFillTx/>
                <a:latin typeface="Tahoma"/>
                <a:ea typeface="+mn-ea"/>
                <a:cs typeface="+mn-cs"/>
              </a:rPr>
              <a:t>dist(3,M1)&lt;dist(3,M2)</a:t>
            </a:r>
            <a:r>
              <a:rPr kumimoji="0" lang="fr-FR" altLang="fr-FR" sz="2000" b="0" i="0" u="none" strike="noStrike" kern="1200" cap="none" spc="0" normalizeH="0" baseline="0" noProof="0">
                <a:ln>
                  <a:noFill/>
                </a:ln>
                <a:solidFill>
                  <a:srgbClr val="000000"/>
                </a:solidFill>
                <a:effectLst/>
                <a:uLnTx/>
                <a:uFillTx/>
                <a:latin typeface="Tahoma"/>
                <a:ea typeface="+mn-ea"/>
                <a:cs typeface="+mn-cs"/>
                <a:sym typeface="Wingdings" panose="05000000000000000000" pitchFamily="2" charset="2"/>
              </a:rPr>
              <a:t>3 passe en 1. dist(8,M2)&lt;dist(8,M3)8 passe en 2</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fr-FR" altLang="fr-FR" sz="2000" b="0" i="0" u="none" strike="noStrike" kern="1200" cap="none" spc="0" normalizeH="0" baseline="0" noProof="0">
                <a:ln>
                  <a:noFill/>
                </a:ln>
                <a:solidFill>
                  <a:srgbClr val="000000"/>
                </a:solidFill>
                <a:effectLst/>
                <a:uLnTx/>
                <a:uFillTx/>
                <a:latin typeface="Tahoma"/>
                <a:ea typeface="+mn-ea"/>
                <a:cs typeface="+mn-cs"/>
              </a:rPr>
              <a:t>	C1={1,2,3}, M1=2, C2={6,7,8}, M2=7, C3={13,15,17}, M3=15</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endParaRPr kumimoji="0" lang="fr-FR" altLang="fr-FR" sz="2000" b="0" i="0" u="none" strike="noStrike" kern="1200" cap="none" spc="0" normalizeH="0" baseline="0" noProof="0">
              <a:ln>
                <a:noFill/>
              </a:ln>
              <a:solidFill>
                <a:srgbClr val="000000"/>
              </a:solidFill>
              <a:effectLst/>
              <a:uLnTx/>
              <a:uFillTx/>
              <a:latin typeface="Tahoma"/>
              <a:ea typeface="+mn-ea"/>
              <a:cs typeface="+mn-cs"/>
            </a:endParaRPr>
          </a:p>
          <a:p>
            <a:pPr marL="342900" marR="0" lvl="0" indent="-342900" algn="ctr"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fr-FR" altLang="fr-FR" sz="2000" b="0" i="0" u="none" strike="noStrike" kern="1200" cap="none" spc="0" normalizeH="0" baseline="0" noProof="0">
                <a:ln>
                  <a:noFill/>
                </a:ln>
                <a:solidFill>
                  <a:srgbClr val="000000"/>
                </a:solidFill>
                <a:effectLst/>
                <a:uLnTx/>
                <a:uFillTx/>
                <a:latin typeface="Tahoma"/>
                <a:ea typeface="+mn-ea"/>
                <a:cs typeface="+mn-cs"/>
              </a:rPr>
              <a:t>Plus rien ne bouge</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endParaRPr kumimoji="0" lang="fr-FR" altLang="fr-FR" sz="2000" b="0" i="0" u="none" strike="noStrike" kern="1200" cap="none" spc="0" normalizeH="0" baseline="0" noProof="0">
              <a:ln>
                <a:noFill/>
              </a:ln>
              <a:solidFill>
                <a:srgbClr val="000000"/>
              </a:solidFill>
              <a:effectLst/>
              <a:uLnTx/>
              <a:uFillTx/>
              <a:latin typeface="Tahoma"/>
              <a:ea typeface="+mn-ea"/>
              <a:cs typeface="+mn-cs"/>
            </a:endParaRPr>
          </a:p>
        </p:txBody>
      </p:sp>
      <p:sp>
        <p:nvSpPr>
          <p:cNvPr id="11" name="Rectangle 2">
            <a:extLst>
              <a:ext uri="{FF2B5EF4-FFF2-40B4-BE49-F238E27FC236}">
                <a16:creationId xmlns:a16="http://schemas.microsoft.com/office/drawing/2014/main" id="{E6E44202-50C9-465A-9AD1-5E4C24069858}"/>
              </a:ext>
            </a:extLst>
          </p:cNvPr>
          <p:cNvSpPr txBox="1">
            <a:spLocks noChangeArrowheads="1"/>
          </p:cNvSpPr>
          <p:nvPr/>
        </p:nvSpPr>
        <p:spPr bwMode="auto">
          <a:xfrm>
            <a:off x="1924878" y="360744"/>
            <a:ext cx="77930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defRPr>
            </a:lvl9pPr>
          </a:lstStyle>
          <a:p>
            <a:pPr marL="0" marR="0" lvl="0" indent="0" algn="ctr" eaLnBrk="1" fontAlgn="base" hangingPunct="1">
              <a:lnSpc>
                <a:spcPct val="100000"/>
              </a:lnSpc>
              <a:spcAft>
                <a:spcPct val="0"/>
              </a:spcAft>
              <a:buClrTx/>
              <a:buSzTx/>
              <a:tabLst/>
              <a:defRPr/>
            </a:pPr>
            <a:r>
              <a:rPr lang="fr-FR" altLang="fr-FR" sz="2500" dirty="0">
                <a:solidFill>
                  <a:schemeClr val="accent1"/>
                </a:solidFill>
                <a:latin typeface="+mn-lt"/>
                <a:ea typeface="+mn-ea"/>
                <a:cs typeface="+mn-cs"/>
              </a:rPr>
              <a:t>K-Means :Exemple </a:t>
            </a:r>
          </a:p>
        </p:txBody>
      </p:sp>
    </p:spTree>
    <p:extLst>
      <p:ext uri="{BB962C8B-B14F-4D97-AF65-F5344CB8AC3E}">
        <p14:creationId xmlns:p14="http://schemas.microsoft.com/office/powerpoint/2010/main" val="10357515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0AACA9C-7767-4BCF-AC92-64FA83C18AEA}"/>
              </a:ext>
            </a:extLst>
          </p:cNvPr>
          <p:cNvSpPr>
            <a:spLocks noGrp="1"/>
          </p:cNvSpPr>
          <p:nvPr>
            <p:ph idx="1"/>
          </p:nvPr>
        </p:nvSpPr>
        <p:spPr/>
        <p:txBody>
          <a:bodyPr/>
          <a:lstStyle/>
          <a:p>
            <a:pPr marL="0" marR="0" lvl="0" indent="0" algn="l" defTabSz="914400" rtl="0" eaLnBrk="1" fontAlgn="base" latinLnBrk="0" hangingPunct="1">
              <a:lnSpc>
                <a:spcPct val="100000"/>
              </a:lnSpc>
              <a:spcBef>
                <a:spcPct val="20000"/>
              </a:spcBef>
              <a:spcAft>
                <a:spcPct val="0"/>
              </a:spcAft>
              <a:buClr>
                <a:srgbClr val="3333CC"/>
              </a:buClr>
              <a:buSzPct val="60000"/>
              <a:buNone/>
              <a:tabLst/>
              <a:defRPr/>
            </a:pPr>
            <a:r>
              <a:rPr lang="fr-FR" sz="1800" dirty="0">
                <a:solidFill>
                  <a:srgbClr val="313338"/>
                </a:solidFill>
                <a:latin typeface="+mj-lt"/>
              </a:rPr>
              <a:t> </a:t>
            </a:r>
          </a:p>
          <a:p>
            <a:pPr defTabSz="914400" fontAlgn="base">
              <a:spcBef>
                <a:spcPct val="20000"/>
              </a:spcBef>
              <a:spcAft>
                <a:spcPct val="0"/>
              </a:spcAft>
              <a:buClr>
                <a:srgbClr val="3333CC"/>
              </a:buClr>
              <a:buSzPct val="60000"/>
              <a:buFont typeface="Wingdings" panose="05000000000000000000" pitchFamily="2" charset="2"/>
              <a:buChar char="n"/>
              <a:defRPr/>
            </a:pPr>
            <a:r>
              <a:rPr lang="fr-FR" sz="2800" dirty="0">
                <a:solidFill>
                  <a:srgbClr val="313338"/>
                </a:solidFill>
                <a:latin typeface="+mj-lt"/>
              </a:rPr>
              <a:t>Coefficient de silhouette </a:t>
            </a:r>
          </a:p>
          <a:p>
            <a:pPr defTabSz="914400" fontAlgn="base">
              <a:spcBef>
                <a:spcPct val="20000"/>
              </a:spcBef>
              <a:spcAft>
                <a:spcPct val="0"/>
              </a:spcAft>
              <a:buClr>
                <a:srgbClr val="3333CC"/>
              </a:buClr>
              <a:buSzPct val="60000"/>
              <a:buFont typeface="Wingdings" panose="05000000000000000000" pitchFamily="2" charset="2"/>
              <a:buChar char="n"/>
              <a:defRPr/>
            </a:pPr>
            <a:r>
              <a:rPr lang="fr-FR" sz="2800" dirty="0">
                <a:solidFill>
                  <a:srgbClr val="313338"/>
                </a:solidFill>
                <a:latin typeface="+mj-lt"/>
              </a:rPr>
              <a:t>Indice Davies-</a:t>
            </a:r>
            <a:r>
              <a:rPr lang="fr-FR" sz="2800" dirty="0" err="1">
                <a:solidFill>
                  <a:srgbClr val="313338"/>
                </a:solidFill>
                <a:latin typeface="+mj-lt"/>
              </a:rPr>
              <a:t>Bouldin</a:t>
            </a:r>
            <a:endParaRPr lang="fr-FR" sz="2800" dirty="0">
              <a:solidFill>
                <a:srgbClr val="313338"/>
              </a:solidFill>
              <a:latin typeface="+mj-lt"/>
            </a:endParaRPr>
          </a:p>
          <a:p>
            <a:pPr defTabSz="914400" fontAlgn="base">
              <a:spcBef>
                <a:spcPct val="20000"/>
              </a:spcBef>
              <a:spcAft>
                <a:spcPct val="0"/>
              </a:spcAft>
              <a:buClr>
                <a:srgbClr val="3333CC"/>
              </a:buClr>
              <a:buSzPct val="60000"/>
              <a:buFont typeface="Wingdings" panose="05000000000000000000" pitchFamily="2" charset="2"/>
              <a:buChar char="n"/>
              <a:defRPr/>
            </a:pPr>
            <a:r>
              <a:rPr lang="fr-FR" sz="2800" dirty="0">
                <a:solidFill>
                  <a:srgbClr val="313338"/>
                </a:solidFill>
                <a:latin typeface="+mj-lt"/>
              </a:rPr>
              <a:t>Indice de </a:t>
            </a:r>
            <a:r>
              <a:rPr lang="fr-FR" sz="2800" dirty="0" err="1">
                <a:solidFill>
                  <a:srgbClr val="313338"/>
                </a:solidFill>
                <a:latin typeface="+mj-lt"/>
              </a:rPr>
              <a:t>Calinski-Harabasz</a:t>
            </a:r>
            <a:endParaRPr lang="fr-FR" sz="2800" dirty="0">
              <a:solidFill>
                <a:srgbClr val="313338"/>
              </a:solidFill>
              <a:latin typeface="+mj-lt"/>
            </a:endParaRPr>
          </a:p>
          <a:p>
            <a:pPr defTabSz="914400" fontAlgn="base">
              <a:spcBef>
                <a:spcPct val="20000"/>
              </a:spcBef>
              <a:spcAft>
                <a:spcPct val="0"/>
              </a:spcAft>
              <a:buClr>
                <a:srgbClr val="3333CC"/>
              </a:buClr>
              <a:buSzPct val="60000"/>
              <a:buFont typeface="Wingdings" panose="05000000000000000000" pitchFamily="2" charset="2"/>
              <a:buChar char="n"/>
              <a:defRPr/>
            </a:pPr>
            <a:r>
              <a:rPr lang="fr-FR" sz="2800" dirty="0">
                <a:solidFill>
                  <a:srgbClr val="313338"/>
                </a:solidFill>
                <a:latin typeface="+mj-lt"/>
              </a:rPr>
              <a:t>La méthode du coude</a:t>
            </a:r>
          </a:p>
          <a:p>
            <a:pPr marL="0" indent="0">
              <a:buNone/>
            </a:pPr>
            <a:endParaRPr lang="fr-FR" dirty="0"/>
          </a:p>
        </p:txBody>
      </p:sp>
      <p:sp>
        <p:nvSpPr>
          <p:cNvPr id="4" name="Espace réservé du numéro de diapositive 3">
            <a:extLst>
              <a:ext uri="{FF2B5EF4-FFF2-40B4-BE49-F238E27FC236}">
                <a16:creationId xmlns:a16="http://schemas.microsoft.com/office/drawing/2014/main" id="{DD08DE03-0E02-4C12-AF85-85B6F66E8073}"/>
              </a:ext>
            </a:extLst>
          </p:cNvPr>
          <p:cNvSpPr>
            <a:spLocks noGrp="1"/>
          </p:cNvSpPr>
          <p:nvPr>
            <p:ph type="sldNum" sz="quarter" idx="12"/>
          </p:nvPr>
        </p:nvSpPr>
        <p:spPr/>
        <p:txBody>
          <a:bodyPr/>
          <a:lstStyle/>
          <a:p>
            <a:fld id="{F54A3231-3632-4722-BDDC-460418050467}" type="slidenum">
              <a:rPr lang="fr-FR" smtClean="0"/>
              <a:t>100</a:t>
            </a:fld>
            <a:endParaRPr lang="fr-FR" dirty="0"/>
          </a:p>
        </p:txBody>
      </p:sp>
      <p:sp>
        <p:nvSpPr>
          <p:cNvPr id="5" name="Titre 1">
            <a:extLst>
              <a:ext uri="{FF2B5EF4-FFF2-40B4-BE49-F238E27FC236}">
                <a16:creationId xmlns:a16="http://schemas.microsoft.com/office/drawing/2014/main" id="{B4BB5BBE-024F-40FE-868C-513DB3AB2CD3}"/>
              </a:ext>
            </a:extLst>
          </p:cNvPr>
          <p:cNvSpPr>
            <a:spLocks noGrp="1"/>
          </p:cNvSpPr>
          <p:nvPr>
            <p:ph type="title"/>
          </p:nvPr>
        </p:nvSpPr>
        <p:spPr>
          <a:xfrm>
            <a:off x="2120349" y="624110"/>
            <a:ext cx="9384264" cy="1280890"/>
          </a:xfrm>
        </p:spPr>
        <p:txBody>
          <a:bodyPr/>
          <a:lstStyle/>
          <a:p>
            <a:r>
              <a:rPr lang="fr-FR" dirty="0">
                <a:solidFill>
                  <a:schemeClr val="accent1"/>
                </a:solidFill>
              </a:rPr>
              <a:t>Les mesures d’évaluation non supervisée</a:t>
            </a:r>
          </a:p>
        </p:txBody>
      </p:sp>
    </p:spTree>
    <p:extLst>
      <p:ext uri="{BB962C8B-B14F-4D97-AF65-F5344CB8AC3E}">
        <p14:creationId xmlns:p14="http://schemas.microsoft.com/office/powerpoint/2010/main" val="38004568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CEF2F8-FC93-4492-BC82-54D8C9BC7D3F}"/>
              </a:ext>
            </a:extLst>
          </p:cNvPr>
          <p:cNvSpPr>
            <a:spLocks noGrp="1"/>
          </p:cNvSpPr>
          <p:nvPr>
            <p:ph type="title"/>
          </p:nvPr>
        </p:nvSpPr>
        <p:spPr/>
        <p:txBody>
          <a:bodyPr/>
          <a:lstStyle/>
          <a:p>
            <a:r>
              <a:rPr lang="fr-FR" dirty="0">
                <a:solidFill>
                  <a:schemeClr val="accent1"/>
                </a:solidFill>
              </a:rPr>
              <a:t>Coefficient de silhouette </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C3E6E47-3AB5-4F7E-B4E4-3AC46308CACD}"/>
                  </a:ext>
                </a:extLst>
              </p:cNvPr>
              <p:cNvSpPr>
                <a:spLocks noGrp="1"/>
              </p:cNvSpPr>
              <p:nvPr>
                <p:ph idx="1"/>
              </p:nvPr>
            </p:nvSpPr>
            <p:spPr>
              <a:xfrm>
                <a:off x="1828800" y="2133600"/>
                <a:ext cx="9675812" cy="4253948"/>
              </a:xfrm>
            </p:spPr>
            <p:txBody>
              <a:bodyPr>
                <a:normAutofit lnSpcReduction="10000"/>
              </a:bodyPr>
              <a:lstStyle/>
              <a:p>
                <a:pPr marL="0" indent="0">
                  <a:buNone/>
                </a:pPr>
                <a:r>
                  <a:rPr lang="fr-FR" sz="2000" dirty="0">
                    <a:solidFill>
                      <a:srgbClr val="271A38"/>
                    </a:solidFill>
                    <a:latin typeface="+mj-lt"/>
                  </a:rPr>
                  <a:t>Elle permet de quantifier à quel point un clustering répond à ces deux exigences : l’homogénéité et la séparation</a:t>
                </a:r>
              </a:p>
              <a:p>
                <a:pPr marL="0" indent="0">
                  <a:buNone/>
                </a:pPr>
                <a:r>
                  <a:rPr lang="fr-FR" sz="2000" dirty="0">
                    <a:solidFill>
                      <a:srgbClr val="271A38"/>
                    </a:solidFill>
                    <a:latin typeface="+mj-lt"/>
                  </a:rPr>
                  <a:t>Le coefficient de silhouette est défini par : </a:t>
                </a:r>
              </a:p>
              <a:p>
                <a:pPr marL="0" indent="0">
                  <a:buNone/>
                </a:pPr>
                <a:endParaRPr lang="fr-FR" sz="2000" dirty="0">
                  <a:solidFill>
                    <a:srgbClr val="271A38"/>
                  </a:solidFill>
                  <a:latin typeface="+mj-lt"/>
                </a:endParaRPr>
              </a:p>
              <a:p>
                <a:pPr marL="0" indent="0">
                  <a:buNone/>
                </a:pPr>
                <a14:m>
                  <m:oMathPara xmlns:m="http://schemas.openxmlformats.org/officeDocument/2006/math">
                    <m:oMathParaPr>
                      <m:jc m:val="centerGroup"/>
                    </m:oMathParaPr>
                    <m:oMath xmlns:m="http://schemas.openxmlformats.org/officeDocument/2006/math">
                      <m:r>
                        <a:rPr lang="fr-FR" sz="2000" b="0" i="1" smtClean="0">
                          <a:solidFill>
                            <a:srgbClr val="271A38"/>
                          </a:solidFill>
                          <a:latin typeface="Cambria Math" panose="02040503050406030204" pitchFamily="18" charset="0"/>
                        </a:rPr>
                        <m:t>𝑆</m:t>
                      </m:r>
                      <m:d>
                        <m:dPr>
                          <m:ctrlPr>
                            <a:rPr lang="fr-FR" sz="2000" b="0" i="1" smtClean="0">
                              <a:solidFill>
                                <a:srgbClr val="271A38"/>
                              </a:solidFill>
                              <a:latin typeface="Cambria Math" panose="02040503050406030204" pitchFamily="18" charset="0"/>
                            </a:rPr>
                          </m:ctrlPr>
                        </m:dPr>
                        <m:e>
                          <m:r>
                            <a:rPr lang="fr-FR" sz="2000" b="0" i="1" smtClean="0">
                              <a:solidFill>
                                <a:srgbClr val="271A38"/>
                              </a:solidFill>
                              <a:latin typeface="Cambria Math" panose="02040503050406030204" pitchFamily="18" charset="0"/>
                            </a:rPr>
                            <m:t>𝑥</m:t>
                          </m:r>
                        </m:e>
                      </m:d>
                      <m:r>
                        <a:rPr lang="fr-FR" sz="2000" b="0" i="1" smtClean="0">
                          <a:solidFill>
                            <a:srgbClr val="271A38"/>
                          </a:solidFill>
                          <a:latin typeface="Cambria Math" panose="02040503050406030204" pitchFamily="18" charset="0"/>
                        </a:rPr>
                        <m:t>= </m:t>
                      </m:r>
                      <m:f>
                        <m:fPr>
                          <m:ctrlPr>
                            <a:rPr lang="fr-FR" sz="2000" b="0" i="1" smtClean="0">
                              <a:solidFill>
                                <a:srgbClr val="271A38"/>
                              </a:solidFill>
                              <a:latin typeface="Cambria Math" panose="02040503050406030204" pitchFamily="18" charset="0"/>
                            </a:rPr>
                          </m:ctrlPr>
                        </m:fPr>
                        <m:num>
                          <m:r>
                            <a:rPr lang="fr-FR" sz="2000" b="0" i="1" smtClean="0">
                              <a:solidFill>
                                <a:srgbClr val="271A38"/>
                              </a:solidFill>
                              <a:latin typeface="Cambria Math" panose="02040503050406030204" pitchFamily="18" charset="0"/>
                            </a:rPr>
                            <m:t>𝑏</m:t>
                          </m:r>
                          <m:d>
                            <m:dPr>
                              <m:ctrlPr>
                                <a:rPr lang="fr-FR" sz="2000" b="0" i="1" smtClean="0">
                                  <a:solidFill>
                                    <a:srgbClr val="271A38"/>
                                  </a:solidFill>
                                  <a:latin typeface="Cambria Math" panose="02040503050406030204" pitchFamily="18" charset="0"/>
                                </a:rPr>
                              </m:ctrlPr>
                            </m:dPr>
                            <m:e>
                              <m:r>
                                <a:rPr lang="fr-FR" sz="2000" b="0" i="1" smtClean="0">
                                  <a:solidFill>
                                    <a:srgbClr val="271A38"/>
                                  </a:solidFill>
                                  <a:latin typeface="Cambria Math" panose="02040503050406030204" pitchFamily="18" charset="0"/>
                                </a:rPr>
                                <m:t>𝑥</m:t>
                              </m:r>
                            </m:e>
                          </m:d>
                          <m:r>
                            <a:rPr lang="fr-FR" sz="2000" b="0" i="1" smtClean="0">
                              <a:solidFill>
                                <a:srgbClr val="271A38"/>
                              </a:solidFill>
                              <a:latin typeface="Cambria Math" panose="02040503050406030204" pitchFamily="18" charset="0"/>
                            </a:rPr>
                            <m:t>−</m:t>
                          </m:r>
                          <m:r>
                            <a:rPr lang="fr-FR" sz="2000" b="0" i="1" smtClean="0">
                              <a:solidFill>
                                <a:srgbClr val="271A38"/>
                              </a:solidFill>
                              <a:latin typeface="Cambria Math" panose="02040503050406030204" pitchFamily="18" charset="0"/>
                            </a:rPr>
                            <m:t>𝑎</m:t>
                          </m:r>
                          <m:r>
                            <a:rPr lang="fr-FR" sz="2000" b="0" i="1" smtClean="0">
                              <a:solidFill>
                                <a:srgbClr val="271A38"/>
                              </a:solidFill>
                              <a:latin typeface="Cambria Math" panose="02040503050406030204" pitchFamily="18" charset="0"/>
                            </a:rPr>
                            <m:t>(</m:t>
                          </m:r>
                          <m:r>
                            <a:rPr lang="fr-FR" sz="2000" b="0" i="1" smtClean="0">
                              <a:solidFill>
                                <a:srgbClr val="271A38"/>
                              </a:solidFill>
                              <a:latin typeface="Cambria Math" panose="02040503050406030204" pitchFamily="18" charset="0"/>
                            </a:rPr>
                            <m:t>𝑥</m:t>
                          </m:r>
                          <m:r>
                            <a:rPr lang="fr-FR" sz="2000" b="0" i="1" smtClean="0">
                              <a:solidFill>
                                <a:srgbClr val="271A38"/>
                              </a:solidFill>
                              <a:latin typeface="Cambria Math" panose="02040503050406030204" pitchFamily="18" charset="0"/>
                            </a:rPr>
                            <m:t>)</m:t>
                          </m:r>
                        </m:num>
                        <m:den>
                          <m:r>
                            <m:rPr>
                              <m:sty m:val="p"/>
                            </m:rPr>
                            <a:rPr lang="fr-FR" sz="2000" b="0" i="0" smtClean="0">
                              <a:solidFill>
                                <a:srgbClr val="271A38"/>
                              </a:solidFill>
                              <a:latin typeface="Cambria Math" panose="02040503050406030204" pitchFamily="18" charset="0"/>
                            </a:rPr>
                            <m:t>max</m:t>
                          </m:r>
                          <m:r>
                            <a:rPr lang="fr-FR" sz="2000" b="0" i="1" smtClean="0">
                              <a:solidFill>
                                <a:srgbClr val="271A38"/>
                              </a:solidFill>
                              <a:latin typeface="Cambria Math" panose="02040503050406030204" pitchFamily="18" charset="0"/>
                            </a:rPr>
                            <m:t>⁡(</m:t>
                          </m:r>
                          <m:r>
                            <a:rPr lang="fr-FR" sz="2000" b="0" i="1" smtClean="0">
                              <a:solidFill>
                                <a:srgbClr val="271A38"/>
                              </a:solidFill>
                              <a:latin typeface="Cambria Math" panose="02040503050406030204" pitchFamily="18" charset="0"/>
                            </a:rPr>
                            <m:t>𝑏</m:t>
                          </m:r>
                          <m:d>
                            <m:dPr>
                              <m:ctrlPr>
                                <a:rPr lang="fr-FR" sz="2000" b="0" i="1" smtClean="0">
                                  <a:solidFill>
                                    <a:srgbClr val="271A38"/>
                                  </a:solidFill>
                                  <a:latin typeface="Cambria Math" panose="02040503050406030204" pitchFamily="18" charset="0"/>
                                </a:rPr>
                              </m:ctrlPr>
                            </m:dPr>
                            <m:e>
                              <m:r>
                                <a:rPr lang="fr-FR" sz="2000" b="0" i="1" smtClean="0">
                                  <a:solidFill>
                                    <a:srgbClr val="271A38"/>
                                  </a:solidFill>
                                  <a:latin typeface="Cambria Math" panose="02040503050406030204" pitchFamily="18" charset="0"/>
                                </a:rPr>
                                <m:t>𝑥</m:t>
                              </m:r>
                            </m:e>
                          </m:d>
                          <m:r>
                            <a:rPr lang="fr-FR" sz="2000" b="0" i="1" smtClean="0">
                              <a:solidFill>
                                <a:srgbClr val="271A38"/>
                              </a:solidFill>
                              <a:latin typeface="Cambria Math" panose="02040503050406030204" pitchFamily="18" charset="0"/>
                            </a:rPr>
                            <m:t>, </m:t>
                          </m:r>
                          <m:r>
                            <a:rPr lang="fr-FR" sz="2000" b="0" i="1" smtClean="0">
                              <a:solidFill>
                                <a:srgbClr val="271A38"/>
                              </a:solidFill>
                              <a:latin typeface="Cambria Math" panose="02040503050406030204" pitchFamily="18" charset="0"/>
                            </a:rPr>
                            <m:t>𝑎</m:t>
                          </m:r>
                          <m:d>
                            <m:dPr>
                              <m:ctrlPr>
                                <a:rPr lang="fr-FR" sz="2000" b="0" i="1" smtClean="0">
                                  <a:solidFill>
                                    <a:srgbClr val="271A38"/>
                                  </a:solidFill>
                                  <a:latin typeface="Cambria Math" panose="02040503050406030204" pitchFamily="18" charset="0"/>
                                </a:rPr>
                              </m:ctrlPr>
                            </m:dPr>
                            <m:e>
                              <m:r>
                                <a:rPr lang="fr-FR" sz="2000" b="0" i="1" smtClean="0">
                                  <a:solidFill>
                                    <a:srgbClr val="271A38"/>
                                  </a:solidFill>
                                  <a:latin typeface="Cambria Math" panose="02040503050406030204" pitchFamily="18" charset="0"/>
                                </a:rPr>
                                <m:t>𝑥</m:t>
                              </m:r>
                            </m:e>
                          </m:d>
                          <m:r>
                            <a:rPr lang="fr-FR" sz="2000" b="0" i="1" smtClean="0">
                              <a:solidFill>
                                <a:srgbClr val="271A38"/>
                              </a:solidFill>
                              <a:latin typeface="Cambria Math" panose="02040503050406030204" pitchFamily="18" charset="0"/>
                            </a:rPr>
                            <m:t>)</m:t>
                          </m:r>
                        </m:den>
                      </m:f>
                    </m:oMath>
                  </m:oMathPara>
                </a14:m>
                <a:endParaRPr lang="fr-FR" sz="2000" dirty="0">
                  <a:solidFill>
                    <a:srgbClr val="271A38"/>
                  </a:solidFill>
                  <a:latin typeface="+mj-lt"/>
                </a:endParaRPr>
              </a:p>
              <a:p>
                <a:pPr marL="0" indent="0">
                  <a:buNone/>
                </a:pPr>
                <a:r>
                  <a:rPr lang="fr-FR" sz="2000" dirty="0">
                    <a:solidFill>
                      <a:srgbClr val="271A38"/>
                    </a:solidFill>
                    <a:latin typeface="+mj-lt"/>
                  </a:rPr>
                  <a:t>Avec </a:t>
                </a:r>
                <a14:m>
                  <m:oMath xmlns:m="http://schemas.openxmlformats.org/officeDocument/2006/math">
                    <m:r>
                      <a:rPr lang="fr-FR" sz="2000" b="0" i="1" smtClean="0">
                        <a:solidFill>
                          <a:srgbClr val="271A38"/>
                        </a:solidFill>
                        <a:latin typeface="Cambria Math" panose="02040503050406030204" pitchFamily="18" charset="0"/>
                      </a:rPr>
                      <m:t>𝑎</m:t>
                    </m:r>
                    <m:d>
                      <m:dPr>
                        <m:ctrlPr>
                          <a:rPr lang="fr-FR" sz="2000" b="0" i="1" smtClean="0">
                            <a:solidFill>
                              <a:srgbClr val="271A38"/>
                            </a:solidFill>
                            <a:latin typeface="Cambria Math" panose="02040503050406030204" pitchFamily="18" charset="0"/>
                          </a:rPr>
                        </m:ctrlPr>
                      </m:dPr>
                      <m:e>
                        <m:r>
                          <a:rPr lang="fr-FR" sz="2000" b="0" i="1" smtClean="0">
                            <a:solidFill>
                              <a:srgbClr val="271A38"/>
                            </a:solidFill>
                            <a:latin typeface="Cambria Math" panose="02040503050406030204" pitchFamily="18" charset="0"/>
                          </a:rPr>
                          <m:t>𝑥</m:t>
                        </m:r>
                      </m:e>
                    </m:d>
                    <m:r>
                      <a:rPr lang="fr-FR" sz="2000" b="0" i="1" smtClean="0">
                        <a:solidFill>
                          <a:srgbClr val="271A38"/>
                        </a:solidFill>
                        <a:latin typeface="Cambria Math" panose="02040503050406030204" pitchFamily="18" charset="0"/>
                      </a:rPr>
                      <m:t>= </m:t>
                    </m:r>
                    <m:f>
                      <m:fPr>
                        <m:ctrlPr>
                          <a:rPr lang="fr-FR" sz="2000" b="0" i="1" smtClean="0">
                            <a:solidFill>
                              <a:srgbClr val="271A38"/>
                            </a:solidFill>
                            <a:latin typeface="Cambria Math" panose="02040503050406030204" pitchFamily="18" charset="0"/>
                          </a:rPr>
                        </m:ctrlPr>
                      </m:fPr>
                      <m:num>
                        <m:r>
                          <a:rPr lang="fr-FR" sz="2000" b="0" i="1" smtClean="0">
                            <a:solidFill>
                              <a:srgbClr val="271A38"/>
                            </a:solidFill>
                            <a:latin typeface="Cambria Math" panose="02040503050406030204" pitchFamily="18" charset="0"/>
                          </a:rPr>
                          <m:t>1</m:t>
                        </m:r>
                      </m:num>
                      <m:den>
                        <m:d>
                          <m:dPr>
                            <m:begChr m:val="|"/>
                            <m:endChr m:val="|"/>
                            <m:ctrlPr>
                              <a:rPr lang="fr-FR" sz="2000" b="0" i="1" smtClean="0">
                                <a:solidFill>
                                  <a:srgbClr val="271A38"/>
                                </a:solidFill>
                                <a:latin typeface="Cambria Math" panose="02040503050406030204" pitchFamily="18" charset="0"/>
                              </a:rPr>
                            </m:ctrlPr>
                          </m:dPr>
                          <m:e>
                            <m:sSub>
                              <m:sSubPr>
                                <m:ctrlPr>
                                  <a:rPr lang="fr-FR" sz="2000" b="0" i="1" smtClean="0">
                                    <a:solidFill>
                                      <a:srgbClr val="271A38"/>
                                    </a:solidFill>
                                    <a:latin typeface="Cambria Math" panose="02040503050406030204" pitchFamily="18" charset="0"/>
                                  </a:rPr>
                                </m:ctrlPr>
                              </m:sSubPr>
                              <m:e>
                                <m:r>
                                  <a:rPr lang="fr-FR" sz="2000" b="0" i="1" smtClean="0">
                                    <a:solidFill>
                                      <a:srgbClr val="271A38"/>
                                    </a:solidFill>
                                    <a:latin typeface="Cambria Math" panose="02040503050406030204" pitchFamily="18" charset="0"/>
                                  </a:rPr>
                                  <m:t>𝑐</m:t>
                                </m:r>
                              </m:e>
                              <m:sub>
                                <m:r>
                                  <a:rPr lang="fr-FR" sz="2000" b="0" i="1" smtClean="0">
                                    <a:solidFill>
                                      <a:srgbClr val="271A38"/>
                                    </a:solidFill>
                                    <a:latin typeface="Cambria Math" panose="02040503050406030204" pitchFamily="18" charset="0"/>
                                  </a:rPr>
                                  <m:t>𝑘</m:t>
                                </m:r>
                              </m:sub>
                            </m:sSub>
                          </m:e>
                        </m:d>
                        <m:r>
                          <a:rPr lang="fr-FR" sz="2000" b="0" i="1" smtClean="0">
                            <a:solidFill>
                              <a:srgbClr val="271A38"/>
                            </a:solidFill>
                            <a:latin typeface="Cambria Math" panose="02040503050406030204" pitchFamily="18" charset="0"/>
                          </a:rPr>
                          <m:t>−1</m:t>
                        </m:r>
                      </m:den>
                    </m:f>
                    <m:nary>
                      <m:naryPr>
                        <m:chr m:val="∑"/>
                        <m:supHide m:val="on"/>
                        <m:ctrlPr>
                          <a:rPr lang="fr-FR" sz="2000" b="0" i="1" smtClean="0">
                            <a:solidFill>
                              <a:srgbClr val="271A38"/>
                            </a:solidFill>
                            <a:latin typeface="Cambria Math" panose="02040503050406030204" pitchFamily="18" charset="0"/>
                          </a:rPr>
                        </m:ctrlPr>
                      </m:naryPr>
                      <m:sub>
                        <m:r>
                          <m:rPr>
                            <m:brk m:alnAt="7"/>
                          </m:rPr>
                          <a:rPr lang="fr-FR" sz="2000" b="0" i="1" smtClean="0">
                            <a:solidFill>
                              <a:srgbClr val="271A38"/>
                            </a:solidFill>
                            <a:latin typeface="Cambria Math" panose="02040503050406030204" pitchFamily="18" charset="0"/>
                          </a:rPr>
                          <m:t>𝑢</m:t>
                        </m:r>
                        <m:r>
                          <a:rPr lang="fr-FR" sz="2000" b="0" i="1" smtClean="0">
                            <a:solidFill>
                              <a:srgbClr val="271A38"/>
                            </a:solidFill>
                            <a:latin typeface="Cambria Math" panose="02040503050406030204" pitchFamily="18" charset="0"/>
                            <a:ea typeface="Cambria Math" panose="02040503050406030204" pitchFamily="18" charset="0"/>
                          </a:rPr>
                          <m:t>∈</m:t>
                        </m:r>
                        <m:sSub>
                          <m:sSubPr>
                            <m:ctrlPr>
                              <a:rPr lang="fr-FR" sz="2000" b="0" i="1" smtClean="0">
                                <a:solidFill>
                                  <a:srgbClr val="271A38"/>
                                </a:solidFill>
                                <a:latin typeface="Cambria Math" panose="02040503050406030204" pitchFamily="18" charset="0"/>
                                <a:ea typeface="Cambria Math" panose="02040503050406030204" pitchFamily="18" charset="0"/>
                              </a:rPr>
                            </m:ctrlPr>
                          </m:sSubPr>
                          <m:e>
                            <m:r>
                              <a:rPr lang="fr-FR" sz="2000" b="0" i="1" smtClean="0">
                                <a:solidFill>
                                  <a:srgbClr val="271A38"/>
                                </a:solidFill>
                                <a:latin typeface="Cambria Math" panose="02040503050406030204" pitchFamily="18" charset="0"/>
                                <a:ea typeface="Cambria Math" panose="02040503050406030204" pitchFamily="18" charset="0"/>
                              </a:rPr>
                              <m:t>𝑐</m:t>
                            </m:r>
                          </m:e>
                          <m:sub>
                            <m:r>
                              <a:rPr lang="fr-FR" sz="2000" b="0" i="1" smtClean="0">
                                <a:solidFill>
                                  <a:srgbClr val="271A38"/>
                                </a:solidFill>
                                <a:latin typeface="Cambria Math" panose="02040503050406030204" pitchFamily="18" charset="0"/>
                                <a:ea typeface="Cambria Math" panose="02040503050406030204" pitchFamily="18" charset="0"/>
                              </a:rPr>
                              <m:t>𝑘</m:t>
                            </m:r>
                          </m:sub>
                        </m:sSub>
                        <m:r>
                          <m:rPr>
                            <m:brk m:alnAt="7"/>
                          </m:rPr>
                          <a:rPr lang="fr-FR" sz="2000" b="0" i="1" smtClean="0">
                            <a:solidFill>
                              <a:srgbClr val="271A38"/>
                            </a:solidFill>
                            <a:latin typeface="Cambria Math" panose="02040503050406030204" pitchFamily="18" charset="0"/>
                            <a:ea typeface="Cambria Math" panose="02040503050406030204" pitchFamily="18" charset="0"/>
                          </a:rPr>
                          <m:t>,</m:t>
                        </m:r>
                        <m:r>
                          <a:rPr lang="fr-FR" sz="2000" b="0" i="1" smtClean="0">
                            <a:solidFill>
                              <a:srgbClr val="271A38"/>
                            </a:solidFill>
                            <a:latin typeface="Cambria Math" panose="02040503050406030204" pitchFamily="18" charset="0"/>
                            <a:ea typeface="Cambria Math" panose="02040503050406030204" pitchFamily="18" charset="0"/>
                          </a:rPr>
                          <m:t>𝑢</m:t>
                        </m:r>
                        <m:r>
                          <a:rPr lang="fr-FR" sz="2000" b="0" i="1" smtClean="0">
                            <a:solidFill>
                              <a:srgbClr val="271A38"/>
                            </a:solidFill>
                            <a:latin typeface="Cambria Math" panose="02040503050406030204" pitchFamily="18" charset="0"/>
                            <a:ea typeface="Cambria Math" panose="02040503050406030204" pitchFamily="18" charset="0"/>
                          </a:rPr>
                          <m:t>≠</m:t>
                        </m:r>
                        <m:r>
                          <a:rPr lang="fr-FR" sz="2000" b="0" i="1" smtClean="0">
                            <a:solidFill>
                              <a:srgbClr val="271A38"/>
                            </a:solidFill>
                            <a:latin typeface="Cambria Math" panose="02040503050406030204" pitchFamily="18" charset="0"/>
                            <a:ea typeface="Cambria Math" panose="02040503050406030204" pitchFamily="18" charset="0"/>
                          </a:rPr>
                          <m:t>𝑥</m:t>
                        </m:r>
                      </m:sub>
                      <m:sup/>
                      <m:e>
                        <m:r>
                          <a:rPr lang="fr-FR" sz="2000" b="0" i="1" smtClean="0">
                            <a:solidFill>
                              <a:srgbClr val="271A38"/>
                            </a:solidFill>
                            <a:latin typeface="Cambria Math" panose="02040503050406030204" pitchFamily="18" charset="0"/>
                          </a:rPr>
                          <m:t>𝑑</m:t>
                        </m:r>
                        <m:d>
                          <m:dPr>
                            <m:ctrlPr>
                              <a:rPr lang="fr-FR" sz="2000" b="0" i="1" smtClean="0">
                                <a:solidFill>
                                  <a:srgbClr val="271A38"/>
                                </a:solidFill>
                                <a:latin typeface="Cambria Math" panose="02040503050406030204" pitchFamily="18" charset="0"/>
                              </a:rPr>
                            </m:ctrlPr>
                          </m:dPr>
                          <m:e>
                            <m:r>
                              <a:rPr lang="fr-FR" sz="2000" b="0" i="1" smtClean="0">
                                <a:solidFill>
                                  <a:srgbClr val="271A38"/>
                                </a:solidFill>
                                <a:latin typeface="Cambria Math" panose="02040503050406030204" pitchFamily="18" charset="0"/>
                              </a:rPr>
                              <m:t>𝑢</m:t>
                            </m:r>
                            <m:r>
                              <a:rPr lang="fr-FR" sz="2000" b="0" i="1" smtClean="0">
                                <a:solidFill>
                                  <a:srgbClr val="271A38"/>
                                </a:solidFill>
                                <a:latin typeface="Cambria Math" panose="02040503050406030204" pitchFamily="18" charset="0"/>
                              </a:rPr>
                              <m:t>,</m:t>
                            </m:r>
                            <m:r>
                              <a:rPr lang="fr-FR" sz="2000" b="0" i="1" smtClean="0">
                                <a:solidFill>
                                  <a:srgbClr val="271A38"/>
                                </a:solidFill>
                                <a:latin typeface="Cambria Math" panose="02040503050406030204" pitchFamily="18" charset="0"/>
                              </a:rPr>
                              <m:t>𝑥</m:t>
                            </m:r>
                          </m:e>
                        </m:d>
                      </m:e>
                    </m:nary>
                  </m:oMath>
                </a14:m>
                <a:r>
                  <a:rPr lang="fr-FR" sz="2000" dirty="0">
                    <a:solidFill>
                      <a:srgbClr val="271A38"/>
                    </a:solidFill>
                    <a:latin typeface="+mj-lt"/>
                  </a:rPr>
                  <a:t> et </a:t>
                </a:r>
                <a14:m>
                  <m:oMath xmlns:m="http://schemas.openxmlformats.org/officeDocument/2006/math">
                    <m:r>
                      <a:rPr lang="fr-FR" sz="2000" b="0" i="1" smtClean="0">
                        <a:solidFill>
                          <a:srgbClr val="271A38"/>
                        </a:solidFill>
                        <a:latin typeface="Cambria Math" panose="02040503050406030204" pitchFamily="18" charset="0"/>
                      </a:rPr>
                      <m:t>𝑏</m:t>
                    </m:r>
                    <m:d>
                      <m:dPr>
                        <m:ctrlPr>
                          <a:rPr lang="fr-FR" sz="2000" b="0" i="1" smtClean="0">
                            <a:solidFill>
                              <a:srgbClr val="271A38"/>
                            </a:solidFill>
                            <a:latin typeface="Cambria Math" panose="02040503050406030204" pitchFamily="18" charset="0"/>
                          </a:rPr>
                        </m:ctrlPr>
                      </m:dPr>
                      <m:e>
                        <m:r>
                          <a:rPr lang="fr-FR" sz="2000" b="0" i="1" smtClean="0">
                            <a:solidFill>
                              <a:srgbClr val="271A38"/>
                            </a:solidFill>
                            <a:latin typeface="Cambria Math" panose="02040503050406030204" pitchFamily="18" charset="0"/>
                          </a:rPr>
                          <m:t>𝑥</m:t>
                        </m:r>
                      </m:e>
                    </m:d>
                    <m:r>
                      <a:rPr lang="fr-FR" sz="2000" b="0" i="1" smtClean="0">
                        <a:solidFill>
                          <a:srgbClr val="271A38"/>
                        </a:solidFill>
                        <a:latin typeface="Cambria Math" panose="02040503050406030204" pitchFamily="18" charset="0"/>
                      </a:rPr>
                      <m:t>=</m:t>
                    </m:r>
                    <m:sSub>
                      <m:sSubPr>
                        <m:ctrlPr>
                          <a:rPr lang="fr-FR" sz="2000" b="0" i="1" smtClean="0">
                            <a:solidFill>
                              <a:srgbClr val="271A38"/>
                            </a:solidFill>
                            <a:latin typeface="Cambria Math" panose="02040503050406030204" pitchFamily="18" charset="0"/>
                          </a:rPr>
                        </m:ctrlPr>
                      </m:sSubPr>
                      <m:e>
                        <m:r>
                          <a:rPr lang="fr-FR" sz="2000" b="0" i="1" smtClean="0">
                            <a:solidFill>
                              <a:srgbClr val="271A38"/>
                            </a:solidFill>
                            <a:latin typeface="Cambria Math" panose="02040503050406030204" pitchFamily="18" charset="0"/>
                          </a:rPr>
                          <m:t>𝑚𝑖𝑛</m:t>
                        </m:r>
                      </m:e>
                      <m:sub>
                        <m:r>
                          <a:rPr lang="fr-FR" sz="2000" b="0" i="1" smtClean="0">
                            <a:solidFill>
                              <a:srgbClr val="271A38"/>
                            </a:solidFill>
                            <a:latin typeface="Cambria Math" panose="02040503050406030204" pitchFamily="18" charset="0"/>
                          </a:rPr>
                          <m:t>𝑙</m:t>
                        </m:r>
                        <m:r>
                          <a:rPr lang="fr-FR" sz="2000" b="0" i="1" smtClean="0">
                            <a:solidFill>
                              <a:srgbClr val="271A38"/>
                            </a:solidFill>
                            <a:latin typeface="Cambria Math" panose="02040503050406030204" pitchFamily="18" charset="0"/>
                            <a:ea typeface="Cambria Math" panose="02040503050406030204" pitchFamily="18" charset="0"/>
                          </a:rPr>
                          <m:t>≠</m:t>
                        </m:r>
                        <m:r>
                          <a:rPr lang="fr-FR" sz="2000" b="0" i="1" smtClean="0">
                            <a:solidFill>
                              <a:srgbClr val="271A38"/>
                            </a:solidFill>
                            <a:latin typeface="Cambria Math" panose="02040503050406030204" pitchFamily="18" charset="0"/>
                            <a:ea typeface="Cambria Math" panose="02040503050406030204" pitchFamily="18" charset="0"/>
                          </a:rPr>
                          <m:t>𝑘</m:t>
                        </m:r>
                      </m:sub>
                    </m:sSub>
                    <m:f>
                      <m:fPr>
                        <m:ctrlPr>
                          <a:rPr lang="fr-FR" sz="2000" b="0" i="1" smtClean="0">
                            <a:solidFill>
                              <a:srgbClr val="271A38"/>
                            </a:solidFill>
                            <a:latin typeface="Cambria Math" panose="02040503050406030204" pitchFamily="18" charset="0"/>
                          </a:rPr>
                        </m:ctrlPr>
                      </m:fPr>
                      <m:num>
                        <m:r>
                          <a:rPr lang="fr-FR" sz="2000" b="0" i="1" smtClean="0">
                            <a:solidFill>
                              <a:srgbClr val="271A38"/>
                            </a:solidFill>
                            <a:latin typeface="Cambria Math" panose="02040503050406030204" pitchFamily="18" charset="0"/>
                          </a:rPr>
                          <m:t>1</m:t>
                        </m:r>
                      </m:num>
                      <m:den>
                        <m:d>
                          <m:dPr>
                            <m:begChr m:val="|"/>
                            <m:endChr m:val="|"/>
                            <m:ctrlPr>
                              <a:rPr lang="fr-FR" sz="2000" b="0" i="1" smtClean="0">
                                <a:solidFill>
                                  <a:srgbClr val="271A38"/>
                                </a:solidFill>
                                <a:latin typeface="Cambria Math" panose="02040503050406030204" pitchFamily="18" charset="0"/>
                              </a:rPr>
                            </m:ctrlPr>
                          </m:dPr>
                          <m:e>
                            <m:sSub>
                              <m:sSubPr>
                                <m:ctrlPr>
                                  <a:rPr lang="fr-FR" sz="2000" b="0" i="1" smtClean="0">
                                    <a:solidFill>
                                      <a:srgbClr val="271A38"/>
                                    </a:solidFill>
                                    <a:latin typeface="Cambria Math" panose="02040503050406030204" pitchFamily="18" charset="0"/>
                                  </a:rPr>
                                </m:ctrlPr>
                              </m:sSubPr>
                              <m:e>
                                <m:r>
                                  <a:rPr lang="fr-FR" sz="2000" b="0" i="1" smtClean="0">
                                    <a:solidFill>
                                      <a:srgbClr val="271A38"/>
                                    </a:solidFill>
                                    <a:latin typeface="Cambria Math" panose="02040503050406030204" pitchFamily="18" charset="0"/>
                                  </a:rPr>
                                  <m:t>𝑐</m:t>
                                </m:r>
                              </m:e>
                              <m:sub>
                                <m:r>
                                  <a:rPr lang="fr-FR" sz="2000" b="0" i="1" smtClean="0">
                                    <a:solidFill>
                                      <a:srgbClr val="271A38"/>
                                    </a:solidFill>
                                    <a:latin typeface="Cambria Math" panose="02040503050406030204" pitchFamily="18" charset="0"/>
                                  </a:rPr>
                                  <m:t>𝑙</m:t>
                                </m:r>
                              </m:sub>
                            </m:sSub>
                          </m:e>
                        </m:d>
                      </m:den>
                    </m:f>
                    <m:nary>
                      <m:naryPr>
                        <m:chr m:val="∑"/>
                        <m:supHide m:val="on"/>
                        <m:ctrlPr>
                          <a:rPr lang="fr-FR" sz="2000" b="0" i="1" smtClean="0">
                            <a:solidFill>
                              <a:srgbClr val="271A38"/>
                            </a:solidFill>
                            <a:latin typeface="Cambria Math" panose="02040503050406030204" pitchFamily="18" charset="0"/>
                          </a:rPr>
                        </m:ctrlPr>
                      </m:naryPr>
                      <m:sub>
                        <m:r>
                          <m:rPr>
                            <m:brk m:alnAt="7"/>
                          </m:rPr>
                          <a:rPr lang="fr-FR" sz="2000" b="0" i="1" smtClean="0">
                            <a:solidFill>
                              <a:srgbClr val="271A38"/>
                            </a:solidFill>
                            <a:latin typeface="Cambria Math" panose="02040503050406030204" pitchFamily="18" charset="0"/>
                          </a:rPr>
                          <m:t>𝑢</m:t>
                        </m:r>
                        <m:r>
                          <a:rPr lang="fr-FR" sz="2000" b="0" i="1" smtClean="0">
                            <a:solidFill>
                              <a:srgbClr val="271A38"/>
                            </a:solidFill>
                            <a:latin typeface="Cambria Math" panose="02040503050406030204" pitchFamily="18" charset="0"/>
                            <a:ea typeface="Cambria Math" panose="02040503050406030204" pitchFamily="18" charset="0"/>
                          </a:rPr>
                          <m:t>∈</m:t>
                        </m:r>
                        <m:sSub>
                          <m:sSubPr>
                            <m:ctrlPr>
                              <a:rPr lang="fr-FR" sz="2000" b="0" i="1" smtClean="0">
                                <a:solidFill>
                                  <a:srgbClr val="271A38"/>
                                </a:solidFill>
                                <a:latin typeface="Cambria Math" panose="02040503050406030204" pitchFamily="18" charset="0"/>
                                <a:ea typeface="Cambria Math" panose="02040503050406030204" pitchFamily="18" charset="0"/>
                              </a:rPr>
                            </m:ctrlPr>
                          </m:sSubPr>
                          <m:e>
                            <m:r>
                              <a:rPr lang="fr-FR" sz="2000" b="0" i="1" smtClean="0">
                                <a:solidFill>
                                  <a:srgbClr val="271A38"/>
                                </a:solidFill>
                                <a:latin typeface="Cambria Math" panose="02040503050406030204" pitchFamily="18" charset="0"/>
                                <a:ea typeface="Cambria Math" panose="02040503050406030204" pitchFamily="18" charset="0"/>
                              </a:rPr>
                              <m:t>𝑐</m:t>
                            </m:r>
                          </m:e>
                          <m:sub>
                            <m:r>
                              <a:rPr lang="fr-FR" sz="2000" b="0" i="1" smtClean="0">
                                <a:solidFill>
                                  <a:srgbClr val="271A38"/>
                                </a:solidFill>
                                <a:latin typeface="Cambria Math" panose="02040503050406030204" pitchFamily="18" charset="0"/>
                                <a:ea typeface="Cambria Math" panose="02040503050406030204" pitchFamily="18" charset="0"/>
                              </a:rPr>
                              <m:t>𝑙</m:t>
                            </m:r>
                          </m:sub>
                        </m:sSub>
                      </m:sub>
                      <m:sup/>
                      <m:e>
                        <m:r>
                          <a:rPr lang="fr-FR" sz="2000" b="0" i="1" smtClean="0">
                            <a:solidFill>
                              <a:srgbClr val="271A38"/>
                            </a:solidFill>
                            <a:latin typeface="Cambria Math" panose="02040503050406030204" pitchFamily="18" charset="0"/>
                          </a:rPr>
                          <m:t>𝑑</m:t>
                        </m:r>
                        <m:r>
                          <a:rPr lang="fr-FR" sz="2000" b="0" i="1" smtClean="0">
                            <a:solidFill>
                              <a:srgbClr val="271A38"/>
                            </a:solidFill>
                            <a:latin typeface="Cambria Math" panose="02040503050406030204" pitchFamily="18" charset="0"/>
                          </a:rPr>
                          <m:t>(</m:t>
                        </m:r>
                        <m:r>
                          <a:rPr lang="fr-FR" sz="2000" b="0" i="1" smtClean="0">
                            <a:solidFill>
                              <a:srgbClr val="271A38"/>
                            </a:solidFill>
                            <a:latin typeface="Cambria Math" panose="02040503050406030204" pitchFamily="18" charset="0"/>
                          </a:rPr>
                          <m:t>𝑢</m:t>
                        </m:r>
                        <m:r>
                          <a:rPr lang="fr-FR" sz="2000" b="0" i="1" smtClean="0">
                            <a:solidFill>
                              <a:srgbClr val="271A38"/>
                            </a:solidFill>
                            <a:latin typeface="Cambria Math" panose="02040503050406030204" pitchFamily="18" charset="0"/>
                          </a:rPr>
                          <m:t>,</m:t>
                        </m:r>
                        <m:r>
                          <a:rPr lang="fr-FR" sz="2000" b="0" i="1" smtClean="0">
                            <a:solidFill>
                              <a:srgbClr val="271A38"/>
                            </a:solidFill>
                            <a:latin typeface="Cambria Math" panose="02040503050406030204" pitchFamily="18" charset="0"/>
                          </a:rPr>
                          <m:t>𝑥</m:t>
                        </m:r>
                        <m:r>
                          <a:rPr lang="fr-FR" sz="2000" b="0" i="1" smtClean="0">
                            <a:solidFill>
                              <a:srgbClr val="271A38"/>
                            </a:solidFill>
                            <a:latin typeface="Cambria Math" panose="02040503050406030204" pitchFamily="18" charset="0"/>
                          </a:rPr>
                          <m:t>)</m:t>
                        </m:r>
                      </m:e>
                    </m:nary>
                  </m:oMath>
                </a14:m>
                <a:endParaRPr lang="fr-FR" sz="2000" dirty="0">
                  <a:solidFill>
                    <a:srgbClr val="271A38"/>
                  </a:solidFill>
                  <a:latin typeface="+mj-lt"/>
                </a:endParaRPr>
              </a:p>
              <a:p>
                <a:pPr marL="0" indent="0">
                  <a:buNone/>
                </a:pPr>
                <a:endParaRPr lang="fr-FR" sz="2000" dirty="0">
                  <a:solidFill>
                    <a:srgbClr val="271A38"/>
                  </a:solidFill>
                  <a:latin typeface="+mj-lt"/>
                </a:endParaRPr>
              </a:p>
              <a:p>
                <a:pPr marL="0" indent="0">
                  <a:buNone/>
                </a:pPr>
                <a:r>
                  <a:rPr lang="fr-FR" sz="2100" dirty="0">
                    <a:solidFill>
                      <a:srgbClr val="271A38"/>
                    </a:solidFill>
                    <a:latin typeface="+mj-lt"/>
                  </a:rPr>
                  <a:t>Il est donc compris entre -1 et 1, et d'autant plus proche de 1 que l'assignation de x à son cluster est satisfaisante. Pour évaluer un clustering, on peut calculer son coefficient de silhouette moyen.</a:t>
                </a:r>
              </a:p>
            </p:txBody>
          </p:sp>
        </mc:Choice>
        <mc:Fallback xmlns="">
          <p:sp>
            <p:nvSpPr>
              <p:cNvPr id="3" name="Espace réservé du contenu 2">
                <a:extLst>
                  <a:ext uri="{FF2B5EF4-FFF2-40B4-BE49-F238E27FC236}">
                    <a16:creationId xmlns:a16="http://schemas.microsoft.com/office/drawing/2014/main" id="{BC3E6E47-3AB5-4F7E-B4E4-3AC46308CACD}"/>
                  </a:ext>
                </a:extLst>
              </p:cNvPr>
              <p:cNvSpPr>
                <a:spLocks noGrp="1" noRot="1" noChangeAspect="1" noMove="1" noResize="1" noEditPoints="1" noAdjustHandles="1" noChangeArrowheads="1" noChangeShapeType="1" noTextEdit="1"/>
              </p:cNvSpPr>
              <p:nvPr>
                <p:ph idx="1"/>
              </p:nvPr>
            </p:nvSpPr>
            <p:spPr>
              <a:xfrm>
                <a:off x="1828800" y="2133600"/>
                <a:ext cx="9675812" cy="4253948"/>
              </a:xfrm>
              <a:blipFill>
                <a:blip r:embed="rId2"/>
                <a:stretch>
                  <a:fillRect l="-756" t="-1433"/>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86D9E6C6-96D1-47A5-997B-6EA242398EA9}"/>
              </a:ext>
            </a:extLst>
          </p:cNvPr>
          <p:cNvSpPr>
            <a:spLocks noGrp="1"/>
          </p:cNvSpPr>
          <p:nvPr>
            <p:ph type="sldNum" sz="quarter" idx="12"/>
          </p:nvPr>
        </p:nvSpPr>
        <p:spPr/>
        <p:txBody>
          <a:bodyPr/>
          <a:lstStyle/>
          <a:p>
            <a:fld id="{F54A3231-3632-4722-BDDC-460418050467}" type="slidenum">
              <a:rPr lang="fr-FR" smtClean="0"/>
              <a:t>101</a:t>
            </a:fld>
            <a:endParaRPr lang="fr-FR" dirty="0"/>
          </a:p>
        </p:txBody>
      </p:sp>
    </p:spTree>
    <p:extLst>
      <p:ext uri="{BB962C8B-B14F-4D97-AF65-F5344CB8AC3E}">
        <p14:creationId xmlns:p14="http://schemas.microsoft.com/office/powerpoint/2010/main" val="30020080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C30B4BF-54CA-4A0E-AF2A-3479F5FAD0E0}"/>
              </a:ext>
            </a:extLst>
          </p:cNvPr>
          <p:cNvSpPr>
            <a:spLocks noGrp="1"/>
          </p:cNvSpPr>
          <p:nvPr>
            <p:ph idx="1"/>
          </p:nvPr>
        </p:nvSpPr>
        <p:spPr>
          <a:xfrm>
            <a:off x="1934816" y="2133599"/>
            <a:ext cx="9569795" cy="4346713"/>
          </a:xfrm>
        </p:spPr>
        <p:txBody>
          <a:bodyPr>
            <a:normAutofit fontScale="92500" lnSpcReduction="10000"/>
          </a:bodyPr>
          <a:lstStyle/>
          <a:p>
            <a:pPr marL="0" indent="0">
              <a:lnSpc>
                <a:spcPct val="150000"/>
              </a:lnSpc>
              <a:buNone/>
            </a:pPr>
            <a:r>
              <a:rPr lang="fr-FR" dirty="0"/>
              <a:t>Quand utiliser le Coefficient Silhouette ?</a:t>
            </a:r>
          </a:p>
          <a:p>
            <a:pPr>
              <a:lnSpc>
                <a:spcPct val="150000"/>
              </a:lnSpc>
              <a:buClr>
                <a:srgbClr val="0070C0"/>
              </a:buClr>
              <a:buSzPct val="150000"/>
              <a:buFont typeface="Wingdings" panose="05000000000000000000" pitchFamily="2" charset="2"/>
              <a:buChar char="§"/>
            </a:pPr>
            <a:r>
              <a:rPr lang="fr-FR" dirty="0"/>
              <a:t>Vous voulez une base de comparaison : le coefficient de silhouette a une plage de , allant du clustering incorrect au clustering très dense, avec des clusters qui se chevauchent. La plage limitée facilite la comparaison des scores entre différents algorithmes.[-1, 1]</a:t>
            </a:r>
          </a:p>
          <a:p>
            <a:pPr>
              <a:lnSpc>
                <a:spcPct val="150000"/>
              </a:lnSpc>
              <a:buClr>
                <a:srgbClr val="0070C0"/>
              </a:buClr>
              <a:buSzPct val="150000"/>
              <a:buFont typeface="Wingdings" panose="05000000000000000000" pitchFamily="2" charset="2"/>
              <a:buChar char="§"/>
            </a:pPr>
            <a:r>
              <a:rPr lang="fr-FR" dirty="0"/>
              <a:t>Vous définissez les bons clusters comme des clusters bien </a:t>
            </a:r>
          </a:p>
          <a:p>
            <a:pPr marL="0" indent="0">
              <a:lnSpc>
                <a:spcPct val="150000"/>
              </a:lnSpc>
              <a:buNone/>
            </a:pPr>
            <a:r>
              <a:rPr lang="fr-FR" dirty="0"/>
              <a:t>Quand ne pas utiliser le coefficient de silhouette ? </a:t>
            </a:r>
          </a:p>
          <a:p>
            <a:pPr marL="0" indent="0">
              <a:lnSpc>
                <a:spcPct val="150000"/>
              </a:lnSpc>
              <a:buNone/>
            </a:pPr>
            <a:r>
              <a:rPr lang="fr-FR" dirty="0"/>
              <a:t>Vous comparez différents types d’algorithmes de clustering : ils ont tendance à être plus élevés pour les algorithmes de clustering basés sur la densité et il serait injuste de les comparer à d’autres types d’algorithmes de clustering.</a:t>
            </a:r>
          </a:p>
        </p:txBody>
      </p:sp>
      <p:sp>
        <p:nvSpPr>
          <p:cNvPr id="4" name="Espace réservé du numéro de diapositive 3">
            <a:extLst>
              <a:ext uri="{FF2B5EF4-FFF2-40B4-BE49-F238E27FC236}">
                <a16:creationId xmlns:a16="http://schemas.microsoft.com/office/drawing/2014/main" id="{39AB55DE-8BBD-46B4-AE0E-EC12B6661D31}"/>
              </a:ext>
            </a:extLst>
          </p:cNvPr>
          <p:cNvSpPr>
            <a:spLocks noGrp="1"/>
          </p:cNvSpPr>
          <p:nvPr>
            <p:ph type="sldNum" sz="quarter" idx="12"/>
          </p:nvPr>
        </p:nvSpPr>
        <p:spPr/>
        <p:txBody>
          <a:bodyPr/>
          <a:lstStyle/>
          <a:p>
            <a:fld id="{F54A3231-3632-4722-BDDC-460418050467}" type="slidenum">
              <a:rPr lang="fr-FR" smtClean="0"/>
              <a:t>102</a:t>
            </a:fld>
            <a:endParaRPr lang="fr-FR" dirty="0"/>
          </a:p>
        </p:txBody>
      </p:sp>
      <p:sp>
        <p:nvSpPr>
          <p:cNvPr id="6" name="Titre 1">
            <a:extLst>
              <a:ext uri="{FF2B5EF4-FFF2-40B4-BE49-F238E27FC236}">
                <a16:creationId xmlns:a16="http://schemas.microsoft.com/office/drawing/2014/main" id="{677731AB-C1F9-4B0F-A753-48B57579E74B}"/>
              </a:ext>
            </a:extLst>
          </p:cNvPr>
          <p:cNvSpPr>
            <a:spLocks noGrp="1"/>
          </p:cNvSpPr>
          <p:nvPr>
            <p:ph type="title"/>
          </p:nvPr>
        </p:nvSpPr>
        <p:spPr>
          <a:xfrm>
            <a:off x="2592925" y="624110"/>
            <a:ext cx="8911687" cy="899890"/>
          </a:xfrm>
        </p:spPr>
        <p:txBody>
          <a:bodyPr/>
          <a:lstStyle/>
          <a:p>
            <a:r>
              <a:rPr lang="fr-FR" dirty="0">
                <a:solidFill>
                  <a:schemeClr val="accent1"/>
                </a:solidFill>
              </a:rPr>
              <a:t>Coefficient de silhouette </a:t>
            </a:r>
          </a:p>
        </p:txBody>
      </p:sp>
    </p:spTree>
    <p:extLst>
      <p:ext uri="{BB962C8B-B14F-4D97-AF65-F5344CB8AC3E}">
        <p14:creationId xmlns:p14="http://schemas.microsoft.com/office/powerpoint/2010/main" val="38437279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4B3AA4-B04F-4C56-86CB-31F2A5F4CB51}"/>
              </a:ext>
            </a:extLst>
          </p:cNvPr>
          <p:cNvSpPr>
            <a:spLocks noGrp="1"/>
          </p:cNvSpPr>
          <p:nvPr>
            <p:ph type="title"/>
          </p:nvPr>
        </p:nvSpPr>
        <p:spPr/>
        <p:txBody>
          <a:bodyPr/>
          <a:lstStyle/>
          <a:p>
            <a:r>
              <a:rPr lang="fr-FR" dirty="0">
                <a:solidFill>
                  <a:schemeClr val="accent1"/>
                </a:solidFill>
              </a:rPr>
              <a:t>Implémentation du score de silhouette  </a:t>
            </a:r>
          </a:p>
        </p:txBody>
      </p:sp>
      <p:pic>
        <p:nvPicPr>
          <p:cNvPr id="6" name="Espace réservé du contenu 5">
            <a:extLst>
              <a:ext uri="{FF2B5EF4-FFF2-40B4-BE49-F238E27FC236}">
                <a16:creationId xmlns:a16="http://schemas.microsoft.com/office/drawing/2014/main" id="{35A0633B-47C2-468E-8606-AB2CED1179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5970" y="2070335"/>
            <a:ext cx="4884448" cy="3305637"/>
          </a:xfrm>
        </p:spPr>
      </p:pic>
      <p:sp>
        <p:nvSpPr>
          <p:cNvPr id="4" name="Espace réservé du numéro de diapositive 3">
            <a:extLst>
              <a:ext uri="{FF2B5EF4-FFF2-40B4-BE49-F238E27FC236}">
                <a16:creationId xmlns:a16="http://schemas.microsoft.com/office/drawing/2014/main" id="{E9E5E2C7-F7C9-452F-B24F-4FD2B0DD9BF9}"/>
              </a:ext>
            </a:extLst>
          </p:cNvPr>
          <p:cNvSpPr>
            <a:spLocks noGrp="1"/>
          </p:cNvSpPr>
          <p:nvPr>
            <p:ph type="sldNum" sz="quarter" idx="12"/>
          </p:nvPr>
        </p:nvSpPr>
        <p:spPr/>
        <p:txBody>
          <a:bodyPr/>
          <a:lstStyle/>
          <a:p>
            <a:fld id="{F54A3231-3632-4722-BDDC-460418050467}" type="slidenum">
              <a:rPr lang="fr-FR" smtClean="0"/>
              <a:t>103</a:t>
            </a:fld>
            <a:endParaRPr lang="fr-FR" dirty="0"/>
          </a:p>
        </p:txBody>
      </p:sp>
    </p:spTree>
    <p:extLst>
      <p:ext uri="{BB962C8B-B14F-4D97-AF65-F5344CB8AC3E}">
        <p14:creationId xmlns:p14="http://schemas.microsoft.com/office/powerpoint/2010/main" val="36017364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0D5F8E1A-91A6-439C-AF3B-643C4BA805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722783"/>
            <a:ext cx="7315987" cy="4717773"/>
          </a:xfrm>
        </p:spPr>
      </p:pic>
      <p:sp>
        <p:nvSpPr>
          <p:cNvPr id="4" name="Espace réservé du numéro de diapositive 3">
            <a:extLst>
              <a:ext uri="{FF2B5EF4-FFF2-40B4-BE49-F238E27FC236}">
                <a16:creationId xmlns:a16="http://schemas.microsoft.com/office/drawing/2014/main" id="{C01A4FE6-D09D-4E94-8B8E-0C9C13F6F97F}"/>
              </a:ext>
            </a:extLst>
          </p:cNvPr>
          <p:cNvSpPr>
            <a:spLocks noGrp="1"/>
          </p:cNvSpPr>
          <p:nvPr>
            <p:ph type="sldNum" sz="quarter" idx="12"/>
          </p:nvPr>
        </p:nvSpPr>
        <p:spPr/>
        <p:txBody>
          <a:bodyPr/>
          <a:lstStyle/>
          <a:p>
            <a:fld id="{F54A3231-3632-4722-BDDC-460418050467}" type="slidenum">
              <a:rPr lang="fr-FR" smtClean="0"/>
              <a:t>104</a:t>
            </a:fld>
            <a:endParaRPr lang="fr-FR" dirty="0"/>
          </a:p>
        </p:txBody>
      </p:sp>
      <p:sp>
        <p:nvSpPr>
          <p:cNvPr id="5" name="Titre 1">
            <a:extLst>
              <a:ext uri="{FF2B5EF4-FFF2-40B4-BE49-F238E27FC236}">
                <a16:creationId xmlns:a16="http://schemas.microsoft.com/office/drawing/2014/main" id="{3F8B57C4-E430-4B89-AFC5-B9DCF5B45DAB}"/>
              </a:ext>
            </a:extLst>
          </p:cNvPr>
          <p:cNvSpPr>
            <a:spLocks noGrp="1"/>
          </p:cNvSpPr>
          <p:nvPr>
            <p:ph type="title"/>
          </p:nvPr>
        </p:nvSpPr>
        <p:spPr>
          <a:xfrm>
            <a:off x="2592925" y="624110"/>
            <a:ext cx="8911687" cy="1280890"/>
          </a:xfrm>
        </p:spPr>
        <p:txBody>
          <a:bodyPr/>
          <a:lstStyle/>
          <a:p>
            <a:r>
              <a:rPr lang="fr-FR" dirty="0">
                <a:solidFill>
                  <a:schemeClr val="accent1"/>
                </a:solidFill>
              </a:rPr>
              <a:t>Coefficient de silhouette </a:t>
            </a:r>
          </a:p>
        </p:txBody>
      </p:sp>
    </p:spTree>
    <p:extLst>
      <p:ext uri="{BB962C8B-B14F-4D97-AF65-F5344CB8AC3E}">
        <p14:creationId xmlns:p14="http://schemas.microsoft.com/office/powerpoint/2010/main" val="234896199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C14F7E-4483-4CEA-A9FE-AE01ECB3EDFF}"/>
              </a:ext>
            </a:extLst>
          </p:cNvPr>
          <p:cNvSpPr>
            <a:spLocks noGrp="1"/>
          </p:cNvSpPr>
          <p:nvPr>
            <p:ph type="title"/>
          </p:nvPr>
        </p:nvSpPr>
        <p:spPr/>
        <p:txBody>
          <a:bodyPr/>
          <a:lstStyle/>
          <a:p>
            <a:r>
              <a:rPr lang="fr-FR" dirty="0">
                <a:solidFill>
                  <a:schemeClr val="accent1"/>
                </a:solidFill>
              </a:rPr>
              <a:t>Indice Davies-</a:t>
            </a:r>
            <a:r>
              <a:rPr lang="fr-FR" dirty="0" err="1">
                <a:solidFill>
                  <a:schemeClr val="accent1"/>
                </a:solidFill>
              </a:rPr>
              <a:t>Bouldin</a:t>
            </a:r>
            <a:endParaRPr lang="fr-FR" dirty="0">
              <a:solidFill>
                <a:schemeClr val="accent1"/>
              </a:solidFill>
            </a:endParaRP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BA58FC3-AFA8-4575-BB18-2C4D7A390E2E}"/>
                  </a:ext>
                </a:extLst>
              </p:cNvPr>
              <p:cNvSpPr>
                <a:spLocks noGrp="1"/>
              </p:cNvSpPr>
              <p:nvPr>
                <p:ph idx="1"/>
              </p:nvPr>
            </p:nvSpPr>
            <p:spPr/>
            <p:txBody>
              <a:bodyPr>
                <a:normAutofit/>
              </a:bodyPr>
              <a:lstStyle/>
              <a:p>
                <a:pPr marL="0" indent="0">
                  <a:buNone/>
                </a:pPr>
                <a:r>
                  <a:rPr lang="fr-FR" sz="2000" b="0" i="0" dirty="0">
                    <a:solidFill>
                      <a:srgbClr val="271A38"/>
                    </a:solidFill>
                    <a:effectLst/>
                    <a:latin typeface="+mj-lt"/>
                  </a:rPr>
                  <a:t> L'idée de cet indice est de comparer les distances </a:t>
                </a:r>
                <a:r>
                  <a:rPr lang="fr-FR" sz="2000" b="1" i="0" dirty="0" err="1">
                    <a:solidFill>
                      <a:srgbClr val="271A38"/>
                    </a:solidFill>
                    <a:effectLst/>
                    <a:latin typeface="+mj-lt"/>
                  </a:rPr>
                  <a:t>intra</a:t>
                </a:r>
                <a:r>
                  <a:rPr lang="fr-FR" sz="2000" b="0" i="0" dirty="0" err="1">
                    <a:solidFill>
                      <a:srgbClr val="271A38"/>
                    </a:solidFill>
                    <a:effectLst/>
                    <a:latin typeface="+mj-lt"/>
                  </a:rPr>
                  <a:t>clusters</a:t>
                </a:r>
                <a:r>
                  <a:rPr lang="fr-FR" sz="2000" b="0" i="0" dirty="0">
                    <a:solidFill>
                      <a:srgbClr val="271A38"/>
                    </a:solidFill>
                    <a:effectLst/>
                    <a:latin typeface="+mj-lt"/>
                  </a:rPr>
                  <a:t>, que l'on veut faibles, aux distances </a:t>
                </a:r>
                <a:r>
                  <a:rPr lang="fr-FR" sz="2000" b="1" i="0" dirty="0" err="1">
                    <a:solidFill>
                      <a:srgbClr val="271A38"/>
                    </a:solidFill>
                    <a:effectLst/>
                    <a:latin typeface="+mj-lt"/>
                  </a:rPr>
                  <a:t>inter</a:t>
                </a:r>
                <a:r>
                  <a:rPr lang="fr-FR" sz="2000" b="0" i="0" dirty="0" err="1">
                    <a:solidFill>
                      <a:srgbClr val="271A38"/>
                    </a:solidFill>
                    <a:effectLst/>
                    <a:latin typeface="+mj-lt"/>
                  </a:rPr>
                  <a:t>clusters</a:t>
                </a:r>
                <a:r>
                  <a:rPr lang="fr-FR" sz="2000" b="0" i="0" dirty="0">
                    <a:solidFill>
                      <a:srgbClr val="271A38"/>
                    </a:solidFill>
                    <a:effectLst/>
                    <a:latin typeface="+mj-lt"/>
                  </a:rPr>
                  <a:t> que l'on veut grandes. Pour un cluster k, cet indice est donné par : </a:t>
                </a:r>
              </a:p>
              <a:p>
                <a:pPr marL="0" indent="0">
                  <a:buNone/>
                </a:pPr>
                <a14:m>
                  <m:oMathPara xmlns:m="http://schemas.openxmlformats.org/officeDocument/2006/math">
                    <m:oMathParaPr>
                      <m:jc m:val="centerGroup"/>
                    </m:oMathParaPr>
                    <m:oMath xmlns:m="http://schemas.openxmlformats.org/officeDocument/2006/math">
                      <m:sSub>
                        <m:sSubPr>
                          <m:ctrlPr>
                            <a:rPr lang="fr-FR" sz="2000" i="1" smtClean="0">
                              <a:latin typeface="Cambria Math" panose="02040503050406030204" pitchFamily="18" charset="0"/>
                            </a:rPr>
                          </m:ctrlPr>
                        </m:sSubPr>
                        <m:e>
                          <m:r>
                            <a:rPr lang="fr-FR" sz="2000" b="0" i="1" smtClean="0">
                              <a:latin typeface="Cambria Math" panose="02040503050406030204" pitchFamily="18" charset="0"/>
                            </a:rPr>
                            <m:t>𝐷</m:t>
                          </m:r>
                        </m:e>
                        <m:sub>
                          <m:r>
                            <a:rPr lang="fr-FR" sz="2000" b="0" i="1" smtClean="0">
                              <a:latin typeface="Cambria Math" panose="02040503050406030204" pitchFamily="18" charset="0"/>
                            </a:rPr>
                            <m:t>𝑘</m:t>
                          </m:r>
                        </m:sub>
                      </m:sSub>
                      <m:r>
                        <a:rPr lang="fr-FR" sz="2000" b="0" i="1" smtClean="0">
                          <a:latin typeface="Cambria Math" panose="02040503050406030204" pitchFamily="18" charset="0"/>
                        </a:rPr>
                        <m:t>=</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𝑚𝑎𝑥</m:t>
                          </m:r>
                        </m:e>
                        <m:sub>
                          <m:r>
                            <a:rPr lang="fr-FR" sz="2000" b="0" i="1" smtClean="0">
                              <a:latin typeface="Cambria Math" panose="02040503050406030204" pitchFamily="18" charset="0"/>
                            </a:rPr>
                            <m:t>𝑙</m:t>
                          </m:r>
                          <m:r>
                            <a:rPr lang="fr-FR" sz="2000" b="0" i="1" smtClean="0">
                              <a:latin typeface="Cambria Math" panose="02040503050406030204" pitchFamily="18" charset="0"/>
                              <a:ea typeface="Cambria Math" panose="02040503050406030204" pitchFamily="18" charset="0"/>
                            </a:rPr>
                            <m:t>≠</m:t>
                          </m:r>
                          <m:r>
                            <a:rPr lang="fr-FR" sz="2000" b="0" i="1" smtClean="0">
                              <a:latin typeface="Cambria Math" panose="02040503050406030204" pitchFamily="18" charset="0"/>
                              <a:ea typeface="Cambria Math" panose="02040503050406030204" pitchFamily="18" charset="0"/>
                            </a:rPr>
                            <m:t>𝑘</m:t>
                          </m:r>
                        </m:sub>
                      </m:sSub>
                      <m:f>
                        <m:fPr>
                          <m:ctrlPr>
                            <a:rPr lang="fr-FR" sz="2000" b="0" i="1" smtClean="0">
                              <a:latin typeface="Cambria Math" panose="02040503050406030204" pitchFamily="18" charset="0"/>
                            </a:rPr>
                          </m:ctrlPr>
                        </m:fPr>
                        <m:num>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𝑇</m:t>
                              </m:r>
                            </m:e>
                            <m:sub>
                              <m:r>
                                <a:rPr lang="fr-FR" sz="2000" b="0" i="1" smtClean="0">
                                  <a:latin typeface="Cambria Math" panose="02040503050406030204" pitchFamily="18" charset="0"/>
                                </a:rPr>
                                <m:t>𝑙</m:t>
                              </m:r>
                              <m:r>
                                <a:rPr lang="fr-FR" sz="2000" b="0" i="1" smtClean="0">
                                  <a:latin typeface="Cambria Math" panose="02040503050406030204" pitchFamily="18" charset="0"/>
                                </a:rPr>
                                <m:t>+</m:t>
                              </m:r>
                            </m:sub>
                          </m:sSub>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𝑇</m:t>
                              </m:r>
                            </m:e>
                            <m:sub>
                              <m:r>
                                <a:rPr lang="fr-FR" sz="2000" b="0" i="1" smtClean="0">
                                  <a:latin typeface="Cambria Math" panose="02040503050406030204" pitchFamily="18" charset="0"/>
                                </a:rPr>
                                <m:t>𝑘</m:t>
                              </m:r>
                            </m:sub>
                          </m:sSub>
                        </m:num>
                        <m:den>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rPr>
                                <m:t>𝑆</m:t>
                              </m:r>
                            </m:e>
                            <m:sub>
                              <m:r>
                                <a:rPr lang="fr-FR" sz="2000" b="0" i="1" smtClean="0">
                                  <a:latin typeface="Cambria Math" panose="02040503050406030204" pitchFamily="18" charset="0"/>
                                </a:rPr>
                                <m:t>𝑘</m:t>
                              </m:r>
                              <m:r>
                                <a:rPr lang="fr-FR" sz="2000" b="0" i="1" smtClean="0">
                                  <a:latin typeface="Cambria Math" panose="02040503050406030204" pitchFamily="18" charset="0"/>
                                </a:rPr>
                                <m:t>,</m:t>
                              </m:r>
                              <m:r>
                                <a:rPr lang="fr-FR" sz="2000" b="0" i="1" smtClean="0">
                                  <a:latin typeface="Cambria Math" panose="02040503050406030204" pitchFamily="18" charset="0"/>
                                </a:rPr>
                                <m:t>𝑙</m:t>
                              </m:r>
                            </m:sub>
                          </m:sSub>
                        </m:den>
                      </m:f>
                    </m:oMath>
                  </m:oMathPara>
                </a14:m>
                <a:endParaRPr lang="fr-FR" sz="2000" dirty="0">
                  <a:latin typeface="+mj-lt"/>
                </a:endParaRPr>
              </a:p>
              <a:p>
                <a:pPr marL="0" indent="0">
                  <a:buNone/>
                </a:pPr>
                <a:r>
                  <a:rPr lang="fr-FR" sz="2000" dirty="0">
                    <a:latin typeface="+mj-lt"/>
                  </a:rPr>
                  <a:t>Où </a:t>
                </a:r>
                <a14:m>
                  <m:oMath xmlns:m="http://schemas.openxmlformats.org/officeDocument/2006/math">
                    <m:sSub>
                      <m:sSubPr>
                        <m:ctrlPr>
                          <a:rPr lang="fr-FR" sz="2000" i="1" smtClean="0">
                            <a:latin typeface="Cambria Math" panose="02040503050406030204" pitchFamily="18" charset="0"/>
                          </a:rPr>
                        </m:ctrlPr>
                      </m:sSubPr>
                      <m:e>
                        <m:r>
                          <a:rPr lang="fr-FR" sz="2000" b="0" i="1" smtClean="0">
                            <a:latin typeface="Cambria Math" panose="02040503050406030204" pitchFamily="18" charset="0"/>
                          </a:rPr>
                          <m:t>𝑆</m:t>
                        </m:r>
                      </m:e>
                      <m:sub>
                        <m:r>
                          <a:rPr lang="fr-FR" sz="2000" b="0" i="1" smtClean="0">
                            <a:latin typeface="Cambria Math" panose="02040503050406030204" pitchFamily="18" charset="0"/>
                          </a:rPr>
                          <m:t>𝑘</m:t>
                        </m:r>
                        <m:r>
                          <a:rPr lang="fr-FR" sz="2000" b="0" i="1" smtClean="0">
                            <a:latin typeface="Cambria Math" panose="02040503050406030204" pitchFamily="18" charset="0"/>
                          </a:rPr>
                          <m:t>;</m:t>
                        </m:r>
                        <m:r>
                          <a:rPr lang="fr-FR" sz="2000" b="0" i="1" smtClean="0">
                            <a:latin typeface="Cambria Math" panose="02040503050406030204" pitchFamily="18" charset="0"/>
                          </a:rPr>
                          <m:t>𝑙</m:t>
                        </m:r>
                      </m:sub>
                    </m:sSub>
                    <m:r>
                      <a:rPr lang="fr-FR" sz="2000" b="0" i="1" smtClean="0">
                        <a:latin typeface="Cambria Math" panose="02040503050406030204" pitchFamily="18" charset="0"/>
                      </a:rPr>
                      <m:t>=</m:t>
                    </m:r>
                    <m:r>
                      <a:rPr lang="fr-FR" sz="2000" b="0" i="1" smtClean="0">
                        <a:latin typeface="Cambria Math" panose="02040503050406030204" pitchFamily="18" charset="0"/>
                      </a:rPr>
                      <m:t>𝑑</m:t>
                    </m:r>
                    <m:d>
                      <m:dPr>
                        <m:ctrlPr>
                          <a:rPr lang="fr-FR" sz="2000" b="0" i="1" smtClean="0">
                            <a:latin typeface="Cambria Math" panose="02040503050406030204" pitchFamily="18" charset="0"/>
                          </a:rPr>
                        </m:ctrlPr>
                      </m:dPr>
                      <m:e>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ea typeface="Cambria Math" panose="02040503050406030204" pitchFamily="18" charset="0"/>
                              </a:rPr>
                              <m:t>𝜇</m:t>
                            </m:r>
                          </m:e>
                          <m:sub>
                            <m:r>
                              <a:rPr lang="fr-FR" sz="2000" b="0" i="1" smtClean="0">
                                <a:latin typeface="Cambria Math" panose="02040503050406030204" pitchFamily="18" charset="0"/>
                              </a:rPr>
                              <m:t>𝑘</m:t>
                            </m:r>
                          </m:sub>
                        </m:sSub>
                        <m:r>
                          <a:rPr lang="fr-FR" sz="2000" b="0" i="1" smtClean="0">
                            <a:latin typeface="Cambria Math" panose="02040503050406030204" pitchFamily="18" charset="0"/>
                          </a:rPr>
                          <m:t>,</m:t>
                        </m:r>
                        <m:sSub>
                          <m:sSubPr>
                            <m:ctrlPr>
                              <a:rPr lang="fr-FR" sz="2000" b="0" i="1" smtClean="0">
                                <a:latin typeface="Cambria Math" panose="02040503050406030204" pitchFamily="18" charset="0"/>
                              </a:rPr>
                            </m:ctrlPr>
                          </m:sSubPr>
                          <m:e>
                            <m:r>
                              <a:rPr lang="fr-FR" sz="2000" b="0" i="1" smtClean="0">
                                <a:latin typeface="Cambria Math" panose="02040503050406030204" pitchFamily="18" charset="0"/>
                                <a:ea typeface="Cambria Math" panose="02040503050406030204" pitchFamily="18" charset="0"/>
                              </a:rPr>
                              <m:t>𝜇</m:t>
                            </m:r>
                          </m:e>
                          <m:sub>
                            <m:r>
                              <a:rPr lang="fr-FR" sz="2000" b="0" i="1" smtClean="0">
                                <a:latin typeface="Cambria Math" panose="02040503050406030204" pitchFamily="18" charset="0"/>
                              </a:rPr>
                              <m:t>𝑙</m:t>
                            </m:r>
                          </m:sub>
                        </m:sSub>
                      </m:e>
                    </m:d>
                  </m:oMath>
                </a14:m>
                <a:r>
                  <a:rPr lang="fr-FR" sz="2000" dirty="0">
                    <a:latin typeface="+mj-lt"/>
                  </a:rPr>
                  <a:t> </a:t>
                </a:r>
              </a:p>
              <a:p>
                <a:pPr marL="0" indent="0">
                  <a:buNone/>
                </a:pPr>
                <a:r>
                  <a:rPr lang="fr-FR" sz="2000" dirty="0">
                    <a:latin typeface="+mj-lt"/>
                  </a:rPr>
                  <a:t>Cette quantité sera d'autant plus faible que tous les clusters sont homogènes et que tous sont bien séparés.</a:t>
                </a:r>
              </a:p>
            </p:txBody>
          </p:sp>
        </mc:Choice>
        <mc:Fallback xmlns="">
          <p:sp>
            <p:nvSpPr>
              <p:cNvPr id="3" name="Espace réservé du contenu 2">
                <a:extLst>
                  <a:ext uri="{FF2B5EF4-FFF2-40B4-BE49-F238E27FC236}">
                    <a16:creationId xmlns:a16="http://schemas.microsoft.com/office/drawing/2014/main" id="{ABA58FC3-AFA8-4575-BB18-2C4D7A390E2E}"/>
                  </a:ext>
                </a:extLst>
              </p:cNvPr>
              <p:cNvSpPr>
                <a:spLocks noGrp="1" noRot="1" noChangeAspect="1" noMove="1" noResize="1" noEditPoints="1" noAdjustHandles="1" noChangeArrowheads="1" noChangeShapeType="1" noTextEdit="1"/>
              </p:cNvSpPr>
              <p:nvPr>
                <p:ph idx="1"/>
              </p:nvPr>
            </p:nvSpPr>
            <p:spPr>
              <a:blipFill>
                <a:blip r:embed="rId2"/>
                <a:stretch>
                  <a:fillRect l="-752" t="-806" r="-752"/>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50C31393-3BF6-4C29-807A-D090C4BF1608}"/>
              </a:ext>
            </a:extLst>
          </p:cNvPr>
          <p:cNvSpPr>
            <a:spLocks noGrp="1"/>
          </p:cNvSpPr>
          <p:nvPr>
            <p:ph type="sldNum" sz="quarter" idx="12"/>
          </p:nvPr>
        </p:nvSpPr>
        <p:spPr/>
        <p:txBody>
          <a:bodyPr/>
          <a:lstStyle/>
          <a:p>
            <a:fld id="{F54A3231-3632-4722-BDDC-460418050467}" type="slidenum">
              <a:rPr lang="fr-FR" smtClean="0"/>
              <a:t>105</a:t>
            </a:fld>
            <a:endParaRPr lang="fr-FR" dirty="0"/>
          </a:p>
        </p:txBody>
      </p:sp>
    </p:spTree>
    <p:extLst>
      <p:ext uri="{BB962C8B-B14F-4D97-AF65-F5344CB8AC3E}">
        <p14:creationId xmlns:p14="http://schemas.microsoft.com/office/powerpoint/2010/main" val="104865722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9DE6604-7245-4326-9D25-33A90559910D}"/>
              </a:ext>
            </a:extLst>
          </p:cNvPr>
          <p:cNvSpPr>
            <a:spLocks noGrp="1"/>
          </p:cNvSpPr>
          <p:nvPr>
            <p:ph idx="1"/>
          </p:nvPr>
        </p:nvSpPr>
        <p:spPr>
          <a:xfrm>
            <a:off x="2067338" y="1842051"/>
            <a:ext cx="9437273" cy="4492487"/>
          </a:xfrm>
        </p:spPr>
        <p:txBody>
          <a:bodyPr>
            <a:normAutofit fontScale="92500" lnSpcReduction="20000"/>
          </a:bodyPr>
          <a:lstStyle/>
          <a:p>
            <a:pPr marL="0" indent="0">
              <a:lnSpc>
                <a:spcPct val="150000"/>
              </a:lnSpc>
              <a:buNone/>
            </a:pPr>
            <a:r>
              <a:rPr lang="fr-FR" dirty="0"/>
              <a:t>Quand utiliser l’indice de Davies-</a:t>
            </a:r>
            <a:r>
              <a:rPr lang="fr-FR" dirty="0" err="1"/>
              <a:t>Bouldin</a:t>
            </a:r>
            <a:r>
              <a:rPr lang="fr-FR" dirty="0"/>
              <a:t> ?</a:t>
            </a:r>
          </a:p>
          <a:p>
            <a:pPr marL="0" indent="0">
              <a:lnSpc>
                <a:spcPct val="150000"/>
              </a:lnSpc>
              <a:buNone/>
            </a:pPr>
            <a:r>
              <a:rPr lang="fr-FR" dirty="0"/>
              <a:t>Vous voulez une interprétabilité : l’indice Davies-</a:t>
            </a:r>
            <a:r>
              <a:rPr lang="fr-FR" dirty="0" err="1"/>
              <a:t>Bouldin</a:t>
            </a:r>
            <a:r>
              <a:rPr lang="fr-FR" dirty="0"/>
              <a:t> est plus facile à calculer que les scores Silhouette et utilise des distances ponctuelles.</a:t>
            </a:r>
          </a:p>
          <a:p>
            <a:pPr marL="0" indent="0">
              <a:lnSpc>
                <a:spcPct val="150000"/>
              </a:lnSpc>
              <a:buNone/>
            </a:pPr>
            <a:endParaRPr lang="fr-FR" dirty="0"/>
          </a:p>
          <a:p>
            <a:pPr marL="0" indent="0">
              <a:lnSpc>
                <a:spcPct val="150000"/>
              </a:lnSpc>
              <a:buNone/>
            </a:pPr>
            <a:r>
              <a:rPr lang="fr-FR" dirty="0"/>
              <a:t>Quand ne pas utiliser l’indice de Davies-</a:t>
            </a:r>
            <a:r>
              <a:rPr lang="fr-FR" dirty="0" err="1"/>
              <a:t>Bouldin</a:t>
            </a:r>
            <a:r>
              <a:rPr lang="fr-FR" dirty="0"/>
              <a:t> </a:t>
            </a:r>
          </a:p>
          <a:p>
            <a:pPr marL="0" indent="0">
              <a:lnSpc>
                <a:spcPct val="150000"/>
              </a:lnSpc>
              <a:buNone/>
            </a:pPr>
            <a:r>
              <a:rPr lang="fr-FR" dirty="0"/>
              <a:t>Vous comparez différents types d’algorithmes de clustering : l’indice Davies-</a:t>
            </a:r>
            <a:r>
              <a:rPr lang="fr-FR" dirty="0" err="1"/>
              <a:t>Bouldin</a:t>
            </a:r>
            <a:r>
              <a:rPr lang="fr-FR" dirty="0"/>
              <a:t> a tendance à être plus élevé pour le clustering basé sur la densité et il serait injuste de le comparer à d’autres types d’algorithmes de clustering.</a:t>
            </a:r>
          </a:p>
          <a:p>
            <a:pPr marL="0" indent="0">
              <a:lnSpc>
                <a:spcPct val="150000"/>
              </a:lnSpc>
              <a:buNone/>
            </a:pPr>
            <a:r>
              <a:rPr lang="fr-FR" dirty="0"/>
              <a:t>Vous voulez d’autres mesures de distance que la distance euclidienne : La taille des clusters, calculée par distance centroïde, limite la métrique de distance à l’espace euclidien.</a:t>
            </a:r>
          </a:p>
        </p:txBody>
      </p:sp>
      <p:sp>
        <p:nvSpPr>
          <p:cNvPr id="4" name="Espace réservé du numéro de diapositive 3">
            <a:extLst>
              <a:ext uri="{FF2B5EF4-FFF2-40B4-BE49-F238E27FC236}">
                <a16:creationId xmlns:a16="http://schemas.microsoft.com/office/drawing/2014/main" id="{B2D4C8C6-A1DE-45D5-9927-E534C673A4CE}"/>
              </a:ext>
            </a:extLst>
          </p:cNvPr>
          <p:cNvSpPr>
            <a:spLocks noGrp="1"/>
          </p:cNvSpPr>
          <p:nvPr>
            <p:ph type="sldNum" sz="quarter" idx="12"/>
          </p:nvPr>
        </p:nvSpPr>
        <p:spPr/>
        <p:txBody>
          <a:bodyPr/>
          <a:lstStyle/>
          <a:p>
            <a:fld id="{F54A3231-3632-4722-BDDC-460418050467}" type="slidenum">
              <a:rPr lang="fr-FR" smtClean="0"/>
              <a:t>106</a:t>
            </a:fld>
            <a:endParaRPr lang="fr-FR" dirty="0"/>
          </a:p>
        </p:txBody>
      </p:sp>
      <p:sp>
        <p:nvSpPr>
          <p:cNvPr id="5" name="Titre 1">
            <a:extLst>
              <a:ext uri="{FF2B5EF4-FFF2-40B4-BE49-F238E27FC236}">
                <a16:creationId xmlns:a16="http://schemas.microsoft.com/office/drawing/2014/main" id="{6C734DD1-05EB-4F86-B264-A2F77EF2C614}"/>
              </a:ext>
            </a:extLst>
          </p:cNvPr>
          <p:cNvSpPr>
            <a:spLocks noGrp="1"/>
          </p:cNvSpPr>
          <p:nvPr>
            <p:ph type="title"/>
          </p:nvPr>
        </p:nvSpPr>
        <p:spPr>
          <a:xfrm>
            <a:off x="2592925" y="624110"/>
            <a:ext cx="8911687" cy="1032412"/>
          </a:xfrm>
        </p:spPr>
        <p:txBody>
          <a:bodyPr/>
          <a:lstStyle/>
          <a:p>
            <a:r>
              <a:rPr lang="fr-FR" dirty="0">
                <a:solidFill>
                  <a:schemeClr val="accent1"/>
                </a:solidFill>
              </a:rPr>
              <a:t>Indice Davies-</a:t>
            </a:r>
            <a:r>
              <a:rPr lang="fr-FR" dirty="0" err="1">
                <a:solidFill>
                  <a:schemeClr val="accent1"/>
                </a:solidFill>
              </a:rPr>
              <a:t>Bouldin</a:t>
            </a:r>
            <a:r>
              <a:rPr lang="fr-FR" dirty="0">
                <a:solidFill>
                  <a:schemeClr val="accent1"/>
                </a:solidFill>
              </a:rPr>
              <a:t> </a:t>
            </a:r>
          </a:p>
        </p:txBody>
      </p:sp>
    </p:spTree>
    <p:extLst>
      <p:ext uri="{BB962C8B-B14F-4D97-AF65-F5344CB8AC3E}">
        <p14:creationId xmlns:p14="http://schemas.microsoft.com/office/powerpoint/2010/main" val="19477760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ED2774-B6D8-4015-A112-DB70652C3544}"/>
              </a:ext>
            </a:extLst>
          </p:cNvPr>
          <p:cNvSpPr>
            <a:spLocks noGrp="1"/>
          </p:cNvSpPr>
          <p:nvPr>
            <p:ph type="title"/>
          </p:nvPr>
        </p:nvSpPr>
        <p:spPr>
          <a:xfrm>
            <a:off x="2589212" y="637362"/>
            <a:ext cx="8911687" cy="1280890"/>
          </a:xfrm>
        </p:spPr>
        <p:txBody>
          <a:bodyPr/>
          <a:lstStyle/>
          <a:p>
            <a:r>
              <a:rPr lang="fr-FR" dirty="0">
                <a:solidFill>
                  <a:schemeClr val="accent1"/>
                </a:solidFill>
              </a:rPr>
              <a:t>Implémentation de l’Indice Davies-</a:t>
            </a:r>
            <a:r>
              <a:rPr lang="fr-FR" dirty="0" err="1">
                <a:solidFill>
                  <a:schemeClr val="accent1"/>
                </a:solidFill>
              </a:rPr>
              <a:t>Bouldin</a:t>
            </a:r>
            <a:r>
              <a:rPr lang="fr-FR" dirty="0">
                <a:solidFill>
                  <a:schemeClr val="accent1"/>
                </a:solidFill>
              </a:rPr>
              <a:t> </a:t>
            </a:r>
          </a:p>
        </p:txBody>
      </p:sp>
      <p:pic>
        <p:nvPicPr>
          <p:cNvPr id="6" name="Espace réservé du contenu 5">
            <a:extLst>
              <a:ext uri="{FF2B5EF4-FFF2-40B4-BE49-F238E27FC236}">
                <a16:creationId xmlns:a16="http://schemas.microsoft.com/office/drawing/2014/main" id="{CBFFC1CB-E023-4BE0-ABF5-4F0A9E0A14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5322" y="2299592"/>
            <a:ext cx="4886963" cy="3348584"/>
          </a:xfrm>
        </p:spPr>
      </p:pic>
      <p:sp>
        <p:nvSpPr>
          <p:cNvPr id="4" name="Espace réservé du numéro de diapositive 3">
            <a:extLst>
              <a:ext uri="{FF2B5EF4-FFF2-40B4-BE49-F238E27FC236}">
                <a16:creationId xmlns:a16="http://schemas.microsoft.com/office/drawing/2014/main" id="{33733D50-1F0E-4ECA-A050-BC0077F2F4C7}"/>
              </a:ext>
            </a:extLst>
          </p:cNvPr>
          <p:cNvSpPr>
            <a:spLocks noGrp="1"/>
          </p:cNvSpPr>
          <p:nvPr>
            <p:ph type="sldNum" sz="quarter" idx="12"/>
          </p:nvPr>
        </p:nvSpPr>
        <p:spPr/>
        <p:txBody>
          <a:bodyPr/>
          <a:lstStyle/>
          <a:p>
            <a:fld id="{F54A3231-3632-4722-BDDC-460418050467}" type="slidenum">
              <a:rPr lang="fr-FR" smtClean="0"/>
              <a:t>107</a:t>
            </a:fld>
            <a:endParaRPr lang="fr-FR" dirty="0"/>
          </a:p>
        </p:txBody>
      </p:sp>
    </p:spTree>
    <p:extLst>
      <p:ext uri="{BB962C8B-B14F-4D97-AF65-F5344CB8AC3E}">
        <p14:creationId xmlns:p14="http://schemas.microsoft.com/office/powerpoint/2010/main" val="20746075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270598-7137-46F7-8995-D6CCD70914F4}"/>
              </a:ext>
            </a:extLst>
          </p:cNvPr>
          <p:cNvSpPr>
            <a:spLocks noGrp="1"/>
          </p:cNvSpPr>
          <p:nvPr>
            <p:ph type="title"/>
          </p:nvPr>
        </p:nvSpPr>
        <p:spPr/>
        <p:txBody>
          <a:bodyPr/>
          <a:lstStyle/>
          <a:p>
            <a:r>
              <a:rPr lang="fr-FR" dirty="0">
                <a:solidFill>
                  <a:schemeClr val="accent1"/>
                </a:solidFill>
              </a:rPr>
              <a:t>Indice de </a:t>
            </a:r>
            <a:r>
              <a:rPr lang="fr-FR" dirty="0" err="1">
                <a:solidFill>
                  <a:schemeClr val="accent1"/>
                </a:solidFill>
              </a:rPr>
              <a:t>Calinski-Harabasz</a:t>
            </a:r>
            <a:r>
              <a:rPr lang="fr-FR" dirty="0">
                <a:solidFill>
                  <a:schemeClr val="accent1"/>
                </a:solidFill>
              </a:rPr>
              <a:t> </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911E9DEF-361F-40FB-AB70-9C536BE15F0C}"/>
                  </a:ext>
                </a:extLst>
              </p:cNvPr>
              <p:cNvSpPr>
                <a:spLocks noGrp="1"/>
              </p:cNvSpPr>
              <p:nvPr>
                <p:ph idx="1"/>
              </p:nvPr>
            </p:nvSpPr>
            <p:spPr>
              <a:xfrm>
                <a:off x="2319130" y="2133599"/>
                <a:ext cx="9185482" cy="4479235"/>
              </a:xfrm>
            </p:spPr>
            <p:txBody>
              <a:bodyPr>
                <a:normAutofit fontScale="85000" lnSpcReduction="10000"/>
              </a:bodyPr>
              <a:lstStyle/>
              <a:p>
                <a:pPr marL="0" indent="0">
                  <a:buNone/>
                </a:pPr>
                <a:r>
                  <a:rPr lang="fr-FR" dirty="0"/>
                  <a:t>L' indice </a:t>
                </a:r>
                <a:r>
                  <a:rPr lang="fr-FR" dirty="0" err="1"/>
                  <a:t>Calinski-Harabasz</a:t>
                </a:r>
                <a:r>
                  <a:rPr lang="fr-FR" dirty="0"/>
                  <a:t> est une mesure du rapport de variance qui mesure le rapport entre la dispersion intra-cluster et la dispersion inter-cluster. Vous entendrez souvent cette mesure appelée "taux de variance".</a:t>
                </a:r>
              </a:p>
              <a:p>
                <a:pPr marL="0" indent="0">
                  <a:buNone/>
                </a:pPr>
                <a:r>
                  <a:rPr lang="fr-FR" dirty="0"/>
                  <a:t>Ce score n’est pas borné. Plus c'est haut, mieux c'est.</a:t>
                </a:r>
              </a:p>
              <a:p>
                <a:pPr marL="0" indent="0">
                  <a:buNone/>
                </a:pPr>
                <a:r>
                  <a:rPr lang="fr-FR" dirty="0"/>
                  <a:t>Pour un ensemble de données E de taille n groupé en k clusters, le score de </a:t>
                </a:r>
                <a:r>
                  <a:rPr lang="fr-FR" dirty="0" err="1"/>
                  <a:t>Calinski-Harabasz</a:t>
                </a:r>
                <a:r>
                  <a:rPr lang="fr-FR" dirty="0"/>
                  <a:t> est défini par : </a:t>
                </a:r>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𝑆</m:t>
                      </m:r>
                      <m:r>
                        <a:rPr lang="fr-FR" b="0" i="1" smtClean="0">
                          <a:latin typeface="Cambria Math" panose="02040503050406030204" pitchFamily="18" charset="0"/>
                        </a:rPr>
                        <m:t>= </m:t>
                      </m:r>
                      <m:f>
                        <m:fPr>
                          <m:ctrlPr>
                            <a:rPr lang="fr-FR" b="0"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𝑡𝑟</m:t>
                              </m:r>
                              <m:r>
                                <a:rPr lang="fr-FR" b="0" i="1" smtClean="0">
                                  <a:latin typeface="Cambria Math" panose="02040503050406030204" pitchFamily="18" charset="0"/>
                                </a:rPr>
                                <m:t>(</m:t>
                              </m:r>
                              <m:r>
                                <a:rPr lang="fr-FR" b="0" i="1" smtClean="0">
                                  <a:latin typeface="Cambria Math" panose="02040503050406030204" pitchFamily="18" charset="0"/>
                                </a:rPr>
                                <m:t>𝐵</m:t>
                              </m:r>
                            </m:e>
                            <m:sub>
                              <m:r>
                                <a:rPr lang="fr-FR" b="0" i="1" smtClean="0">
                                  <a:latin typeface="Cambria Math" panose="02040503050406030204" pitchFamily="18" charset="0"/>
                                </a:rPr>
                                <m:t>𝑘</m:t>
                              </m:r>
                            </m:sub>
                          </m:sSub>
                          <m:r>
                            <a:rPr lang="fr-FR" b="0" i="1" smtClean="0">
                              <a:latin typeface="Cambria Math" panose="02040503050406030204" pitchFamily="18" charset="0"/>
                            </a:rPr>
                            <m:t>)</m:t>
                          </m:r>
                        </m:num>
                        <m:den>
                          <m:sSub>
                            <m:sSubPr>
                              <m:ctrlPr>
                                <a:rPr lang="fr-FR" b="0" i="1" smtClean="0">
                                  <a:latin typeface="Cambria Math" panose="02040503050406030204" pitchFamily="18" charset="0"/>
                                </a:rPr>
                              </m:ctrlPr>
                            </m:sSubPr>
                            <m:e>
                              <m:r>
                                <a:rPr lang="fr-FR" b="0" i="1" smtClean="0">
                                  <a:latin typeface="Cambria Math" panose="02040503050406030204" pitchFamily="18" charset="0"/>
                                </a:rPr>
                                <m:t>𝑡𝑟</m:t>
                              </m:r>
                              <m:r>
                                <a:rPr lang="fr-FR" b="0" i="1" smtClean="0">
                                  <a:latin typeface="Cambria Math" panose="02040503050406030204" pitchFamily="18" charset="0"/>
                                </a:rPr>
                                <m:t>(</m:t>
                              </m:r>
                              <m:r>
                                <a:rPr lang="fr-FR" b="0" i="1" smtClean="0">
                                  <a:latin typeface="Cambria Math" panose="02040503050406030204" pitchFamily="18" charset="0"/>
                                </a:rPr>
                                <m:t>𝑊</m:t>
                              </m:r>
                            </m:e>
                            <m:sub>
                              <m:r>
                                <a:rPr lang="fr-FR" b="0" i="1" smtClean="0">
                                  <a:latin typeface="Cambria Math" panose="02040503050406030204" pitchFamily="18" charset="0"/>
                                </a:rPr>
                                <m:t>𝑘</m:t>
                              </m:r>
                            </m:sub>
                          </m:sSub>
                          <m:r>
                            <a:rPr lang="fr-FR" b="0" i="1" smtClean="0">
                              <a:latin typeface="Cambria Math" panose="02040503050406030204" pitchFamily="18" charset="0"/>
                            </a:rPr>
                            <m:t>)</m:t>
                          </m:r>
                        </m:den>
                      </m:f>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𝑘</m:t>
                          </m:r>
                        </m:num>
                        <m:den>
                          <m:r>
                            <a:rPr lang="fr-FR" b="0" i="1" smtClean="0">
                              <a:latin typeface="Cambria Math" panose="02040503050406030204" pitchFamily="18" charset="0"/>
                              <a:ea typeface="Cambria Math" panose="02040503050406030204" pitchFamily="18" charset="0"/>
                            </a:rPr>
                            <m:t>𝑘</m:t>
                          </m:r>
                          <m:r>
                            <a:rPr lang="fr-FR" b="0" i="1" smtClean="0">
                              <a:latin typeface="Cambria Math" panose="02040503050406030204" pitchFamily="18" charset="0"/>
                              <a:ea typeface="Cambria Math" panose="02040503050406030204" pitchFamily="18" charset="0"/>
                            </a:rPr>
                            <m:t>−1</m:t>
                          </m:r>
                        </m:den>
                      </m:f>
                    </m:oMath>
                  </m:oMathPara>
                </a14:m>
                <a:endParaRPr lang="fr-FR" b="0" dirty="0">
                  <a:ea typeface="Cambria Math" panose="02040503050406030204" pitchFamily="18" charset="0"/>
                </a:endParaRPr>
              </a:p>
              <a:p>
                <a:pPr marL="0" indent="0">
                  <a:buNone/>
                </a:pPr>
                <a:r>
                  <a:rPr lang="fr-FR" dirty="0"/>
                  <a:t>Où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𝐵</m:t>
                        </m:r>
                      </m:e>
                      <m:sub>
                        <m:r>
                          <a:rPr lang="fr-FR" b="0" i="1" smtClean="0">
                            <a:latin typeface="Cambria Math" panose="02040503050406030204" pitchFamily="18" charset="0"/>
                          </a:rPr>
                          <m:t>𝑘</m:t>
                        </m:r>
                      </m:sub>
                    </m:sSub>
                  </m:oMath>
                </a14:m>
                <a:r>
                  <a:rPr lang="fr-FR" dirty="0"/>
                  <a:t> est la matrice de dispersion entre les groupes et </a:t>
                </a:r>
                <a14:m>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𝑊</m:t>
                        </m:r>
                      </m:e>
                      <m:sub>
                        <m:r>
                          <a:rPr lang="fr-FR" i="1">
                            <a:latin typeface="Cambria Math" panose="02040503050406030204" pitchFamily="18" charset="0"/>
                          </a:rPr>
                          <m:t>𝑘</m:t>
                        </m:r>
                      </m:sub>
                    </m:sSub>
                  </m:oMath>
                </a14:m>
                <a:r>
                  <a:rPr lang="fr-FR" dirty="0"/>
                  <a:t> est la matrice de dispersion intra-groupe définie par : </a:t>
                </a:r>
              </a:p>
              <a:p>
                <a:pPr marL="0" indent="0">
                  <a:buNone/>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𝑊</m:t>
                          </m:r>
                        </m:e>
                        <m:sub>
                          <m:r>
                            <a:rPr lang="fr-FR" b="0" i="1" smtClean="0">
                              <a:latin typeface="Cambria Math" panose="02040503050406030204" pitchFamily="18" charset="0"/>
                            </a:rPr>
                            <m:t>𝑘</m:t>
                          </m:r>
                        </m:sub>
                      </m:sSub>
                      <m:r>
                        <a:rPr lang="fr-FR" b="0" i="1" smtClean="0">
                          <a:latin typeface="Cambria Math" panose="02040503050406030204" pitchFamily="18" charset="0"/>
                        </a:rPr>
                        <m:t>= </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𝑞</m:t>
                          </m:r>
                          <m:r>
                            <a:rPr lang="fr-FR" b="0" i="1" smtClean="0">
                              <a:latin typeface="Cambria Math" panose="02040503050406030204" pitchFamily="18" charset="0"/>
                            </a:rPr>
                            <m:t>=1</m:t>
                          </m:r>
                        </m:sub>
                        <m:sup>
                          <m:r>
                            <a:rPr lang="fr-FR" b="0" i="1" smtClean="0">
                              <a:latin typeface="Cambria Math" panose="02040503050406030204" pitchFamily="18" charset="0"/>
                            </a:rPr>
                            <m:t>𝑘</m:t>
                          </m:r>
                        </m:sup>
                        <m:e>
                          <m:nary>
                            <m:naryPr>
                              <m:chr m:val="∑"/>
                              <m:supHide m:val="on"/>
                              <m:ctrlPr>
                                <a:rPr lang="fr-FR" i="1">
                                  <a:latin typeface="Cambria Math" panose="02040503050406030204" pitchFamily="18" charset="0"/>
                                </a:rPr>
                              </m:ctrlPr>
                            </m:naryPr>
                            <m:sub>
                              <m:r>
                                <m:rPr>
                                  <m:brk m:alnAt="7"/>
                                </m:rPr>
                                <a:rPr lang="fr-FR" i="1">
                                  <a:latin typeface="Cambria Math" panose="02040503050406030204" pitchFamily="18" charset="0"/>
                                </a:rPr>
                                <m:t>𝑥</m:t>
                              </m:r>
                              <m:r>
                                <a:rPr lang="fr-FR" i="1">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𝐶</m:t>
                                  </m:r>
                                </m:e>
                                <m:sub>
                                  <m:r>
                                    <a:rPr lang="fr-FR" i="1">
                                      <a:latin typeface="Cambria Math" panose="02040503050406030204" pitchFamily="18" charset="0"/>
                                      <a:ea typeface="Cambria Math" panose="02040503050406030204" pitchFamily="18" charset="0"/>
                                    </a:rPr>
                                    <m:t>𝑞</m:t>
                                  </m:r>
                                </m:sub>
                              </m:sSub>
                            </m:sub>
                            <m:sup/>
                            <m:e>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𝑐</m:t>
                                  </m:r>
                                </m:e>
                                <m:sub>
                                  <m:r>
                                    <a:rPr lang="fr-FR" b="0" i="1" smtClean="0">
                                      <a:latin typeface="Cambria Math" panose="02040503050406030204" pitchFamily="18" charset="0"/>
                                      <a:ea typeface="Cambria Math" panose="02040503050406030204" pitchFamily="18" charset="0"/>
                                    </a:rPr>
                                    <m:t>𝑞</m:t>
                                  </m:r>
                                </m:sub>
                              </m:sSub>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𝑥</m:t>
                                  </m:r>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𝑐</m:t>
                                      </m:r>
                                    </m:e>
                                    <m:sub>
                                      <m:r>
                                        <a:rPr lang="fr-FR" b="0" i="1" smtClean="0">
                                          <a:latin typeface="Cambria Math" panose="02040503050406030204" pitchFamily="18" charset="0"/>
                                          <a:ea typeface="Cambria Math" panose="02040503050406030204" pitchFamily="18" charset="0"/>
                                        </a:rPr>
                                        <m:t>𝑞</m:t>
                                      </m:r>
                                    </m:sub>
                                  </m:sSub>
                                  <m:r>
                                    <a:rPr lang="fr-FR" b="0" i="1" smtClean="0">
                                      <a:latin typeface="Cambria Math" panose="02040503050406030204" pitchFamily="18" charset="0"/>
                                      <a:ea typeface="Cambria Math" panose="02040503050406030204" pitchFamily="18" charset="0"/>
                                    </a:rPr>
                                    <m:t>)</m:t>
                                  </m:r>
                                </m:e>
                                <m:sup>
                                  <m:r>
                                    <a:rPr lang="fr-FR" b="0" i="1" smtClean="0">
                                      <a:latin typeface="Cambria Math" panose="02040503050406030204" pitchFamily="18" charset="0"/>
                                      <a:ea typeface="Cambria Math" panose="02040503050406030204" pitchFamily="18" charset="0"/>
                                    </a:rPr>
                                    <m:t>𝑇</m:t>
                                  </m:r>
                                </m:sup>
                              </m:sSup>
                            </m:e>
                          </m:nary>
                        </m:e>
                      </m:nary>
                    </m:oMath>
                  </m:oMathPara>
                </a14:m>
                <a:endParaRPr lang="fr-FR" dirty="0"/>
              </a:p>
              <a:p>
                <a:pPr marL="0" indent="0">
                  <a:buNone/>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𝐵</m:t>
                          </m:r>
                        </m:e>
                        <m:sub>
                          <m:r>
                            <a:rPr lang="fr-FR" b="0" i="1" smtClean="0">
                              <a:latin typeface="Cambria Math" panose="02040503050406030204" pitchFamily="18" charset="0"/>
                            </a:rPr>
                            <m:t>𝑘</m:t>
                          </m:r>
                        </m:sub>
                      </m:sSub>
                      <m:r>
                        <a:rPr lang="fr-FR" b="0" i="1" smtClean="0">
                          <a:latin typeface="Cambria Math" panose="02040503050406030204" pitchFamily="18" charset="0"/>
                        </a:rPr>
                        <m:t>= </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𝑞</m:t>
                          </m:r>
                          <m:r>
                            <a:rPr lang="fr-FR" b="0" i="1" smtClean="0">
                              <a:latin typeface="Cambria Math" panose="02040503050406030204" pitchFamily="18" charset="0"/>
                            </a:rPr>
                            <m:t>=1</m:t>
                          </m:r>
                        </m:sub>
                        <m:sup>
                          <m:r>
                            <a:rPr lang="fr-FR" b="0" i="1" smtClean="0">
                              <a:latin typeface="Cambria Math" panose="02040503050406030204" pitchFamily="18" charset="0"/>
                            </a:rPr>
                            <m:t>𝑘</m:t>
                          </m:r>
                        </m:sup>
                        <m:e>
                          <m:sSub>
                            <m:sSubPr>
                              <m:ctrlPr>
                                <a:rPr lang="fr-FR" b="0" i="1" smtClean="0">
                                  <a:latin typeface="Cambria Math" panose="02040503050406030204" pitchFamily="18" charset="0"/>
                                </a:rPr>
                              </m:ctrlPr>
                            </m:sSubPr>
                            <m:e>
                              <m:r>
                                <a:rPr lang="fr-FR" b="0" i="1" smtClean="0">
                                  <a:latin typeface="Cambria Math" panose="02040503050406030204" pitchFamily="18" charset="0"/>
                                </a:rPr>
                                <m:t>𝑛</m:t>
                              </m:r>
                            </m:e>
                            <m:sub>
                              <m:r>
                                <a:rPr lang="fr-FR" b="0" i="1" smtClean="0">
                                  <a:latin typeface="Cambria Math" panose="02040503050406030204" pitchFamily="18" charset="0"/>
                                </a:rPr>
                                <m:t>𝑞</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𝑐</m:t>
                              </m:r>
                            </m:e>
                            <m:sub>
                              <m:r>
                                <a:rPr lang="fr-FR" b="0" i="1" smtClean="0">
                                  <a:latin typeface="Cambria Math" panose="02040503050406030204" pitchFamily="18" charset="0"/>
                                </a:rPr>
                                <m:t>𝑞</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𝑐</m:t>
                              </m:r>
                            </m:e>
                            <m:sub>
                              <m:r>
                                <a:rPr lang="fr-FR" b="0" i="1" smtClean="0">
                                  <a:latin typeface="Cambria Math" panose="02040503050406030204" pitchFamily="18" charset="0"/>
                                </a:rPr>
                                <m:t>𝐸</m:t>
                              </m:r>
                            </m:sub>
                          </m:sSub>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𝑐</m:t>
                                  </m:r>
                                </m:e>
                                <m:sub>
                                  <m:r>
                                    <a:rPr lang="fr-FR" i="1">
                                      <a:latin typeface="Cambria Math" panose="02040503050406030204" pitchFamily="18" charset="0"/>
                                    </a:rPr>
                                    <m:t>𝑞</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𝑐</m:t>
                                  </m:r>
                                </m:e>
                                <m:sub>
                                  <m:r>
                                    <a:rPr lang="fr-FR" i="1">
                                      <a:latin typeface="Cambria Math" panose="02040503050406030204" pitchFamily="18" charset="0"/>
                                    </a:rPr>
                                    <m:t>𝐸</m:t>
                                  </m:r>
                                </m:sub>
                              </m:sSub>
                              <m:r>
                                <a:rPr lang="fr-FR" b="0" i="1" smtClean="0">
                                  <a:latin typeface="Cambria Math" panose="02040503050406030204" pitchFamily="18" charset="0"/>
                                </a:rPr>
                                <m:t>)</m:t>
                              </m:r>
                            </m:e>
                            <m:sup>
                              <m:r>
                                <a:rPr lang="fr-FR" b="0" i="1" smtClean="0">
                                  <a:latin typeface="Cambria Math" panose="02040503050406030204" pitchFamily="18" charset="0"/>
                                </a:rPr>
                                <m:t>𝑇</m:t>
                              </m:r>
                            </m:sup>
                          </m:sSup>
                        </m:e>
                      </m:nary>
                    </m:oMath>
                  </m:oMathPara>
                </a14:m>
                <a:endParaRPr lang="fr-FR" dirty="0"/>
              </a:p>
              <a:p>
                <a:pPr marL="0" indent="0">
                  <a:buNone/>
                </a:pPr>
                <a:r>
                  <a:rPr lang="fr-FR" dirty="0"/>
                  <a:t>Avec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𝑞</m:t>
                        </m:r>
                      </m:sub>
                    </m:sSub>
                  </m:oMath>
                </a14:m>
                <a:r>
                  <a:rPr lang="fr-FR" dirty="0"/>
                  <a:t> l’ensemble des points du cluster q, </a:t>
                </a:r>
                <a14:m>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𝑐</m:t>
                        </m:r>
                      </m:e>
                      <m:sub>
                        <m:r>
                          <a:rPr lang="fr-FR" i="1">
                            <a:latin typeface="Cambria Math" panose="02040503050406030204" pitchFamily="18" charset="0"/>
                          </a:rPr>
                          <m:t>𝑞</m:t>
                        </m:r>
                      </m:sub>
                    </m:sSub>
                  </m:oMath>
                </a14:m>
                <a:r>
                  <a:rPr lang="fr-FR" dirty="0"/>
                  <a:t> le centre du cluster q, </a:t>
                </a:r>
                <a14:m>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𝑐</m:t>
                        </m:r>
                      </m:e>
                      <m:sub>
                        <m:r>
                          <a:rPr lang="fr-FR" b="0" i="1" smtClean="0">
                            <a:latin typeface="Cambria Math" panose="02040503050406030204" pitchFamily="18" charset="0"/>
                          </a:rPr>
                          <m:t>𝐸</m:t>
                        </m:r>
                      </m:sub>
                    </m:sSub>
                  </m:oMath>
                </a14:m>
                <a:r>
                  <a:rPr lang="fr-FR" dirty="0"/>
                  <a:t> le centre de E. </a:t>
                </a:r>
              </a:p>
              <a:p>
                <a:pPr marL="0" indent="0">
                  <a:buNone/>
                </a:pPr>
                <a:endParaRPr lang="fr-FR" dirty="0"/>
              </a:p>
              <a:p>
                <a:pPr marL="0" indent="0">
                  <a:buNone/>
                </a:pPr>
                <a:endParaRPr lang="fr-FR" dirty="0"/>
              </a:p>
              <a:p>
                <a:pPr marL="0" indent="0">
                  <a:buNone/>
                </a:pPr>
                <a:endParaRPr lang="fr-FR" dirty="0"/>
              </a:p>
            </p:txBody>
          </p:sp>
        </mc:Choice>
        <mc:Fallback xmlns="">
          <p:sp>
            <p:nvSpPr>
              <p:cNvPr id="3" name="Espace réservé du contenu 2">
                <a:extLst>
                  <a:ext uri="{FF2B5EF4-FFF2-40B4-BE49-F238E27FC236}">
                    <a16:creationId xmlns:a16="http://schemas.microsoft.com/office/drawing/2014/main" id="{911E9DEF-361F-40FB-AB70-9C536BE15F0C}"/>
                  </a:ext>
                </a:extLst>
              </p:cNvPr>
              <p:cNvSpPr>
                <a:spLocks noGrp="1" noRot="1" noChangeAspect="1" noMove="1" noResize="1" noEditPoints="1" noAdjustHandles="1" noChangeArrowheads="1" noChangeShapeType="1" noTextEdit="1"/>
              </p:cNvSpPr>
              <p:nvPr>
                <p:ph idx="1"/>
              </p:nvPr>
            </p:nvSpPr>
            <p:spPr>
              <a:xfrm>
                <a:off x="2319130" y="2133599"/>
                <a:ext cx="9185482" cy="4479235"/>
              </a:xfrm>
              <a:blipFill>
                <a:blip r:embed="rId2"/>
                <a:stretch>
                  <a:fillRect l="-265" t="-680"/>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94414619-C843-49EC-B75A-E4838C8D0919}"/>
              </a:ext>
            </a:extLst>
          </p:cNvPr>
          <p:cNvSpPr>
            <a:spLocks noGrp="1"/>
          </p:cNvSpPr>
          <p:nvPr>
            <p:ph type="sldNum" sz="quarter" idx="12"/>
          </p:nvPr>
        </p:nvSpPr>
        <p:spPr/>
        <p:txBody>
          <a:bodyPr/>
          <a:lstStyle/>
          <a:p>
            <a:fld id="{F54A3231-3632-4722-BDDC-460418050467}" type="slidenum">
              <a:rPr lang="fr-FR" smtClean="0"/>
              <a:t>108</a:t>
            </a:fld>
            <a:endParaRPr lang="fr-FR" dirty="0"/>
          </a:p>
        </p:txBody>
      </p:sp>
    </p:spTree>
    <p:extLst>
      <p:ext uri="{BB962C8B-B14F-4D97-AF65-F5344CB8AC3E}">
        <p14:creationId xmlns:p14="http://schemas.microsoft.com/office/powerpoint/2010/main" val="21068035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A1A1640-341C-4FCB-8FD6-D46C6E95FB42}"/>
              </a:ext>
            </a:extLst>
          </p:cNvPr>
          <p:cNvSpPr>
            <a:spLocks noGrp="1"/>
          </p:cNvSpPr>
          <p:nvPr>
            <p:ph idx="1"/>
          </p:nvPr>
        </p:nvSpPr>
        <p:spPr>
          <a:xfrm>
            <a:off x="1974574" y="1722782"/>
            <a:ext cx="9530038" cy="4664766"/>
          </a:xfrm>
        </p:spPr>
        <p:txBody>
          <a:bodyPr/>
          <a:lstStyle/>
          <a:p>
            <a:pPr marL="0" indent="0">
              <a:lnSpc>
                <a:spcPct val="150000"/>
              </a:lnSpc>
              <a:buNone/>
            </a:pPr>
            <a:r>
              <a:rPr lang="fr-FR" dirty="0"/>
              <a:t>Quand utiliser l’indice </a:t>
            </a:r>
            <a:r>
              <a:rPr lang="fr-FR" dirty="0" err="1"/>
              <a:t>Calinski-Harabasz</a:t>
            </a:r>
            <a:r>
              <a:rPr lang="fr-FR" dirty="0"/>
              <a:t> ?</a:t>
            </a:r>
          </a:p>
          <a:p>
            <a:pPr>
              <a:lnSpc>
                <a:spcPct val="150000"/>
              </a:lnSpc>
              <a:buClr>
                <a:srgbClr val="0070C0"/>
              </a:buClr>
              <a:buSzPct val="150000"/>
              <a:buFont typeface="Wingdings" panose="05000000000000000000" pitchFamily="2" charset="2"/>
              <a:buChar char="§"/>
            </a:pPr>
            <a:r>
              <a:rPr lang="fr-FR" dirty="0"/>
              <a:t>Vous voulez de l’efficacité : l’indice </a:t>
            </a:r>
            <a:r>
              <a:rPr lang="fr-FR" dirty="0" err="1"/>
              <a:t>Calinski-Harabasz</a:t>
            </a:r>
            <a:r>
              <a:rPr lang="fr-FR" dirty="0"/>
              <a:t> est rapide à calculer</a:t>
            </a:r>
          </a:p>
          <a:p>
            <a:pPr>
              <a:lnSpc>
                <a:spcPct val="150000"/>
              </a:lnSpc>
              <a:buClr>
                <a:srgbClr val="0070C0"/>
              </a:buClr>
              <a:buSzPct val="150000"/>
              <a:buFont typeface="Wingdings" panose="05000000000000000000" pitchFamily="2" charset="2"/>
              <a:buChar char="§"/>
            </a:pPr>
            <a:r>
              <a:rPr lang="fr-FR" dirty="0"/>
              <a:t>Vous définissez les bons clusters comme des clusters bien définis</a:t>
            </a:r>
          </a:p>
          <a:p>
            <a:pPr marL="0" indent="0">
              <a:lnSpc>
                <a:spcPct val="150000"/>
              </a:lnSpc>
              <a:buNone/>
            </a:pPr>
            <a:r>
              <a:rPr lang="fr-FR" dirty="0"/>
              <a:t>Quand ne pas utiliser l’indice </a:t>
            </a:r>
            <a:r>
              <a:rPr lang="fr-FR" dirty="0" err="1"/>
              <a:t>Calinski-Harabasz</a:t>
            </a:r>
            <a:r>
              <a:rPr lang="fr-FR" dirty="0"/>
              <a:t> ?</a:t>
            </a:r>
          </a:p>
          <a:p>
            <a:pPr>
              <a:lnSpc>
                <a:spcPct val="150000"/>
              </a:lnSpc>
              <a:buClr>
                <a:srgbClr val="0070C0"/>
              </a:buClr>
              <a:buSzPct val="150000"/>
              <a:buFont typeface="Wingdings" panose="05000000000000000000" pitchFamily="2" charset="2"/>
              <a:buChar char="§"/>
            </a:pPr>
            <a:r>
              <a:rPr lang="fr-FR" dirty="0"/>
              <a:t>Vous comparez différents types d’algorithmes de clustering : l’indice de </a:t>
            </a:r>
            <a:r>
              <a:rPr lang="fr-FR" dirty="0" err="1"/>
              <a:t>Calinski-Harabasz</a:t>
            </a:r>
            <a:r>
              <a:rPr lang="fr-FR" dirty="0"/>
              <a:t> a tendance à être plus élevé pour les algorithmes de clustering basés sur la densité et serait injuste à comparer à d’autres types d’algorithmes de clustering. </a:t>
            </a:r>
          </a:p>
        </p:txBody>
      </p:sp>
      <p:sp>
        <p:nvSpPr>
          <p:cNvPr id="4" name="Espace réservé du numéro de diapositive 3">
            <a:extLst>
              <a:ext uri="{FF2B5EF4-FFF2-40B4-BE49-F238E27FC236}">
                <a16:creationId xmlns:a16="http://schemas.microsoft.com/office/drawing/2014/main" id="{87DD1EAF-0FB1-4E61-9917-431A278FC4DC}"/>
              </a:ext>
            </a:extLst>
          </p:cNvPr>
          <p:cNvSpPr>
            <a:spLocks noGrp="1"/>
          </p:cNvSpPr>
          <p:nvPr>
            <p:ph type="sldNum" sz="quarter" idx="12"/>
          </p:nvPr>
        </p:nvSpPr>
        <p:spPr/>
        <p:txBody>
          <a:bodyPr/>
          <a:lstStyle/>
          <a:p>
            <a:fld id="{F54A3231-3632-4722-BDDC-460418050467}" type="slidenum">
              <a:rPr lang="fr-FR" smtClean="0"/>
              <a:t>109</a:t>
            </a:fld>
            <a:endParaRPr lang="fr-FR" dirty="0"/>
          </a:p>
        </p:txBody>
      </p:sp>
      <p:sp>
        <p:nvSpPr>
          <p:cNvPr id="5" name="Titre 1">
            <a:extLst>
              <a:ext uri="{FF2B5EF4-FFF2-40B4-BE49-F238E27FC236}">
                <a16:creationId xmlns:a16="http://schemas.microsoft.com/office/drawing/2014/main" id="{A12D5457-3D8B-4F41-B31E-DC8CD92ED7C3}"/>
              </a:ext>
            </a:extLst>
          </p:cNvPr>
          <p:cNvSpPr>
            <a:spLocks noGrp="1"/>
          </p:cNvSpPr>
          <p:nvPr>
            <p:ph type="title"/>
          </p:nvPr>
        </p:nvSpPr>
        <p:spPr>
          <a:xfrm>
            <a:off x="2592925" y="624109"/>
            <a:ext cx="8911687" cy="1098673"/>
          </a:xfrm>
        </p:spPr>
        <p:txBody>
          <a:bodyPr/>
          <a:lstStyle/>
          <a:p>
            <a:r>
              <a:rPr lang="fr-FR" dirty="0">
                <a:solidFill>
                  <a:schemeClr val="accent1"/>
                </a:solidFill>
              </a:rPr>
              <a:t>Indice de </a:t>
            </a:r>
            <a:r>
              <a:rPr lang="fr-FR" dirty="0" err="1">
                <a:solidFill>
                  <a:schemeClr val="accent1"/>
                </a:solidFill>
              </a:rPr>
              <a:t>Calinski-Harabasz</a:t>
            </a:r>
            <a:r>
              <a:rPr lang="fr-FR" dirty="0">
                <a:solidFill>
                  <a:schemeClr val="accent1"/>
                </a:solidFill>
              </a:rPr>
              <a:t>  </a:t>
            </a:r>
          </a:p>
        </p:txBody>
      </p:sp>
    </p:spTree>
    <p:extLst>
      <p:ext uri="{BB962C8B-B14F-4D97-AF65-F5344CB8AC3E}">
        <p14:creationId xmlns:p14="http://schemas.microsoft.com/office/powerpoint/2010/main" val="57393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706E98B5-DE6C-42A0-9274-7B6F583939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0957" y="1524000"/>
            <a:ext cx="6029737" cy="4949688"/>
          </a:xfrm>
        </p:spPr>
      </p:pic>
      <p:sp>
        <p:nvSpPr>
          <p:cNvPr id="4" name="Espace réservé du numéro de diapositive 3">
            <a:extLst>
              <a:ext uri="{FF2B5EF4-FFF2-40B4-BE49-F238E27FC236}">
                <a16:creationId xmlns:a16="http://schemas.microsoft.com/office/drawing/2014/main" id="{08CF4F7B-D15B-4683-838B-817A236ADC30}"/>
              </a:ext>
            </a:extLst>
          </p:cNvPr>
          <p:cNvSpPr>
            <a:spLocks noGrp="1"/>
          </p:cNvSpPr>
          <p:nvPr>
            <p:ph type="sldNum" sz="quarter" idx="12"/>
          </p:nvPr>
        </p:nvSpPr>
        <p:spPr/>
        <p:txBody>
          <a:bodyPr/>
          <a:lstStyle/>
          <a:p>
            <a:fld id="{F54A3231-3632-4722-BDDC-460418050467}" type="slidenum">
              <a:rPr lang="fr-FR" smtClean="0"/>
              <a:t>11</a:t>
            </a:fld>
            <a:endParaRPr lang="fr-FR" dirty="0"/>
          </a:p>
        </p:txBody>
      </p:sp>
      <p:sp>
        <p:nvSpPr>
          <p:cNvPr id="5" name="Titre 1">
            <a:extLst>
              <a:ext uri="{FF2B5EF4-FFF2-40B4-BE49-F238E27FC236}">
                <a16:creationId xmlns:a16="http://schemas.microsoft.com/office/drawing/2014/main" id="{9D3B520A-C300-47C0-AD1C-B5FF4EDE0EB6}"/>
              </a:ext>
            </a:extLst>
          </p:cNvPr>
          <p:cNvSpPr>
            <a:spLocks noGrp="1"/>
          </p:cNvSpPr>
          <p:nvPr>
            <p:ph type="title"/>
          </p:nvPr>
        </p:nvSpPr>
        <p:spPr>
          <a:xfrm>
            <a:off x="1736034" y="384313"/>
            <a:ext cx="9617765" cy="1139687"/>
          </a:xfrm>
        </p:spPr>
        <p:txBody>
          <a:bodyPr>
            <a:noAutofit/>
          </a:bodyPr>
          <a:lstStyle/>
          <a:p>
            <a:r>
              <a:rPr lang="fr-FR" sz="2800" dirty="0">
                <a:solidFill>
                  <a:schemeClr val="accent1"/>
                </a:solidFill>
                <a:latin typeface="+mn-lt"/>
                <a:ea typeface="+mn-ea"/>
                <a:cs typeface="+mn-cs"/>
              </a:rPr>
              <a:t>Algorithme k-means avec python </a:t>
            </a:r>
            <a:br>
              <a:rPr lang="fr-FR" sz="2800" dirty="0"/>
            </a:br>
            <a:endParaRPr lang="fr-FR" sz="2800" dirty="0"/>
          </a:p>
        </p:txBody>
      </p:sp>
      <p:sp>
        <p:nvSpPr>
          <p:cNvPr id="2" name="ZoneTexte 1">
            <a:extLst>
              <a:ext uri="{FF2B5EF4-FFF2-40B4-BE49-F238E27FC236}">
                <a16:creationId xmlns:a16="http://schemas.microsoft.com/office/drawing/2014/main" id="{8772F646-BDE5-40BA-ACED-942CF89C2D44}"/>
              </a:ext>
            </a:extLst>
          </p:cNvPr>
          <p:cNvSpPr txBox="1"/>
          <p:nvPr/>
        </p:nvSpPr>
        <p:spPr>
          <a:xfrm>
            <a:off x="921695" y="1584033"/>
            <a:ext cx="4413360" cy="1700787"/>
          </a:xfrm>
          <a:prstGeom prst="rect">
            <a:avLst/>
          </a:prstGeom>
          <a:noFill/>
        </p:spPr>
        <p:txBody>
          <a:bodyPr wrap="square" rtlCol="0">
            <a:spAutoFit/>
          </a:bodyPr>
          <a:lstStyle/>
          <a:p>
            <a:pPr>
              <a:lnSpc>
                <a:spcPct val="150000"/>
              </a:lnSpc>
            </a:pPr>
            <a:r>
              <a:rPr lang="fr-FR" dirty="0"/>
              <a:t>La mise en place des k-means se fait avec la fonction </a:t>
            </a:r>
            <a:r>
              <a:rPr lang="fr-FR" b="1" dirty="0" err="1"/>
              <a:t>KMeans</a:t>
            </a:r>
            <a:r>
              <a:rPr lang="fr-FR" dirty="0"/>
              <a:t> du module </a:t>
            </a:r>
            <a:r>
              <a:rPr lang="fr-FR" b="1" dirty="0"/>
              <a:t>cluster</a:t>
            </a:r>
            <a:r>
              <a:rPr lang="fr-FR" dirty="0"/>
              <a:t> de </a:t>
            </a:r>
            <a:r>
              <a:rPr lang="fr-FR" b="1" dirty="0" err="1"/>
              <a:t>sklearn</a:t>
            </a:r>
            <a:endParaRPr lang="fr-FR" b="1" dirty="0"/>
          </a:p>
          <a:p>
            <a:pPr>
              <a:lnSpc>
                <a:spcPct val="150000"/>
              </a:lnSpc>
            </a:pPr>
            <a:endParaRPr lang="fr-FR" b="1" dirty="0"/>
          </a:p>
        </p:txBody>
      </p:sp>
    </p:spTree>
    <p:extLst>
      <p:ext uri="{BB962C8B-B14F-4D97-AF65-F5344CB8AC3E}">
        <p14:creationId xmlns:p14="http://schemas.microsoft.com/office/powerpoint/2010/main" val="412980355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E8170F-BC32-4C59-8C5F-46153FC7C198}"/>
              </a:ext>
            </a:extLst>
          </p:cNvPr>
          <p:cNvSpPr>
            <a:spLocks noGrp="1"/>
          </p:cNvSpPr>
          <p:nvPr>
            <p:ph type="title"/>
          </p:nvPr>
        </p:nvSpPr>
        <p:spPr/>
        <p:txBody>
          <a:bodyPr/>
          <a:lstStyle/>
          <a:p>
            <a:r>
              <a:rPr lang="fr-FR" dirty="0">
                <a:solidFill>
                  <a:schemeClr val="accent1"/>
                </a:solidFill>
              </a:rPr>
              <a:t>Implémentation de l’indice de </a:t>
            </a:r>
            <a:r>
              <a:rPr lang="fr-FR" dirty="0" err="1">
                <a:solidFill>
                  <a:schemeClr val="accent1"/>
                </a:solidFill>
              </a:rPr>
              <a:t>Calinski-Harabasz</a:t>
            </a:r>
            <a:r>
              <a:rPr lang="fr-FR" dirty="0">
                <a:solidFill>
                  <a:schemeClr val="accent1"/>
                </a:solidFill>
              </a:rPr>
              <a:t>  </a:t>
            </a:r>
            <a:endParaRPr lang="fr-FR" dirty="0"/>
          </a:p>
        </p:txBody>
      </p:sp>
      <p:pic>
        <p:nvPicPr>
          <p:cNvPr id="6" name="Espace réservé du contenu 5">
            <a:extLst>
              <a:ext uri="{FF2B5EF4-FFF2-40B4-BE49-F238E27FC236}">
                <a16:creationId xmlns:a16="http://schemas.microsoft.com/office/drawing/2014/main" id="{A958DE03-B05A-4A85-980B-D5B0AD40CB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0123" y="2141360"/>
            <a:ext cx="5085846" cy="3536252"/>
          </a:xfrm>
        </p:spPr>
      </p:pic>
      <p:sp>
        <p:nvSpPr>
          <p:cNvPr id="4" name="Espace réservé du numéro de diapositive 3">
            <a:extLst>
              <a:ext uri="{FF2B5EF4-FFF2-40B4-BE49-F238E27FC236}">
                <a16:creationId xmlns:a16="http://schemas.microsoft.com/office/drawing/2014/main" id="{4F4FF67F-4372-4973-A0F3-C18DCE3A97DD}"/>
              </a:ext>
            </a:extLst>
          </p:cNvPr>
          <p:cNvSpPr>
            <a:spLocks noGrp="1"/>
          </p:cNvSpPr>
          <p:nvPr>
            <p:ph type="sldNum" sz="quarter" idx="12"/>
          </p:nvPr>
        </p:nvSpPr>
        <p:spPr/>
        <p:txBody>
          <a:bodyPr/>
          <a:lstStyle/>
          <a:p>
            <a:fld id="{F54A3231-3632-4722-BDDC-460418050467}" type="slidenum">
              <a:rPr lang="fr-FR" smtClean="0"/>
              <a:t>110</a:t>
            </a:fld>
            <a:endParaRPr lang="fr-FR" dirty="0"/>
          </a:p>
        </p:txBody>
      </p:sp>
    </p:spTree>
    <p:extLst>
      <p:ext uri="{BB962C8B-B14F-4D97-AF65-F5344CB8AC3E}">
        <p14:creationId xmlns:p14="http://schemas.microsoft.com/office/powerpoint/2010/main" val="455513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892CF8-5A96-48F8-803E-E637001E0CD2}"/>
              </a:ext>
            </a:extLst>
          </p:cNvPr>
          <p:cNvSpPr>
            <a:spLocks noGrp="1"/>
          </p:cNvSpPr>
          <p:nvPr>
            <p:ph type="title"/>
          </p:nvPr>
        </p:nvSpPr>
        <p:spPr/>
        <p:txBody>
          <a:bodyPr/>
          <a:lstStyle/>
          <a:p>
            <a:r>
              <a:rPr lang="fr-FR" dirty="0">
                <a:solidFill>
                  <a:schemeClr val="accent1"/>
                </a:solidFill>
              </a:rPr>
              <a:t>La méthode du coude</a:t>
            </a:r>
          </a:p>
        </p:txBody>
      </p:sp>
      <p:sp>
        <p:nvSpPr>
          <p:cNvPr id="3" name="Espace réservé du contenu 2">
            <a:extLst>
              <a:ext uri="{FF2B5EF4-FFF2-40B4-BE49-F238E27FC236}">
                <a16:creationId xmlns:a16="http://schemas.microsoft.com/office/drawing/2014/main" id="{42D50D50-45AF-40AD-962F-C43BDFFD2AF2}"/>
              </a:ext>
            </a:extLst>
          </p:cNvPr>
          <p:cNvSpPr>
            <a:spLocks noGrp="1"/>
          </p:cNvSpPr>
          <p:nvPr>
            <p:ph idx="1"/>
          </p:nvPr>
        </p:nvSpPr>
        <p:spPr>
          <a:xfrm>
            <a:off x="1688066" y="2146852"/>
            <a:ext cx="4063378" cy="4240696"/>
          </a:xfrm>
        </p:spPr>
        <p:txBody>
          <a:bodyPr>
            <a:normAutofit/>
          </a:bodyPr>
          <a:lstStyle/>
          <a:p>
            <a:pPr marL="0" indent="0" algn="just">
              <a:buNone/>
            </a:pPr>
            <a:r>
              <a:rPr lang="fr-FR" sz="2000" dirty="0">
                <a:latin typeface="+mj-lt"/>
              </a:rPr>
              <a:t>La méthode du coude nous donne une idée de ce qu'un bon nombre k de clusters serait basé sur la somme de la distance au carré entre les points de données et les centroïdes de leurs clusters attribués. Nous sélectionnons k à l'endroit où se former un coude. </a:t>
            </a:r>
            <a:endParaRPr lang="fr-FR" dirty="0"/>
          </a:p>
        </p:txBody>
      </p:sp>
      <p:sp>
        <p:nvSpPr>
          <p:cNvPr id="4" name="Espace réservé du numéro de diapositive 3">
            <a:extLst>
              <a:ext uri="{FF2B5EF4-FFF2-40B4-BE49-F238E27FC236}">
                <a16:creationId xmlns:a16="http://schemas.microsoft.com/office/drawing/2014/main" id="{15139A40-9280-4BE7-88D7-4C616AE03AE6}"/>
              </a:ext>
            </a:extLst>
          </p:cNvPr>
          <p:cNvSpPr>
            <a:spLocks noGrp="1"/>
          </p:cNvSpPr>
          <p:nvPr>
            <p:ph type="sldNum" sz="quarter" idx="12"/>
          </p:nvPr>
        </p:nvSpPr>
        <p:spPr/>
        <p:txBody>
          <a:bodyPr/>
          <a:lstStyle/>
          <a:p>
            <a:fld id="{F54A3231-3632-4722-BDDC-460418050467}" type="slidenum">
              <a:rPr lang="fr-FR" smtClean="0"/>
              <a:t>111</a:t>
            </a:fld>
            <a:endParaRPr lang="fr-FR" dirty="0"/>
          </a:p>
        </p:txBody>
      </p:sp>
      <p:pic>
        <p:nvPicPr>
          <p:cNvPr id="6" name="Image 5">
            <a:extLst>
              <a:ext uri="{FF2B5EF4-FFF2-40B4-BE49-F238E27FC236}">
                <a16:creationId xmlns:a16="http://schemas.microsoft.com/office/drawing/2014/main" id="{8A04A523-BE61-4389-A655-DAD8A2F82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427" y="2146852"/>
            <a:ext cx="5435252" cy="4087038"/>
          </a:xfrm>
          <a:prstGeom prst="rect">
            <a:avLst/>
          </a:prstGeom>
        </p:spPr>
      </p:pic>
    </p:spTree>
    <p:extLst>
      <p:ext uri="{BB962C8B-B14F-4D97-AF65-F5344CB8AC3E}">
        <p14:creationId xmlns:p14="http://schemas.microsoft.com/office/powerpoint/2010/main" val="115404965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BD88AB-A897-43F6-BEB2-29BC9AB41CFD}"/>
              </a:ext>
            </a:extLst>
          </p:cNvPr>
          <p:cNvSpPr>
            <a:spLocks noGrp="1"/>
          </p:cNvSpPr>
          <p:nvPr>
            <p:ph type="title"/>
          </p:nvPr>
        </p:nvSpPr>
        <p:spPr/>
        <p:txBody>
          <a:bodyPr/>
          <a:lstStyle/>
          <a:p>
            <a:r>
              <a:rPr lang="fr-FR" dirty="0">
                <a:solidFill>
                  <a:schemeClr val="accent1"/>
                </a:solidFill>
              </a:rPr>
              <a:t>Bilan sur les mesures d’évaluation dans le clustering </a:t>
            </a:r>
          </a:p>
        </p:txBody>
      </p:sp>
      <p:sp>
        <p:nvSpPr>
          <p:cNvPr id="3" name="Espace réservé du contenu 2">
            <a:extLst>
              <a:ext uri="{FF2B5EF4-FFF2-40B4-BE49-F238E27FC236}">
                <a16:creationId xmlns:a16="http://schemas.microsoft.com/office/drawing/2014/main" id="{B797654E-176A-4526-A14D-7CD52E42B4D6}"/>
              </a:ext>
            </a:extLst>
          </p:cNvPr>
          <p:cNvSpPr>
            <a:spLocks noGrp="1"/>
          </p:cNvSpPr>
          <p:nvPr>
            <p:ph idx="1"/>
          </p:nvPr>
        </p:nvSpPr>
        <p:spPr>
          <a:xfrm>
            <a:off x="2014330" y="2133600"/>
            <a:ext cx="9490282" cy="4386470"/>
          </a:xfrm>
        </p:spPr>
        <p:txBody>
          <a:bodyPr>
            <a:normAutofit/>
          </a:bodyPr>
          <a:lstStyle/>
          <a:p>
            <a:pPr>
              <a:lnSpc>
                <a:spcPct val="150000"/>
              </a:lnSpc>
              <a:buClr>
                <a:srgbClr val="0070C0"/>
              </a:buClr>
              <a:buSzPct val="150000"/>
              <a:buFont typeface="Wingdings" panose="05000000000000000000" pitchFamily="2" charset="2"/>
              <a:buChar char="§"/>
            </a:pPr>
            <a:r>
              <a:rPr lang="fr-FR" dirty="0"/>
              <a:t>Un bon algorithme de clustering doit avoir des clusters qui ont une </a:t>
            </a:r>
            <a:r>
              <a:rPr lang="fr-FR" b="1" dirty="0"/>
              <a:t>petite</a:t>
            </a:r>
            <a:r>
              <a:rPr lang="fr-FR" dirty="0"/>
              <a:t> </a:t>
            </a:r>
            <a:r>
              <a:rPr lang="fr-FR" b="1" dirty="0"/>
              <a:t>variance intra-cluster </a:t>
            </a:r>
            <a:r>
              <a:rPr lang="fr-FR" dirty="0"/>
              <a:t>(les points de données d’un cluster sont similaires les uns aux autres) et une </a:t>
            </a:r>
            <a:r>
              <a:rPr lang="fr-FR" b="1" dirty="0"/>
              <a:t>grande variance entre clusters </a:t>
            </a:r>
            <a:r>
              <a:rPr lang="fr-FR" dirty="0"/>
              <a:t>(les clusters sont différents des autres clusters).</a:t>
            </a:r>
          </a:p>
          <a:p>
            <a:pPr>
              <a:lnSpc>
                <a:spcPct val="150000"/>
              </a:lnSpc>
              <a:buClr>
                <a:srgbClr val="0070C0"/>
              </a:buClr>
              <a:buSzPct val="150000"/>
              <a:buFont typeface="Wingdings" panose="05000000000000000000" pitchFamily="2" charset="2"/>
              <a:buChar char="§"/>
            </a:pPr>
            <a:r>
              <a:rPr lang="fr-FR" dirty="0"/>
              <a:t>Il existe deux types de paramètres d’évaluation pour le clustering : </a:t>
            </a:r>
          </a:p>
          <a:p>
            <a:pPr>
              <a:lnSpc>
                <a:spcPct val="150000"/>
              </a:lnSpc>
              <a:buClr>
                <a:srgbClr val="0070C0"/>
              </a:buClr>
              <a:buSzPct val="150000"/>
              <a:buFont typeface="Arial" panose="020B0604020202020204" pitchFamily="34" charset="0"/>
              <a:buChar char="•"/>
            </a:pPr>
            <a:r>
              <a:rPr lang="fr-FR" b="1" dirty="0"/>
              <a:t>Mesures extrinsèques (supervisées) : </a:t>
            </a:r>
            <a:r>
              <a:rPr lang="fr-FR" dirty="0"/>
              <a:t>mesures nécessitant des étiquettes de données, qui peuvent ne pas être disponibles dans la pratique.</a:t>
            </a:r>
          </a:p>
          <a:p>
            <a:pPr>
              <a:lnSpc>
                <a:spcPct val="150000"/>
              </a:lnSpc>
              <a:buClr>
                <a:srgbClr val="0070C0"/>
              </a:buClr>
              <a:buSzPct val="150000"/>
              <a:buFont typeface="Arial" panose="020B0604020202020204" pitchFamily="34" charset="0"/>
              <a:buChar char="•"/>
            </a:pPr>
            <a:r>
              <a:rPr lang="fr-FR" b="1" dirty="0"/>
              <a:t>Mesures intrinsèques (non supervisées) : </a:t>
            </a:r>
            <a:r>
              <a:rPr lang="fr-FR" dirty="0"/>
              <a:t>mesures n’exigeant pas d’étiquettes de données (applicables à tous les résultats d’apprentissage non supervisés)</a:t>
            </a:r>
          </a:p>
          <a:p>
            <a:pPr>
              <a:lnSpc>
                <a:spcPct val="150000"/>
              </a:lnSpc>
              <a:buClr>
                <a:srgbClr val="0070C0"/>
              </a:buClr>
              <a:buSzPct val="150000"/>
              <a:buFont typeface="Wingdings" panose="05000000000000000000" pitchFamily="2" charset="2"/>
              <a:buChar char="§"/>
            </a:pPr>
            <a:endParaRPr lang="fr-FR" dirty="0"/>
          </a:p>
        </p:txBody>
      </p:sp>
      <p:sp>
        <p:nvSpPr>
          <p:cNvPr id="4" name="Espace réservé du numéro de diapositive 3">
            <a:extLst>
              <a:ext uri="{FF2B5EF4-FFF2-40B4-BE49-F238E27FC236}">
                <a16:creationId xmlns:a16="http://schemas.microsoft.com/office/drawing/2014/main" id="{FB11478F-DADF-4DD6-A415-9B73BEE88C6A}"/>
              </a:ext>
            </a:extLst>
          </p:cNvPr>
          <p:cNvSpPr>
            <a:spLocks noGrp="1"/>
          </p:cNvSpPr>
          <p:nvPr>
            <p:ph type="sldNum" sz="quarter" idx="12"/>
          </p:nvPr>
        </p:nvSpPr>
        <p:spPr/>
        <p:txBody>
          <a:bodyPr/>
          <a:lstStyle/>
          <a:p>
            <a:fld id="{F54A3231-3632-4722-BDDC-460418050467}" type="slidenum">
              <a:rPr lang="fr-FR" smtClean="0"/>
              <a:t>112</a:t>
            </a:fld>
            <a:endParaRPr lang="fr-FR" dirty="0"/>
          </a:p>
        </p:txBody>
      </p:sp>
    </p:spTree>
    <p:extLst>
      <p:ext uri="{BB962C8B-B14F-4D97-AF65-F5344CB8AC3E}">
        <p14:creationId xmlns:p14="http://schemas.microsoft.com/office/powerpoint/2010/main" val="113768208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B4DC73-7A1E-4651-8485-B94818F42B2E}"/>
              </a:ext>
            </a:extLst>
          </p:cNvPr>
          <p:cNvSpPr>
            <a:spLocks noGrp="1"/>
          </p:cNvSpPr>
          <p:nvPr>
            <p:ph type="title"/>
          </p:nvPr>
        </p:nvSpPr>
        <p:spPr>
          <a:xfrm>
            <a:off x="2460403" y="2545675"/>
            <a:ext cx="8911687" cy="1280890"/>
          </a:xfrm>
        </p:spPr>
        <p:txBody>
          <a:bodyPr>
            <a:normAutofit/>
          </a:bodyPr>
          <a:lstStyle/>
          <a:p>
            <a:r>
              <a:rPr lang="fr-FR" sz="4000" dirty="0">
                <a:solidFill>
                  <a:schemeClr val="accent1"/>
                </a:solidFill>
              </a:rPr>
              <a:t>Applications du clustering </a:t>
            </a:r>
          </a:p>
        </p:txBody>
      </p:sp>
      <p:sp>
        <p:nvSpPr>
          <p:cNvPr id="4" name="Espace réservé du numéro de diapositive 3">
            <a:extLst>
              <a:ext uri="{FF2B5EF4-FFF2-40B4-BE49-F238E27FC236}">
                <a16:creationId xmlns:a16="http://schemas.microsoft.com/office/drawing/2014/main" id="{DCE49856-647A-467A-9C0C-6CD9432F7555}"/>
              </a:ext>
            </a:extLst>
          </p:cNvPr>
          <p:cNvSpPr>
            <a:spLocks noGrp="1"/>
          </p:cNvSpPr>
          <p:nvPr>
            <p:ph type="sldNum" sz="quarter" idx="12"/>
          </p:nvPr>
        </p:nvSpPr>
        <p:spPr/>
        <p:txBody>
          <a:bodyPr/>
          <a:lstStyle/>
          <a:p>
            <a:fld id="{F54A3231-3632-4722-BDDC-460418050467}" type="slidenum">
              <a:rPr lang="fr-FR" smtClean="0"/>
              <a:t>113</a:t>
            </a:fld>
            <a:endParaRPr lang="fr-FR" dirty="0"/>
          </a:p>
        </p:txBody>
      </p:sp>
    </p:spTree>
    <p:extLst>
      <p:ext uri="{BB962C8B-B14F-4D97-AF65-F5344CB8AC3E}">
        <p14:creationId xmlns:p14="http://schemas.microsoft.com/office/powerpoint/2010/main" val="152798060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B3E34C-D227-4F7F-AF00-7B56570E0747}"/>
              </a:ext>
            </a:extLst>
          </p:cNvPr>
          <p:cNvSpPr>
            <a:spLocks noGrp="1"/>
          </p:cNvSpPr>
          <p:nvPr>
            <p:ph type="title"/>
          </p:nvPr>
        </p:nvSpPr>
        <p:spPr>
          <a:xfrm>
            <a:off x="2327882" y="677118"/>
            <a:ext cx="8911687" cy="1280890"/>
          </a:xfrm>
        </p:spPr>
        <p:txBody>
          <a:bodyPr/>
          <a:lstStyle/>
          <a:p>
            <a:r>
              <a:rPr lang="fr-FR" dirty="0">
                <a:solidFill>
                  <a:schemeClr val="accent1"/>
                </a:solidFill>
              </a:rPr>
              <a:t>Le traitement de l’image </a:t>
            </a:r>
          </a:p>
        </p:txBody>
      </p:sp>
      <p:sp>
        <p:nvSpPr>
          <p:cNvPr id="3" name="Espace réservé du contenu 2">
            <a:extLst>
              <a:ext uri="{FF2B5EF4-FFF2-40B4-BE49-F238E27FC236}">
                <a16:creationId xmlns:a16="http://schemas.microsoft.com/office/drawing/2014/main" id="{E6248566-4A8B-4489-B308-905BB8EE4B27}"/>
              </a:ext>
            </a:extLst>
          </p:cNvPr>
          <p:cNvSpPr>
            <a:spLocks noGrp="1"/>
          </p:cNvSpPr>
          <p:nvPr>
            <p:ph idx="1"/>
          </p:nvPr>
        </p:nvSpPr>
        <p:spPr>
          <a:xfrm>
            <a:off x="1802294" y="2107095"/>
            <a:ext cx="9144001" cy="3777622"/>
          </a:xfrm>
        </p:spPr>
        <p:txBody>
          <a:bodyPr>
            <a:normAutofit/>
          </a:bodyPr>
          <a:lstStyle/>
          <a:p>
            <a:pPr marL="0" indent="0" algn="just">
              <a:buNone/>
            </a:pPr>
            <a:r>
              <a:rPr lang="fr-FR" sz="2000" dirty="0">
                <a:solidFill>
                  <a:srgbClr val="333333"/>
                </a:solidFill>
                <a:latin typeface="+mj-lt"/>
              </a:rPr>
              <a:t>Dans le traitement de l’image, l</a:t>
            </a:r>
            <a:r>
              <a:rPr lang="fr-FR" sz="2000" b="0" i="0" dirty="0">
                <a:solidFill>
                  <a:srgbClr val="333333"/>
                </a:solidFill>
                <a:effectLst/>
                <a:latin typeface="+mj-lt"/>
              </a:rPr>
              <a:t>e clustering permet d’associer à chaque pixel un label en s’appuyant sur l’information portée telle que le niveau de gris ou de couleur et sa distribution spatiale sur le support image.</a:t>
            </a:r>
          </a:p>
          <a:p>
            <a:pPr marL="0" indent="0" algn="just">
              <a:buNone/>
            </a:pPr>
            <a:r>
              <a:rPr lang="fr-FR" sz="2000" dirty="0">
                <a:solidFill>
                  <a:srgbClr val="333333"/>
                </a:solidFill>
                <a:latin typeface="+mj-lt"/>
              </a:rPr>
              <a:t>Le regroupement d’images ou compression d’images permet :</a:t>
            </a:r>
          </a:p>
          <a:p>
            <a:pPr marL="0" indent="0" algn="just">
              <a:buNone/>
            </a:pPr>
            <a:r>
              <a:rPr lang="fr-FR" sz="2000" dirty="0">
                <a:solidFill>
                  <a:srgbClr val="000000"/>
                </a:solidFill>
                <a:latin typeface="Tahoma"/>
              </a:rPr>
              <a:t> </a:t>
            </a:r>
            <a:endParaRPr lang="fr-FR" sz="2000" dirty="0">
              <a:solidFill>
                <a:srgbClr val="333333"/>
              </a:solidFill>
              <a:latin typeface="+mj-lt"/>
            </a:endParaRPr>
          </a:p>
          <a:p>
            <a:pPr marL="342900" indent="-342900" fontAlgn="base">
              <a:lnSpc>
                <a:spcPct val="100000"/>
              </a:lnSpc>
              <a:spcBef>
                <a:spcPct val="20000"/>
              </a:spcBef>
              <a:spcAft>
                <a:spcPct val="0"/>
              </a:spcAft>
              <a:buClr>
                <a:srgbClr val="3333CC"/>
              </a:buClr>
              <a:buSzPct val="60000"/>
              <a:buFont typeface="Wingdings" panose="05000000000000000000" pitchFamily="2" charset="2"/>
              <a:buChar char="n"/>
              <a:defRPr/>
            </a:pPr>
            <a:r>
              <a:rPr lang="fr-FR" sz="2000" dirty="0">
                <a:solidFill>
                  <a:srgbClr val="333333"/>
                </a:solidFill>
                <a:latin typeface="+mj-lt"/>
              </a:rPr>
              <a:t>De Classer les images pouvant se ressembler</a:t>
            </a:r>
          </a:p>
          <a:p>
            <a:pPr marL="342900" indent="-342900" fontAlgn="base">
              <a:lnSpc>
                <a:spcPct val="100000"/>
              </a:lnSpc>
              <a:spcBef>
                <a:spcPct val="20000"/>
              </a:spcBef>
              <a:spcAft>
                <a:spcPct val="0"/>
              </a:spcAft>
              <a:buClr>
                <a:srgbClr val="3333CC"/>
              </a:buClr>
              <a:buSzPct val="60000"/>
              <a:buFont typeface="Wingdings" panose="05000000000000000000" pitchFamily="2" charset="2"/>
              <a:buChar char="n"/>
              <a:defRPr/>
            </a:pPr>
            <a:r>
              <a:rPr lang="fr-FR" sz="2000" dirty="0">
                <a:solidFill>
                  <a:srgbClr val="333333"/>
                </a:solidFill>
                <a:latin typeface="+mj-lt"/>
              </a:rPr>
              <a:t>De différentier les images n’ayant pas les mêmes traits de caractéristiques </a:t>
            </a:r>
          </a:p>
          <a:p>
            <a:pPr marL="342900" indent="-342900" fontAlgn="base">
              <a:lnSpc>
                <a:spcPct val="100000"/>
              </a:lnSpc>
              <a:spcBef>
                <a:spcPct val="20000"/>
              </a:spcBef>
              <a:spcAft>
                <a:spcPct val="0"/>
              </a:spcAft>
              <a:buClr>
                <a:srgbClr val="3333CC"/>
              </a:buClr>
              <a:buSzPct val="60000"/>
              <a:buFont typeface="Wingdings" panose="05000000000000000000" pitchFamily="2" charset="2"/>
              <a:buChar char="n"/>
              <a:defRPr/>
            </a:pPr>
            <a:r>
              <a:rPr lang="fr-FR" sz="2000" dirty="0">
                <a:solidFill>
                  <a:srgbClr val="333333"/>
                </a:solidFill>
                <a:latin typeface="+mj-lt"/>
              </a:rPr>
              <a:t>Classer les objets d’une même image selon leur ressemblance. </a:t>
            </a:r>
          </a:p>
          <a:p>
            <a:pPr marL="0" indent="0" algn="just">
              <a:buNone/>
            </a:pPr>
            <a:endParaRPr lang="fr-FR" sz="2000" b="0" i="0" dirty="0">
              <a:solidFill>
                <a:srgbClr val="3C4858"/>
              </a:solidFill>
              <a:effectLst/>
              <a:latin typeface="Arial" panose="020B0604020202020204" pitchFamily="34" charset="0"/>
            </a:endParaRPr>
          </a:p>
          <a:p>
            <a:pPr marL="0" indent="0" algn="just">
              <a:buNone/>
            </a:pPr>
            <a:endParaRPr lang="fr-FR" sz="2000" dirty="0">
              <a:latin typeface="+mj-lt"/>
            </a:endParaRPr>
          </a:p>
        </p:txBody>
      </p:sp>
      <p:sp>
        <p:nvSpPr>
          <p:cNvPr id="4" name="Espace réservé du numéro de diapositive 3">
            <a:extLst>
              <a:ext uri="{FF2B5EF4-FFF2-40B4-BE49-F238E27FC236}">
                <a16:creationId xmlns:a16="http://schemas.microsoft.com/office/drawing/2014/main" id="{2BB36B78-B765-4BAE-9873-94860093B78F}"/>
              </a:ext>
            </a:extLst>
          </p:cNvPr>
          <p:cNvSpPr>
            <a:spLocks noGrp="1"/>
          </p:cNvSpPr>
          <p:nvPr>
            <p:ph type="sldNum" sz="quarter" idx="12"/>
          </p:nvPr>
        </p:nvSpPr>
        <p:spPr/>
        <p:txBody>
          <a:bodyPr/>
          <a:lstStyle/>
          <a:p>
            <a:fld id="{F54A3231-3632-4722-BDDC-460418050467}" type="slidenum">
              <a:rPr lang="fr-FR" smtClean="0"/>
              <a:t>114</a:t>
            </a:fld>
            <a:endParaRPr lang="fr-FR" dirty="0"/>
          </a:p>
        </p:txBody>
      </p:sp>
    </p:spTree>
    <p:extLst>
      <p:ext uri="{BB962C8B-B14F-4D97-AF65-F5344CB8AC3E}">
        <p14:creationId xmlns:p14="http://schemas.microsoft.com/office/powerpoint/2010/main" val="79549089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170F02C1-3737-4854-B3A2-96FFF9C740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0871" y="1798113"/>
            <a:ext cx="6785112" cy="4774965"/>
          </a:xfrm>
        </p:spPr>
      </p:pic>
      <p:sp>
        <p:nvSpPr>
          <p:cNvPr id="4" name="Espace réservé du numéro de diapositive 3">
            <a:extLst>
              <a:ext uri="{FF2B5EF4-FFF2-40B4-BE49-F238E27FC236}">
                <a16:creationId xmlns:a16="http://schemas.microsoft.com/office/drawing/2014/main" id="{5BE6A606-2686-4D9C-8606-2B233B186BC1}"/>
              </a:ext>
            </a:extLst>
          </p:cNvPr>
          <p:cNvSpPr>
            <a:spLocks noGrp="1"/>
          </p:cNvSpPr>
          <p:nvPr>
            <p:ph type="sldNum" sz="quarter" idx="12"/>
          </p:nvPr>
        </p:nvSpPr>
        <p:spPr/>
        <p:txBody>
          <a:bodyPr/>
          <a:lstStyle/>
          <a:p>
            <a:fld id="{F54A3231-3632-4722-BDDC-460418050467}" type="slidenum">
              <a:rPr lang="fr-FR" smtClean="0"/>
              <a:t>115</a:t>
            </a:fld>
            <a:endParaRPr lang="fr-FR" dirty="0"/>
          </a:p>
        </p:txBody>
      </p:sp>
      <p:sp>
        <p:nvSpPr>
          <p:cNvPr id="5" name="Titre 1">
            <a:extLst>
              <a:ext uri="{FF2B5EF4-FFF2-40B4-BE49-F238E27FC236}">
                <a16:creationId xmlns:a16="http://schemas.microsoft.com/office/drawing/2014/main" id="{14EF1486-A6A9-4EE6-B295-5E67C7254DC6}"/>
              </a:ext>
            </a:extLst>
          </p:cNvPr>
          <p:cNvSpPr>
            <a:spLocks noGrp="1"/>
          </p:cNvSpPr>
          <p:nvPr>
            <p:ph type="title"/>
          </p:nvPr>
        </p:nvSpPr>
        <p:spPr>
          <a:xfrm>
            <a:off x="2327882" y="677118"/>
            <a:ext cx="8911687" cy="1280890"/>
          </a:xfrm>
        </p:spPr>
        <p:txBody>
          <a:bodyPr/>
          <a:lstStyle/>
          <a:p>
            <a:r>
              <a:rPr lang="fr-FR" dirty="0">
                <a:solidFill>
                  <a:schemeClr val="accent1"/>
                </a:solidFill>
              </a:rPr>
              <a:t>Le traitement de l’image  </a:t>
            </a:r>
          </a:p>
        </p:txBody>
      </p:sp>
      <p:sp>
        <p:nvSpPr>
          <p:cNvPr id="8" name="ZoneTexte 7">
            <a:extLst>
              <a:ext uri="{FF2B5EF4-FFF2-40B4-BE49-F238E27FC236}">
                <a16:creationId xmlns:a16="http://schemas.microsoft.com/office/drawing/2014/main" id="{B9D81C1E-60EE-41C9-9466-CBB79D59AE1E}"/>
              </a:ext>
            </a:extLst>
          </p:cNvPr>
          <p:cNvSpPr txBox="1"/>
          <p:nvPr/>
        </p:nvSpPr>
        <p:spPr>
          <a:xfrm>
            <a:off x="715618" y="1798113"/>
            <a:ext cx="4373217" cy="4247317"/>
          </a:xfrm>
          <a:prstGeom prst="rect">
            <a:avLst/>
          </a:prstGeom>
          <a:noFill/>
        </p:spPr>
        <p:txBody>
          <a:bodyPr wrap="square" rtlCol="0">
            <a:spAutoFit/>
          </a:bodyPr>
          <a:lstStyle/>
          <a:p>
            <a:r>
              <a:rPr lang="fr-FR" b="0" i="0" dirty="0">
                <a:solidFill>
                  <a:srgbClr val="292929"/>
                </a:solidFill>
                <a:effectLst/>
                <a:latin typeface="+mj-lt"/>
              </a:rPr>
              <a:t>L'image compressée est proche de l'image d'origine, de ce fait, nous pouvons conserver la majorité des caractéristiques de l'image d'origine. </a:t>
            </a:r>
          </a:p>
          <a:p>
            <a:endParaRPr lang="fr-FR" b="0" i="0" dirty="0">
              <a:solidFill>
                <a:srgbClr val="292929"/>
              </a:solidFill>
              <a:effectLst/>
              <a:latin typeface="+mj-lt"/>
            </a:endParaRPr>
          </a:p>
          <a:p>
            <a:r>
              <a:rPr lang="fr-FR" b="0" i="0" dirty="0">
                <a:solidFill>
                  <a:srgbClr val="292929"/>
                </a:solidFill>
                <a:effectLst/>
                <a:latin typeface="+mj-lt"/>
              </a:rPr>
              <a:t>Avec un plus petit nombre de clusters, nous aurions un taux de compression plus élevé. </a:t>
            </a:r>
          </a:p>
          <a:p>
            <a:endParaRPr lang="fr-FR" dirty="0">
              <a:solidFill>
                <a:srgbClr val="292929"/>
              </a:solidFill>
              <a:latin typeface="+mj-lt"/>
            </a:endParaRPr>
          </a:p>
          <a:p>
            <a:r>
              <a:rPr lang="fr-FR" b="0" i="0" dirty="0">
                <a:solidFill>
                  <a:srgbClr val="292929"/>
                </a:solidFill>
                <a:effectLst/>
                <a:latin typeface="+mj-lt"/>
              </a:rPr>
              <a:t>cette méthode de compression d'image est appelée </a:t>
            </a:r>
            <a:r>
              <a:rPr lang="fr-FR" b="0" i="1" dirty="0">
                <a:solidFill>
                  <a:schemeClr val="accent1"/>
                </a:solidFill>
                <a:effectLst/>
                <a:latin typeface="+mj-lt"/>
              </a:rPr>
              <a:t>compression de données avec perte</a:t>
            </a:r>
            <a:r>
              <a:rPr lang="fr-FR" b="0" i="0" dirty="0">
                <a:solidFill>
                  <a:srgbClr val="292929"/>
                </a:solidFill>
                <a:effectLst/>
                <a:latin typeface="+mj-lt"/>
              </a:rPr>
              <a:t> car nous ne pouvons pas reconstruire l'image d'origine à partir de l'image compressée</a:t>
            </a:r>
            <a:r>
              <a:rPr lang="fr-FR" b="0" i="0" dirty="0">
                <a:solidFill>
                  <a:srgbClr val="292929"/>
                </a:solidFill>
                <a:effectLst/>
                <a:latin typeface="source-serif-pro"/>
              </a:rPr>
              <a:t>.</a:t>
            </a:r>
            <a:endParaRPr lang="fr-FR" dirty="0"/>
          </a:p>
        </p:txBody>
      </p:sp>
    </p:spTree>
    <p:extLst>
      <p:ext uri="{BB962C8B-B14F-4D97-AF65-F5344CB8AC3E}">
        <p14:creationId xmlns:p14="http://schemas.microsoft.com/office/powerpoint/2010/main" val="21491135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03FEB-33FA-478E-AFDA-5CEAEA1F2C80}"/>
              </a:ext>
            </a:extLst>
          </p:cNvPr>
          <p:cNvSpPr>
            <a:spLocks noGrp="1"/>
          </p:cNvSpPr>
          <p:nvPr>
            <p:ph type="title"/>
          </p:nvPr>
        </p:nvSpPr>
        <p:spPr/>
        <p:txBody>
          <a:bodyPr/>
          <a:lstStyle/>
          <a:p>
            <a:r>
              <a:rPr lang="fr-FR" dirty="0">
                <a:solidFill>
                  <a:schemeClr val="accent1"/>
                </a:solidFill>
              </a:rPr>
              <a:t>Le clustering de texte</a:t>
            </a:r>
          </a:p>
        </p:txBody>
      </p:sp>
      <p:sp>
        <p:nvSpPr>
          <p:cNvPr id="3" name="Espace réservé du contenu 2">
            <a:extLst>
              <a:ext uri="{FF2B5EF4-FFF2-40B4-BE49-F238E27FC236}">
                <a16:creationId xmlns:a16="http://schemas.microsoft.com/office/drawing/2014/main" id="{38295454-FBD8-4428-9C42-CA214483A508}"/>
              </a:ext>
            </a:extLst>
          </p:cNvPr>
          <p:cNvSpPr>
            <a:spLocks noGrp="1"/>
          </p:cNvSpPr>
          <p:nvPr>
            <p:ph idx="1"/>
          </p:nvPr>
        </p:nvSpPr>
        <p:spPr>
          <a:xfrm>
            <a:off x="2120348" y="2133600"/>
            <a:ext cx="9384264" cy="3777622"/>
          </a:xfrm>
        </p:spPr>
        <p:txBody>
          <a:bodyPr/>
          <a:lstStyle/>
          <a:p>
            <a:pPr marL="0" indent="0">
              <a:buNone/>
            </a:pPr>
            <a:r>
              <a:rPr lang="fr-FR" sz="2400" i="0" dirty="0">
                <a:solidFill>
                  <a:srgbClr val="3C4858"/>
                </a:solidFill>
                <a:effectLst/>
                <a:latin typeface="+mj-lt"/>
              </a:rPr>
              <a:t> </a:t>
            </a:r>
            <a:r>
              <a:rPr lang="fr-FR" sz="2800" dirty="0">
                <a:solidFill>
                  <a:srgbClr val="313338"/>
                </a:solidFill>
                <a:latin typeface="Century Gothic" panose="020B0502020202020204"/>
              </a:rPr>
              <a:t>Le clustering de textes, de documents ou de résultats de recherche permet de faire des regroupements pour trouver des sujets dans un texte ou dans un documents;</a:t>
            </a:r>
          </a:p>
          <a:p>
            <a:pPr marL="0" indent="0">
              <a:buNone/>
            </a:pPr>
            <a:endParaRPr lang="fr-FR" dirty="0"/>
          </a:p>
        </p:txBody>
      </p:sp>
      <p:sp>
        <p:nvSpPr>
          <p:cNvPr id="4" name="Espace réservé du numéro de diapositive 3">
            <a:extLst>
              <a:ext uri="{FF2B5EF4-FFF2-40B4-BE49-F238E27FC236}">
                <a16:creationId xmlns:a16="http://schemas.microsoft.com/office/drawing/2014/main" id="{0F555C03-A415-4F20-8B3B-D402092D648A}"/>
              </a:ext>
            </a:extLst>
          </p:cNvPr>
          <p:cNvSpPr>
            <a:spLocks noGrp="1"/>
          </p:cNvSpPr>
          <p:nvPr>
            <p:ph type="sldNum" sz="quarter" idx="12"/>
          </p:nvPr>
        </p:nvSpPr>
        <p:spPr/>
        <p:txBody>
          <a:bodyPr/>
          <a:lstStyle/>
          <a:p>
            <a:fld id="{F54A3231-3632-4722-BDDC-460418050467}" type="slidenum">
              <a:rPr lang="fr-FR" smtClean="0"/>
              <a:t>116</a:t>
            </a:fld>
            <a:endParaRPr lang="fr-FR" dirty="0"/>
          </a:p>
        </p:txBody>
      </p:sp>
    </p:spTree>
    <p:extLst>
      <p:ext uri="{BB962C8B-B14F-4D97-AF65-F5344CB8AC3E}">
        <p14:creationId xmlns:p14="http://schemas.microsoft.com/office/powerpoint/2010/main" val="32820981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EB544A-AAFC-486D-ABFB-179E07E8B99E}"/>
              </a:ext>
            </a:extLst>
          </p:cNvPr>
          <p:cNvSpPr>
            <a:spLocks noGrp="1"/>
          </p:cNvSpPr>
          <p:nvPr>
            <p:ph type="title"/>
          </p:nvPr>
        </p:nvSpPr>
        <p:spPr>
          <a:xfrm>
            <a:off x="2589212" y="610857"/>
            <a:ext cx="8911687" cy="1280890"/>
          </a:xfrm>
        </p:spPr>
        <p:txBody>
          <a:bodyPr/>
          <a:lstStyle/>
          <a:p>
            <a:r>
              <a:rPr lang="fr-FR" dirty="0">
                <a:solidFill>
                  <a:schemeClr val="accent1"/>
                </a:solidFill>
              </a:rPr>
              <a:t>Le clustering et les systèmes de recommandation </a:t>
            </a:r>
          </a:p>
        </p:txBody>
      </p:sp>
      <p:sp>
        <p:nvSpPr>
          <p:cNvPr id="3" name="Espace réservé du contenu 2">
            <a:extLst>
              <a:ext uri="{FF2B5EF4-FFF2-40B4-BE49-F238E27FC236}">
                <a16:creationId xmlns:a16="http://schemas.microsoft.com/office/drawing/2014/main" id="{8676D414-D239-4097-9AC3-F5735EC75CC9}"/>
              </a:ext>
            </a:extLst>
          </p:cNvPr>
          <p:cNvSpPr>
            <a:spLocks noGrp="1"/>
          </p:cNvSpPr>
          <p:nvPr>
            <p:ph idx="1"/>
          </p:nvPr>
        </p:nvSpPr>
        <p:spPr/>
        <p:txBody>
          <a:bodyPr>
            <a:normAutofit fontScale="92500" lnSpcReduction="20000"/>
          </a:bodyPr>
          <a:lstStyle/>
          <a:p>
            <a:pPr marL="0" indent="0">
              <a:lnSpc>
                <a:spcPct val="150000"/>
              </a:lnSpc>
              <a:buNone/>
            </a:pPr>
            <a:r>
              <a:rPr lang="fr-FR" b="0" i="0" dirty="0">
                <a:solidFill>
                  <a:srgbClr val="4B5258"/>
                </a:solidFill>
                <a:effectLst/>
                <a:latin typeface="Inter"/>
              </a:rPr>
              <a:t> </a:t>
            </a:r>
            <a:r>
              <a:rPr lang="fr-FR" dirty="0">
                <a:solidFill>
                  <a:srgbClr val="292929"/>
                </a:solidFill>
                <a:latin typeface="+mj-lt"/>
              </a:rPr>
              <a:t>L'objectif des systèmes de recommandation est de proposer du contenu pertinent par rapport à ce qui le caractérise. </a:t>
            </a:r>
          </a:p>
          <a:p>
            <a:pPr marL="0" indent="0">
              <a:lnSpc>
                <a:spcPct val="150000"/>
              </a:lnSpc>
              <a:buNone/>
            </a:pPr>
            <a:r>
              <a:rPr lang="fr-FR" dirty="0">
                <a:solidFill>
                  <a:srgbClr val="292929"/>
                </a:solidFill>
                <a:latin typeface="+mj-lt"/>
              </a:rPr>
              <a:t>On va défini 5 variables pour créer des groupes de profil, selon l’âge, le genre et la population d’une ville. </a:t>
            </a:r>
          </a:p>
          <a:p>
            <a:pPr marL="0">
              <a:lnSpc>
                <a:spcPct val="150000"/>
              </a:lnSpc>
            </a:pPr>
            <a:r>
              <a:rPr lang="fr-FR" dirty="0">
                <a:solidFill>
                  <a:srgbClr val="292929"/>
                </a:solidFill>
                <a:latin typeface="+mj-lt"/>
              </a:rPr>
              <a:t>Nous avons remarqué que des personnes de grandes villes ne regardent pas forcément le même contenu que les personnes habitant des petites villes. Nous avons deux autres variables liées aux préférences et habitudes de consommation, notamment les appareils utilisés comme la tablette, le mobile, les télévisions et les moments de la journée, si une personne regarde plutôt le matin, le midi ou le soir.</a:t>
            </a:r>
            <a:br>
              <a:rPr lang="fr-FR" dirty="0">
                <a:solidFill>
                  <a:srgbClr val="292929"/>
                </a:solidFill>
                <a:latin typeface="+mj-lt"/>
              </a:rPr>
            </a:br>
            <a:endParaRPr lang="fr-FR" dirty="0">
              <a:solidFill>
                <a:srgbClr val="292929"/>
              </a:solidFill>
              <a:latin typeface="+mj-lt"/>
            </a:endParaRPr>
          </a:p>
          <a:p>
            <a:pPr marL="0" indent="0">
              <a:buNone/>
            </a:pPr>
            <a:endParaRPr lang="fr-FR" dirty="0"/>
          </a:p>
        </p:txBody>
      </p:sp>
      <p:sp>
        <p:nvSpPr>
          <p:cNvPr id="4" name="Espace réservé du numéro de diapositive 3">
            <a:extLst>
              <a:ext uri="{FF2B5EF4-FFF2-40B4-BE49-F238E27FC236}">
                <a16:creationId xmlns:a16="http://schemas.microsoft.com/office/drawing/2014/main" id="{3C18F266-F2FD-435F-A766-77242C3A56BF}"/>
              </a:ext>
            </a:extLst>
          </p:cNvPr>
          <p:cNvSpPr>
            <a:spLocks noGrp="1"/>
          </p:cNvSpPr>
          <p:nvPr>
            <p:ph type="sldNum" sz="quarter" idx="12"/>
          </p:nvPr>
        </p:nvSpPr>
        <p:spPr/>
        <p:txBody>
          <a:bodyPr/>
          <a:lstStyle/>
          <a:p>
            <a:fld id="{F54A3231-3632-4722-BDDC-460418050467}" type="slidenum">
              <a:rPr lang="fr-FR" smtClean="0"/>
              <a:t>117</a:t>
            </a:fld>
            <a:endParaRPr lang="fr-FR" dirty="0"/>
          </a:p>
        </p:txBody>
      </p:sp>
    </p:spTree>
    <p:extLst>
      <p:ext uri="{BB962C8B-B14F-4D97-AF65-F5344CB8AC3E}">
        <p14:creationId xmlns:p14="http://schemas.microsoft.com/office/powerpoint/2010/main" val="261868132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7D6FA3D0-442B-483F-904F-86BF252E8B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2661" y="2011015"/>
            <a:ext cx="6226534" cy="4610171"/>
          </a:xfrm>
        </p:spPr>
      </p:pic>
      <p:sp>
        <p:nvSpPr>
          <p:cNvPr id="4" name="Espace réservé du numéro de diapositive 3">
            <a:extLst>
              <a:ext uri="{FF2B5EF4-FFF2-40B4-BE49-F238E27FC236}">
                <a16:creationId xmlns:a16="http://schemas.microsoft.com/office/drawing/2014/main" id="{654B0F51-2E98-45A8-B6E2-450A89E1F498}"/>
              </a:ext>
            </a:extLst>
          </p:cNvPr>
          <p:cNvSpPr>
            <a:spLocks noGrp="1"/>
          </p:cNvSpPr>
          <p:nvPr>
            <p:ph type="sldNum" sz="quarter" idx="12"/>
          </p:nvPr>
        </p:nvSpPr>
        <p:spPr/>
        <p:txBody>
          <a:bodyPr/>
          <a:lstStyle/>
          <a:p>
            <a:fld id="{F54A3231-3632-4722-BDDC-460418050467}" type="slidenum">
              <a:rPr lang="fr-FR" smtClean="0"/>
              <a:t>118</a:t>
            </a:fld>
            <a:endParaRPr lang="fr-FR" dirty="0"/>
          </a:p>
        </p:txBody>
      </p:sp>
      <p:sp>
        <p:nvSpPr>
          <p:cNvPr id="8" name="ZoneTexte 7">
            <a:extLst>
              <a:ext uri="{FF2B5EF4-FFF2-40B4-BE49-F238E27FC236}">
                <a16:creationId xmlns:a16="http://schemas.microsoft.com/office/drawing/2014/main" id="{5DD72ABE-4E47-437D-B22B-568733D5B4C1}"/>
              </a:ext>
            </a:extLst>
          </p:cNvPr>
          <p:cNvSpPr txBox="1"/>
          <p:nvPr/>
        </p:nvSpPr>
        <p:spPr>
          <a:xfrm>
            <a:off x="1417596" y="2386362"/>
            <a:ext cx="3710995" cy="3416320"/>
          </a:xfrm>
          <a:prstGeom prst="rect">
            <a:avLst/>
          </a:prstGeom>
          <a:noFill/>
        </p:spPr>
        <p:txBody>
          <a:bodyPr wrap="square" rtlCol="0">
            <a:spAutoFit/>
          </a:bodyPr>
          <a:lstStyle/>
          <a:p>
            <a:r>
              <a:rPr lang="fr-FR" dirty="0">
                <a:solidFill>
                  <a:srgbClr val="292929"/>
                </a:solidFill>
                <a:latin typeface="+mj-lt"/>
              </a:rPr>
              <a:t>Pour créer les groupes d’utilisateurs, on utilise un algorithme de clustering DBSCAN et qui s’appuie sur la densité. Sur ce graphique, nos points représentent nos utilisateurs. On va définir deux paramètres importants,</a:t>
            </a:r>
          </a:p>
          <a:p>
            <a:r>
              <a:rPr lang="fr-FR" dirty="0">
                <a:solidFill>
                  <a:srgbClr val="292929"/>
                </a:solidFill>
                <a:latin typeface="+mj-lt"/>
              </a:rPr>
              <a:t> dont l'epsilon, le rayon et un minimum </a:t>
            </a:r>
            <a:r>
              <a:rPr lang="fr-FR" dirty="0" err="1">
                <a:solidFill>
                  <a:srgbClr val="292929"/>
                </a:solidFill>
                <a:latin typeface="+mj-lt"/>
              </a:rPr>
              <a:t>sample</a:t>
            </a:r>
            <a:r>
              <a:rPr lang="fr-FR" dirty="0">
                <a:solidFill>
                  <a:srgbClr val="292929"/>
                </a:solidFill>
                <a:latin typeface="+mj-lt"/>
              </a:rPr>
              <a:t>, un border point et les </a:t>
            </a:r>
            <a:r>
              <a:rPr lang="fr-FR" dirty="0" err="1">
                <a:solidFill>
                  <a:srgbClr val="292929"/>
                </a:solidFill>
                <a:latin typeface="+mj-lt"/>
              </a:rPr>
              <a:t>outliner</a:t>
            </a:r>
            <a:r>
              <a:rPr lang="fr-FR" dirty="0">
                <a:solidFill>
                  <a:srgbClr val="292929"/>
                </a:solidFill>
                <a:latin typeface="+mj-lt"/>
              </a:rPr>
              <a:t> pour créer nos clusters assez homogènes.</a:t>
            </a:r>
          </a:p>
        </p:txBody>
      </p:sp>
      <p:sp>
        <p:nvSpPr>
          <p:cNvPr id="11" name="Titre 1">
            <a:extLst>
              <a:ext uri="{FF2B5EF4-FFF2-40B4-BE49-F238E27FC236}">
                <a16:creationId xmlns:a16="http://schemas.microsoft.com/office/drawing/2014/main" id="{03C8E0E7-13BA-4C19-8FF4-29D6940F437D}"/>
              </a:ext>
            </a:extLst>
          </p:cNvPr>
          <p:cNvSpPr>
            <a:spLocks noGrp="1"/>
          </p:cNvSpPr>
          <p:nvPr>
            <p:ph type="title"/>
          </p:nvPr>
        </p:nvSpPr>
        <p:spPr>
          <a:xfrm>
            <a:off x="2589212" y="610857"/>
            <a:ext cx="8911687" cy="1280890"/>
          </a:xfrm>
        </p:spPr>
        <p:txBody>
          <a:bodyPr/>
          <a:lstStyle/>
          <a:p>
            <a:r>
              <a:rPr lang="fr-FR" dirty="0">
                <a:solidFill>
                  <a:schemeClr val="accent1"/>
                </a:solidFill>
              </a:rPr>
              <a:t>Le clustering et les systèmes de recommandation </a:t>
            </a:r>
          </a:p>
        </p:txBody>
      </p:sp>
    </p:spTree>
    <p:extLst>
      <p:ext uri="{BB962C8B-B14F-4D97-AF65-F5344CB8AC3E}">
        <p14:creationId xmlns:p14="http://schemas.microsoft.com/office/powerpoint/2010/main" val="18908378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01477D-2108-4788-AF3C-4126DA7864BE}"/>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BC23BA4B-B8D7-4908-9017-232BB775224F}"/>
              </a:ext>
            </a:extLst>
          </p:cNvPr>
          <p:cNvSpPr>
            <a:spLocks noGrp="1"/>
          </p:cNvSpPr>
          <p:nvPr>
            <p:ph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EDABD5B-0BFC-4A8D-9A35-EA47A588DB3E}"/>
              </a:ext>
            </a:extLst>
          </p:cNvPr>
          <p:cNvSpPr>
            <a:spLocks noGrp="1"/>
          </p:cNvSpPr>
          <p:nvPr>
            <p:ph type="sldNum" sz="quarter" idx="12"/>
          </p:nvPr>
        </p:nvSpPr>
        <p:spPr/>
        <p:txBody>
          <a:bodyPr/>
          <a:lstStyle/>
          <a:p>
            <a:fld id="{F54A3231-3632-4722-BDDC-460418050467}" type="slidenum">
              <a:rPr lang="fr-FR" smtClean="0"/>
              <a:t>119</a:t>
            </a:fld>
            <a:endParaRPr lang="fr-FR" dirty="0"/>
          </a:p>
        </p:txBody>
      </p:sp>
    </p:spTree>
    <p:extLst>
      <p:ext uri="{BB962C8B-B14F-4D97-AF65-F5344CB8AC3E}">
        <p14:creationId xmlns:p14="http://schemas.microsoft.com/office/powerpoint/2010/main" val="4139662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0151C1-3702-40A7-A05C-9C71A04C17E7}"/>
              </a:ext>
            </a:extLst>
          </p:cNvPr>
          <p:cNvSpPr>
            <a:spLocks noGrp="1"/>
          </p:cNvSpPr>
          <p:nvPr>
            <p:ph type="title"/>
          </p:nvPr>
        </p:nvSpPr>
        <p:spPr>
          <a:xfrm>
            <a:off x="2592925" y="624110"/>
            <a:ext cx="8911687" cy="860133"/>
          </a:xfrm>
        </p:spPr>
        <p:txBody>
          <a:bodyPr>
            <a:normAutofit/>
          </a:bodyPr>
          <a:lstStyle/>
          <a:p>
            <a:r>
              <a:rPr lang="fr-FR" sz="3200" dirty="0">
                <a:solidFill>
                  <a:schemeClr val="accent1"/>
                </a:solidFill>
                <a:latin typeface="+mn-lt"/>
                <a:ea typeface="+mn-ea"/>
                <a:cs typeface="+mn-cs"/>
              </a:rPr>
              <a:t>Interprétation graphique des k-means</a:t>
            </a:r>
          </a:p>
        </p:txBody>
      </p:sp>
      <p:sp>
        <p:nvSpPr>
          <p:cNvPr id="3" name="Espace réservé du contenu 2">
            <a:extLst>
              <a:ext uri="{FF2B5EF4-FFF2-40B4-BE49-F238E27FC236}">
                <a16:creationId xmlns:a16="http://schemas.microsoft.com/office/drawing/2014/main" id="{7C8B1F2C-D98E-4D27-91BA-B06B507F58D3}"/>
              </a:ext>
            </a:extLst>
          </p:cNvPr>
          <p:cNvSpPr>
            <a:spLocks noGrp="1"/>
          </p:cNvSpPr>
          <p:nvPr>
            <p:ph idx="1"/>
          </p:nvPr>
        </p:nvSpPr>
        <p:spPr>
          <a:xfrm>
            <a:off x="1311579" y="1636643"/>
            <a:ext cx="4784421" cy="4856921"/>
          </a:xfrm>
        </p:spPr>
        <p:txBody>
          <a:bodyPr/>
          <a:lstStyle/>
          <a:p>
            <a:pPr>
              <a:buClr>
                <a:srgbClr val="0070C0"/>
              </a:buClr>
              <a:buSzPct val="150000"/>
              <a:buFont typeface="Wingdings" panose="05000000000000000000" pitchFamily="2" charset="2"/>
              <a:buChar char="§"/>
            </a:pPr>
            <a:r>
              <a:rPr lang="fr-FR" dirty="0"/>
              <a:t>Il est intéressant de décrire les clusters formées à partir des k-means afin d’interpréter les similitudes entre les individus d’un même cluster et les différences entre les individus de clusters différents.</a:t>
            </a:r>
          </a:p>
          <a:p>
            <a:pPr marL="0" indent="0">
              <a:buClr>
                <a:srgbClr val="0070C0"/>
              </a:buClr>
              <a:buSzPct val="150000"/>
              <a:buNone/>
            </a:pPr>
            <a:endParaRPr lang="fr-FR" dirty="0"/>
          </a:p>
          <a:p>
            <a:pPr>
              <a:buClr>
                <a:srgbClr val="0070C0"/>
              </a:buClr>
              <a:buSzPct val="150000"/>
              <a:buFont typeface="Wingdings" panose="05000000000000000000" pitchFamily="2" charset="2"/>
              <a:buChar char="§"/>
            </a:pPr>
            <a:r>
              <a:rPr lang="fr-FR" dirty="0"/>
              <a:t>Deux clusters formés : </a:t>
            </a:r>
          </a:p>
          <a:p>
            <a:pPr>
              <a:buClr>
                <a:srgbClr val="0070C0"/>
              </a:buClr>
              <a:buSzPct val="150000"/>
              <a:buFont typeface="Wingdings" panose="05000000000000000000" pitchFamily="2" charset="2"/>
              <a:buChar char="§"/>
            </a:pPr>
            <a:r>
              <a:rPr lang="fr-FR" dirty="0"/>
              <a:t>	1</a:t>
            </a:r>
            <a:r>
              <a:rPr lang="fr-FR" baseline="30000" dirty="0"/>
              <a:t>er</a:t>
            </a:r>
            <a:r>
              <a:rPr lang="fr-FR" dirty="0"/>
              <a:t> cluster : les éruptions qui surviennent très vite ont un temps d’attente qui dure moins longtemps</a:t>
            </a:r>
          </a:p>
          <a:p>
            <a:pPr>
              <a:buClr>
                <a:srgbClr val="0070C0"/>
              </a:buClr>
              <a:buSzPct val="150000"/>
              <a:buFont typeface="Wingdings" panose="05000000000000000000" pitchFamily="2" charset="2"/>
              <a:buChar char="§"/>
            </a:pPr>
            <a:r>
              <a:rPr lang="fr-FR" dirty="0"/>
              <a:t>2</a:t>
            </a:r>
            <a:r>
              <a:rPr lang="fr-FR" baseline="30000" dirty="0"/>
              <a:t>ème</a:t>
            </a:r>
            <a:r>
              <a:rPr lang="fr-FR" dirty="0"/>
              <a:t> cluster : les éruptions avec un temps d’attente élevé dure plus longtemps. 	</a:t>
            </a:r>
          </a:p>
        </p:txBody>
      </p:sp>
      <p:sp>
        <p:nvSpPr>
          <p:cNvPr id="4" name="Espace réservé du numéro de diapositive 3">
            <a:extLst>
              <a:ext uri="{FF2B5EF4-FFF2-40B4-BE49-F238E27FC236}">
                <a16:creationId xmlns:a16="http://schemas.microsoft.com/office/drawing/2014/main" id="{2FFC528E-A02C-4990-8C3D-91DD892F1E1A}"/>
              </a:ext>
            </a:extLst>
          </p:cNvPr>
          <p:cNvSpPr>
            <a:spLocks noGrp="1"/>
          </p:cNvSpPr>
          <p:nvPr>
            <p:ph type="sldNum" sz="quarter" idx="12"/>
          </p:nvPr>
        </p:nvSpPr>
        <p:spPr/>
        <p:txBody>
          <a:bodyPr/>
          <a:lstStyle/>
          <a:p>
            <a:fld id="{F54A3231-3632-4722-BDDC-460418050467}" type="slidenum">
              <a:rPr lang="fr-FR" smtClean="0"/>
              <a:t>12</a:t>
            </a:fld>
            <a:endParaRPr lang="fr-FR" dirty="0"/>
          </a:p>
        </p:txBody>
      </p:sp>
      <p:pic>
        <p:nvPicPr>
          <p:cNvPr id="5" name="Image 4">
            <a:extLst>
              <a:ext uri="{FF2B5EF4-FFF2-40B4-BE49-F238E27FC236}">
                <a16:creationId xmlns:a16="http://schemas.microsoft.com/office/drawing/2014/main" id="{2BBFFEC4-D99F-486B-B5D4-4E9E0CD2B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75792"/>
            <a:ext cx="5777948" cy="4856921"/>
          </a:xfrm>
          <a:prstGeom prst="rect">
            <a:avLst/>
          </a:prstGeom>
        </p:spPr>
      </p:pic>
    </p:spTree>
    <p:extLst>
      <p:ext uri="{BB962C8B-B14F-4D97-AF65-F5344CB8AC3E}">
        <p14:creationId xmlns:p14="http://schemas.microsoft.com/office/powerpoint/2010/main" val="1368157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E911C5-0899-4FAE-BC5B-6BB05B1D97BA}"/>
              </a:ext>
            </a:extLst>
          </p:cNvPr>
          <p:cNvSpPr>
            <a:spLocks noGrp="1"/>
          </p:cNvSpPr>
          <p:nvPr>
            <p:ph type="title"/>
          </p:nvPr>
        </p:nvSpPr>
        <p:spPr>
          <a:xfrm>
            <a:off x="1640156" y="521406"/>
            <a:ext cx="8911687" cy="1280890"/>
          </a:xfrm>
        </p:spPr>
        <p:txBody>
          <a:bodyPr>
            <a:normAutofit fontScale="90000"/>
          </a:bodyPr>
          <a:lstStyle/>
          <a:p>
            <a:r>
              <a:rPr lang="fr-FR" sz="4000" dirty="0">
                <a:solidFill>
                  <a:schemeClr val="accent1"/>
                </a:solidFill>
              </a:rPr>
              <a:t>Les K Médoïdes: PAM (Partition Around Medoids)</a:t>
            </a:r>
          </a:p>
        </p:txBody>
      </p:sp>
      <p:sp>
        <p:nvSpPr>
          <p:cNvPr id="3" name="Espace réservé du contenu 2">
            <a:extLst>
              <a:ext uri="{FF2B5EF4-FFF2-40B4-BE49-F238E27FC236}">
                <a16:creationId xmlns:a16="http://schemas.microsoft.com/office/drawing/2014/main" id="{475F67F9-413E-4AF8-A0FA-854779B94C67}"/>
              </a:ext>
            </a:extLst>
          </p:cNvPr>
          <p:cNvSpPr>
            <a:spLocks noGrp="1"/>
          </p:cNvSpPr>
          <p:nvPr>
            <p:ph idx="1"/>
          </p:nvPr>
        </p:nvSpPr>
        <p:spPr>
          <a:xfrm>
            <a:off x="838200" y="1802296"/>
            <a:ext cx="10515600" cy="4690579"/>
          </a:xfrm>
        </p:spPr>
        <p:txBody>
          <a:bodyPr>
            <a:normAutofit fontScale="62500" lnSpcReduction="20000"/>
          </a:bodyPr>
          <a:lstStyle/>
          <a:p>
            <a:pPr marL="0" indent="0" defTabSz="914400" fontAlgn="base">
              <a:lnSpc>
                <a:spcPct val="110000"/>
              </a:lnSpc>
              <a:spcBef>
                <a:spcPct val="20000"/>
              </a:spcBef>
              <a:spcAft>
                <a:spcPct val="0"/>
              </a:spcAft>
              <a:buClr>
                <a:srgbClr val="3333CC"/>
              </a:buClr>
              <a:buSzPct val="60000"/>
              <a:buNone/>
              <a:defRPr/>
            </a:pPr>
            <a:r>
              <a:rPr lang="fr-FR" sz="3400" dirty="0">
                <a:solidFill>
                  <a:srgbClr val="292929"/>
                </a:solidFill>
              </a:rPr>
              <a:t>Les k-Médoïdes minimisent les dissimilarités entre les points d'un cluster et les points considérés comme centres de ce cluster.</a:t>
            </a:r>
          </a:p>
          <a:p>
            <a:pPr defTabSz="914400" fontAlgn="base">
              <a:lnSpc>
                <a:spcPct val="110000"/>
              </a:lnSpc>
              <a:spcBef>
                <a:spcPct val="20000"/>
              </a:spcBef>
              <a:spcAft>
                <a:spcPct val="0"/>
              </a:spcAft>
              <a:buClr>
                <a:srgbClr val="3333CC"/>
              </a:buClr>
              <a:buSzPct val="60000"/>
              <a:buFont typeface="Wingdings" panose="05000000000000000000" pitchFamily="2" charset="2"/>
              <a:buChar char="n"/>
              <a:defRPr/>
            </a:pPr>
            <a:endParaRPr lang="fr-FR" sz="3400" dirty="0">
              <a:solidFill>
                <a:srgbClr val="292929"/>
              </a:solidFill>
            </a:endParaRP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panose="05000000000000000000" pitchFamily="2" charset="2"/>
              <a:buChar char="n"/>
              <a:tabLst/>
              <a:defRPr/>
            </a:pPr>
            <a:r>
              <a:rPr lang="fr-FR" altLang="fr-FR" sz="3400" dirty="0">
                <a:solidFill>
                  <a:srgbClr val="292929"/>
                </a:solidFill>
              </a:rPr>
              <a:t>Trouver des objets représentatifs (médoïdes) dans les clusters (au lieu de la moyenne)</a:t>
            </a:r>
          </a:p>
          <a:p>
            <a:pPr marL="0" marR="0" lvl="0" indent="0" algn="l" defTabSz="914400" rtl="0" eaLnBrk="1" fontAlgn="base" latinLnBrk="0" hangingPunct="1">
              <a:lnSpc>
                <a:spcPct val="110000"/>
              </a:lnSpc>
              <a:spcBef>
                <a:spcPct val="20000"/>
              </a:spcBef>
              <a:spcAft>
                <a:spcPct val="0"/>
              </a:spcAft>
              <a:buClr>
                <a:srgbClr val="3333CC"/>
              </a:buClr>
              <a:buSzPct val="60000"/>
              <a:buNone/>
              <a:tabLst/>
              <a:defRPr/>
            </a:pPr>
            <a:endParaRPr lang="fr-FR" altLang="fr-FR" sz="3400" dirty="0">
              <a:solidFill>
                <a:srgbClr val="292929"/>
              </a:solidFill>
            </a:endParaRP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panose="05000000000000000000" pitchFamily="2" charset="2"/>
              <a:buChar char="n"/>
              <a:tabLst/>
              <a:defRPr/>
            </a:pPr>
            <a:r>
              <a:rPr lang="fr-FR" sz="3400" dirty="0">
                <a:solidFill>
                  <a:srgbClr val="292929"/>
                </a:solidFill>
              </a:rPr>
              <a:t>Tout point d'un jeu de données peut être considéré comme un médoïde si et seulement si sa dissemblance avec tous les autres points de données du cluster est minimale. </a:t>
            </a:r>
            <a:endParaRPr lang="fr-FR" altLang="fr-FR" sz="3400" dirty="0">
              <a:solidFill>
                <a:srgbClr val="292929"/>
              </a:solidFill>
            </a:endParaRPr>
          </a:p>
          <a:p>
            <a:pPr marL="342900" indent="-342900" fontAlgn="base">
              <a:lnSpc>
                <a:spcPct val="110000"/>
              </a:lnSpc>
              <a:spcBef>
                <a:spcPct val="20000"/>
              </a:spcBef>
              <a:spcAft>
                <a:spcPct val="0"/>
              </a:spcAft>
              <a:buClr>
                <a:srgbClr val="3333CC"/>
              </a:buClr>
              <a:buSzPct val="60000"/>
              <a:buFont typeface="Wingdings" panose="05000000000000000000" pitchFamily="2" charset="2"/>
              <a:buChar char="n"/>
              <a:defRPr/>
            </a:pPr>
            <a:r>
              <a:rPr lang="fr-FR" altLang="fr-FR" sz="3400" dirty="0">
                <a:solidFill>
                  <a:srgbClr val="292929"/>
                </a:solidFill>
              </a:rPr>
              <a:t>Principe : </a:t>
            </a:r>
          </a:p>
          <a:p>
            <a:pPr marL="742950" marR="0" lvl="1" indent="-285750" algn="l" defTabSz="914400" rtl="0" eaLnBrk="1" fontAlgn="base" latinLnBrk="0" hangingPunct="1">
              <a:lnSpc>
                <a:spcPct val="110000"/>
              </a:lnSpc>
              <a:spcBef>
                <a:spcPct val="20000"/>
              </a:spcBef>
              <a:spcAft>
                <a:spcPct val="0"/>
              </a:spcAft>
              <a:buClr>
                <a:srgbClr val="FF0000"/>
              </a:buClr>
              <a:buSzPct val="55000"/>
              <a:buFont typeface="Wingdings" panose="05000000000000000000" pitchFamily="2" charset="2"/>
              <a:buChar char="n"/>
              <a:tabLst/>
              <a:defRPr/>
            </a:pPr>
            <a:r>
              <a:rPr kumimoji="0" lang="fr-FR" altLang="fr-FR" sz="3400" b="0" i="0" u="none" strike="noStrike" kern="1200" cap="none" spc="0" normalizeH="0" baseline="0" noProof="0" dirty="0">
                <a:ln>
                  <a:noFill/>
                </a:ln>
                <a:solidFill>
                  <a:srgbClr val="000000"/>
                </a:solidFill>
                <a:effectLst/>
                <a:uLnTx/>
                <a:uFillTx/>
                <a:ea typeface="+mn-ea"/>
                <a:cs typeface="+mn-cs"/>
              </a:rPr>
              <a:t>Commencer avec un ensemble de médoïdes puis itérativement remplacer un par un autre si ça permet de réduire la distance globale</a:t>
            </a:r>
          </a:p>
          <a:p>
            <a:pPr marL="742950" marR="0" lvl="1" indent="-285750" algn="l" defTabSz="914400" rtl="0" eaLnBrk="1" fontAlgn="base" latinLnBrk="0" hangingPunct="1">
              <a:lnSpc>
                <a:spcPct val="110000"/>
              </a:lnSpc>
              <a:spcBef>
                <a:spcPct val="20000"/>
              </a:spcBef>
              <a:spcAft>
                <a:spcPct val="0"/>
              </a:spcAft>
              <a:buClr>
                <a:srgbClr val="FF0000"/>
              </a:buClr>
              <a:buSzPct val="55000"/>
              <a:buFont typeface="Wingdings" panose="05000000000000000000" pitchFamily="2" charset="2"/>
              <a:buChar char="n"/>
              <a:tabLst/>
              <a:defRPr/>
            </a:pPr>
            <a:r>
              <a:rPr kumimoji="0" lang="fr-FR" altLang="fr-FR" sz="3400" b="0" i="0" u="none" strike="noStrike" kern="1200" cap="none" spc="0" normalizeH="0" baseline="0" noProof="0" dirty="0">
                <a:ln>
                  <a:noFill/>
                </a:ln>
                <a:solidFill>
                  <a:srgbClr val="000000"/>
                </a:solidFill>
                <a:effectLst/>
                <a:uLnTx/>
                <a:uFillTx/>
                <a:ea typeface="+mn-ea"/>
                <a:cs typeface="+mn-cs"/>
              </a:rPr>
              <a:t>Efficace pour des données de petite taille</a:t>
            </a:r>
          </a:p>
          <a:p>
            <a:pPr marL="0" indent="0">
              <a:buNone/>
            </a:pPr>
            <a:endParaRPr lang="fr-FR" dirty="0"/>
          </a:p>
        </p:txBody>
      </p:sp>
      <p:sp>
        <p:nvSpPr>
          <p:cNvPr id="5" name="Espace réservé du numéro de diapositive 4">
            <a:extLst>
              <a:ext uri="{FF2B5EF4-FFF2-40B4-BE49-F238E27FC236}">
                <a16:creationId xmlns:a16="http://schemas.microsoft.com/office/drawing/2014/main" id="{74F5FA40-47C7-495F-8C7B-91E388216EBE}"/>
              </a:ext>
            </a:extLst>
          </p:cNvPr>
          <p:cNvSpPr>
            <a:spLocks noGrp="1"/>
          </p:cNvSpPr>
          <p:nvPr>
            <p:ph type="sldNum" sz="quarter" idx="12"/>
          </p:nvPr>
        </p:nvSpPr>
        <p:spPr/>
        <p:txBody>
          <a:bodyPr/>
          <a:lstStyle/>
          <a:p>
            <a:fld id="{F54A3231-3632-4722-BDDC-460418050467}" type="slidenum">
              <a:rPr lang="fr-FR" smtClean="0"/>
              <a:t>13</a:t>
            </a:fld>
            <a:endParaRPr lang="fr-FR" dirty="0"/>
          </a:p>
        </p:txBody>
      </p:sp>
    </p:spTree>
    <p:extLst>
      <p:ext uri="{BB962C8B-B14F-4D97-AF65-F5344CB8AC3E}">
        <p14:creationId xmlns:p14="http://schemas.microsoft.com/office/powerpoint/2010/main" val="603256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50470B-8946-4462-A21B-DB00AA5921B1}"/>
              </a:ext>
            </a:extLst>
          </p:cNvPr>
          <p:cNvSpPr>
            <a:spLocks noGrp="1"/>
          </p:cNvSpPr>
          <p:nvPr>
            <p:ph type="title"/>
          </p:nvPr>
        </p:nvSpPr>
        <p:spPr/>
        <p:txBody>
          <a:bodyPr>
            <a:normAutofit/>
          </a:bodyPr>
          <a:lstStyle/>
          <a:p>
            <a:r>
              <a:rPr lang="fr-FR" sz="2800" dirty="0">
                <a:solidFill>
                  <a:schemeClr val="accent1"/>
                </a:solidFill>
                <a:latin typeface="+mn-lt"/>
                <a:ea typeface="+mn-ea"/>
                <a:cs typeface="+mn-cs"/>
              </a:rPr>
              <a:t>La mise en place de l'algorithme k-médoïdes </a:t>
            </a:r>
            <a:endParaRPr lang="fr-FR" sz="2800" dirty="0"/>
          </a:p>
        </p:txBody>
      </p:sp>
      <p:sp>
        <p:nvSpPr>
          <p:cNvPr id="3" name="Espace réservé du contenu 2">
            <a:extLst>
              <a:ext uri="{FF2B5EF4-FFF2-40B4-BE49-F238E27FC236}">
                <a16:creationId xmlns:a16="http://schemas.microsoft.com/office/drawing/2014/main" id="{2DA1A940-FA0A-42B2-823A-804916EAB963}"/>
              </a:ext>
            </a:extLst>
          </p:cNvPr>
          <p:cNvSpPr>
            <a:spLocks noGrp="1"/>
          </p:cNvSpPr>
          <p:nvPr>
            <p:ph idx="1"/>
          </p:nvPr>
        </p:nvSpPr>
        <p:spPr>
          <a:xfrm>
            <a:off x="2372139" y="1905000"/>
            <a:ext cx="9132473" cy="4509052"/>
          </a:xfrm>
        </p:spPr>
        <p:txBody>
          <a:bodyPr>
            <a:normAutofit fontScale="92500" lnSpcReduction="10000"/>
          </a:bodyPr>
          <a:lstStyle/>
          <a:p>
            <a:pPr>
              <a:buFont typeface="Wingdings" panose="05000000000000000000" pitchFamily="2" charset="2"/>
              <a:buNone/>
            </a:pPr>
            <a:r>
              <a:rPr lang="fr-FR" altLang="fr-FR" sz="1800" dirty="0"/>
              <a:t>Choisir arbitrairement k médoïdes</a:t>
            </a:r>
          </a:p>
          <a:p>
            <a:pPr>
              <a:buFont typeface="Wingdings" panose="05000000000000000000" pitchFamily="2" charset="2"/>
              <a:buNone/>
            </a:pPr>
            <a:r>
              <a:rPr lang="fr-FR" altLang="fr-FR" sz="1800" dirty="0"/>
              <a:t>Répéter</a:t>
            </a:r>
          </a:p>
          <a:p>
            <a:pPr>
              <a:buFont typeface="Wingdings" panose="05000000000000000000" pitchFamily="2" charset="2"/>
              <a:buNone/>
            </a:pPr>
            <a:r>
              <a:rPr lang="fr-FR" altLang="fr-FR" sz="1800" dirty="0"/>
              <a:t>	affecter chaque objet restant au médoïde le plus proche</a:t>
            </a:r>
          </a:p>
          <a:p>
            <a:pPr>
              <a:buFont typeface="Wingdings" panose="05000000000000000000" pitchFamily="2" charset="2"/>
              <a:buNone/>
            </a:pPr>
            <a:r>
              <a:rPr lang="fr-FR" altLang="fr-FR" sz="1800" dirty="0"/>
              <a:t>	Choisir aléatoirement un non-médoïde O</a:t>
            </a:r>
            <a:r>
              <a:rPr lang="fr-FR" altLang="fr-FR" sz="1800" baseline="-25000" dirty="0"/>
              <a:t>r</a:t>
            </a:r>
          </a:p>
          <a:p>
            <a:pPr>
              <a:buFont typeface="Wingdings" panose="05000000000000000000" pitchFamily="2" charset="2"/>
              <a:buNone/>
            </a:pPr>
            <a:r>
              <a:rPr lang="fr-FR" altLang="fr-FR" sz="1800" baseline="-25000" dirty="0"/>
              <a:t>	</a:t>
            </a:r>
            <a:r>
              <a:rPr lang="fr-FR" altLang="fr-FR" sz="1800" dirty="0"/>
              <a:t>Pour chaque médoïde O</a:t>
            </a:r>
            <a:r>
              <a:rPr lang="fr-FR" altLang="fr-FR" sz="1800" baseline="-25000" dirty="0"/>
              <a:t>j</a:t>
            </a:r>
          </a:p>
          <a:p>
            <a:pPr>
              <a:buFont typeface="Wingdings" panose="05000000000000000000" pitchFamily="2" charset="2"/>
              <a:buNone/>
            </a:pPr>
            <a:r>
              <a:rPr lang="fr-FR" altLang="fr-FR" sz="1800" dirty="0"/>
              <a:t>		Calculer le coût TC du remplacement de O</a:t>
            </a:r>
            <a:r>
              <a:rPr lang="fr-FR" altLang="fr-FR" sz="1800" baseline="-25000" dirty="0"/>
              <a:t>j</a:t>
            </a:r>
            <a:r>
              <a:rPr lang="fr-FR" altLang="fr-FR" sz="1800" dirty="0"/>
              <a:t> par O</a:t>
            </a:r>
            <a:r>
              <a:rPr lang="fr-FR" altLang="fr-FR" sz="1800" baseline="-25000" dirty="0"/>
              <a:t>r</a:t>
            </a:r>
          </a:p>
          <a:p>
            <a:pPr>
              <a:buFont typeface="Wingdings" panose="05000000000000000000" pitchFamily="2" charset="2"/>
              <a:buNone/>
            </a:pPr>
            <a:r>
              <a:rPr lang="fr-FR" altLang="fr-FR" sz="1800" dirty="0"/>
              <a:t>		Si TC &lt; 0 alors </a:t>
            </a:r>
          </a:p>
          <a:p>
            <a:pPr>
              <a:buFont typeface="Wingdings" panose="05000000000000000000" pitchFamily="2" charset="2"/>
              <a:buNone/>
            </a:pPr>
            <a:r>
              <a:rPr lang="fr-FR" altLang="fr-FR" sz="1800" dirty="0"/>
              <a:t>			Remplacer O</a:t>
            </a:r>
            <a:r>
              <a:rPr lang="fr-FR" altLang="fr-FR" sz="1800" baseline="-25000" dirty="0"/>
              <a:t>j</a:t>
            </a:r>
            <a:r>
              <a:rPr lang="fr-FR" altLang="fr-FR" sz="1800" dirty="0"/>
              <a:t> par O</a:t>
            </a:r>
            <a:r>
              <a:rPr lang="fr-FR" altLang="fr-FR" sz="1800" baseline="-25000" dirty="0"/>
              <a:t>r</a:t>
            </a:r>
          </a:p>
          <a:p>
            <a:pPr>
              <a:buFont typeface="Wingdings" panose="05000000000000000000" pitchFamily="2" charset="2"/>
              <a:buNone/>
            </a:pPr>
            <a:r>
              <a:rPr lang="fr-FR" altLang="fr-FR" sz="1800" dirty="0"/>
              <a:t>			Calculer les nouveaux clusters</a:t>
            </a:r>
          </a:p>
          <a:p>
            <a:pPr>
              <a:buFont typeface="Wingdings" panose="05000000000000000000" pitchFamily="2" charset="2"/>
              <a:buNone/>
            </a:pPr>
            <a:r>
              <a:rPr lang="fr-FR" altLang="fr-FR" sz="1800" dirty="0"/>
              <a:t>		Finsi</a:t>
            </a:r>
          </a:p>
          <a:p>
            <a:pPr>
              <a:buFont typeface="Wingdings" panose="05000000000000000000" pitchFamily="2" charset="2"/>
              <a:buNone/>
            </a:pPr>
            <a:r>
              <a:rPr lang="fr-FR" altLang="fr-FR" sz="1800" dirty="0"/>
              <a:t>	FinPour</a:t>
            </a:r>
          </a:p>
          <a:p>
            <a:pPr>
              <a:buFont typeface="Wingdings" panose="05000000000000000000" pitchFamily="2" charset="2"/>
              <a:buNone/>
            </a:pPr>
            <a:r>
              <a:rPr lang="fr-FR" altLang="fr-FR" sz="1800" dirty="0"/>
              <a:t>Jusqu’à ce qu’il n’y ait plus de changement</a:t>
            </a:r>
            <a:endParaRPr lang="fr-FR" altLang="fr-FR" sz="1800" baseline="-25000" dirty="0"/>
          </a:p>
          <a:p>
            <a:pPr marL="0" indent="0" algn="l">
              <a:buNone/>
            </a:pPr>
            <a:endParaRPr lang="fr-FR" b="0" i="0" dirty="0">
              <a:solidFill>
                <a:srgbClr val="292929"/>
              </a:solidFill>
              <a:effectLst/>
              <a:latin typeface="source-serif-pro"/>
            </a:endParaRPr>
          </a:p>
        </p:txBody>
      </p:sp>
      <p:sp>
        <p:nvSpPr>
          <p:cNvPr id="5" name="Espace réservé du numéro de diapositive 4">
            <a:extLst>
              <a:ext uri="{FF2B5EF4-FFF2-40B4-BE49-F238E27FC236}">
                <a16:creationId xmlns:a16="http://schemas.microsoft.com/office/drawing/2014/main" id="{1CFE4C42-2A39-4000-B040-39400C6AB2CC}"/>
              </a:ext>
            </a:extLst>
          </p:cNvPr>
          <p:cNvSpPr>
            <a:spLocks noGrp="1"/>
          </p:cNvSpPr>
          <p:nvPr>
            <p:ph type="sldNum" sz="quarter" idx="12"/>
          </p:nvPr>
        </p:nvSpPr>
        <p:spPr/>
        <p:txBody>
          <a:bodyPr/>
          <a:lstStyle/>
          <a:p>
            <a:fld id="{F54A3231-3632-4722-BDDC-460418050467}" type="slidenum">
              <a:rPr lang="fr-FR" smtClean="0"/>
              <a:t>14</a:t>
            </a:fld>
            <a:endParaRPr lang="fr-FR" dirty="0"/>
          </a:p>
        </p:txBody>
      </p:sp>
    </p:spTree>
    <p:extLst>
      <p:ext uri="{BB962C8B-B14F-4D97-AF65-F5344CB8AC3E}">
        <p14:creationId xmlns:p14="http://schemas.microsoft.com/office/powerpoint/2010/main" val="4003561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01C0D2-580C-436C-B086-F30602B4DA41}"/>
              </a:ext>
            </a:extLst>
          </p:cNvPr>
          <p:cNvSpPr>
            <a:spLocks noGrp="1"/>
          </p:cNvSpPr>
          <p:nvPr>
            <p:ph type="title"/>
          </p:nvPr>
        </p:nvSpPr>
        <p:spPr>
          <a:xfrm>
            <a:off x="2420647" y="631732"/>
            <a:ext cx="8911687" cy="1280890"/>
          </a:xfrm>
        </p:spPr>
        <p:txBody>
          <a:bodyPr/>
          <a:lstStyle/>
          <a:p>
            <a:r>
              <a:rPr lang="fr-FR" sz="2800" dirty="0">
                <a:solidFill>
                  <a:schemeClr val="accent1"/>
                </a:solidFill>
                <a:latin typeface="+mn-lt"/>
                <a:ea typeface="+mn-ea"/>
                <a:cs typeface="+mn-cs"/>
              </a:rPr>
              <a:t>Exemple d’application des k-médoïdes</a:t>
            </a:r>
          </a:p>
        </p:txBody>
      </p:sp>
      <p:sp>
        <p:nvSpPr>
          <p:cNvPr id="3" name="Espace réservé du contenu 2">
            <a:extLst>
              <a:ext uri="{FF2B5EF4-FFF2-40B4-BE49-F238E27FC236}">
                <a16:creationId xmlns:a16="http://schemas.microsoft.com/office/drawing/2014/main" id="{34AA7157-1CE3-4142-8897-E653C5F58E7F}"/>
              </a:ext>
            </a:extLst>
          </p:cNvPr>
          <p:cNvSpPr>
            <a:spLocks noGrp="1"/>
          </p:cNvSpPr>
          <p:nvPr>
            <p:ph idx="1"/>
          </p:nvPr>
        </p:nvSpPr>
        <p:spPr>
          <a:xfrm>
            <a:off x="2014330" y="2133599"/>
            <a:ext cx="9490282" cy="4214191"/>
          </a:xfrm>
        </p:spPr>
        <p:txBody>
          <a:bodyPr>
            <a:noAutofit/>
          </a:body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fr-FR" altLang="fr-FR" b="0" i="0" u="none" strike="noStrike" kern="1200" cap="none" spc="0" normalizeH="0" baseline="0" noProof="0" dirty="0">
                <a:ln>
                  <a:noFill/>
                </a:ln>
                <a:solidFill>
                  <a:srgbClr val="000000"/>
                </a:solidFill>
                <a:effectLst/>
                <a:uLnTx/>
                <a:uFillTx/>
                <a:latin typeface="+mj-lt"/>
                <a:ea typeface="+mn-ea"/>
                <a:cs typeface="+mn-cs"/>
              </a:rPr>
              <a:t>Soit A={1,3,4,5,8,9}, k=2 et M={1,8} ensemble des médoïdes</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fr-FR" altLang="fr-FR" b="0" i="0" u="none" strike="noStrike" kern="1200" cap="none" spc="0" normalizeH="0" baseline="0" noProof="0" dirty="0">
                <a:ln>
                  <a:noFill/>
                </a:ln>
                <a:solidFill>
                  <a:srgbClr val="000000"/>
                </a:solidFill>
                <a:effectLst/>
                <a:uLnTx/>
                <a:uFillTx/>
                <a:latin typeface="+mj-lt"/>
                <a:ea typeface="+mn-ea"/>
                <a:cs typeface="+mn-cs"/>
              </a:rPr>
              <a:t>	</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C1={</a:t>
            </a:r>
            <a:r>
              <a:rPr kumimoji="0" lang="fr-FR" altLang="fr-FR" b="0" i="0" u="sng"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1</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,3,4} et C2={5,</a:t>
            </a:r>
            <a:r>
              <a:rPr kumimoji="0" lang="fr-FR" altLang="fr-FR" b="0" i="0" u="sng"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8</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,9}</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	E</a:t>
            </a:r>
            <a:r>
              <a:rPr kumimoji="0" lang="fr-FR" altLang="fr-FR" b="0" i="0" u="none" strike="noStrike" kern="1200" cap="none" spc="0" normalizeH="0" baseline="-25000" noProof="0" dirty="0">
                <a:ln>
                  <a:noFill/>
                </a:ln>
                <a:solidFill>
                  <a:srgbClr val="000000"/>
                </a:solidFill>
                <a:effectLst/>
                <a:uLnTx/>
                <a:uFillTx/>
                <a:latin typeface="+mj-lt"/>
                <a:ea typeface="+mn-ea"/>
                <a:cs typeface="+mn-cs"/>
                <a:sym typeface="Wingdings" panose="05000000000000000000" pitchFamily="2" charset="2"/>
              </a:rPr>
              <a:t>{1,8}</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a:t>
            </a:r>
            <a:r>
              <a:rPr kumimoji="0" lang="fr-FR" altLang="fr-FR" b="0" i="0" u="none" strike="noStrike" kern="1200" cap="none" spc="0" normalizeH="0" baseline="0" noProof="0" dirty="0" err="1">
                <a:ln>
                  <a:noFill/>
                </a:ln>
                <a:solidFill>
                  <a:srgbClr val="000000"/>
                </a:solidFill>
                <a:effectLst/>
                <a:uLnTx/>
                <a:uFillTx/>
                <a:latin typeface="+mj-lt"/>
                <a:ea typeface="+mn-ea"/>
                <a:cs typeface="+mn-cs"/>
                <a:sym typeface="Wingdings" panose="05000000000000000000" pitchFamily="2" charset="2"/>
              </a:rPr>
              <a:t>dist</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(3,1)</a:t>
            </a:r>
            <a:r>
              <a:rPr kumimoji="0" lang="fr-FR" altLang="fr-FR" b="0" i="0" u="none" strike="noStrike" kern="1200" cap="none" spc="0" normalizeH="0" baseline="30000" noProof="0" dirty="0">
                <a:ln>
                  <a:noFill/>
                </a:ln>
                <a:solidFill>
                  <a:srgbClr val="000000"/>
                </a:solidFill>
                <a:effectLst/>
                <a:uLnTx/>
                <a:uFillTx/>
                <a:latin typeface="+mj-lt"/>
                <a:ea typeface="+mn-ea"/>
                <a:cs typeface="+mn-cs"/>
                <a:sym typeface="Wingdings" panose="05000000000000000000" pitchFamily="2" charset="2"/>
              </a:rPr>
              <a:t>2</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+dist(4,1)</a:t>
            </a:r>
            <a:r>
              <a:rPr kumimoji="0" lang="fr-FR" altLang="fr-FR" b="0" i="0" u="none" strike="noStrike" kern="1200" cap="none" spc="0" normalizeH="0" baseline="30000" noProof="0" dirty="0">
                <a:ln>
                  <a:noFill/>
                </a:ln>
                <a:solidFill>
                  <a:srgbClr val="000000"/>
                </a:solidFill>
                <a:effectLst/>
                <a:uLnTx/>
                <a:uFillTx/>
                <a:latin typeface="+mj-lt"/>
                <a:ea typeface="+mn-ea"/>
                <a:cs typeface="+mn-cs"/>
                <a:sym typeface="Wingdings" panose="05000000000000000000" pitchFamily="2" charset="2"/>
              </a:rPr>
              <a:t>2</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+dist(5,8)</a:t>
            </a:r>
            <a:r>
              <a:rPr kumimoji="0" lang="fr-FR" altLang="fr-FR" b="0" i="0" u="none" strike="noStrike" kern="1200" cap="none" spc="0" normalizeH="0" baseline="30000" noProof="0" dirty="0">
                <a:ln>
                  <a:noFill/>
                </a:ln>
                <a:solidFill>
                  <a:srgbClr val="000000"/>
                </a:solidFill>
                <a:effectLst/>
                <a:uLnTx/>
                <a:uFillTx/>
                <a:latin typeface="+mj-lt"/>
                <a:ea typeface="+mn-ea"/>
                <a:cs typeface="+mn-cs"/>
                <a:sym typeface="Wingdings" panose="05000000000000000000" pitchFamily="2" charset="2"/>
              </a:rPr>
              <a:t>2</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+dist(5,9)</a:t>
            </a:r>
            <a:r>
              <a:rPr kumimoji="0" lang="fr-FR" altLang="fr-FR" b="0" i="0" u="none" strike="noStrike" kern="1200" cap="none" spc="0" normalizeH="0" baseline="30000" noProof="0" dirty="0">
                <a:ln>
                  <a:noFill/>
                </a:ln>
                <a:solidFill>
                  <a:srgbClr val="000000"/>
                </a:solidFill>
                <a:effectLst/>
                <a:uLnTx/>
                <a:uFillTx/>
                <a:latin typeface="+mj-lt"/>
                <a:ea typeface="+mn-ea"/>
                <a:cs typeface="+mn-cs"/>
                <a:sym typeface="Wingdings" panose="05000000000000000000" pitchFamily="2" charset="2"/>
              </a:rPr>
              <a:t>2</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+dist(9,8)</a:t>
            </a:r>
            <a:r>
              <a:rPr kumimoji="0" lang="fr-FR" altLang="fr-FR" b="0" i="0" u="none" strike="noStrike" kern="1200" cap="none" spc="0" normalizeH="0" baseline="30000" noProof="0" dirty="0">
                <a:ln>
                  <a:noFill/>
                </a:ln>
                <a:solidFill>
                  <a:srgbClr val="000000"/>
                </a:solidFill>
                <a:effectLst/>
                <a:uLnTx/>
                <a:uFillTx/>
                <a:latin typeface="+mj-lt"/>
                <a:ea typeface="+mn-ea"/>
                <a:cs typeface="+mn-cs"/>
                <a:sym typeface="Wingdings" panose="05000000000000000000" pitchFamily="2" charset="2"/>
              </a:rPr>
              <a:t>2</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=39</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endPar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fr-FR" altLang="fr-FR" b="0" i="0" u="none" strike="noStrike" kern="1200" cap="none" spc="0" normalizeH="0" baseline="0" noProof="0" dirty="0">
                <a:ln>
                  <a:noFill/>
                </a:ln>
                <a:solidFill>
                  <a:srgbClr val="000000"/>
                </a:solidFill>
                <a:effectLst/>
                <a:uLnTx/>
                <a:uFillTx/>
                <a:latin typeface="+mj-lt"/>
                <a:ea typeface="+mn-ea"/>
                <a:cs typeface="+mn-cs"/>
              </a:rPr>
              <a:t>Comparons 1 et 3</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M={3,8}C1={1,</a:t>
            </a:r>
            <a:r>
              <a:rPr kumimoji="0" lang="fr-FR" altLang="fr-FR" b="0" i="0" u="sng"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3</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,4,5} et C2={</a:t>
            </a:r>
            <a:r>
              <a:rPr kumimoji="0" lang="fr-FR" altLang="fr-FR" b="0" i="0" u="sng"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8</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,9}</a:t>
            </a:r>
            <a:r>
              <a:rPr kumimoji="0" lang="fr-FR" altLang="fr-FR" b="0" i="0" u="none" strike="noStrike" kern="1200" cap="none" spc="0" normalizeH="0" baseline="0" noProof="0" dirty="0">
                <a:ln>
                  <a:noFill/>
                </a:ln>
                <a:solidFill>
                  <a:srgbClr val="000000"/>
                </a:solidFill>
                <a:effectLst/>
                <a:uLnTx/>
                <a:uFillTx/>
                <a:latin typeface="+mj-lt"/>
                <a:ea typeface="+mn-ea"/>
                <a:cs typeface="+mn-cs"/>
              </a:rPr>
              <a:t>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fr-FR" altLang="fr-FR" b="0" i="0" u="none" strike="noStrike" kern="1200" cap="none" spc="0" normalizeH="0" baseline="0" noProof="0" dirty="0">
                <a:ln>
                  <a:noFill/>
                </a:ln>
                <a:solidFill>
                  <a:srgbClr val="000000"/>
                </a:solidFill>
                <a:effectLst/>
                <a:uLnTx/>
                <a:uFillTx/>
                <a:latin typeface="+mj-lt"/>
                <a:ea typeface="+mn-ea"/>
                <a:cs typeface="+mn-cs"/>
              </a:rPr>
              <a:t>	E</a:t>
            </a:r>
            <a:r>
              <a:rPr kumimoji="0" lang="fr-FR" altLang="fr-FR" b="0" i="0" u="none" strike="noStrike" kern="1200" cap="none" spc="0" normalizeH="0" baseline="-25000" noProof="0" dirty="0">
                <a:ln>
                  <a:noFill/>
                </a:ln>
                <a:solidFill>
                  <a:srgbClr val="000000"/>
                </a:solidFill>
                <a:effectLst/>
                <a:uLnTx/>
                <a:uFillTx/>
                <a:latin typeface="+mj-lt"/>
                <a:ea typeface="+mn-ea"/>
                <a:cs typeface="+mn-cs"/>
              </a:rPr>
              <a:t>{3,8}</a:t>
            </a:r>
            <a:r>
              <a:rPr kumimoji="0" lang="fr-FR" altLang="fr-FR" b="0" i="0" u="none" strike="noStrike" kern="1200" cap="none" spc="0" normalizeH="0" baseline="0" noProof="0" dirty="0">
                <a:ln>
                  <a:noFill/>
                </a:ln>
                <a:solidFill>
                  <a:srgbClr val="000000"/>
                </a:solidFill>
                <a:effectLst/>
                <a:uLnTx/>
                <a:uFillTx/>
                <a:latin typeface="+mj-lt"/>
                <a:ea typeface="+mn-ea"/>
                <a:cs typeface="+mn-cs"/>
              </a:rPr>
              <a:t> =</a:t>
            </a:r>
            <a:r>
              <a:rPr kumimoji="0" lang="fr-FR" altLang="fr-FR" b="0" i="0" u="none" strike="noStrike" kern="1200" cap="none" spc="0" normalizeH="0" baseline="0" noProof="0" dirty="0" err="1">
                <a:ln>
                  <a:noFill/>
                </a:ln>
                <a:solidFill>
                  <a:srgbClr val="000000"/>
                </a:solidFill>
                <a:effectLst/>
                <a:uLnTx/>
                <a:uFillTx/>
                <a:latin typeface="+mj-lt"/>
                <a:ea typeface="+mn-ea"/>
                <a:cs typeface="+mn-cs"/>
              </a:rPr>
              <a:t>dist</a:t>
            </a:r>
            <a:r>
              <a:rPr kumimoji="0" lang="fr-FR" altLang="fr-FR" b="0" i="0" u="none" strike="noStrike" kern="1200" cap="none" spc="0" normalizeH="0" baseline="0" noProof="0" dirty="0">
                <a:ln>
                  <a:noFill/>
                </a:ln>
                <a:solidFill>
                  <a:srgbClr val="000000"/>
                </a:solidFill>
                <a:effectLst/>
                <a:uLnTx/>
                <a:uFillTx/>
                <a:latin typeface="+mj-lt"/>
                <a:ea typeface="+mn-ea"/>
                <a:cs typeface="+mn-cs"/>
              </a:rPr>
              <a:t>(1,3)</a:t>
            </a:r>
            <a:r>
              <a:rPr kumimoji="0" lang="fr-FR" altLang="fr-FR" b="0" i="0" u="none" strike="noStrike" kern="1200" cap="none" spc="0" normalizeH="0" baseline="30000" noProof="0" dirty="0">
                <a:ln>
                  <a:noFill/>
                </a:ln>
                <a:solidFill>
                  <a:srgbClr val="000000"/>
                </a:solidFill>
                <a:effectLst/>
                <a:uLnTx/>
                <a:uFillTx/>
                <a:latin typeface="+mj-lt"/>
                <a:ea typeface="+mn-ea"/>
                <a:cs typeface="+mn-cs"/>
              </a:rPr>
              <a:t>2</a:t>
            </a:r>
            <a:r>
              <a:rPr kumimoji="0" lang="fr-FR" altLang="fr-FR" b="0" i="0" u="none" strike="noStrike" kern="1200" cap="none" spc="0" normalizeH="0" baseline="0" noProof="0" dirty="0">
                <a:ln>
                  <a:noFill/>
                </a:ln>
                <a:solidFill>
                  <a:srgbClr val="000000"/>
                </a:solidFill>
                <a:effectLst/>
                <a:uLnTx/>
                <a:uFillTx/>
                <a:latin typeface="+mj-lt"/>
                <a:ea typeface="+mn-ea"/>
                <a:cs typeface="+mn-cs"/>
              </a:rPr>
              <a:t>+dist(4,3)</a:t>
            </a:r>
            <a:r>
              <a:rPr kumimoji="0" lang="fr-FR" altLang="fr-FR" b="0" i="0" u="none" strike="noStrike" kern="1200" cap="none" spc="0" normalizeH="0" baseline="30000" noProof="0" dirty="0">
                <a:ln>
                  <a:noFill/>
                </a:ln>
                <a:solidFill>
                  <a:srgbClr val="000000"/>
                </a:solidFill>
                <a:effectLst/>
                <a:uLnTx/>
                <a:uFillTx/>
                <a:latin typeface="+mj-lt"/>
                <a:ea typeface="+mn-ea"/>
                <a:cs typeface="+mn-cs"/>
              </a:rPr>
              <a:t>2</a:t>
            </a:r>
            <a:r>
              <a:rPr kumimoji="0" lang="fr-FR" altLang="fr-FR" b="0" i="0" u="none" strike="noStrike" kern="1200" cap="none" spc="0" normalizeH="0" baseline="0" noProof="0" dirty="0">
                <a:ln>
                  <a:noFill/>
                </a:ln>
                <a:solidFill>
                  <a:srgbClr val="000000"/>
                </a:solidFill>
                <a:effectLst/>
                <a:uLnTx/>
                <a:uFillTx/>
                <a:latin typeface="+mj-lt"/>
                <a:ea typeface="+mn-ea"/>
                <a:cs typeface="+mn-cs"/>
              </a:rPr>
              <a:t>+dist(5,3)</a:t>
            </a:r>
            <a:r>
              <a:rPr kumimoji="0" lang="fr-FR" altLang="fr-FR" b="0" i="0" u="none" strike="noStrike" kern="1200" cap="none" spc="0" normalizeH="0" baseline="30000" noProof="0" dirty="0">
                <a:ln>
                  <a:noFill/>
                </a:ln>
                <a:solidFill>
                  <a:srgbClr val="000000"/>
                </a:solidFill>
                <a:effectLst/>
                <a:uLnTx/>
                <a:uFillTx/>
                <a:latin typeface="+mj-lt"/>
                <a:ea typeface="+mn-ea"/>
                <a:cs typeface="+mn-cs"/>
              </a:rPr>
              <a:t>2</a:t>
            </a:r>
            <a:r>
              <a:rPr kumimoji="0" lang="fr-FR" altLang="fr-FR" b="0" i="0" u="none" strike="noStrike" kern="1200" cap="none" spc="0" normalizeH="0" baseline="0" noProof="0" dirty="0">
                <a:ln>
                  <a:noFill/>
                </a:ln>
                <a:solidFill>
                  <a:srgbClr val="000000"/>
                </a:solidFill>
                <a:effectLst/>
                <a:uLnTx/>
                <a:uFillTx/>
                <a:latin typeface="+mj-lt"/>
                <a:ea typeface="+mn-ea"/>
                <a:cs typeface="+mn-cs"/>
              </a:rPr>
              <a:t>+dist(9,8)</a:t>
            </a:r>
            <a:r>
              <a:rPr kumimoji="0" lang="fr-FR" altLang="fr-FR" b="0" i="0" u="none" strike="noStrike" kern="1200" cap="none" spc="0" normalizeH="0" baseline="30000" noProof="0" dirty="0">
                <a:ln>
                  <a:noFill/>
                </a:ln>
                <a:solidFill>
                  <a:srgbClr val="000000"/>
                </a:solidFill>
                <a:effectLst/>
                <a:uLnTx/>
                <a:uFillTx/>
                <a:latin typeface="+mj-lt"/>
                <a:ea typeface="+mn-ea"/>
                <a:cs typeface="+mn-cs"/>
              </a:rPr>
              <a:t>2</a:t>
            </a:r>
            <a:r>
              <a:rPr kumimoji="0" lang="fr-FR" altLang="fr-FR" b="0" i="0" u="none" strike="noStrike" kern="1200" cap="none" spc="0" normalizeH="0" baseline="0" noProof="0" dirty="0">
                <a:ln>
                  <a:noFill/>
                </a:ln>
                <a:solidFill>
                  <a:srgbClr val="000000"/>
                </a:solidFill>
                <a:effectLst/>
                <a:uLnTx/>
                <a:uFillTx/>
                <a:latin typeface="+mj-lt"/>
                <a:ea typeface="+mn-ea"/>
                <a:cs typeface="+mn-cs"/>
              </a:rPr>
              <a:t>=10</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	E </a:t>
            </a:r>
            <a:r>
              <a:rPr kumimoji="0" lang="fr-FR" altLang="fr-FR" b="0" i="0" u="none" strike="noStrike" kern="1200" cap="none" spc="0" normalizeH="0" baseline="-25000" noProof="0" dirty="0">
                <a:ln>
                  <a:noFill/>
                </a:ln>
                <a:solidFill>
                  <a:srgbClr val="000000"/>
                </a:solidFill>
                <a:effectLst/>
                <a:uLnTx/>
                <a:uFillTx/>
                <a:latin typeface="+mj-lt"/>
                <a:ea typeface="+mn-ea"/>
                <a:cs typeface="+mn-cs"/>
              </a:rPr>
              <a:t>{3,8}</a:t>
            </a:r>
            <a:r>
              <a:rPr kumimoji="0" lang="fr-FR" altLang="fr-FR" b="0" i="0" u="none" strike="noStrike" kern="1200" cap="none" spc="0" normalizeH="0" baseline="0" noProof="0" dirty="0">
                <a:ln>
                  <a:noFill/>
                </a:ln>
                <a:solidFill>
                  <a:srgbClr val="000000"/>
                </a:solidFill>
                <a:effectLst/>
                <a:uLnTx/>
                <a:uFillTx/>
                <a:latin typeface="+mj-lt"/>
                <a:ea typeface="+mn-ea"/>
                <a:cs typeface="+mn-cs"/>
              </a:rPr>
              <a:t> - </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E</a:t>
            </a:r>
            <a:r>
              <a:rPr kumimoji="0" lang="fr-FR" altLang="fr-FR" b="0" i="0" u="none" strike="noStrike" kern="1200" cap="none" spc="0" normalizeH="0" baseline="-25000" noProof="0" dirty="0">
                <a:ln>
                  <a:noFill/>
                </a:ln>
                <a:solidFill>
                  <a:srgbClr val="000000"/>
                </a:solidFill>
                <a:effectLst/>
                <a:uLnTx/>
                <a:uFillTx/>
                <a:latin typeface="+mj-lt"/>
                <a:ea typeface="+mn-ea"/>
                <a:cs typeface="+mn-cs"/>
                <a:sym typeface="Wingdings" panose="05000000000000000000" pitchFamily="2" charset="2"/>
              </a:rPr>
              <a:t>{1,8}</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 -29 &lt;0 donc le remplacement est fait.</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endPar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Comparons 3 et 4 M={4,8} C1 et C2 inchangés et E</a:t>
            </a:r>
            <a:r>
              <a:rPr kumimoji="0" lang="fr-FR" altLang="fr-FR" b="0" i="0" u="none" strike="noStrike" kern="1200" cap="none" spc="0" normalizeH="0" baseline="-25000" noProof="0" dirty="0">
                <a:ln>
                  <a:noFill/>
                </a:ln>
                <a:solidFill>
                  <a:srgbClr val="000000"/>
                </a:solidFill>
                <a:effectLst/>
                <a:uLnTx/>
                <a:uFillTx/>
                <a:latin typeface="+mj-lt"/>
                <a:ea typeface="+mn-ea"/>
                <a:cs typeface="+mn-cs"/>
                <a:sym typeface="Wingdings" panose="05000000000000000000" pitchFamily="2" charset="2"/>
              </a:rPr>
              <a:t>{4,8}</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a:t>
            </a:r>
            <a:r>
              <a:rPr kumimoji="0" lang="fr-FR" altLang="fr-FR" b="0" i="0" u="none" strike="noStrike" kern="1200" cap="none" spc="0" normalizeH="0" baseline="0" noProof="0" dirty="0" err="1">
                <a:ln>
                  <a:noFill/>
                </a:ln>
                <a:solidFill>
                  <a:srgbClr val="000000"/>
                </a:solidFill>
                <a:effectLst/>
                <a:uLnTx/>
                <a:uFillTx/>
                <a:latin typeface="+mj-lt"/>
                <a:ea typeface="+mn-ea"/>
                <a:cs typeface="+mn-cs"/>
                <a:sym typeface="Wingdings" panose="05000000000000000000" pitchFamily="2" charset="2"/>
              </a:rPr>
              <a:t>dist</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(1,4)</a:t>
            </a:r>
            <a:r>
              <a:rPr kumimoji="0" lang="fr-FR" altLang="fr-FR" b="0" i="0" u="none" strike="noStrike" kern="1200" cap="none" spc="0" normalizeH="0" baseline="30000" noProof="0" dirty="0">
                <a:ln>
                  <a:noFill/>
                </a:ln>
                <a:solidFill>
                  <a:srgbClr val="000000"/>
                </a:solidFill>
                <a:effectLst/>
                <a:uLnTx/>
                <a:uFillTx/>
                <a:latin typeface="+mj-lt"/>
                <a:ea typeface="+mn-ea"/>
                <a:cs typeface="+mn-cs"/>
                <a:sym typeface="Wingdings" panose="05000000000000000000" pitchFamily="2" charset="2"/>
              </a:rPr>
              <a:t>2</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+dist(3,4)</a:t>
            </a:r>
            <a:r>
              <a:rPr kumimoji="0" lang="fr-FR" altLang="fr-FR" b="0" i="0" u="none" strike="noStrike" kern="1200" cap="none" spc="0" normalizeH="0" baseline="30000" noProof="0" dirty="0">
                <a:ln>
                  <a:noFill/>
                </a:ln>
                <a:solidFill>
                  <a:srgbClr val="000000"/>
                </a:solidFill>
                <a:effectLst/>
                <a:uLnTx/>
                <a:uFillTx/>
                <a:latin typeface="+mj-lt"/>
                <a:ea typeface="+mn-ea"/>
                <a:cs typeface="+mn-cs"/>
                <a:sym typeface="Wingdings" panose="05000000000000000000" pitchFamily="2" charset="2"/>
              </a:rPr>
              <a:t>2</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+dist(5,4)</a:t>
            </a:r>
            <a:r>
              <a:rPr kumimoji="0" lang="fr-FR" altLang="fr-FR" b="0" i="0" u="none" strike="noStrike" kern="1200" cap="none" spc="0" normalizeH="0" baseline="30000" noProof="0" dirty="0">
                <a:ln>
                  <a:noFill/>
                </a:ln>
                <a:solidFill>
                  <a:srgbClr val="000000"/>
                </a:solidFill>
                <a:effectLst/>
                <a:uLnTx/>
                <a:uFillTx/>
                <a:latin typeface="+mj-lt"/>
                <a:ea typeface="+mn-ea"/>
                <a:cs typeface="+mn-cs"/>
                <a:sym typeface="Wingdings" panose="05000000000000000000" pitchFamily="2" charset="2"/>
              </a:rPr>
              <a:t>2</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+dist(8,9)</a:t>
            </a:r>
            <a:r>
              <a:rPr kumimoji="0" lang="fr-FR" altLang="fr-FR" b="0" i="0" u="none" strike="noStrike" kern="1200" cap="none" spc="0" normalizeH="0" baseline="30000" noProof="0" dirty="0">
                <a:ln>
                  <a:noFill/>
                </a:ln>
                <a:solidFill>
                  <a:srgbClr val="000000"/>
                </a:solidFill>
                <a:effectLst/>
                <a:uLnTx/>
                <a:uFillTx/>
                <a:latin typeface="+mj-lt"/>
                <a:ea typeface="+mn-ea"/>
                <a:cs typeface="+mn-cs"/>
                <a:sym typeface="Wingdings" panose="05000000000000000000" pitchFamily="2" charset="2"/>
              </a:rPr>
              <a:t>2</a:t>
            </a: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 12 3 n’est pas remplacé par 4</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fr-FR" altLang="fr-FR" b="0" i="0" u="none" strike="noStrike" kern="1200" cap="none" spc="0" normalizeH="0" baseline="0" noProof="0" dirty="0">
                <a:ln>
                  <a:noFill/>
                </a:ln>
                <a:solidFill>
                  <a:srgbClr val="000000"/>
                </a:solidFill>
                <a:effectLst/>
                <a:uLnTx/>
                <a:uFillTx/>
                <a:latin typeface="+mj-lt"/>
                <a:ea typeface="+mn-ea"/>
                <a:cs typeface="+mn-cs"/>
                <a:sym typeface="Wingdings" panose="05000000000000000000" pitchFamily="2" charset="2"/>
              </a:rPr>
              <a:t>Comparons 3 et 5M={5,8} C1 et C2 inchangés et E{5,8}&gt;E{3,8}</a:t>
            </a:r>
          </a:p>
          <a:p>
            <a:pPr marL="0" indent="0">
              <a:buNone/>
            </a:pPr>
            <a:endParaRPr lang="fr-FR" dirty="0">
              <a:latin typeface="+mj-lt"/>
            </a:endParaRPr>
          </a:p>
        </p:txBody>
      </p:sp>
      <p:sp>
        <p:nvSpPr>
          <p:cNvPr id="4" name="Espace réservé du numéro de diapositive 3">
            <a:extLst>
              <a:ext uri="{FF2B5EF4-FFF2-40B4-BE49-F238E27FC236}">
                <a16:creationId xmlns:a16="http://schemas.microsoft.com/office/drawing/2014/main" id="{85B9B48A-D6C5-4196-99C6-03AACA15A0DF}"/>
              </a:ext>
            </a:extLst>
          </p:cNvPr>
          <p:cNvSpPr>
            <a:spLocks noGrp="1"/>
          </p:cNvSpPr>
          <p:nvPr>
            <p:ph type="sldNum" sz="quarter" idx="12"/>
          </p:nvPr>
        </p:nvSpPr>
        <p:spPr/>
        <p:txBody>
          <a:bodyPr/>
          <a:lstStyle/>
          <a:p>
            <a:fld id="{F54A3231-3632-4722-BDDC-460418050467}" type="slidenum">
              <a:rPr lang="fr-FR" smtClean="0"/>
              <a:t>15</a:t>
            </a:fld>
            <a:endParaRPr lang="fr-FR" dirty="0"/>
          </a:p>
        </p:txBody>
      </p:sp>
    </p:spTree>
    <p:extLst>
      <p:ext uri="{BB962C8B-B14F-4D97-AF65-F5344CB8AC3E}">
        <p14:creationId xmlns:p14="http://schemas.microsoft.com/office/powerpoint/2010/main" val="4170061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EBE6FE6-659E-4CF2-8216-301B0B86BB72}"/>
              </a:ext>
            </a:extLst>
          </p:cNvPr>
          <p:cNvSpPr>
            <a:spLocks noGrp="1"/>
          </p:cNvSpPr>
          <p:nvPr>
            <p:ph type="sldNum" sz="quarter" idx="12"/>
          </p:nvPr>
        </p:nvSpPr>
        <p:spPr/>
        <p:txBody>
          <a:bodyPr/>
          <a:lstStyle/>
          <a:p>
            <a:fld id="{F54A3231-3632-4722-BDDC-460418050467}" type="slidenum">
              <a:rPr lang="fr-FR" smtClean="0"/>
              <a:t>16</a:t>
            </a:fld>
            <a:endParaRPr lang="fr-FR" dirty="0"/>
          </a:p>
        </p:txBody>
      </p:sp>
      <p:sp>
        <p:nvSpPr>
          <p:cNvPr id="7" name="Titre 1">
            <a:extLst>
              <a:ext uri="{FF2B5EF4-FFF2-40B4-BE49-F238E27FC236}">
                <a16:creationId xmlns:a16="http://schemas.microsoft.com/office/drawing/2014/main" id="{B703B1B7-DBC8-4938-B7F2-CA1CFAB06867}"/>
              </a:ext>
            </a:extLst>
          </p:cNvPr>
          <p:cNvSpPr>
            <a:spLocks noGrp="1"/>
          </p:cNvSpPr>
          <p:nvPr>
            <p:ph type="title"/>
          </p:nvPr>
        </p:nvSpPr>
        <p:spPr>
          <a:xfrm>
            <a:off x="2592925" y="624110"/>
            <a:ext cx="8911687" cy="1280890"/>
          </a:xfrm>
        </p:spPr>
        <p:txBody>
          <a:bodyPr>
            <a:normAutofit/>
          </a:bodyPr>
          <a:lstStyle/>
          <a:p>
            <a:r>
              <a:rPr lang="fr-FR" sz="2800" dirty="0">
                <a:solidFill>
                  <a:schemeClr val="accent1"/>
                </a:solidFill>
                <a:latin typeface="+mn-lt"/>
                <a:ea typeface="+mn-ea"/>
                <a:cs typeface="+mn-cs"/>
              </a:rPr>
              <a:t>Exemple de graphique k-médoïdes en fonction des valeurs des similarités</a:t>
            </a:r>
            <a:endParaRPr lang="fr-FR" sz="2800" dirty="0"/>
          </a:p>
        </p:txBody>
      </p:sp>
      <p:grpSp>
        <p:nvGrpSpPr>
          <p:cNvPr id="10" name="Group 14">
            <a:extLst>
              <a:ext uri="{FF2B5EF4-FFF2-40B4-BE49-F238E27FC236}">
                <a16:creationId xmlns:a16="http://schemas.microsoft.com/office/drawing/2014/main" id="{12F6C023-9B53-43F9-BABB-AC77E5579125}"/>
              </a:ext>
            </a:extLst>
          </p:cNvPr>
          <p:cNvGrpSpPr>
            <a:grpSpLocks/>
          </p:cNvGrpSpPr>
          <p:nvPr/>
        </p:nvGrpSpPr>
        <p:grpSpPr bwMode="auto">
          <a:xfrm>
            <a:off x="5561711" y="1708998"/>
            <a:ext cx="2514600" cy="2597496"/>
            <a:chOff x="864" y="720"/>
            <a:chExt cx="1584" cy="1920"/>
          </a:xfrm>
        </p:grpSpPr>
        <p:grpSp>
          <p:nvGrpSpPr>
            <p:cNvPr id="11" name="Group 15">
              <a:extLst>
                <a:ext uri="{FF2B5EF4-FFF2-40B4-BE49-F238E27FC236}">
                  <a16:creationId xmlns:a16="http://schemas.microsoft.com/office/drawing/2014/main" id="{50332F95-DAA9-43BA-A75F-A8861F441CD5}"/>
                </a:ext>
              </a:extLst>
            </p:cNvPr>
            <p:cNvGrpSpPr>
              <a:grpSpLocks/>
            </p:cNvGrpSpPr>
            <p:nvPr/>
          </p:nvGrpSpPr>
          <p:grpSpPr bwMode="auto">
            <a:xfrm>
              <a:off x="864" y="720"/>
              <a:ext cx="1584" cy="1488"/>
              <a:chOff x="864" y="720"/>
              <a:chExt cx="1584" cy="1488"/>
            </a:xfrm>
          </p:grpSpPr>
          <p:graphicFrame>
            <p:nvGraphicFramePr>
              <p:cNvPr id="13" name="Object 16">
                <a:extLst>
                  <a:ext uri="{FF2B5EF4-FFF2-40B4-BE49-F238E27FC236}">
                    <a16:creationId xmlns:a16="http://schemas.microsoft.com/office/drawing/2014/main" id="{7AD69A25-CA46-465A-87D2-05AEE3FFC685}"/>
                  </a:ext>
                </a:extLst>
              </p:cNvPr>
              <p:cNvGraphicFramePr>
                <a:graphicFrameLocks noChangeAspect="1"/>
              </p:cNvGraphicFramePr>
              <p:nvPr>
                <p:extLst>
                  <p:ext uri="{D42A27DB-BD31-4B8C-83A1-F6EECF244321}">
                    <p14:modId xmlns:p14="http://schemas.microsoft.com/office/powerpoint/2010/main" val="4125359863"/>
                  </p:ext>
                </p:extLst>
              </p:nvPr>
            </p:nvGraphicFramePr>
            <p:xfrm>
              <a:off x="864" y="720"/>
              <a:ext cx="1584" cy="1488"/>
            </p:xfrm>
            <a:graphic>
              <a:graphicData uri="http://schemas.openxmlformats.org/presentationml/2006/ole">
                <mc:AlternateContent xmlns:mc="http://schemas.openxmlformats.org/markup-compatibility/2006">
                  <mc:Choice xmlns:v="urn:schemas-microsoft-com:vml" Requires="v">
                    <p:oleObj spid="_x0000_s3546" name="Worksheet" r:id="rId3" imgW="2200656" imgH="2076907" progId="Excel.Sheet.8">
                      <p:embed/>
                    </p:oleObj>
                  </mc:Choice>
                  <mc:Fallback>
                    <p:oleObj name="Worksheet" r:id="rId3" imgW="2200656" imgH="2076907" progId="Excel.Sheet.8">
                      <p:embed/>
                      <p:pic>
                        <p:nvPicPr>
                          <p:cNvPr id="1468432" name="Object 16">
                            <a:extLst>
                              <a:ext uri="{FF2B5EF4-FFF2-40B4-BE49-F238E27FC236}">
                                <a16:creationId xmlns:a16="http://schemas.microsoft.com/office/drawing/2014/main" id="{0DF164F9-2D89-478B-B70F-44D155A88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720"/>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17">
                <a:extLst>
                  <a:ext uri="{FF2B5EF4-FFF2-40B4-BE49-F238E27FC236}">
                    <a16:creationId xmlns:a16="http://schemas.microsoft.com/office/drawing/2014/main" id="{4E43453F-CE92-44EB-99C0-BAF4C491872A}"/>
                  </a:ext>
                </a:extLst>
              </p:cNvPr>
              <p:cNvSpPr txBox="1">
                <a:spLocks noChangeArrowheads="1"/>
              </p:cNvSpPr>
              <p:nvPr/>
            </p:nvSpPr>
            <p:spPr bwMode="auto">
              <a:xfrm>
                <a:off x="1257" y="990"/>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fr-FR" sz="1800" b="1" i="1" dirty="0">
                    <a:latin typeface="Times New Roman" panose="02020603050405020304" pitchFamily="18" charset="0"/>
                  </a:rPr>
                  <a:t>t</a:t>
                </a:r>
                <a:endParaRPr lang="en-US" altLang="fr-FR" dirty="0">
                  <a:latin typeface="Times New Roman" panose="02020603050405020304" pitchFamily="18" charset="0"/>
                </a:endParaRPr>
              </a:p>
            </p:txBody>
          </p:sp>
          <p:sp>
            <p:nvSpPr>
              <p:cNvPr id="15" name="Text Box 18">
                <a:extLst>
                  <a:ext uri="{FF2B5EF4-FFF2-40B4-BE49-F238E27FC236}">
                    <a16:creationId xmlns:a16="http://schemas.microsoft.com/office/drawing/2014/main" id="{B641B8B9-D995-4E9B-9117-3B24208D9148}"/>
                  </a:ext>
                </a:extLst>
              </p:cNvPr>
              <p:cNvSpPr txBox="1">
                <a:spLocks noChangeArrowheads="1"/>
              </p:cNvSpPr>
              <p:nvPr/>
            </p:nvSpPr>
            <p:spPr bwMode="auto">
              <a:xfrm>
                <a:off x="1653" y="1451"/>
                <a:ext cx="28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fr-FR" sz="1800" b="1" i="1" dirty="0" err="1">
                    <a:latin typeface="Times New Roman" panose="02020603050405020304" pitchFamily="18" charset="0"/>
                  </a:rPr>
                  <a:t>i</a:t>
                </a:r>
                <a:endParaRPr lang="en-US" altLang="fr-FR" dirty="0">
                  <a:latin typeface="Times New Roman" panose="02020603050405020304" pitchFamily="18" charset="0"/>
                </a:endParaRPr>
              </a:p>
            </p:txBody>
          </p:sp>
          <p:sp>
            <p:nvSpPr>
              <p:cNvPr id="16" name="Text Box 19">
                <a:extLst>
                  <a:ext uri="{FF2B5EF4-FFF2-40B4-BE49-F238E27FC236}">
                    <a16:creationId xmlns:a16="http://schemas.microsoft.com/office/drawing/2014/main" id="{649B78ED-AEDE-4C4B-B642-2C0443782624}"/>
                  </a:ext>
                </a:extLst>
              </p:cNvPr>
              <p:cNvSpPr txBox="1">
                <a:spLocks noChangeArrowheads="1"/>
              </p:cNvSpPr>
              <p:nvPr/>
            </p:nvSpPr>
            <p:spPr bwMode="auto">
              <a:xfrm>
                <a:off x="1946" y="1451"/>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fr-FR" sz="1800" b="1" i="1">
                    <a:latin typeface="Times New Roman" panose="02020603050405020304" pitchFamily="18" charset="0"/>
                  </a:rPr>
                  <a:t>h</a:t>
                </a:r>
                <a:endParaRPr lang="en-US" altLang="fr-FR">
                  <a:latin typeface="Times New Roman" panose="02020603050405020304" pitchFamily="18" charset="0"/>
                </a:endParaRPr>
              </a:p>
            </p:txBody>
          </p:sp>
          <p:sp>
            <p:nvSpPr>
              <p:cNvPr id="17" name="Text Box 20">
                <a:extLst>
                  <a:ext uri="{FF2B5EF4-FFF2-40B4-BE49-F238E27FC236}">
                    <a16:creationId xmlns:a16="http://schemas.microsoft.com/office/drawing/2014/main" id="{866615AF-B0B8-457C-95FF-01C48F983C4E}"/>
                  </a:ext>
                </a:extLst>
              </p:cNvPr>
              <p:cNvSpPr txBox="1">
                <a:spLocks noChangeArrowheads="1"/>
              </p:cNvSpPr>
              <p:nvPr/>
            </p:nvSpPr>
            <p:spPr bwMode="auto">
              <a:xfrm>
                <a:off x="1946" y="1220"/>
                <a:ext cx="22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n-US" altLang="fr-FR" sz="1800" b="1" i="1">
                    <a:latin typeface="Times New Roman" panose="02020603050405020304" pitchFamily="18" charset="0"/>
                  </a:rPr>
                  <a:t>j</a:t>
                </a:r>
                <a:endParaRPr lang="en-US" altLang="fr-FR">
                  <a:latin typeface="Times New Roman" panose="02020603050405020304" pitchFamily="18" charset="0"/>
                </a:endParaRPr>
              </a:p>
            </p:txBody>
          </p:sp>
          <p:sp>
            <p:nvSpPr>
              <p:cNvPr id="18" name="Line 21">
                <a:extLst>
                  <a:ext uri="{FF2B5EF4-FFF2-40B4-BE49-F238E27FC236}">
                    <a16:creationId xmlns:a16="http://schemas.microsoft.com/office/drawing/2014/main" id="{3672C7DE-BD9B-43F6-9791-52D02D8AFDDF}"/>
                  </a:ext>
                </a:extLst>
              </p:cNvPr>
              <p:cNvSpPr>
                <a:spLocks noChangeShapeType="1"/>
              </p:cNvSpPr>
              <p:nvPr/>
            </p:nvSpPr>
            <p:spPr bwMode="auto">
              <a:xfrm>
                <a:off x="1934" y="1358"/>
                <a:ext cx="0" cy="1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19" name="Line 22">
                <a:extLst>
                  <a:ext uri="{FF2B5EF4-FFF2-40B4-BE49-F238E27FC236}">
                    <a16:creationId xmlns:a16="http://schemas.microsoft.com/office/drawing/2014/main" id="{6CFD646F-EBB6-4831-A459-675AF347BC31}"/>
                  </a:ext>
                </a:extLst>
              </p:cNvPr>
              <p:cNvSpPr>
                <a:spLocks noChangeShapeType="1"/>
              </p:cNvSpPr>
              <p:nvPr/>
            </p:nvSpPr>
            <p:spPr bwMode="auto">
              <a:xfrm flipH="1">
                <a:off x="1806" y="1315"/>
                <a:ext cx="85"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20" name="Oval 23">
                <a:extLst>
                  <a:ext uri="{FF2B5EF4-FFF2-40B4-BE49-F238E27FC236}">
                    <a16:creationId xmlns:a16="http://schemas.microsoft.com/office/drawing/2014/main" id="{F2D4A5DB-F569-4F2F-AD10-EF7B5940E719}"/>
                  </a:ext>
                </a:extLst>
              </p:cNvPr>
              <p:cNvSpPr>
                <a:spLocks noChangeArrowheads="1"/>
              </p:cNvSpPr>
              <p:nvPr/>
            </p:nvSpPr>
            <p:spPr bwMode="auto">
              <a:xfrm>
                <a:off x="1164" y="890"/>
                <a:ext cx="513" cy="765"/>
              </a:xfrm>
              <a:prstGeom prst="ellipse">
                <a:avLst/>
              </a:prstGeom>
              <a:noFill/>
              <a:ln w="9525">
                <a:solidFill>
                  <a:schemeClr val="tx1"/>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21" name="Oval 24">
                <a:extLst>
                  <a:ext uri="{FF2B5EF4-FFF2-40B4-BE49-F238E27FC236}">
                    <a16:creationId xmlns:a16="http://schemas.microsoft.com/office/drawing/2014/main" id="{5D806195-4314-457F-B11D-855A2BB41F33}"/>
                  </a:ext>
                </a:extLst>
              </p:cNvPr>
              <p:cNvSpPr>
                <a:spLocks noChangeArrowheads="1"/>
              </p:cNvSpPr>
              <p:nvPr/>
            </p:nvSpPr>
            <p:spPr bwMode="auto">
              <a:xfrm>
                <a:off x="1677" y="1230"/>
                <a:ext cx="514" cy="638"/>
              </a:xfrm>
              <a:prstGeom prst="ellipse">
                <a:avLst/>
              </a:prstGeom>
              <a:noFill/>
              <a:ln w="9525">
                <a:solidFill>
                  <a:schemeClr val="tx1"/>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grpSp>
        <p:graphicFrame>
          <p:nvGraphicFramePr>
            <p:cNvPr id="12" name="Object 25">
              <a:extLst>
                <a:ext uri="{FF2B5EF4-FFF2-40B4-BE49-F238E27FC236}">
                  <a16:creationId xmlns:a16="http://schemas.microsoft.com/office/drawing/2014/main" id="{474A0FA7-203E-4B19-BE45-8F9812DB2661}"/>
                </a:ext>
              </a:extLst>
            </p:cNvPr>
            <p:cNvGraphicFramePr>
              <a:graphicFrameLocks noChangeAspect="1"/>
            </p:cNvGraphicFramePr>
            <p:nvPr>
              <p:extLst>
                <p:ext uri="{D42A27DB-BD31-4B8C-83A1-F6EECF244321}">
                  <p14:modId xmlns:p14="http://schemas.microsoft.com/office/powerpoint/2010/main" val="866357061"/>
                </p:ext>
              </p:extLst>
            </p:nvPr>
          </p:nvGraphicFramePr>
          <p:xfrm>
            <a:off x="972" y="2208"/>
            <a:ext cx="1428" cy="432"/>
          </p:xfrm>
          <a:graphic>
            <a:graphicData uri="http://schemas.openxmlformats.org/presentationml/2006/ole">
              <mc:AlternateContent xmlns:mc="http://schemas.openxmlformats.org/markup-compatibility/2006">
                <mc:Choice xmlns:v="urn:schemas-microsoft-com:vml" Requires="v">
                  <p:oleObj spid="_x0000_s3547" name="Document" r:id="rId5" imgW="2324322" imgH="698307" progId="Word.Document.8">
                    <p:embed/>
                  </p:oleObj>
                </mc:Choice>
                <mc:Fallback>
                  <p:oleObj name="Document" r:id="rId5" imgW="2324322" imgH="698307" progId="Word.Document.8">
                    <p:embed/>
                    <p:pic>
                      <p:nvPicPr>
                        <p:cNvPr id="1468441" name="Object 25">
                          <a:extLst>
                            <a:ext uri="{FF2B5EF4-FFF2-40B4-BE49-F238E27FC236}">
                              <a16:creationId xmlns:a16="http://schemas.microsoft.com/office/drawing/2014/main" id="{052E6DBD-2BA4-4393-91F3-81355C572872}"/>
                            </a:ext>
                          </a:extLst>
                        </p:cNvPr>
                        <p:cNvPicPr>
                          <a:picLocks noChangeAspect="1" noChangeArrowheads="1"/>
                        </p:cNvPicPr>
                        <p:nvPr/>
                      </p:nvPicPr>
                      <p:blipFill>
                        <a:blip r:embed="rId6"/>
                        <a:srcRect/>
                        <a:stretch>
                          <a:fillRect/>
                        </a:stretch>
                      </p:blipFill>
                      <p:spPr bwMode="auto">
                        <a:xfrm>
                          <a:off x="972" y="2208"/>
                          <a:ext cx="1428"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2" name="Group 3">
            <a:extLst>
              <a:ext uri="{FF2B5EF4-FFF2-40B4-BE49-F238E27FC236}">
                <a16:creationId xmlns:a16="http://schemas.microsoft.com/office/drawing/2014/main" id="{752F37BD-97F6-4B2E-B537-1152E5C1F9AE}"/>
              </a:ext>
            </a:extLst>
          </p:cNvPr>
          <p:cNvGrpSpPr>
            <a:grpSpLocks/>
          </p:cNvGrpSpPr>
          <p:nvPr/>
        </p:nvGrpSpPr>
        <p:grpSpPr bwMode="auto">
          <a:xfrm>
            <a:off x="9388380" y="1712125"/>
            <a:ext cx="2667000" cy="2490378"/>
            <a:chOff x="3168" y="561"/>
            <a:chExt cx="1680" cy="1827"/>
          </a:xfrm>
        </p:grpSpPr>
        <p:grpSp>
          <p:nvGrpSpPr>
            <p:cNvPr id="23" name="Group 4">
              <a:extLst>
                <a:ext uri="{FF2B5EF4-FFF2-40B4-BE49-F238E27FC236}">
                  <a16:creationId xmlns:a16="http://schemas.microsoft.com/office/drawing/2014/main" id="{FB459469-9A8C-4497-9ECA-0650967B65FB}"/>
                </a:ext>
              </a:extLst>
            </p:cNvPr>
            <p:cNvGrpSpPr>
              <a:grpSpLocks/>
            </p:cNvGrpSpPr>
            <p:nvPr/>
          </p:nvGrpSpPr>
          <p:grpSpPr bwMode="auto">
            <a:xfrm>
              <a:off x="3168" y="561"/>
              <a:ext cx="1680" cy="1488"/>
              <a:chOff x="3168" y="561"/>
              <a:chExt cx="1680" cy="1488"/>
            </a:xfrm>
          </p:grpSpPr>
          <p:graphicFrame>
            <p:nvGraphicFramePr>
              <p:cNvPr id="25" name="Object 5">
                <a:extLst>
                  <a:ext uri="{FF2B5EF4-FFF2-40B4-BE49-F238E27FC236}">
                    <a16:creationId xmlns:a16="http://schemas.microsoft.com/office/drawing/2014/main" id="{0F128D98-2344-4606-AB23-B9B4F641B4F6}"/>
                  </a:ext>
                </a:extLst>
              </p:cNvPr>
              <p:cNvGraphicFramePr>
                <a:graphicFrameLocks noChangeAspect="1"/>
              </p:cNvGraphicFramePr>
              <p:nvPr>
                <p:extLst>
                  <p:ext uri="{D42A27DB-BD31-4B8C-83A1-F6EECF244321}">
                    <p14:modId xmlns:p14="http://schemas.microsoft.com/office/powerpoint/2010/main" val="1554510719"/>
                  </p:ext>
                </p:extLst>
              </p:nvPr>
            </p:nvGraphicFramePr>
            <p:xfrm>
              <a:off x="3168" y="561"/>
              <a:ext cx="1680" cy="1488"/>
            </p:xfrm>
            <a:graphic>
              <a:graphicData uri="http://schemas.openxmlformats.org/presentationml/2006/ole">
                <mc:AlternateContent xmlns:mc="http://schemas.openxmlformats.org/markup-compatibility/2006">
                  <mc:Choice xmlns:v="urn:schemas-microsoft-com:vml" Requires="v">
                    <p:oleObj spid="_x0000_s3548" name="Worksheet" r:id="rId7" imgW="2200656" imgH="2076907" progId="Excel.Sheet.8">
                      <p:embed/>
                    </p:oleObj>
                  </mc:Choice>
                  <mc:Fallback>
                    <p:oleObj name="Worksheet" r:id="rId7" imgW="2200656" imgH="2076907" progId="Excel.Sheet.8">
                      <p:embed/>
                      <p:pic>
                        <p:nvPicPr>
                          <p:cNvPr id="1468421" name="Object 5">
                            <a:extLst>
                              <a:ext uri="{FF2B5EF4-FFF2-40B4-BE49-F238E27FC236}">
                                <a16:creationId xmlns:a16="http://schemas.microsoft.com/office/drawing/2014/main" id="{A08A3B95-D512-4283-BFD9-32C2F0E96E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8" y="561"/>
                            <a:ext cx="1680"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Text Box 6">
                <a:extLst>
                  <a:ext uri="{FF2B5EF4-FFF2-40B4-BE49-F238E27FC236}">
                    <a16:creationId xmlns:a16="http://schemas.microsoft.com/office/drawing/2014/main" id="{F5AD9D4D-6958-4C91-A20D-F545F37EE53B}"/>
                  </a:ext>
                </a:extLst>
              </p:cNvPr>
              <p:cNvSpPr txBox="1">
                <a:spLocks noChangeArrowheads="1"/>
              </p:cNvSpPr>
              <p:nvPr/>
            </p:nvSpPr>
            <p:spPr bwMode="auto">
              <a:xfrm>
                <a:off x="3928" y="884"/>
                <a:ext cx="23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n-US" altLang="fr-FR" sz="1800" b="1" i="1">
                    <a:latin typeface="Times New Roman" panose="02020603050405020304" pitchFamily="18" charset="0"/>
                  </a:rPr>
                  <a:t>j</a:t>
                </a:r>
                <a:endParaRPr lang="en-US" altLang="fr-FR">
                  <a:latin typeface="Times New Roman" panose="02020603050405020304" pitchFamily="18" charset="0"/>
                </a:endParaRPr>
              </a:p>
            </p:txBody>
          </p:sp>
          <p:sp>
            <p:nvSpPr>
              <p:cNvPr id="27" name="Text Box 7">
                <a:extLst>
                  <a:ext uri="{FF2B5EF4-FFF2-40B4-BE49-F238E27FC236}">
                    <a16:creationId xmlns:a16="http://schemas.microsoft.com/office/drawing/2014/main" id="{BC848BFF-D9BB-4A95-9091-CE55D54F54FC}"/>
                  </a:ext>
                </a:extLst>
              </p:cNvPr>
              <p:cNvSpPr txBox="1">
                <a:spLocks noChangeArrowheads="1"/>
              </p:cNvSpPr>
              <p:nvPr/>
            </p:nvSpPr>
            <p:spPr bwMode="auto">
              <a:xfrm>
                <a:off x="3576" y="956"/>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fr-FR" altLang="fr-FR">
                  <a:latin typeface="Times New Roman" panose="02020603050405020304" pitchFamily="18" charset="0"/>
                </a:endParaRPr>
              </a:p>
            </p:txBody>
          </p:sp>
          <p:sp>
            <p:nvSpPr>
              <p:cNvPr id="28" name="Text Box 8">
                <a:extLst>
                  <a:ext uri="{FF2B5EF4-FFF2-40B4-BE49-F238E27FC236}">
                    <a16:creationId xmlns:a16="http://schemas.microsoft.com/office/drawing/2014/main" id="{DBA6BB7C-A498-43B3-8A2B-BCB58658F7A7}"/>
                  </a:ext>
                </a:extLst>
              </p:cNvPr>
              <p:cNvSpPr txBox="1">
                <a:spLocks noChangeArrowheads="1"/>
              </p:cNvSpPr>
              <p:nvPr/>
            </p:nvSpPr>
            <p:spPr bwMode="auto">
              <a:xfrm>
                <a:off x="4157" y="1542"/>
                <a:ext cx="2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fr-FR" sz="1800" b="1" i="1">
                    <a:latin typeface="Times New Roman" panose="02020603050405020304" pitchFamily="18" charset="0"/>
                  </a:rPr>
                  <a:t>i</a:t>
                </a:r>
                <a:endParaRPr lang="en-US" altLang="fr-FR">
                  <a:latin typeface="Times New Roman" panose="02020603050405020304" pitchFamily="18" charset="0"/>
                </a:endParaRPr>
              </a:p>
            </p:txBody>
          </p:sp>
          <p:sp>
            <p:nvSpPr>
              <p:cNvPr id="29" name="Text Box 9">
                <a:extLst>
                  <a:ext uri="{FF2B5EF4-FFF2-40B4-BE49-F238E27FC236}">
                    <a16:creationId xmlns:a16="http://schemas.microsoft.com/office/drawing/2014/main" id="{DBE6988C-D828-4818-8C96-0098B04EF4DD}"/>
                  </a:ext>
                </a:extLst>
              </p:cNvPr>
              <p:cNvSpPr txBox="1">
                <a:spLocks noChangeArrowheads="1"/>
              </p:cNvSpPr>
              <p:nvPr/>
            </p:nvSpPr>
            <p:spPr bwMode="auto">
              <a:xfrm>
                <a:off x="4136" y="1432"/>
                <a:ext cx="23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fr-FR" sz="1800" b="1" i="1">
                    <a:latin typeface="Times New Roman" panose="02020603050405020304" pitchFamily="18" charset="0"/>
                  </a:rPr>
                  <a:t>h</a:t>
                </a:r>
                <a:endParaRPr lang="en-US" altLang="fr-FR">
                  <a:latin typeface="Times New Roman" panose="02020603050405020304" pitchFamily="18" charset="0"/>
                </a:endParaRPr>
              </a:p>
            </p:txBody>
          </p:sp>
          <p:sp>
            <p:nvSpPr>
              <p:cNvPr id="30" name="Text Box 10">
                <a:extLst>
                  <a:ext uri="{FF2B5EF4-FFF2-40B4-BE49-F238E27FC236}">
                    <a16:creationId xmlns:a16="http://schemas.microsoft.com/office/drawing/2014/main" id="{A60D666F-200C-414E-AEA4-2A75A295C59E}"/>
                  </a:ext>
                </a:extLst>
              </p:cNvPr>
              <p:cNvSpPr txBox="1">
                <a:spLocks noChangeArrowheads="1"/>
              </p:cNvSpPr>
              <p:nvPr/>
            </p:nvSpPr>
            <p:spPr bwMode="auto">
              <a:xfrm>
                <a:off x="3607" y="956"/>
                <a:ext cx="1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fr-FR" sz="1800" b="1" i="1">
                    <a:latin typeface="Times New Roman" panose="02020603050405020304" pitchFamily="18" charset="0"/>
                  </a:rPr>
                  <a:t>t</a:t>
                </a:r>
                <a:endParaRPr lang="en-US" altLang="fr-FR">
                  <a:latin typeface="Times New Roman" panose="02020603050405020304" pitchFamily="18" charset="0"/>
                </a:endParaRPr>
              </a:p>
            </p:txBody>
          </p:sp>
          <p:sp>
            <p:nvSpPr>
              <p:cNvPr id="31" name="Oval 11">
                <a:extLst>
                  <a:ext uri="{FF2B5EF4-FFF2-40B4-BE49-F238E27FC236}">
                    <a16:creationId xmlns:a16="http://schemas.microsoft.com/office/drawing/2014/main" id="{2BE9CBB8-CBC0-4AE6-ABB7-879AD5FB3C6F}"/>
                  </a:ext>
                </a:extLst>
              </p:cNvPr>
              <p:cNvSpPr>
                <a:spLocks noChangeArrowheads="1"/>
              </p:cNvSpPr>
              <p:nvPr/>
            </p:nvSpPr>
            <p:spPr bwMode="auto">
              <a:xfrm>
                <a:off x="3528" y="837"/>
                <a:ext cx="520" cy="784"/>
              </a:xfrm>
              <a:prstGeom prst="ellipse">
                <a:avLst/>
              </a:prstGeom>
              <a:noFill/>
              <a:ln w="9525">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32" name="Oval 12">
                <a:extLst>
                  <a:ext uri="{FF2B5EF4-FFF2-40B4-BE49-F238E27FC236}">
                    <a16:creationId xmlns:a16="http://schemas.microsoft.com/office/drawing/2014/main" id="{6EAD9DF4-2D7B-4A90-8DBA-2FE79B9E783F}"/>
                  </a:ext>
                </a:extLst>
              </p:cNvPr>
              <p:cNvSpPr>
                <a:spLocks noChangeArrowheads="1"/>
              </p:cNvSpPr>
              <p:nvPr/>
            </p:nvSpPr>
            <p:spPr bwMode="auto">
              <a:xfrm>
                <a:off x="4088" y="1268"/>
                <a:ext cx="520" cy="548"/>
              </a:xfrm>
              <a:prstGeom prst="ellipse">
                <a:avLst/>
              </a:prstGeom>
              <a:noFill/>
              <a:ln w="9525">
                <a:solidFill>
                  <a:schemeClr val="tx1"/>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grpSp>
        <p:graphicFrame>
          <p:nvGraphicFramePr>
            <p:cNvPr id="24" name="Object 13">
              <a:extLst>
                <a:ext uri="{FF2B5EF4-FFF2-40B4-BE49-F238E27FC236}">
                  <a16:creationId xmlns:a16="http://schemas.microsoft.com/office/drawing/2014/main" id="{6D894A43-AB38-43D1-95EC-703BAA67B1D0}"/>
                </a:ext>
              </a:extLst>
            </p:cNvPr>
            <p:cNvGraphicFramePr>
              <a:graphicFrameLocks noChangeAspect="1"/>
            </p:cNvGraphicFramePr>
            <p:nvPr/>
          </p:nvGraphicFramePr>
          <p:xfrm>
            <a:off x="3216" y="2160"/>
            <a:ext cx="696" cy="228"/>
          </p:xfrm>
          <a:graphic>
            <a:graphicData uri="http://schemas.openxmlformats.org/presentationml/2006/ole">
              <mc:AlternateContent xmlns:mc="http://schemas.openxmlformats.org/markup-compatibility/2006">
                <mc:Choice xmlns:v="urn:schemas-microsoft-com:vml" Requires="v">
                  <p:oleObj spid="_x0000_s3549" name="Document" r:id="rId9" imgW="1141560" imgH="387360" progId="Word.Document.8">
                    <p:embed/>
                  </p:oleObj>
                </mc:Choice>
                <mc:Fallback>
                  <p:oleObj name="Document" r:id="rId9" imgW="1141560" imgH="387360" progId="Word.Document.8">
                    <p:embed/>
                    <p:pic>
                      <p:nvPicPr>
                        <p:cNvPr id="1468429" name="Object 13">
                          <a:extLst>
                            <a:ext uri="{FF2B5EF4-FFF2-40B4-BE49-F238E27FC236}">
                              <a16:creationId xmlns:a16="http://schemas.microsoft.com/office/drawing/2014/main" id="{5578B9DF-315C-490E-B6E7-30CC0091E0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6" y="2160"/>
                          <a:ext cx="696"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3" name="Group 26">
            <a:extLst>
              <a:ext uri="{FF2B5EF4-FFF2-40B4-BE49-F238E27FC236}">
                <a16:creationId xmlns:a16="http://schemas.microsoft.com/office/drawing/2014/main" id="{8C6AF797-975F-4E86-85B2-5E1F98B36DF4}"/>
              </a:ext>
            </a:extLst>
          </p:cNvPr>
          <p:cNvGrpSpPr>
            <a:grpSpLocks/>
          </p:cNvGrpSpPr>
          <p:nvPr/>
        </p:nvGrpSpPr>
        <p:grpSpPr bwMode="auto">
          <a:xfrm>
            <a:off x="5489336" y="4382480"/>
            <a:ext cx="2587625" cy="2456623"/>
            <a:chOff x="818" y="2496"/>
            <a:chExt cx="1630" cy="1668"/>
          </a:xfrm>
        </p:grpSpPr>
        <p:grpSp>
          <p:nvGrpSpPr>
            <p:cNvPr id="34" name="Group 27">
              <a:extLst>
                <a:ext uri="{FF2B5EF4-FFF2-40B4-BE49-F238E27FC236}">
                  <a16:creationId xmlns:a16="http://schemas.microsoft.com/office/drawing/2014/main" id="{4AAD41C2-A69A-4D5E-9B8C-0D0AF76A4AD1}"/>
                </a:ext>
              </a:extLst>
            </p:cNvPr>
            <p:cNvGrpSpPr>
              <a:grpSpLocks/>
            </p:cNvGrpSpPr>
            <p:nvPr/>
          </p:nvGrpSpPr>
          <p:grpSpPr bwMode="auto">
            <a:xfrm>
              <a:off x="864" y="2496"/>
              <a:ext cx="1584" cy="1488"/>
              <a:chOff x="864" y="2496"/>
              <a:chExt cx="1584" cy="1488"/>
            </a:xfrm>
          </p:grpSpPr>
          <p:graphicFrame>
            <p:nvGraphicFramePr>
              <p:cNvPr id="36" name="Object 28">
                <a:extLst>
                  <a:ext uri="{FF2B5EF4-FFF2-40B4-BE49-F238E27FC236}">
                    <a16:creationId xmlns:a16="http://schemas.microsoft.com/office/drawing/2014/main" id="{E248F6AF-5AF2-475F-8537-94FBE947CDFD}"/>
                  </a:ext>
                </a:extLst>
              </p:cNvPr>
              <p:cNvGraphicFramePr>
                <a:graphicFrameLocks noChangeAspect="1"/>
              </p:cNvGraphicFramePr>
              <p:nvPr>
                <p:extLst>
                  <p:ext uri="{D42A27DB-BD31-4B8C-83A1-F6EECF244321}">
                    <p14:modId xmlns:p14="http://schemas.microsoft.com/office/powerpoint/2010/main" val="1646353601"/>
                  </p:ext>
                </p:extLst>
              </p:nvPr>
            </p:nvGraphicFramePr>
            <p:xfrm>
              <a:off x="864" y="2496"/>
              <a:ext cx="1584" cy="1488"/>
            </p:xfrm>
            <a:graphic>
              <a:graphicData uri="http://schemas.openxmlformats.org/presentationml/2006/ole">
                <mc:AlternateContent xmlns:mc="http://schemas.openxmlformats.org/markup-compatibility/2006">
                  <mc:Choice xmlns:v="urn:schemas-microsoft-com:vml" Requires="v">
                    <p:oleObj spid="_x0000_s3550" name="Worksheet" r:id="rId11" imgW="2200656" imgH="2076907" progId="Excel.Sheet.8">
                      <p:embed/>
                    </p:oleObj>
                  </mc:Choice>
                  <mc:Fallback>
                    <p:oleObj name="Worksheet" r:id="rId11" imgW="2200656" imgH="2076907" progId="Excel.Sheet.8">
                      <p:embed/>
                      <p:pic>
                        <p:nvPicPr>
                          <p:cNvPr id="1468444" name="Object 28">
                            <a:extLst>
                              <a:ext uri="{FF2B5EF4-FFF2-40B4-BE49-F238E27FC236}">
                                <a16:creationId xmlns:a16="http://schemas.microsoft.com/office/drawing/2014/main" id="{44F5B226-2032-4B54-B833-8DC6BA58C0B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4" y="2496"/>
                            <a:ext cx="1584"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 name="Text Box 29">
                <a:extLst>
                  <a:ext uri="{FF2B5EF4-FFF2-40B4-BE49-F238E27FC236}">
                    <a16:creationId xmlns:a16="http://schemas.microsoft.com/office/drawing/2014/main" id="{12AF3BA6-02D5-463E-B613-CEBE21D85A96}"/>
                  </a:ext>
                </a:extLst>
              </p:cNvPr>
              <p:cNvSpPr txBox="1">
                <a:spLocks noChangeArrowheads="1"/>
              </p:cNvSpPr>
              <p:nvPr/>
            </p:nvSpPr>
            <p:spPr bwMode="auto">
              <a:xfrm>
                <a:off x="1249" y="2751"/>
                <a:ext cx="1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fr-FR" sz="1800" b="1" i="1">
                    <a:latin typeface="Times New Roman" panose="02020603050405020304" pitchFamily="18" charset="0"/>
                  </a:rPr>
                  <a:t>h</a:t>
                </a:r>
                <a:endParaRPr lang="en-US" altLang="fr-FR">
                  <a:latin typeface="Times New Roman" panose="02020603050405020304" pitchFamily="18" charset="0"/>
                </a:endParaRPr>
              </a:p>
            </p:txBody>
          </p:sp>
          <p:sp>
            <p:nvSpPr>
              <p:cNvPr id="38" name="Text Box 30">
                <a:extLst>
                  <a:ext uri="{FF2B5EF4-FFF2-40B4-BE49-F238E27FC236}">
                    <a16:creationId xmlns:a16="http://schemas.microsoft.com/office/drawing/2014/main" id="{076C7BE7-1F05-425A-9A5D-C57B11E96448}"/>
                  </a:ext>
                </a:extLst>
              </p:cNvPr>
              <p:cNvSpPr txBox="1">
                <a:spLocks noChangeArrowheads="1"/>
              </p:cNvSpPr>
              <p:nvPr/>
            </p:nvSpPr>
            <p:spPr bwMode="auto">
              <a:xfrm>
                <a:off x="1548" y="3142"/>
                <a:ext cx="1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fr-FR" sz="1800" b="1" i="1">
                    <a:latin typeface="Times New Roman" panose="02020603050405020304" pitchFamily="18" charset="0"/>
                  </a:rPr>
                  <a:t>i</a:t>
                </a:r>
                <a:endParaRPr lang="en-US" altLang="fr-FR">
                  <a:latin typeface="Times New Roman" panose="02020603050405020304" pitchFamily="18" charset="0"/>
                </a:endParaRPr>
              </a:p>
            </p:txBody>
          </p:sp>
          <p:sp>
            <p:nvSpPr>
              <p:cNvPr id="39" name="Text Box 31">
                <a:extLst>
                  <a:ext uri="{FF2B5EF4-FFF2-40B4-BE49-F238E27FC236}">
                    <a16:creationId xmlns:a16="http://schemas.microsoft.com/office/drawing/2014/main" id="{D00C6A09-2DA5-49F5-8FD2-E1D93B4AA82E}"/>
                  </a:ext>
                </a:extLst>
              </p:cNvPr>
              <p:cNvSpPr txBox="1">
                <a:spLocks noChangeArrowheads="1"/>
              </p:cNvSpPr>
              <p:nvPr/>
            </p:nvSpPr>
            <p:spPr bwMode="auto">
              <a:xfrm>
                <a:off x="1764" y="3219"/>
                <a:ext cx="17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fr-FR" sz="1800" b="1" i="1">
                    <a:latin typeface="Times New Roman" panose="02020603050405020304" pitchFamily="18" charset="0"/>
                  </a:rPr>
                  <a:t>t</a:t>
                </a:r>
                <a:endParaRPr lang="en-US" altLang="fr-FR">
                  <a:latin typeface="Times New Roman" panose="02020603050405020304" pitchFamily="18" charset="0"/>
                </a:endParaRPr>
              </a:p>
            </p:txBody>
          </p:sp>
          <p:sp>
            <p:nvSpPr>
              <p:cNvPr id="40" name="Text Box 32">
                <a:extLst>
                  <a:ext uri="{FF2B5EF4-FFF2-40B4-BE49-F238E27FC236}">
                    <a16:creationId xmlns:a16="http://schemas.microsoft.com/office/drawing/2014/main" id="{1F5F63E9-65D6-4F74-A812-BE85A54A04A6}"/>
                  </a:ext>
                </a:extLst>
              </p:cNvPr>
              <p:cNvSpPr txBox="1">
                <a:spLocks noChangeArrowheads="1"/>
              </p:cNvSpPr>
              <p:nvPr/>
            </p:nvSpPr>
            <p:spPr bwMode="auto">
              <a:xfrm>
                <a:off x="1677" y="2879"/>
                <a:ext cx="1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n-US" altLang="fr-FR" sz="1800" b="1" i="1">
                    <a:latin typeface="Times New Roman" panose="02020603050405020304" pitchFamily="18" charset="0"/>
                  </a:rPr>
                  <a:t>j</a:t>
                </a:r>
                <a:endParaRPr lang="en-US" altLang="fr-FR">
                  <a:latin typeface="Times New Roman" panose="02020603050405020304" pitchFamily="18" charset="0"/>
                </a:endParaRPr>
              </a:p>
            </p:txBody>
          </p:sp>
          <p:sp>
            <p:nvSpPr>
              <p:cNvPr id="41" name="Line 33">
                <a:extLst>
                  <a:ext uri="{FF2B5EF4-FFF2-40B4-BE49-F238E27FC236}">
                    <a16:creationId xmlns:a16="http://schemas.microsoft.com/office/drawing/2014/main" id="{59FEC4A6-1861-4A2B-AF6F-5D53FCB80411}"/>
                  </a:ext>
                </a:extLst>
              </p:cNvPr>
              <p:cNvSpPr>
                <a:spLocks noChangeShapeType="1"/>
              </p:cNvSpPr>
              <p:nvPr/>
            </p:nvSpPr>
            <p:spPr bwMode="auto">
              <a:xfrm>
                <a:off x="1463" y="2879"/>
                <a:ext cx="172" cy="2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42" name="Line 34">
                <a:extLst>
                  <a:ext uri="{FF2B5EF4-FFF2-40B4-BE49-F238E27FC236}">
                    <a16:creationId xmlns:a16="http://schemas.microsoft.com/office/drawing/2014/main" id="{0C8198DE-5D58-45E0-813D-38322EE3B27C}"/>
                  </a:ext>
                </a:extLst>
              </p:cNvPr>
              <p:cNvSpPr>
                <a:spLocks noChangeShapeType="1"/>
              </p:cNvSpPr>
              <p:nvPr/>
            </p:nvSpPr>
            <p:spPr bwMode="auto">
              <a:xfrm flipH="1">
                <a:off x="1592" y="3134"/>
                <a:ext cx="85" cy="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43" name="Oval 35">
                <a:extLst>
                  <a:ext uri="{FF2B5EF4-FFF2-40B4-BE49-F238E27FC236}">
                    <a16:creationId xmlns:a16="http://schemas.microsoft.com/office/drawing/2014/main" id="{F413876F-A8CD-40E9-9060-031837A18272}"/>
                  </a:ext>
                </a:extLst>
              </p:cNvPr>
              <p:cNvSpPr>
                <a:spLocks noChangeArrowheads="1"/>
              </p:cNvSpPr>
              <p:nvPr/>
            </p:nvSpPr>
            <p:spPr bwMode="auto">
              <a:xfrm>
                <a:off x="1206" y="2709"/>
                <a:ext cx="600" cy="722"/>
              </a:xfrm>
              <a:prstGeom prst="ellipse">
                <a:avLst/>
              </a:prstGeom>
              <a:noFill/>
              <a:ln w="9525">
                <a:solidFill>
                  <a:schemeClr val="tx1"/>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44" name="Oval 36">
                <a:extLst>
                  <a:ext uri="{FF2B5EF4-FFF2-40B4-BE49-F238E27FC236}">
                    <a16:creationId xmlns:a16="http://schemas.microsoft.com/office/drawing/2014/main" id="{2D6B0F77-4454-46D2-ACE2-8A95044C32BA}"/>
                  </a:ext>
                </a:extLst>
              </p:cNvPr>
              <p:cNvSpPr>
                <a:spLocks noChangeArrowheads="1"/>
              </p:cNvSpPr>
              <p:nvPr/>
            </p:nvSpPr>
            <p:spPr bwMode="auto">
              <a:xfrm>
                <a:off x="1763" y="3091"/>
                <a:ext cx="428" cy="553"/>
              </a:xfrm>
              <a:prstGeom prst="ellipse">
                <a:avLst/>
              </a:prstGeom>
              <a:noFill/>
              <a:ln w="9525">
                <a:solidFill>
                  <a:schemeClr val="tx1"/>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grpSp>
        <p:graphicFrame>
          <p:nvGraphicFramePr>
            <p:cNvPr id="35" name="Object 37">
              <a:extLst>
                <a:ext uri="{FF2B5EF4-FFF2-40B4-BE49-F238E27FC236}">
                  <a16:creationId xmlns:a16="http://schemas.microsoft.com/office/drawing/2014/main" id="{52456672-1036-4C33-9CD7-A7240C7F4D2E}"/>
                </a:ext>
              </a:extLst>
            </p:cNvPr>
            <p:cNvGraphicFramePr>
              <a:graphicFrameLocks noChangeAspect="1"/>
            </p:cNvGraphicFramePr>
            <p:nvPr/>
          </p:nvGraphicFramePr>
          <p:xfrm>
            <a:off x="818" y="3936"/>
            <a:ext cx="1427" cy="228"/>
          </p:xfrm>
          <a:graphic>
            <a:graphicData uri="http://schemas.openxmlformats.org/presentationml/2006/ole">
              <mc:AlternateContent xmlns:mc="http://schemas.openxmlformats.org/markup-compatibility/2006">
                <mc:Choice xmlns:v="urn:schemas-microsoft-com:vml" Requires="v">
                  <p:oleObj spid="_x0000_s3551" name="Document" r:id="rId13" imgW="2344320" imgH="382680" progId="Word.Document.8">
                    <p:embed/>
                  </p:oleObj>
                </mc:Choice>
                <mc:Fallback>
                  <p:oleObj name="Document" r:id="rId13" imgW="2344320" imgH="382680" progId="Word.Document.8">
                    <p:embed/>
                    <p:pic>
                      <p:nvPicPr>
                        <p:cNvPr id="1468453" name="Object 37">
                          <a:extLst>
                            <a:ext uri="{FF2B5EF4-FFF2-40B4-BE49-F238E27FC236}">
                              <a16:creationId xmlns:a16="http://schemas.microsoft.com/office/drawing/2014/main" id="{DE57FEF7-81C2-46B0-9CEB-B152B6EFAA8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8" y="3936"/>
                          <a:ext cx="1427" cy="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5" name="Group 38">
            <a:extLst>
              <a:ext uri="{FF2B5EF4-FFF2-40B4-BE49-F238E27FC236}">
                <a16:creationId xmlns:a16="http://schemas.microsoft.com/office/drawing/2014/main" id="{4130B0A2-E7A3-4E2F-90F6-A21E95325D1C}"/>
              </a:ext>
            </a:extLst>
          </p:cNvPr>
          <p:cNvGrpSpPr>
            <a:grpSpLocks/>
          </p:cNvGrpSpPr>
          <p:nvPr/>
        </p:nvGrpSpPr>
        <p:grpSpPr bwMode="auto">
          <a:xfrm>
            <a:off x="9234392" y="4360549"/>
            <a:ext cx="2820988" cy="2448822"/>
            <a:chOff x="3119" y="2496"/>
            <a:chExt cx="1777" cy="1697"/>
          </a:xfrm>
        </p:grpSpPr>
        <p:grpSp>
          <p:nvGrpSpPr>
            <p:cNvPr id="46" name="Group 39">
              <a:extLst>
                <a:ext uri="{FF2B5EF4-FFF2-40B4-BE49-F238E27FC236}">
                  <a16:creationId xmlns:a16="http://schemas.microsoft.com/office/drawing/2014/main" id="{8103B3B3-B39C-4611-8BFE-0BCE88F6F66B}"/>
                </a:ext>
              </a:extLst>
            </p:cNvPr>
            <p:cNvGrpSpPr>
              <a:grpSpLocks/>
            </p:cNvGrpSpPr>
            <p:nvPr/>
          </p:nvGrpSpPr>
          <p:grpSpPr bwMode="auto">
            <a:xfrm>
              <a:off x="3168" y="2496"/>
              <a:ext cx="1728" cy="1488"/>
              <a:chOff x="3168" y="2496"/>
              <a:chExt cx="1728" cy="1488"/>
            </a:xfrm>
          </p:grpSpPr>
          <p:graphicFrame>
            <p:nvGraphicFramePr>
              <p:cNvPr id="48" name="Object 40">
                <a:extLst>
                  <a:ext uri="{FF2B5EF4-FFF2-40B4-BE49-F238E27FC236}">
                    <a16:creationId xmlns:a16="http://schemas.microsoft.com/office/drawing/2014/main" id="{704B8F94-05B6-4567-8EDF-EBFFA8A1E584}"/>
                  </a:ext>
                </a:extLst>
              </p:cNvPr>
              <p:cNvGraphicFramePr>
                <a:graphicFrameLocks noChangeAspect="1"/>
              </p:cNvGraphicFramePr>
              <p:nvPr/>
            </p:nvGraphicFramePr>
            <p:xfrm>
              <a:off x="3168" y="2496"/>
              <a:ext cx="1728" cy="1488"/>
            </p:xfrm>
            <a:graphic>
              <a:graphicData uri="http://schemas.openxmlformats.org/presentationml/2006/ole">
                <mc:AlternateContent xmlns:mc="http://schemas.openxmlformats.org/markup-compatibility/2006">
                  <mc:Choice xmlns:v="urn:schemas-microsoft-com:vml" Requires="v">
                    <p:oleObj spid="_x0000_s3552" name="Worksheet" r:id="rId15" imgW="2200656" imgH="2076907" progId="Excel.Sheet.8">
                      <p:embed/>
                    </p:oleObj>
                  </mc:Choice>
                  <mc:Fallback>
                    <p:oleObj name="Worksheet" r:id="rId15" imgW="2200656" imgH="2076907" progId="Excel.Sheet.8">
                      <p:embed/>
                      <p:pic>
                        <p:nvPicPr>
                          <p:cNvPr id="1468456" name="Object 40">
                            <a:extLst>
                              <a:ext uri="{FF2B5EF4-FFF2-40B4-BE49-F238E27FC236}">
                                <a16:creationId xmlns:a16="http://schemas.microsoft.com/office/drawing/2014/main" id="{14CE9F28-F4E3-4110-9CAD-6DDA725DD73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68" y="2496"/>
                            <a:ext cx="1728" cy="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 name="Text Box 41">
                <a:extLst>
                  <a:ext uri="{FF2B5EF4-FFF2-40B4-BE49-F238E27FC236}">
                    <a16:creationId xmlns:a16="http://schemas.microsoft.com/office/drawing/2014/main" id="{CDC353E2-EF52-45B0-9A24-27D09003623B}"/>
                  </a:ext>
                </a:extLst>
              </p:cNvPr>
              <p:cNvSpPr txBox="1">
                <a:spLocks noChangeArrowheads="1"/>
              </p:cNvSpPr>
              <p:nvPr/>
            </p:nvSpPr>
            <p:spPr bwMode="auto">
              <a:xfrm>
                <a:off x="4178" y="3433"/>
                <a:ext cx="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fr-FR" sz="1800" b="1" i="1">
                    <a:latin typeface="Times New Roman" panose="02020603050405020304" pitchFamily="18" charset="0"/>
                  </a:rPr>
                  <a:t>t</a:t>
                </a:r>
                <a:endParaRPr lang="en-US" altLang="fr-FR">
                  <a:latin typeface="Times New Roman" panose="02020603050405020304" pitchFamily="18" charset="0"/>
                </a:endParaRPr>
              </a:p>
            </p:txBody>
          </p:sp>
          <p:sp>
            <p:nvSpPr>
              <p:cNvPr id="50" name="Text Box 42">
                <a:extLst>
                  <a:ext uri="{FF2B5EF4-FFF2-40B4-BE49-F238E27FC236}">
                    <a16:creationId xmlns:a16="http://schemas.microsoft.com/office/drawing/2014/main" id="{65657E32-B6F1-4A37-9CAE-A1D919A2A990}"/>
                  </a:ext>
                </a:extLst>
              </p:cNvPr>
              <p:cNvSpPr txBox="1">
                <a:spLocks noChangeArrowheads="1"/>
              </p:cNvSpPr>
              <p:nvPr/>
            </p:nvSpPr>
            <p:spPr bwMode="auto">
              <a:xfrm>
                <a:off x="3773" y="3066"/>
                <a:ext cx="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fr-FR" sz="1800" b="1" i="1">
                    <a:latin typeface="Times New Roman" panose="02020603050405020304" pitchFamily="18" charset="0"/>
                  </a:rPr>
                  <a:t>i</a:t>
                </a:r>
                <a:endParaRPr lang="en-US" altLang="fr-FR">
                  <a:latin typeface="Times New Roman" panose="02020603050405020304" pitchFamily="18" charset="0"/>
                </a:endParaRPr>
              </a:p>
            </p:txBody>
          </p:sp>
          <p:sp>
            <p:nvSpPr>
              <p:cNvPr id="51" name="Text Box 43">
                <a:extLst>
                  <a:ext uri="{FF2B5EF4-FFF2-40B4-BE49-F238E27FC236}">
                    <a16:creationId xmlns:a16="http://schemas.microsoft.com/office/drawing/2014/main" id="{7AA8F5A2-6688-479A-980B-B9E9D64D9118}"/>
                  </a:ext>
                </a:extLst>
              </p:cNvPr>
              <p:cNvSpPr txBox="1">
                <a:spLocks noChangeArrowheads="1"/>
              </p:cNvSpPr>
              <p:nvPr/>
            </p:nvSpPr>
            <p:spPr bwMode="auto">
              <a:xfrm>
                <a:off x="4150" y="3212"/>
                <a:ext cx="1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fr-FR" sz="1800" b="1" i="1">
                    <a:latin typeface="Times New Roman" panose="02020603050405020304" pitchFamily="18" charset="0"/>
                  </a:rPr>
                  <a:t>h</a:t>
                </a:r>
                <a:endParaRPr lang="en-US" altLang="fr-FR">
                  <a:latin typeface="Times New Roman" panose="02020603050405020304" pitchFamily="18" charset="0"/>
                </a:endParaRPr>
              </a:p>
            </p:txBody>
          </p:sp>
          <p:sp>
            <p:nvSpPr>
              <p:cNvPr id="52" name="Text Box 44">
                <a:extLst>
                  <a:ext uri="{FF2B5EF4-FFF2-40B4-BE49-F238E27FC236}">
                    <a16:creationId xmlns:a16="http://schemas.microsoft.com/office/drawing/2014/main" id="{20031731-5B4B-4846-BEC4-DE614F21099C}"/>
                  </a:ext>
                </a:extLst>
              </p:cNvPr>
              <p:cNvSpPr txBox="1">
                <a:spLocks noChangeArrowheads="1"/>
              </p:cNvSpPr>
              <p:nvPr/>
            </p:nvSpPr>
            <p:spPr bwMode="auto">
              <a:xfrm>
                <a:off x="4504" y="3212"/>
                <a:ext cx="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ct val="50000"/>
                  </a:spcBef>
                </a:pPr>
                <a:r>
                  <a:rPr lang="en-US" altLang="fr-FR" sz="1800" b="1" i="1">
                    <a:latin typeface="Times New Roman" panose="02020603050405020304" pitchFamily="18" charset="0"/>
                  </a:rPr>
                  <a:t>j</a:t>
                </a:r>
                <a:endParaRPr lang="en-US" altLang="fr-FR">
                  <a:latin typeface="Times New Roman" panose="02020603050405020304" pitchFamily="18" charset="0"/>
                </a:endParaRPr>
              </a:p>
            </p:txBody>
          </p:sp>
          <p:sp>
            <p:nvSpPr>
              <p:cNvPr id="53" name="Line 45">
                <a:extLst>
                  <a:ext uri="{FF2B5EF4-FFF2-40B4-BE49-F238E27FC236}">
                    <a16:creationId xmlns:a16="http://schemas.microsoft.com/office/drawing/2014/main" id="{89FD4780-2509-4BC9-B190-AC7BDA9647EE}"/>
                  </a:ext>
                </a:extLst>
              </p:cNvPr>
              <p:cNvSpPr>
                <a:spLocks noChangeShapeType="1"/>
              </p:cNvSpPr>
              <p:nvPr/>
            </p:nvSpPr>
            <p:spPr bwMode="auto">
              <a:xfrm>
                <a:off x="4378" y="3311"/>
                <a:ext cx="4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54" name="Line 46">
                <a:extLst>
                  <a:ext uri="{FF2B5EF4-FFF2-40B4-BE49-F238E27FC236}">
                    <a16:creationId xmlns:a16="http://schemas.microsoft.com/office/drawing/2014/main" id="{E0589B60-B16E-4F57-957D-B4B87FC99F4D}"/>
                  </a:ext>
                </a:extLst>
              </p:cNvPr>
              <p:cNvSpPr>
                <a:spLocks noChangeShapeType="1"/>
              </p:cNvSpPr>
              <p:nvPr/>
            </p:nvSpPr>
            <p:spPr bwMode="auto">
              <a:xfrm>
                <a:off x="3946" y="3189"/>
                <a:ext cx="518" cy="8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sp>
            <p:nvSpPr>
              <p:cNvPr id="55" name="Oval 47">
                <a:extLst>
                  <a:ext uri="{FF2B5EF4-FFF2-40B4-BE49-F238E27FC236}">
                    <a16:creationId xmlns:a16="http://schemas.microsoft.com/office/drawing/2014/main" id="{852CF602-1E43-4B43-877C-58D49465C1FE}"/>
                  </a:ext>
                </a:extLst>
              </p:cNvPr>
              <p:cNvSpPr>
                <a:spLocks noChangeArrowheads="1"/>
              </p:cNvSpPr>
              <p:nvPr/>
            </p:nvSpPr>
            <p:spPr bwMode="auto">
              <a:xfrm>
                <a:off x="3470" y="2659"/>
                <a:ext cx="648" cy="856"/>
              </a:xfrm>
              <a:prstGeom prst="ellipse">
                <a:avLst/>
              </a:prstGeom>
              <a:noFill/>
              <a:ln w="9525">
                <a:solidFill>
                  <a:schemeClr val="tx1"/>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56" name="Oval 48">
                <a:extLst>
                  <a:ext uri="{FF2B5EF4-FFF2-40B4-BE49-F238E27FC236}">
                    <a16:creationId xmlns:a16="http://schemas.microsoft.com/office/drawing/2014/main" id="{45B1D90F-F307-47A6-9FE2-F899FECB53EE}"/>
                  </a:ext>
                </a:extLst>
              </p:cNvPr>
              <p:cNvSpPr>
                <a:spLocks noChangeArrowheads="1"/>
              </p:cNvSpPr>
              <p:nvPr/>
            </p:nvSpPr>
            <p:spPr bwMode="auto">
              <a:xfrm>
                <a:off x="4118" y="3066"/>
                <a:ext cx="562" cy="571"/>
              </a:xfrm>
              <a:prstGeom prst="ellipse">
                <a:avLst/>
              </a:prstGeom>
              <a:noFill/>
              <a:ln w="9525">
                <a:solidFill>
                  <a:schemeClr val="tx1"/>
                </a:solidFill>
                <a:prstDash val="lg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fr-FR"/>
              </a:p>
            </p:txBody>
          </p:sp>
        </p:grpSp>
        <p:graphicFrame>
          <p:nvGraphicFramePr>
            <p:cNvPr id="47" name="Object 49">
              <a:extLst>
                <a:ext uri="{FF2B5EF4-FFF2-40B4-BE49-F238E27FC236}">
                  <a16:creationId xmlns:a16="http://schemas.microsoft.com/office/drawing/2014/main" id="{F6F4740B-995D-4A56-90A8-7BE9D3EDC0C0}"/>
                </a:ext>
              </a:extLst>
            </p:cNvPr>
            <p:cNvGraphicFramePr>
              <a:graphicFrameLocks noChangeAspect="1"/>
            </p:cNvGraphicFramePr>
            <p:nvPr/>
          </p:nvGraphicFramePr>
          <p:xfrm>
            <a:off x="3119" y="3933"/>
            <a:ext cx="1666" cy="260"/>
          </p:xfrm>
          <a:graphic>
            <a:graphicData uri="http://schemas.openxmlformats.org/presentationml/2006/ole">
              <mc:AlternateContent xmlns:mc="http://schemas.openxmlformats.org/markup-compatibility/2006">
                <mc:Choice xmlns:v="urn:schemas-microsoft-com:vml" Requires="v">
                  <p:oleObj spid="_x0000_s3553" name="Document" r:id="rId17" imgW="2690640" imgH="419040" progId="Word.Document.8">
                    <p:embed/>
                  </p:oleObj>
                </mc:Choice>
                <mc:Fallback>
                  <p:oleObj name="Document" r:id="rId17" imgW="2690640" imgH="419040" progId="Word.Document.8">
                    <p:embed/>
                    <p:pic>
                      <p:nvPicPr>
                        <p:cNvPr id="1468465" name="Object 49">
                          <a:extLst>
                            <a:ext uri="{FF2B5EF4-FFF2-40B4-BE49-F238E27FC236}">
                              <a16:creationId xmlns:a16="http://schemas.microsoft.com/office/drawing/2014/main" id="{8898180D-5FCB-48F8-9C3D-7917E4E50D4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19" y="3933"/>
                          <a:ext cx="1666" cy="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mc:AlternateContent xmlns:mc="http://schemas.openxmlformats.org/markup-compatibility/2006" xmlns:a14="http://schemas.microsoft.com/office/drawing/2010/main">
        <mc:Choice Requires="a14">
          <p:sp>
            <p:nvSpPr>
              <p:cNvPr id="2" name="ZoneTexte 1">
                <a:extLst>
                  <a:ext uri="{FF2B5EF4-FFF2-40B4-BE49-F238E27FC236}">
                    <a16:creationId xmlns:a16="http://schemas.microsoft.com/office/drawing/2014/main" id="{653040C5-717D-467E-BB69-DD0357BE346A}"/>
                  </a:ext>
                </a:extLst>
              </p:cNvPr>
              <p:cNvSpPr txBox="1"/>
              <p:nvPr/>
            </p:nvSpPr>
            <p:spPr>
              <a:xfrm>
                <a:off x="921494" y="1782157"/>
                <a:ext cx="4110929" cy="3183949"/>
              </a:xfrm>
              <a:prstGeom prst="rect">
                <a:avLst/>
              </a:prstGeom>
              <a:noFill/>
            </p:spPr>
            <p:txBody>
              <a:bodyPr wrap="square" rtlCol="0">
                <a:spAutoFit/>
              </a:bodyPr>
              <a:lstStyle/>
              <a:p>
                <a:pPr marL="285750" indent="-285750" eaLnBrk="1" hangingPunct="1">
                  <a:buClr>
                    <a:srgbClr val="0070C0"/>
                  </a:buClr>
                  <a:buSzPct val="150000"/>
                  <a:buFont typeface="Wingdings" panose="05000000000000000000" pitchFamily="2" charset="2"/>
                  <a:buChar char="§"/>
                </a:pPr>
                <a14:m>
                  <m:oMath xmlns:m="http://schemas.openxmlformats.org/officeDocument/2006/math">
                    <m:sSub>
                      <m:sSubPr>
                        <m:ctrlPr>
                          <a:rPr lang="fr-FR" altLang="fr-FR" i="1" smtClean="0">
                            <a:latin typeface="Cambria Math" panose="02040503050406030204" pitchFamily="18" charset="0"/>
                          </a:rPr>
                        </m:ctrlPr>
                      </m:sSubPr>
                      <m:e>
                        <m:r>
                          <a:rPr lang="fr-FR" altLang="fr-FR" b="0" i="1" smtClean="0">
                            <a:latin typeface="Cambria Math" panose="02040503050406030204" pitchFamily="18" charset="0"/>
                          </a:rPr>
                          <m:t>𝑇𝐶</m:t>
                        </m:r>
                      </m:e>
                      <m:sub>
                        <m:r>
                          <a:rPr lang="fr-FR" altLang="fr-FR" b="0" i="1" smtClean="0">
                            <a:latin typeface="Cambria Math" panose="02040503050406030204" pitchFamily="18" charset="0"/>
                          </a:rPr>
                          <m:t>𝑗h</m:t>
                        </m:r>
                      </m:sub>
                    </m:sSub>
                  </m:oMath>
                </a14:m>
                <a:r>
                  <a:rPr lang="fr-FR" altLang="fr-FR" dirty="0"/>
                  <a:t> représente le gain en distance globale que l’on va avoir en remplaçant h par j</a:t>
                </a:r>
              </a:p>
              <a:p>
                <a:pPr marL="285750" indent="-285750" eaLnBrk="1" hangingPunct="1">
                  <a:buClr>
                    <a:srgbClr val="0070C0"/>
                  </a:buClr>
                  <a:buSzPct val="150000"/>
                  <a:buFont typeface="Wingdings" panose="05000000000000000000" pitchFamily="2" charset="2"/>
                  <a:buChar char="§"/>
                </a:pPr>
                <a:endParaRPr lang="fr-FR" altLang="fr-FR" dirty="0"/>
              </a:p>
              <a:p>
                <a:pPr marL="285750" indent="-285750" eaLnBrk="1" hangingPunct="1">
                  <a:buClr>
                    <a:srgbClr val="0070C0"/>
                  </a:buClr>
                  <a:buSzPct val="150000"/>
                  <a:buFont typeface="Wingdings" panose="05000000000000000000" pitchFamily="2" charset="2"/>
                  <a:buChar char="§"/>
                </a:pPr>
                <a:r>
                  <a:rPr lang="fr-FR" altLang="fr-FR" dirty="0"/>
                  <a:t>Si </a:t>
                </a:r>
                <a14:m>
                  <m:oMath xmlns:m="http://schemas.openxmlformats.org/officeDocument/2006/math">
                    <m:sSub>
                      <m:sSubPr>
                        <m:ctrlPr>
                          <a:rPr lang="fr-FR" altLang="fr-FR" i="1" smtClean="0">
                            <a:latin typeface="Cambria Math" panose="02040503050406030204" pitchFamily="18" charset="0"/>
                          </a:rPr>
                        </m:ctrlPr>
                      </m:sSubPr>
                      <m:e>
                        <m:r>
                          <a:rPr lang="fr-FR" altLang="fr-FR" b="0" i="1" smtClean="0">
                            <a:latin typeface="Cambria Math" panose="02040503050406030204" pitchFamily="18" charset="0"/>
                          </a:rPr>
                          <m:t>𝑇𝐶</m:t>
                        </m:r>
                      </m:e>
                      <m:sub>
                        <m:r>
                          <a:rPr lang="fr-FR" altLang="fr-FR" b="0" i="1" smtClean="0">
                            <a:latin typeface="Cambria Math" panose="02040503050406030204" pitchFamily="18" charset="0"/>
                          </a:rPr>
                          <m:t>𝑗h</m:t>
                        </m:r>
                      </m:sub>
                    </m:sSub>
                  </m:oMath>
                </a14:m>
                <a:r>
                  <a:rPr lang="fr-FR" altLang="fr-FR" dirty="0"/>
                  <a:t> est négatif alors on va perdre en distance. Ca veut dire que les clusters seront plus compacts.</a:t>
                </a:r>
              </a:p>
              <a:p>
                <a:pPr eaLnBrk="1" hangingPunct="1">
                  <a:buFont typeface="Wingdings" panose="05000000000000000000" pitchFamily="2" charset="2"/>
                  <a:buNone/>
                </a:pPr>
                <a:endParaRPr lang="fr-FR" altLang="fr-FR" dirty="0"/>
              </a:p>
              <a:p>
                <a:pPr eaLnBrk="1" hangingPunct="1"/>
                <a14:m>
                  <m:oMath xmlns:m="http://schemas.openxmlformats.org/officeDocument/2006/math">
                    <m:sSub>
                      <m:sSubPr>
                        <m:ctrlPr>
                          <a:rPr lang="fr-FR" altLang="fr-FR" sz="1600" i="1" smtClean="0">
                            <a:latin typeface="Cambria Math" panose="02040503050406030204" pitchFamily="18" charset="0"/>
                          </a:rPr>
                        </m:ctrlPr>
                      </m:sSubPr>
                      <m:e>
                        <m:r>
                          <a:rPr lang="fr-FR" altLang="fr-FR" sz="1600" b="0" i="1" smtClean="0">
                            <a:latin typeface="Cambria Math" panose="02040503050406030204" pitchFamily="18" charset="0"/>
                          </a:rPr>
                          <m:t>𝑇𝐶</m:t>
                        </m:r>
                      </m:e>
                      <m:sub>
                        <m:r>
                          <a:rPr lang="fr-FR" altLang="fr-FR" sz="1600" b="0" i="1" smtClean="0">
                            <a:latin typeface="Cambria Math" panose="02040503050406030204" pitchFamily="18" charset="0"/>
                          </a:rPr>
                          <m:t>𝑗h</m:t>
                        </m:r>
                      </m:sub>
                    </m:sSub>
                    <m:r>
                      <a:rPr lang="fr-FR" altLang="fr-FR" sz="1600" b="0" i="1" smtClean="0">
                        <a:latin typeface="Cambria Math" panose="02040503050406030204" pitchFamily="18" charset="0"/>
                      </a:rPr>
                      <m:t>= </m:t>
                    </m:r>
                    <m:nary>
                      <m:naryPr>
                        <m:chr m:val="∑"/>
                        <m:ctrlPr>
                          <a:rPr lang="fr-FR" altLang="fr-FR" sz="1600" b="0" i="1" smtClean="0">
                            <a:latin typeface="Cambria Math" panose="02040503050406030204" pitchFamily="18" charset="0"/>
                          </a:rPr>
                        </m:ctrlPr>
                      </m:naryPr>
                      <m:sub>
                        <m:r>
                          <m:rPr>
                            <m:brk m:alnAt="23"/>
                          </m:rPr>
                          <a:rPr lang="fr-FR" altLang="fr-FR" sz="1600" b="0" i="1" smtClean="0">
                            <a:latin typeface="Cambria Math" panose="02040503050406030204" pitchFamily="18" charset="0"/>
                          </a:rPr>
                          <m:t>𝑖</m:t>
                        </m:r>
                        <m:r>
                          <a:rPr lang="fr-FR" altLang="fr-FR" sz="1600" b="0" i="1" smtClean="0">
                            <a:latin typeface="Cambria Math" panose="02040503050406030204" pitchFamily="18" charset="0"/>
                          </a:rPr>
                          <m:t>=1</m:t>
                        </m:r>
                      </m:sub>
                      <m:sup>
                        <m:r>
                          <a:rPr lang="fr-FR" altLang="fr-FR" sz="1600" b="0" i="1" smtClean="0">
                            <a:latin typeface="Cambria Math" panose="02040503050406030204" pitchFamily="18" charset="0"/>
                          </a:rPr>
                          <m:t>𝑛</m:t>
                        </m:r>
                      </m:sup>
                      <m:e>
                        <m:r>
                          <a:rPr lang="fr-FR" altLang="fr-FR" sz="1600" b="0" i="1" smtClean="0">
                            <a:latin typeface="Cambria Math" panose="02040503050406030204" pitchFamily="18" charset="0"/>
                          </a:rPr>
                          <m:t>𝑑</m:t>
                        </m:r>
                        <m:d>
                          <m:dPr>
                            <m:ctrlPr>
                              <a:rPr lang="fr-FR" altLang="fr-FR" sz="1600" b="0" i="1" smtClean="0">
                                <a:latin typeface="Cambria Math" panose="02040503050406030204" pitchFamily="18" charset="0"/>
                              </a:rPr>
                            </m:ctrlPr>
                          </m:dPr>
                          <m:e>
                            <m:r>
                              <a:rPr lang="fr-FR" altLang="fr-FR" sz="1600" b="0" i="1" smtClean="0">
                                <a:latin typeface="Cambria Math" panose="02040503050406030204" pitchFamily="18" charset="0"/>
                              </a:rPr>
                              <m:t>𝑗</m:t>
                            </m:r>
                            <m:r>
                              <a:rPr lang="fr-FR" altLang="fr-FR" sz="1600" b="0" i="1" smtClean="0">
                                <a:latin typeface="Cambria Math" panose="02040503050406030204" pitchFamily="18" charset="0"/>
                              </a:rPr>
                              <m:t>,</m:t>
                            </m:r>
                            <m:r>
                              <a:rPr lang="fr-FR" altLang="fr-FR" sz="1600" b="0" i="1" smtClean="0">
                                <a:latin typeface="Cambria Math" panose="02040503050406030204" pitchFamily="18" charset="0"/>
                              </a:rPr>
                              <m:t>h</m:t>
                            </m:r>
                          </m:e>
                        </m:d>
                        <m:r>
                          <a:rPr lang="fr-FR" altLang="fr-FR" sz="1600" b="0" i="1" smtClean="0">
                            <a:latin typeface="Cambria Math" panose="02040503050406030204" pitchFamily="18" charset="0"/>
                          </a:rPr>
                          <m:t>−</m:t>
                        </m:r>
                        <m:r>
                          <a:rPr lang="fr-FR" altLang="fr-FR" sz="1600" b="0" i="1" smtClean="0">
                            <a:latin typeface="Cambria Math" panose="02040503050406030204" pitchFamily="18" charset="0"/>
                          </a:rPr>
                          <m:t>𝑑</m:t>
                        </m:r>
                        <m:d>
                          <m:dPr>
                            <m:ctrlPr>
                              <a:rPr lang="fr-FR" altLang="fr-FR" sz="1600" b="0" i="1" smtClean="0">
                                <a:latin typeface="Cambria Math" panose="02040503050406030204" pitchFamily="18" charset="0"/>
                              </a:rPr>
                            </m:ctrlPr>
                          </m:dPr>
                          <m:e>
                            <m:r>
                              <a:rPr lang="fr-FR" altLang="fr-FR" sz="1600" b="0" i="1" smtClean="0">
                                <a:latin typeface="Cambria Math" panose="02040503050406030204" pitchFamily="18" charset="0"/>
                              </a:rPr>
                              <m:t>𝑗</m:t>
                            </m:r>
                            <m:r>
                              <a:rPr lang="fr-FR" altLang="fr-FR" sz="1600" b="0" i="1" smtClean="0">
                                <a:latin typeface="Cambria Math" panose="02040503050406030204" pitchFamily="18" charset="0"/>
                              </a:rPr>
                              <m:t>,</m:t>
                            </m:r>
                            <m:r>
                              <a:rPr lang="fr-FR" altLang="fr-FR" sz="1600" b="0" i="1" smtClean="0">
                                <a:latin typeface="Cambria Math" panose="02040503050406030204" pitchFamily="18" charset="0"/>
                              </a:rPr>
                              <m:t>𝑖</m:t>
                            </m:r>
                          </m:e>
                        </m:d>
                        <m:r>
                          <a:rPr lang="fr-FR" altLang="fr-FR" sz="1600" b="0" i="1" smtClean="0">
                            <a:latin typeface="Cambria Math" panose="02040503050406030204" pitchFamily="18" charset="0"/>
                          </a:rPr>
                          <m:t>= </m:t>
                        </m:r>
                        <m:nary>
                          <m:naryPr>
                            <m:chr m:val="∑"/>
                            <m:ctrlPr>
                              <a:rPr lang="fr-FR" altLang="fr-FR" sz="1600" b="0" i="1" smtClean="0">
                                <a:latin typeface="Cambria Math" panose="02040503050406030204" pitchFamily="18" charset="0"/>
                              </a:rPr>
                            </m:ctrlPr>
                          </m:naryPr>
                          <m:sub>
                            <m:r>
                              <m:rPr>
                                <m:brk m:alnAt="23"/>
                              </m:rPr>
                              <a:rPr lang="fr-FR" altLang="fr-FR" sz="1600" b="0" i="1" smtClean="0">
                                <a:latin typeface="Cambria Math" panose="02040503050406030204" pitchFamily="18" charset="0"/>
                              </a:rPr>
                              <m:t>𝑖</m:t>
                            </m:r>
                            <m:r>
                              <a:rPr lang="fr-FR" altLang="fr-FR" sz="1600" b="0" i="1" smtClean="0">
                                <a:latin typeface="Cambria Math" panose="02040503050406030204" pitchFamily="18" charset="0"/>
                              </a:rPr>
                              <m:t>=1</m:t>
                            </m:r>
                          </m:sub>
                          <m:sup>
                            <m:r>
                              <a:rPr lang="fr-FR" altLang="fr-FR" sz="1600" b="0" i="1" smtClean="0">
                                <a:latin typeface="Cambria Math" panose="02040503050406030204" pitchFamily="18" charset="0"/>
                              </a:rPr>
                              <m:t>𝑛</m:t>
                            </m:r>
                          </m:sup>
                          <m:e>
                            <m:sSub>
                              <m:sSubPr>
                                <m:ctrlPr>
                                  <a:rPr lang="fr-FR" altLang="fr-FR" sz="1600" b="0" i="1" smtClean="0">
                                    <a:latin typeface="Cambria Math" panose="02040503050406030204" pitchFamily="18" charset="0"/>
                                  </a:rPr>
                                </m:ctrlPr>
                              </m:sSubPr>
                              <m:e>
                                <m:r>
                                  <a:rPr lang="fr-FR" altLang="fr-FR" sz="1600" b="0" i="1" smtClean="0">
                                    <a:latin typeface="Cambria Math" panose="02040503050406030204" pitchFamily="18" charset="0"/>
                                  </a:rPr>
                                  <m:t>𝐶</m:t>
                                </m:r>
                              </m:e>
                              <m:sub>
                                <m:r>
                                  <a:rPr lang="fr-FR" altLang="fr-FR" sz="1600" b="0" i="1" smtClean="0">
                                    <a:latin typeface="Cambria Math" panose="02040503050406030204" pitchFamily="18" charset="0"/>
                                  </a:rPr>
                                  <m:t>𝑖𝑗h</m:t>
                                </m:r>
                              </m:sub>
                            </m:sSub>
                          </m:e>
                        </m:nary>
                      </m:e>
                    </m:nary>
                  </m:oMath>
                </a14:m>
                <a:r>
                  <a:rPr lang="fr-FR" altLang="fr-FR" dirty="0"/>
                  <a:t> </a:t>
                </a:r>
                <a:endParaRPr lang="fr-FR" altLang="fr-FR" baseline="-25000" dirty="0">
                  <a:sym typeface="Symbol" panose="05050102010706020507" pitchFamily="18" charset="2"/>
                </a:endParaRPr>
              </a:p>
              <a:p>
                <a:endParaRPr lang="fr-FR" dirty="0"/>
              </a:p>
            </p:txBody>
          </p:sp>
        </mc:Choice>
        <mc:Fallback xmlns="">
          <p:sp>
            <p:nvSpPr>
              <p:cNvPr id="2" name="ZoneTexte 1">
                <a:extLst>
                  <a:ext uri="{FF2B5EF4-FFF2-40B4-BE49-F238E27FC236}">
                    <a16:creationId xmlns:a16="http://schemas.microsoft.com/office/drawing/2014/main" id="{653040C5-717D-467E-BB69-DD0357BE346A}"/>
                  </a:ext>
                </a:extLst>
              </p:cNvPr>
              <p:cNvSpPr txBox="1">
                <a:spLocks noRot="1" noChangeAspect="1" noMove="1" noResize="1" noEditPoints="1" noAdjustHandles="1" noChangeArrowheads="1" noChangeShapeType="1" noTextEdit="1"/>
              </p:cNvSpPr>
              <p:nvPr/>
            </p:nvSpPr>
            <p:spPr>
              <a:xfrm>
                <a:off x="921494" y="1782157"/>
                <a:ext cx="4110929" cy="3183949"/>
              </a:xfrm>
              <a:prstGeom prst="rect">
                <a:avLst/>
              </a:prstGeom>
              <a:blipFill>
                <a:blip r:embed="rId19"/>
                <a:stretch>
                  <a:fillRect l="-2370" t="-4207" r="-2519" b="-8031"/>
                </a:stretch>
              </a:blipFill>
            </p:spPr>
            <p:txBody>
              <a:bodyPr/>
              <a:lstStyle/>
              <a:p>
                <a:r>
                  <a:rPr lang="fr-FR">
                    <a:noFill/>
                  </a:rPr>
                  <a:t> </a:t>
                </a:r>
              </a:p>
            </p:txBody>
          </p:sp>
        </mc:Fallback>
      </mc:AlternateContent>
    </p:spTree>
    <p:extLst>
      <p:ext uri="{BB962C8B-B14F-4D97-AF65-F5344CB8AC3E}">
        <p14:creationId xmlns:p14="http://schemas.microsoft.com/office/powerpoint/2010/main" val="3053388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570D90-F8F8-491F-BE9C-F44F3A006F55}"/>
              </a:ext>
            </a:extLst>
          </p:cNvPr>
          <p:cNvSpPr>
            <a:spLocks noGrp="1"/>
          </p:cNvSpPr>
          <p:nvPr>
            <p:ph type="title"/>
          </p:nvPr>
        </p:nvSpPr>
        <p:spPr/>
        <p:txBody>
          <a:bodyPr/>
          <a:lstStyle/>
          <a:p>
            <a:r>
              <a:rPr lang="fr-FR" sz="2800" dirty="0">
                <a:solidFill>
                  <a:schemeClr val="accent1"/>
                </a:solidFill>
                <a:latin typeface="+mn-lt"/>
                <a:ea typeface="+mn-ea"/>
                <a:cs typeface="+mn-cs"/>
              </a:rPr>
              <a:t>Algorithme des k-médoïdes avec python</a:t>
            </a:r>
          </a:p>
        </p:txBody>
      </p:sp>
      <p:sp>
        <p:nvSpPr>
          <p:cNvPr id="3" name="Espace réservé du contenu 2">
            <a:extLst>
              <a:ext uri="{FF2B5EF4-FFF2-40B4-BE49-F238E27FC236}">
                <a16:creationId xmlns:a16="http://schemas.microsoft.com/office/drawing/2014/main" id="{C928F0E8-443D-4629-8813-6A80E13A4346}"/>
              </a:ext>
            </a:extLst>
          </p:cNvPr>
          <p:cNvSpPr>
            <a:spLocks noGrp="1"/>
          </p:cNvSpPr>
          <p:nvPr>
            <p:ph idx="1"/>
          </p:nvPr>
        </p:nvSpPr>
        <p:spPr>
          <a:xfrm>
            <a:off x="1669775" y="1851821"/>
            <a:ext cx="3207026" cy="3777622"/>
          </a:xfrm>
        </p:spPr>
        <p:txBody>
          <a:bodyPr/>
          <a:lstStyle/>
          <a:p>
            <a:pPr>
              <a:buClr>
                <a:srgbClr val="0070C0"/>
              </a:buClr>
              <a:buSzPct val="150000"/>
              <a:buFont typeface="Wingdings" panose="05000000000000000000" pitchFamily="2" charset="2"/>
              <a:buChar char="§"/>
            </a:pPr>
            <a:r>
              <a:rPr lang="fr-FR" dirty="0"/>
              <a:t>Installation du package </a:t>
            </a:r>
            <a:r>
              <a:rPr lang="fr-FR" b="1" dirty="0" err="1"/>
              <a:t>Kmedoids</a:t>
            </a:r>
            <a:r>
              <a:rPr lang="fr-FR" dirty="0"/>
              <a:t> avec la commande </a:t>
            </a:r>
            <a:r>
              <a:rPr lang="fr-FR" b="1" dirty="0"/>
              <a:t>! </a:t>
            </a:r>
            <a:r>
              <a:rPr lang="fr-FR" b="1" dirty="0" err="1"/>
              <a:t>pip</a:t>
            </a:r>
            <a:r>
              <a:rPr lang="fr-FR" b="1" dirty="0"/>
              <a:t> </a:t>
            </a:r>
            <a:r>
              <a:rPr lang="fr-FR" b="1" dirty="0" err="1"/>
              <a:t>install</a:t>
            </a:r>
            <a:r>
              <a:rPr lang="fr-FR" dirty="0"/>
              <a:t>.</a:t>
            </a:r>
          </a:p>
          <a:p>
            <a:pPr>
              <a:buClr>
                <a:srgbClr val="0070C0"/>
              </a:buClr>
              <a:buSzPct val="150000"/>
              <a:buFont typeface="Wingdings" panose="05000000000000000000" pitchFamily="2" charset="2"/>
              <a:buChar char="§"/>
            </a:pPr>
            <a:endParaRPr lang="fr-FR" dirty="0"/>
          </a:p>
          <a:p>
            <a:pPr>
              <a:buClr>
                <a:srgbClr val="0070C0"/>
              </a:buClr>
              <a:buSzPct val="150000"/>
              <a:buFont typeface="Wingdings" panose="05000000000000000000" pitchFamily="2" charset="2"/>
              <a:buChar char="§"/>
            </a:pPr>
            <a:r>
              <a:rPr lang="fr-FR" dirty="0"/>
              <a:t>Toujours standardiser les données avant de calculer la matrice de dissimilarité. Cela permet de régler les problèmes d’échelle dans le calcul des mesures de similarité. </a:t>
            </a:r>
          </a:p>
        </p:txBody>
      </p:sp>
      <p:sp>
        <p:nvSpPr>
          <p:cNvPr id="4" name="Espace réservé du numéro de diapositive 3">
            <a:extLst>
              <a:ext uri="{FF2B5EF4-FFF2-40B4-BE49-F238E27FC236}">
                <a16:creationId xmlns:a16="http://schemas.microsoft.com/office/drawing/2014/main" id="{E06B8E6C-2F6A-4E23-8CE9-BD72840F58E1}"/>
              </a:ext>
            </a:extLst>
          </p:cNvPr>
          <p:cNvSpPr>
            <a:spLocks noGrp="1"/>
          </p:cNvSpPr>
          <p:nvPr>
            <p:ph type="sldNum" sz="quarter" idx="12"/>
          </p:nvPr>
        </p:nvSpPr>
        <p:spPr/>
        <p:txBody>
          <a:bodyPr/>
          <a:lstStyle/>
          <a:p>
            <a:fld id="{F54A3231-3632-4722-BDDC-460418050467}" type="slidenum">
              <a:rPr lang="fr-FR" smtClean="0"/>
              <a:t>17</a:t>
            </a:fld>
            <a:endParaRPr lang="fr-FR" dirty="0"/>
          </a:p>
        </p:txBody>
      </p:sp>
      <p:pic>
        <p:nvPicPr>
          <p:cNvPr id="10" name="Image 9">
            <a:extLst>
              <a:ext uri="{FF2B5EF4-FFF2-40B4-BE49-F238E27FC236}">
                <a16:creationId xmlns:a16="http://schemas.microsoft.com/office/drawing/2014/main" id="{9A6CDE79-1217-476A-B15E-2D35D4A4B9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599" y="1905000"/>
            <a:ext cx="6745357" cy="4018722"/>
          </a:xfrm>
          <a:prstGeom prst="rect">
            <a:avLst/>
          </a:prstGeom>
        </p:spPr>
      </p:pic>
    </p:spTree>
    <p:extLst>
      <p:ext uri="{BB962C8B-B14F-4D97-AF65-F5344CB8AC3E}">
        <p14:creationId xmlns:p14="http://schemas.microsoft.com/office/powerpoint/2010/main" val="1435110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046F4B-B84C-4387-91B0-2AF7530AFAA5}"/>
              </a:ext>
            </a:extLst>
          </p:cNvPr>
          <p:cNvSpPr>
            <a:spLocks noGrp="1"/>
          </p:cNvSpPr>
          <p:nvPr>
            <p:ph type="title"/>
          </p:nvPr>
        </p:nvSpPr>
        <p:spPr>
          <a:xfrm>
            <a:off x="2032621" y="624110"/>
            <a:ext cx="9471992" cy="1280890"/>
          </a:xfrm>
        </p:spPr>
        <p:txBody>
          <a:bodyPr/>
          <a:lstStyle/>
          <a:p>
            <a:r>
              <a:rPr lang="fr-FR" sz="3200" dirty="0">
                <a:solidFill>
                  <a:schemeClr val="accent1"/>
                </a:solidFill>
                <a:latin typeface="+mn-lt"/>
                <a:ea typeface="+mn-ea"/>
                <a:cs typeface="+mn-cs"/>
              </a:rPr>
              <a:t>Interprétation graphique des clusters dans les k-médoïdes</a:t>
            </a:r>
          </a:p>
        </p:txBody>
      </p:sp>
      <p:sp>
        <p:nvSpPr>
          <p:cNvPr id="3" name="Espace réservé du contenu 2">
            <a:extLst>
              <a:ext uri="{FF2B5EF4-FFF2-40B4-BE49-F238E27FC236}">
                <a16:creationId xmlns:a16="http://schemas.microsoft.com/office/drawing/2014/main" id="{B903D74D-FB51-4894-B1E2-EBD959F113DE}"/>
              </a:ext>
            </a:extLst>
          </p:cNvPr>
          <p:cNvSpPr>
            <a:spLocks noGrp="1"/>
          </p:cNvSpPr>
          <p:nvPr>
            <p:ph idx="1"/>
          </p:nvPr>
        </p:nvSpPr>
        <p:spPr>
          <a:xfrm>
            <a:off x="1736036" y="2252869"/>
            <a:ext cx="3882886" cy="3777622"/>
          </a:xfrm>
        </p:spPr>
        <p:txBody>
          <a:bodyPr>
            <a:normAutofit/>
          </a:bodyPr>
          <a:lstStyle/>
          <a:p>
            <a:pPr marL="0" indent="0">
              <a:buNone/>
            </a:pPr>
            <a:r>
              <a:rPr lang="fr-FR" dirty="0"/>
              <a:t>Sauf changement dans les clusters, l’interprétation des k-médoïdes est similaire à celle des k-means</a:t>
            </a:r>
          </a:p>
          <a:p>
            <a:pPr>
              <a:buClr>
                <a:srgbClr val="0070C0"/>
              </a:buClr>
              <a:buSzPct val="150000"/>
              <a:buFont typeface="Wingdings" panose="05000000000000000000" pitchFamily="2" charset="2"/>
              <a:buChar char="§"/>
            </a:pPr>
            <a:r>
              <a:rPr lang="fr-FR" dirty="0"/>
              <a:t>Cluster 1 : les éruptions qui dures moins longtemps sont celles qui ont un temps d’attente élevé.</a:t>
            </a:r>
          </a:p>
          <a:p>
            <a:pPr>
              <a:buClr>
                <a:srgbClr val="0070C0"/>
              </a:buClr>
              <a:buSzPct val="150000"/>
              <a:buFont typeface="Wingdings" panose="05000000000000000000" pitchFamily="2" charset="2"/>
              <a:buChar char="§"/>
            </a:pPr>
            <a:r>
              <a:rPr lang="fr-FR" dirty="0"/>
              <a:t>Cluster 2 : les éruptions qui dures plus longtemps ont un temps d’attente faible. </a:t>
            </a:r>
          </a:p>
        </p:txBody>
      </p:sp>
      <p:sp>
        <p:nvSpPr>
          <p:cNvPr id="4" name="Espace réservé du numéro de diapositive 3">
            <a:extLst>
              <a:ext uri="{FF2B5EF4-FFF2-40B4-BE49-F238E27FC236}">
                <a16:creationId xmlns:a16="http://schemas.microsoft.com/office/drawing/2014/main" id="{113F64A9-09F0-4BE1-990C-23E22DB82E18}"/>
              </a:ext>
            </a:extLst>
          </p:cNvPr>
          <p:cNvSpPr>
            <a:spLocks noGrp="1"/>
          </p:cNvSpPr>
          <p:nvPr>
            <p:ph type="sldNum" sz="quarter" idx="12"/>
          </p:nvPr>
        </p:nvSpPr>
        <p:spPr/>
        <p:txBody>
          <a:bodyPr/>
          <a:lstStyle/>
          <a:p>
            <a:fld id="{F54A3231-3632-4722-BDDC-460418050467}" type="slidenum">
              <a:rPr lang="fr-FR" smtClean="0"/>
              <a:t>18</a:t>
            </a:fld>
            <a:endParaRPr lang="fr-FR" dirty="0"/>
          </a:p>
        </p:txBody>
      </p:sp>
      <p:pic>
        <p:nvPicPr>
          <p:cNvPr id="12" name="Image 11">
            <a:extLst>
              <a:ext uri="{FF2B5EF4-FFF2-40B4-BE49-F238E27FC236}">
                <a16:creationId xmlns:a16="http://schemas.microsoft.com/office/drawing/2014/main" id="{1E712465-620C-4017-8FC8-24271443B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5893" y="1449823"/>
            <a:ext cx="5799029" cy="4924473"/>
          </a:xfrm>
          <a:prstGeom prst="rect">
            <a:avLst/>
          </a:prstGeom>
        </p:spPr>
      </p:pic>
    </p:spTree>
    <p:extLst>
      <p:ext uri="{BB962C8B-B14F-4D97-AF65-F5344CB8AC3E}">
        <p14:creationId xmlns:p14="http://schemas.microsoft.com/office/powerpoint/2010/main" val="879647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B39220-B44B-4320-A76E-9EF1AA99189F}"/>
              </a:ext>
            </a:extLst>
          </p:cNvPr>
          <p:cNvSpPr>
            <a:spLocks noGrp="1"/>
          </p:cNvSpPr>
          <p:nvPr>
            <p:ph type="title"/>
          </p:nvPr>
        </p:nvSpPr>
        <p:spPr/>
        <p:txBody>
          <a:bodyPr>
            <a:normAutofit fontScale="90000"/>
          </a:bodyPr>
          <a:lstStyle/>
          <a:p>
            <a:r>
              <a:rPr lang="fr-FR" sz="4000" dirty="0">
                <a:solidFill>
                  <a:schemeClr val="accent1"/>
                </a:solidFill>
                <a:effectLst/>
                <a:latin typeface="Helvetica" panose="020B0604020202020204" pitchFamily="34" charset="0"/>
                <a:ea typeface="Calibri" panose="020F0502020204030204" pitchFamily="34" charset="0"/>
                <a:cs typeface="Times New Roman" panose="02020603050405020304" pitchFamily="18" charset="0"/>
              </a:rPr>
              <a:t>Fuzzy C-means </a:t>
            </a:r>
            <a:br>
              <a:rPr lang="fr-FR" sz="40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br>
            <a:endParaRPr lang="fr-FR" sz="4000" dirty="0">
              <a:solidFill>
                <a:schemeClr val="accent1"/>
              </a:solidFill>
            </a:endParaRPr>
          </a:p>
        </p:txBody>
      </p:sp>
      <p:sp>
        <p:nvSpPr>
          <p:cNvPr id="3" name="Espace réservé du contenu 2">
            <a:extLst>
              <a:ext uri="{FF2B5EF4-FFF2-40B4-BE49-F238E27FC236}">
                <a16:creationId xmlns:a16="http://schemas.microsoft.com/office/drawing/2014/main" id="{B861DCB4-FD32-4A38-A8C7-CA3528E5FEAC}"/>
              </a:ext>
            </a:extLst>
          </p:cNvPr>
          <p:cNvSpPr>
            <a:spLocks noGrp="1"/>
          </p:cNvSpPr>
          <p:nvPr>
            <p:ph idx="1"/>
          </p:nvPr>
        </p:nvSpPr>
        <p:spPr>
          <a:xfrm>
            <a:off x="838200" y="1690688"/>
            <a:ext cx="10515600" cy="4351338"/>
          </a:xfrm>
        </p:spPr>
        <p:txBody>
          <a:bodyPr>
            <a:normAutofit/>
          </a:bodyPr>
          <a:lstStyle/>
          <a:p>
            <a:pPr marL="0" marR="0" lvl="0" indent="0" algn="l" defTabSz="914400" rtl="0" eaLnBrk="1" fontAlgn="base" latinLnBrk="0" hangingPunct="1">
              <a:lnSpc>
                <a:spcPct val="110000"/>
              </a:lnSpc>
              <a:spcBef>
                <a:spcPct val="20000"/>
              </a:spcBef>
              <a:spcAft>
                <a:spcPct val="0"/>
              </a:spcAft>
              <a:buClr>
                <a:srgbClr val="3333CC"/>
              </a:buClr>
              <a:buSzPct val="60000"/>
              <a:buNone/>
              <a:tabLst/>
              <a:defRPr/>
            </a:pPr>
            <a:endParaRPr lang="fr-FR" b="1" i="0" dirty="0">
              <a:solidFill>
                <a:srgbClr val="202122"/>
              </a:solidFill>
              <a:effectLst/>
              <a:latin typeface="+mj-lt"/>
              <a:cs typeface="Arial" panose="020B0604020202020204" pitchFamily="34" charset="0"/>
            </a:endParaRP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panose="05000000000000000000" pitchFamily="2" charset="2"/>
              <a:buChar char="n"/>
              <a:tabLst/>
              <a:defRPr/>
            </a:pPr>
            <a:r>
              <a:rPr lang="fr-FR" b="1" i="0" dirty="0">
                <a:solidFill>
                  <a:srgbClr val="202122"/>
                </a:solidFill>
                <a:effectLst/>
                <a:latin typeface="+mj-lt"/>
                <a:cs typeface="Arial" panose="020B0604020202020204" pitchFamily="34" charset="0"/>
              </a:rPr>
              <a:t>Le clustering flou</a:t>
            </a:r>
            <a:r>
              <a:rPr lang="fr-FR" b="0" i="0" dirty="0">
                <a:solidFill>
                  <a:srgbClr val="202122"/>
                </a:solidFill>
                <a:effectLst/>
                <a:latin typeface="+mj-lt"/>
                <a:cs typeface="Arial" panose="020B0604020202020204" pitchFamily="34" charset="0"/>
              </a:rPr>
              <a:t> (également appelé </a:t>
            </a:r>
            <a:r>
              <a:rPr lang="fr-FR" b="1" i="0" dirty="0">
                <a:solidFill>
                  <a:srgbClr val="202122"/>
                </a:solidFill>
                <a:effectLst/>
                <a:latin typeface="+mj-lt"/>
                <a:cs typeface="Arial" panose="020B0604020202020204" pitchFamily="34" charset="0"/>
              </a:rPr>
              <a:t>soft clustering</a:t>
            </a:r>
            <a:r>
              <a:rPr lang="fr-FR" b="0" i="0" dirty="0">
                <a:solidFill>
                  <a:srgbClr val="202122"/>
                </a:solidFill>
                <a:effectLst/>
                <a:latin typeface="+mj-lt"/>
                <a:cs typeface="Arial" panose="020B0604020202020204" pitchFamily="34" charset="0"/>
              </a:rPr>
              <a:t> ou </a:t>
            </a:r>
            <a:r>
              <a:rPr lang="fr-FR" b="1" i="0" dirty="0">
                <a:solidFill>
                  <a:srgbClr val="202122"/>
                </a:solidFill>
                <a:effectLst/>
                <a:latin typeface="+mj-lt"/>
                <a:cs typeface="Arial" panose="020B0604020202020204" pitchFamily="34" charset="0"/>
              </a:rPr>
              <a:t>soft </a:t>
            </a:r>
            <a:r>
              <a:rPr lang="fr-FR" b="1" i="1" dirty="0">
                <a:solidFill>
                  <a:srgbClr val="202122"/>
                </a:solidFill>
                <a:effectLst/>
                <a:latin typeface="+mj-lt"/>
                <a:cs typeface="Arial" panose="020B0604020202020204" pitchFamily="34" charset="0"/>
              </a:rPr>
              <a:t>k</a:t>
            </a:r>
            <a:r>
              <a:rPr lang="fr-FR" b="1" i="0" dirty="0">
                <a:solidFill>
                  <a:srgbClr val="202122"/>
                </a:solidFill>
                <a:effectLst/>
                <a:latin typeface="+mj-lt"/>
                <a:cs typeface="Arial" panose="020B0604020202020204" pitchFamily="34" charset="0"/>
              </a:rPr>
              <a:t> -means</a:t>
            </a:r>
            <a:r>
              <a:rPr lang="fr-FR" b="0" i="0" dirty="0">
                <a:solidFill>
                  <a:srgbClr val="202122"/>
                </a:solidFill>
                <a:effectLst/>
                <a:latin typeface="+mj-lt"/>
                <a:cs typeface="Arial" panose="020B0604020202020204" pitchFamily="34" charset="0"/>
              </a:rPr>
              <a:t> ) est une forme de clustering dans laquelle chaque points de données peut appartenir à plusieurs clusters</a:t>
            </a:r>
            <a:r>
              <a:rPr lang="fr-FR" b="0" i="0" dirty="0">
                <a:solidFill>
                  <a:srgbClr val="202122"/>
                </a:solidFill>
                <a:effectLst/>
                <a:latin typeface="+mj-lt"/>
              </a:rPr>
              <a:t>. </a:t>
            </a: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panose="05000000000000000000" pitchFamily="2" charset="2"/>
              <a:buChar char="n"/>
              <a:tabLst/>
              <a:defRPr/>
            </a:pPr>
            <a:endParaRPr lang="fr-FR" b="0" i="0" dirty="0">
              <a:solidFill>
                <a:srgbClr val="202122"/>
              </a:solidFill>
              <a:effectLst/>
              <a:latin typeface="+mj-lt"/>
            </a:endParaRP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panose="05000000000000000000" pitchFamily="2" charset="2"/>
              <a:buChar char="n"/>
              <a:tabLst/>
              <a:defRPr/>
            </a:pPr>
            <a:r>
              <a:rPr lang="fr-FR" b="0" i="0" dirty="0">
                <a:solidFill>
                  <a:srgbClr val="202122"/>
                </a:solidFill>
                <a:effectLst/>
                <a:latin typeface="+mj-lt"/>
              </a:rPr>
              <a:t>Dans le clustering flou, les points de données peuvent potentiellement appartenir à plusieurs clusters. Par exemple, une pomme peut être rouge ou verte (hard clustering), mais une pomme peut aussi être rouge ET verte (Fuzzy clustering). Ici, la pomme peut être rouge dans une certaine mesure et verte dans une certaine mesure.</a:t>
            </a: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panose="05000000000000000000" pitchFamily="2" charset="2"/>
              <a:buChar char="n"/>
              <a:tabLst/>
              <a:defRPr/>
            </a:pPr>
            <a:endParaRPr lang="fr-FR" dirty="0">
              <a:solidFill>
                <a:srgbClr val="202122"/>
              </a:solidFill>
              <a:latin typeface="+mj-lt"/>
            </a:endParaRP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panose="05000000000000000000" pitchFamily="2" charset="2"/>
              <a:buChar char="n"/>
              <a:tabLst/>
              <a:defRPr/>
            </a:pPr>
            <a:r>
              <a:rPr lang="fr-FR" dirty="0">
                <a:latin typeface="+mj-lt"/>
              </a:rPr>
              <a:t>Plus les données sont proches du centre de cluster, plus leur appartenance au centre de cluster particulier est grande. </a:t>
            </a:r>
          </a:p>
        </p:txBody>
      </p:sp>
      <p:sp>
        <p:nvSpPr>
          <p:cNvPr id="5" name="Espace réservé du numéro de diapositive 4">
            <a:extLst>
              <a:ext uri="{FF2B5EF4-FFF2-40B4-BE49-F238E27FC236}">
                <a16:creationId xmlns:a16="http://schemas.microsoft.com/office/drawing/2014/main" id="{25D39F13-89B8-4F6A-831D-BA7783830826}"/>
              </a:ext>
            </a:extLst>
          </p:cNvPr>
          <p:cNvSpPr>
            <a:spLocks noGrp="1"/>
          </p:cNvSpPr>
          <p:nvPr>
            <p:ph type="sldNum" sz="quarter" idx="12"/>
          </p:nvPr>
        </p:nvSpPr>
        <p:spPr/>
        <p:txBody>
          <a:bodyPr/>
          <a:lstStyle/>
          <a:p>
            <a:fld id="{F54A3231-3632-4722-BDDC-460418050467}" type="slidenum">
              <a:rPr lang="fr-FR" smtClean="0"/>
              <a:t>19</a:t>
            </a:fld>
            <a:endParaRPr lang="fr-FR" dirty="0"/>
          </a:p>
        </p:txBody>
      </p:sp>
    </p:spTree>
    <p:extLst>
      <p:ext uri="{BB962C8B-B14F-4D97-AF65-F5344CB8AC3E}">
        <p14:creationId xmlns:p14="http://schemas.microsoft.com/office/powerpoint/2010/main" val="928256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E1562F-EC24-4D74-B03A-CAA3E1E68657}"/>
              </a:ext>
            </a:extLst>
          </p:cNvPr>
          <p:cNvSpPr>
            <a:spLocks noGrp="1"/>
          </p:cNvSpPr>
          <p:nvPr>
            <p:ph type="title"/>
          </p:nvPr>
        </p:nvSpPr>
        <p:spPr/>
        <p:txBody>
          <a:bodyPr/>
          <a:lstStyle/>
          <a:p>
            <a:r>
              <a:rPr lang="fr-FR" altLang="fr-FR" dirty="0"/>
              <a:t>    		</a:t>
            </a:r>
            <a:r>
              <a:rPr lang="fr-FR" altLang="fr-FR" dirty="0">
                <a:solidFill>
                  <a:schemeClr val="accent1"/>
                </a:solidFill>
              </a:rPr>
              <a:t>C’est quoi le clustering? </a:t>
            </a:r>
            <a:endParaRPr lang="fr-FR" dirty="0">
              <a:solidFill>
                <a:schemeClr val="accent1"/>
              </a:solidFill>
            </a:endParaRPr>
          </a:p>
        </p:txBody>
      </p:sp>
      <p:sp>
        <p:nvSpPr>
          <p:cNvPr id="3" name="Espace réservé du contenu 2">
            <a:extLst>
              <a:ext uri="{FF2B5EF4-FFF2-40B4-BE49-F238E27FC236}">
                <a16:creationId xmlns:a16="http://schemas.microsoft.com/office/drawing/2014/main" id="{35C6A202-1282-4825-9514-A4A959DDBFDB}"/>
              </a:ext>
            </a:extLst>
          </p:cNvPr>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fr-FR" altLang="fr-FR" sz="2400" b="0" i="0" u="none" strike="noStrike" kern="1200" cap="none" spc="0" normalizeH="0" baseline="0" noProof="0" dirty="0">
                <a:ln>
                  <a:noFill/>
                </a:ln>
                <a:solidFill>
                  <a:srgbClr val="000000"/>
                </a:solidFill>
                <a:effectLst/>
                <a:uLnTx/>
                <a:uFillTx/>
                <a:latin typeface="+mj-lt"/>
                <a:ea typeface="+mn-ea"/>
                <a:cs typeface="+mn-cs"/>
              </a:rPr>
              <a:t>Regroupement (Clustering): construire une collection d’objets</a:t>
            </a:r>
          </a:p>
          <a:p>
            <a:pPr marL="0" marR="0" lvl="0" indent="0" algn="l" defTabSz="914400" rtl="0" eaLnBrk="1" fontAlgn="base" latinLnBrk="0" hangingPunct="1">
              <a:lnSpc>
                <a:spcPct val="100000"/>
              </a:lnSpc>
              <a:spcBef>
                <a:spcPct val="20000"/>
              </a:spcBef>
              <a:spcAft>
                <a:spcPct val="0"/>
              </a:spcAft>
              <a:buClr>
                <a:srgbClr val="3333CC"/>
              </a:buClr>
              <a:buSzPct val="60000"/>
              <a:buNone/>
              <a:tabLst/>
              <a:defRPr/>
            </a:pPr>
            <a:endParaRPr kumimoji="0" lang="fr-FR" altLang="fr-FR" sz="2400" b="0" i="0" u="none" strike="noStrike" kern="1200" cap="none" spc="0" normalizeH="0" baseline="0" noProof="0" dirty="0">
              <a:ln>
                <a:noFill/>
              </a:ln>
              <a:solidFill>
                <a:srgbClr val="000000"/>
              </a:solidFill>
              <a:effectLst/>
              <a:uLnTx/>
              <a:uFillTx/>
              <a:latin typeface="Tahoma"/>
              <a:ea typeface="+mn-ea"/>
              <a:cs typeface="+mn-cs"/>
            </a:endParaRP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fr-FR" altLang="fr-FR" sz="2400" b="0" i="0" u="none" strike="noStrike" kern="1200" cap="none" spc="0" normalizeH="0" baseline="0" noProof="0" dirty="0">
                <a:ln>
                  <a:noFill/>
                </a:ln>
                <a:solidFill>
                  <a:srgbClr val="000000"/>
                </a:solidFill>
                <a:effectLst/>
                <a:uLnTx/>
                <a:uFillTx/>
                <a:latin typeface="+mj-lt"/>
                <a:ea typeface="+mn-ea"/>
                <a:cs typeface="+mn-cs"/>
              </a:rPr>
              <a:t>Similaires au sein d’un même groupe</a:t>
            </a:r>
          </a:p>
          <a:p>
            <a:pPr marL="742950" marR="0" lvl="1" indent="-28575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fr-FR" altLang="fr-FR" sz="2400" b="0" i="0" u="none" strike="noStrike" kern="1200" cap="none" spc="0" normalizeH="0" baseline="0" noProof="0" dirty="0">
                <a:ln>
                  <a:noFill/>
                </a:ln>
                <a:solidFill>
                  <a:srgbClr val="000000"/>
                </a:solidFill>
                <a:effectLst/>
                <a:uLnTx/>
                <a:uFillTx/>
                <a:latin typeface="+mj-lt"/>
                <a:ea typeface="+mn-ea"/>
                <a:cs typeface="+mn-cs"/>
              </a:rPr>
              <a:t>Dissimilaires quand ils appartiennent à des groupes différents</a:t>
            </a:r>
          </a:p>
          <a:p>
            <a:pPr marL="457200" marR="0" lvl="1" indent="0" algn="l" defTabSz="914400" rtl="0" eaLnBrk="1" fontAlgn="base" latinLnBrk="0" hangingPunct="1">
              <a:lnSpc>
                <a:spcPct val="100000"/>
              </a:lnSpc>
              <a:spcBef>
                <a:spcPct val="20000"/>
              </a:spcBef>
              <a:spcAft>
                <a:spcPct val="0"/>
              </a:spcAft>
              <a:buClr>
                <a:srgbClr val="FF0000"/>
              </a:buClr>
              <a:buSzPct val="55000"/>
              <a:buNone/>
              <a:tabLst/>
              <a:defRPr/>
            </a:pPr>
            <a:endParaRPr kumimoji="0" lang="fr-FR" altLang="fr-FR" b="0" i="0" u="none" strike="noStrike" kern="1200" cap="none" spc="0" normalizeH="0" baseline="0" noProof="0" dirty="0">
              <a:ln>
                <a:noFill/>
              </a:ln>
              <a:solidFill>
                <a:srgbClr val="000000"/>
              </a:solidFill>
              <a:effectLst/>
              <a:uLnTx/>
              <a:uFillTx/>
              <a:latin typeface="Tahoma"/>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fr-FR" altLang="fr-FR" sz="2400" b="0" i="0" u="none" strike="noStrike" kern="1200" cap="none" spc="0" normalizeH="0" baseline="0" noProof="0" dirty="0">
                <a:ln>
                  <a:noFill/>
                </a:ln>
                <a:solidFill>
                  <a:srgbClr val="000000"/>
                </a:solidFill>
                <a:effectLst/>
                <a:uLnTx/>
                <a:uFillTx/>
                <a:latin typeface="+mj-lt"/>
                <a:ea typeface="+mn-ea"/>
                <a:cs typeface="+mn-cs"/>
              </a:rPr>
              <a:t>Le Clustering est </a:t>
            </a:r>
            <a:r>
              <a:rPr kumimoji="0" lang="fr-FR" altLang="fr-FR" sz="2400" b="0" i="0" u="none" strike="noStrike" kern="1200" cap="none" spc="0" normalizeH="0" baseline="0" noProof="0" dirty="0">
                <a:ln>
                  <a:noFill/>
                </a:ln>
                <a:solidFill>
                  <a:srgbClr val="FF0000"/>
                </a:solidFill>
                <a:effectLst/>
                <a:uLnTx/>
                <a:uFillTx/>
                <a:latin typeface="+mj-lt"/>
                <a:ea typeface="+mn-ea"/>
                <a:cs typeface="+mn-cs"/>
              </a:rPr>
              <a:t>de la classification non supervisée</a:t>
            </a:r>
            <a:r>
              <a:rPr kumimoji="0" lang="fr-FR" altLang="fr-FR" sz="2400" b="0" i="0" u="none" strike="noStrike" kern="1200" cap="none" spc="0" normalizeH="0" baseline="0" noProof="0" dirty="0">
                <a:ln>
                  <a:noFill/>
                </a:ln>
                <a:solidFill>
                  <a:srgbClr val="000000"/>
                </a:solidFill>
                <a:effectLst/>
                <a:uLnTx/>
                <a:uFillTx/>
                <a:latin typeface="+mj-lt"/>
                <a:ea typeface="+mn-ea"/>
                <a:cs typeface="+mn-cs"/>
              </a:rPr>
              <a:t>: ici, pas de classes prédéfinies</a:t>
            </a:r>
          </a:p>
          <a:p>
            <a:pPr marL="0" indent="0">
              <a:buNone/>
            </a:pPr>
            <a:endParaRPr lang="fr-FR" dirty="0"/>
          </a:p>
        </p:txBody>
      </p:sp>
      <p:sp>
        <p:nvSpPr>
          <p:cNvPr id="5" name="Espace réservé du numéro de diapositive 4">
            <a:extLst>
              <a:ext uri="{FF2B5EF4-FFF2-40B4-BE49-F238E27FC236}">
                <a16:creationId xmlns:a16="http://schemas.microsoft.com/office/drawing/2014/main" id="{6C6D2BEB-0C5B-43EC-B11C-7BE2B5AF0972}"/>
              </a:ext>
            </a:extLst>
          </p:cNvPr>
          <p:cNvSpPr>
            <a:spLocks noGrp="1"/>
          </p:cNvSpPr>
          <p:nvPr>
            <p:ph type="sldNum" sz="quarter" idx="12"/>
          </p:nvPr>
        </p:nvSpPr>
        <p:spPr/>
        <p:txBody>
          <a:bodyPr/>
          <a:lstStyle/>
          <a:p>
            <a:fld id="{F54A3231-3632-4722-BDDC-460418050467}" type="slidenum">
              <a:rPr lang="fr-FR" smtClean="0"/>
              <a:t>2</a:t>
            </a:fld>
            <a:endParaRPr lang="fr-FR" dirty="0"/>
          </a:p>
        </p:txBody>
      </p:sp>
    </p:spTree>
    <p:extLst>
      <p:ext uri="{BB962C8B-B14F-4D97-AF65-F5344CB8AC3E}">
        <p14:creationId xmlns:p14="http://schemas.microsoft.com/office/powerpoint/2010/main" val="105928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E6196D-A887-4D49-A893-80FDE17FBF31}"/>
              </a:ext>
            </a:extLst>
          </p:cNvPr>
          <p:cNvSpPr>
            <a:spLocks noGrp="1"/>
          </p:cNvSpPr>
          <p:nvPr>
            <p:ph type="title"/>
          </p:nvPr>
        </p:nvSpPr>
        <p:spPr/>
        <p:txBody>
          <a:bodyPr>
            <a:normAutofit fontScale="90000"/>
          </a:bodyPr>
          <a:lstStyle/>
          <a:p>
            <a:r>
              <a:rPr lang="fr-FR" sz="4000" dirty="0">
                <a:solidFill>
                  <a:schemeClr val="accent1"/>
                </a:solidFill>
                <a:latin typeface="+mn-lt"/>
                <a:ea typeface="+mn-ea"/>
                <a:cs typeface="+mn-cs"/>
              </a:rPr>
              <a:t>La mise en place de l'algorithme Fuzzy c-means</a:t>
            </a:r>
            <a:endParaRPr lang="fr-FR" sz="4000"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429688D-383A-43D6-9947-B49A9D16540A}"/>
                  </a:ext>
                </a:extLst>
              </p:cNvPr>
              <p:cNvSpPr>
                <a:spLocks noGrp="1"/>
              </p:cNvSpPr>
              <p:nvPr>
                <p:ph idx="1"/>
              </p:nvPr>
            </p:nvSpPr>
            <p:spPr>
              <a:xfrm>
                <a:off x="838199" y="1825625"/>
                <a:ext cx="11115261" cy="4351338"/>
              </a:xfrm>
            </p:spPr>
            <p:txBody>
              <a:bodyPr>
                <a:normAutofit lnSpcReduction="10000"/>
              </a:bodyPr>
              <a:lstStyle/>
              <a:p>
                <a:pPr marL="0" indent="0">
                  <a:buNone/>
                </a:pPr>
                <a:r>
                  <a:rPr lang="fr-FR" b="0" i="0" dirty="0">
                    <a:solidFill>
                      <a:srgbClr val="202122"/>
                    </a:solidFill>
                    <a:effectLst/>
                    <a:latin typeface="+mj-lt"/>
                  </a:rPr>
                  <a:t>L'algorithme flou </a:t>
                </a:r>
                <a:r>
                  <a:rPr lang="fr-FR" b="0" i="1" dirty="0">
                    <a:solidFill>
                      <a:srgbClr val="202122"/>
                    </a:solidFill>
                    <a:effectLst/>
                    <a:latin typeface="+mj-lt"/>
                  </a:rPr>
                  <a:t>c</a:t>
                </a:r>
                <a:r>
                  <a:rPr lang="fr-FR" b="0" i="0" dirty="0">
                    <a:solidFill>
                      <a:srgbClr val="202122"/>
                    </a:solidFill>
                    <a:effectLst/>
                    <a:latin typeface="+mj-lt"/>
                  </a:rPr>
                  <a:t> -means est très similaire à l’algorithme k-means :</a:t>
                </a:r>
              </a:p>
              <a:p>
                <a:pPr marL="0" indent="0">
                  <a:buNone/>
                </a:pPr>
                <a:endParaRPr lang="fr-FR" b="0" i="0" dirty="0">
                  <a:solidFill>
                    <a:srgbClr val="202122"/>
                  </a:solidFill>
                  <a:effectLst/>
                  <a:latin typeface="+mj-lt"/>
                </a:endParaRPr>
              </a:p>
              <a:p>
                <a:pPr marL="514350" indent="-514350">
                  <a:buFont typeface="+mj-lt"/>
                  <a:buAutoNum type="arabicPeriod"/>
                </a:pPr>
                <a:r>
                  <a:rPr lang="fr-FR" dirty="0">
                    <a:solidFill>
                      <a:srgbClr val="202122"/>
                    </a:solidFill>
                    <a:latin typeface="+mj-lt"/>
                  </a:rPr>
                  <a:t>Choisir un certains nombres de clusters</a:t>
                </a:r>
              </a:p>
              <a:p>
                <a:pPr marL="514350" indent="-514350">
                  <a:buFont typeface="+mj-lt"/>
                  <a:buAutoNum type="arabicPeriod"/>
                </a:pPr>
                <a:r>
                  <a:rPr lang="fr-FR" b="0" i="0" dirty="0">
                    <a:solidFill>
                      <a:srgbClr val="202122"/>
                    </a:solidFill>
                    <a:effectLst/>
                    <a:latin typeface="+mj-lt"/>
                  </a:rPr>
                  <a:t>Attribuez des coefficients au hasard à chaque point de données pour être dans les grappes.</a:t>
                </a:r>
              </a:p>
              <a:p>
                <a:pPr marL="514350" indent="-514350">
                  <a:buFont typeface="+mj-lt"/>
                  <a:buAutoNum type="arabicPeriod"/>
                </a:pPr>
                <a:r>
                  <a:rPr lang="fr-FR" dirty="0">
                    <a:latin typeface="+mj-lt"/>
                  </a:rPr>
                  <a:t>Répéter jusqu’à ce l’algorithme ait convergé c’est-à-dire que le changement des coefficients de deux itérations dépasse le seuil de sensibilité donné : </a:t>
                </a:r>
              </a:p>
              <a:p>
                <a:pPr marL="742950" marR="0" lvl="1" indent="-285750" algn="l" defTabSz="457200" rtl="0" eaLnBrk="1" fontAlgn="base" latinLnBrk="0" hangingPunct="1">
                  <a:lnSpc>
                    <a:spcPct val="150000"/>
                  </a:lnSpc>
                  <a:spcBef>
                    <a:spcPct val="20000"/>
                  </a:spcBef>
                  <a:spcAft>
                    <a:spcPct val="0"/>
                  </a:spcAft>
                  <a:buClr>
                    <a:srgbClr val="FF0000"/>
                  </a:buClr>
                  <a:buSzPct val="55000"/>
                  <a:buFont typeface="Wingdings" panose="05000000000000000000" pitchFamily="2" charset="2"/>
                  <a:buChar char="n"/>
                  <a:tabLst/>
                  <a:defRPr/>
                </a:pPr>
                <a:r>
                  <a:rPr kumimoji="0" lang="fr-FR" sz="1600" b="0" i="0" u="none" strike="noStrike" kern="1200" cap="none" spc="0" normalizeH="0" baseline="0" noProof="0" dirty="0">
                    <a:ln>
                      <a:noFill/>
                    </a:ln>
                    <a:solidFill>
                      <a:srgbClr val="202122"/>
                    </a:solidFill>
                    <a:effectLst/>
                    <a:uLnTx/>
                    <a:uFillTx/>
                    <a:latin typeface="+mj-lt"/>
                  </a:rPr>
                  <a:t>Calculez le centre de gravité de chaque cluster : </a:t>
                </a:r>
                <a14:m>
                  <m:oMath xmlns:m="http://schemas.openxmlformats.org/officeDocument/2006/math">
                    <m:sSub>
                      <m:sSubPr>
                        <m:ctrlP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ctrlPr>
                      </m:sSubPr>
                      <m:e>
                        <m: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𝐶</m:t>
                        </m:r>
                      </m:e>
                      <m:sub>
                        <m: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𝑘</m:t>
                        </m:r>
                      </m:sub>
                    </m:sSub>
                    <m: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 </m:t>
                    </m:r>
                    <m:f>
                      <m:fPr>
                        <m:ctrlP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ctrlPr>
                      </m:fPr>
                      <m:num>
                        <m:nary>
                          <m:naryPr>
                            <m:chr m:val="∑"/>
                            <m:ctrlP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ctrlPr>
                          </m:naryPr>
                          <m:sub>
                            <m:r>
                              <m:rPr>
                                <m:brk m:alnAt="23"/>
                              </m:rP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𝑖</m:t>
                            </m:r>
                            <m: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=1</m:t>
                            </m:r>
                          </m:sub>
                          <m:sup>
                            <m: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𝑛</m:t>
                            </m:r>
                          </m:sup>
                          <m:e>
                            <m:sSubSup>
                              <m:sSubSupPr>
                                <m:ctrlP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ctrlPr>
                              </m:sSubSupPr>
                              <m:e>
                                <m: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𝑤</m:t>
                                </m:r>
                              </m:e>
                              <m:sub>
                                <m: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𝑖𝑗</m:t>
                                </m:r>
                              </m:sub>
                              <m:sup>
                                <m: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𝑚</m:t>
                                </m:r>
                              </m:sup>
                            </m:sSubSup>
                            <m:sSub>
                              <m:sSubPr>
                                <m:ctrlP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ctrlPr>
                              </m:sSubPr>
                              <m:e>
                                <m: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𝑥</m:t>
                                </m:r>
                              </m:e>
                              <m:sub>
                                <m: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𝑖</m:t>
                                </m:r>
                              </m:sub>
                            </m:sSub>
                          </m:e>
                        </m:nary>
                      </m:num>
                      <m:den>
                        <m:nary>
                          <m:naryPr>
                            <m:chr m:val="∑"/>
                            <m:ctrlP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ctrlPr>
                          </m:naryPr>
                          <m:sub>
                            <m:r>
                              <m:rPr>
                                <m:brk m:alnAt="23"/>
                              </m:rP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𝑖</m:t>
                            </m:r>
                            <m: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=1</m:t>
                            </m:r>
                          </m:sub>
                          <m:sup>
                            <m: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𝑛</m:t>
                            </m:r>
                          </m:sup>
                          <m:e>
                            <m:sSubSup>
                              <m:sSubSupPr>
                                <m:ctrlP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ctrlPr>
                              </m:sSubSupPr>
                              <m:e>
                                <m: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𝑤</m:t>
                                </m:r>
                              </m:e>
                              <m:sub>
                                <m: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𝑖𝑗</m:t>
                                </m:r>
                              </m:sub>
                              <m:sup>
                                <m:r>
                                  <a:rPr kumimoji="0" lang="fr-FR" sz="2000" b="0" i="1" u="none" strike="noStrike" kern="1200" cap="none" spc="0" normalizeH="0" baseline="0" noProof="0" smtClean="0">
                                    <a:ln>
                                      <a:noFill/>
                                    </a:ln>
                                    <a:solidFill>
                                      <a:srgbClr val="202122"/>
                                    </a:solidFill>
                                    <a:effectLst/>
                                    <a:uLnTx/>
                                    <a:uFillTx/>
                                    <a:latin typeface="Cambria Math" panose="02040503050406030204" pitchFamily="18" charset="0"/>
                                  </a:rPr>
                                  <m:t>𝑚</m:t>
                                </m:r>
                              </m:sup>
                            </m:sSubSup>
                          </m:e>
                        </m:nary>
                      </m:den>
                    </m:f>
                  </m:oMath>
                </a14:m>
                <a:r>
                  <a:rPr kumimoji="0" lang="fr-FR" sz="1600" b="0" i="0" u="none" strike="noStrike" kern="1200" cap="none" spc="0" normalizeH="0" baseline="0" noProof="0" dirty="0">
                    <a:ln>
                      <a:noFill/>
                    </a:ln>
                    <a:solidFill>
                      <a:srgbClr val="202122"/>
                    </a:solidFill>
                    <a:effectLst/>
                    <a:uLnTx/>
                    <a:uFillTx/>
                    <a:latin typeface="+mj-lt"/>
                  </a:rPr>
                  <a:t> où </a:t>
                </a:r>
                <a14:m>
                  <m:oMath xmlns:m="http://schemas.openxmlformats.org/officeDocument/2006/math">
                    <m:sSub>
                      <m:sSubPr>
                        <m:ctrlPr>
                          <a:rPr kumimoji="0" lang="fr-FR" sz="1600" b="0" i="1" u="none" strike="noStrike" kern="1200" cap="none" spc="0" normalizeH="0" baseline="0" noProof="0" smtClean="0">
                            <a:ln>
                              <a:noFill/>
                            </a:ln>
                            <a:solidFill>
                              <a:srgbClr val="202122"/>
                            </a:solidFill>
                            <a:effectLst/>
                            <a:uLnTx/>
                            <a:uFillTx/>
                            <a:latin typeface="Cambria Math" panose="02040503050406030204" pitchFamily="18" charset="0"/>
                          </a:rPr>
                        </m:ctrlPr>
                      </m:sSubPr>
                      <m:e>
                        <m:r>
                          <a:rPr kumimoji="0" lang="fr-FR" sz="1600" b="0" i="1" u="none" strike="noStrike" kern="1200" cap="none" spc="0" normalizeH="0" baseline="0" noProof="0" smtClean="0">
                            <a:ln>
                              <a:noFill/>
                            </a:ln>
                            <a:solidFill>
                              <a:srgbClr val="202122"/>
                            </a:solidFill>
                            <a:effectLst/>
                            <a:uLnTx/>
                            <a:uFillTx/>
                            <a:latin typeface="Cambria Math" panose="02040503050406030204" pitchFamily="18" charset="0"/>
                          </a:rPr>
                          <m:t>𝐶</m:t>
                        </m:r>
                      </m:e>
                      <m:sub>
                        <m:r>
                          <a:rPr kumimoji="0" lang="fr-FR" sz="1600" b="0" i="1" u="none" strike="noStrike" kern="1200" cap="none" spc="0" normalizeH="0" baseline="0" noProof="0" smtClean="0">
                            <a:ln>
                              <a:noFill/>
                            </a:ln>
                            <a:solidFill>
                              <a:srgbClr val="202122"/>
                            </a:solidFill>
                            <a:effectLst/>
                            <a:uLnTx/>
                            <a:uFillTx/>
                            <a:latin typeface="Cambria Math" panose="02040503050406030204" pitchFamily="18" charset="0"/>
                          </a:rPr>
                          <m:t>𝑘</m:t>
                        </m:r>
                      </m:sub>
                    </m:sSub>
                    <m:r>
                      <a:rPr kumimoji="0" lang="fr-FR" sz="1600" b="0" i="0" u="none" strike="noStrike" kern="1200" cap="none" spc="0" normalizeH="0" baseline="0" noProof="0" smtClean="0">
                        <a:ln>
                          <a:noFill/>
                        </a:ln>
                        <a:solidFill>
                          <a:srgbClr val="202122"/>
                        </a:solidFill>
                        <a:effectLst/>
                        <a:uLnTx/>
                        <a:uFillTx/>
                        <a:latin typeface="Cambria Math" panose="02040503050406030204" pitchFamily="18" charset="0"/>
                      </a:rPr>
                      <m:t>,</m:t>
                    </m:r>
                  </m:oMath>
                </a14:m>
                <a:r>
                  <a:rPr kumimoji="0" lang="fr-FR" sz="1600" b="0" i="0" u="none" strike="noStrike" kern="1200" cap="none" spc="0" normalizeH="0" baseline="0" noProof="0" dirty="0">
                    <a:ln>
                      <a:noFill/>
                    </a:ln>
                    <a:solidFill>
                      <a:prstClr val="black">
                        <a:lumMod val="75000"/>
                        <a:lumOff val="25000"/>
                      </a:prstClr>
                    </a:solidFill>
                    <a:effectLst/>
                    <a:uLnTx/>
                    <a:uFillTx/>
                    <a:latin typeface="+mj-lt"/>
                  </a:rPr>
                  <a:t> le </a:t>
                </a:r>
                <a:r>
                  <a:rPr kumimoji="0" lang="fr-FR" sz="1600" b="0" i="0" u="none" strike="noStrike" kern="1200" cap="none" spc="0" normalizeH="0" baseline="0" noProof="0" dirty="0">
                    <a:ln>
                      <a:noFill/>
                    </a:ln>
                    <a:solidFill>
                      <a:srgbClr val="202122"/>
                    </a:solidFill>
                    <a:effectLst/>
                    <a:uLnTx/>
                    <a:uFillTx/>
                    <a:latin typeface="+mj-lt"/>
                  </a:rPr>
                  <a:t>centroïde d'un cluster qui représente la moyenne de tous les points, pondérée par leur degré d'appartenance au cluster et m, l'hyperparamètre qui contrôle le degré de flou du cluster. Plus il est élevé, plus le cluster sera flou au final.</a:t>
                </a:r>
              </a:p>
              <a:p>
                <a:pPr marL="0" indent="0">
                  <a:buNone/>
                </a:pPr>
                <a:endParaRPr lang="fr-FR" dirty="0">
                  <a:latin typeface="+mj-lt"/>
                </a:endParaRPr>
              </a:p>
              <a:p>
                <a:pPr marL="0" indent="0">
                  <a:buNone/>
                </a:pPr>
                <a:endParaRPr lang="fr-FR" dirty="0">
                  <a:latin typeface="+mj-lt"/>
                </a:endParaRPr>
              </a:p>
            </p:txBody>
          </p:sp>
        </mc:Choice>
        <mc:Fallback xmlns="">
          <p:sp>
            <p:nvSpPr>
              <p:cNvPr id="3" name="Espace réservé du contenu 2">
                <a:extLst>
                  <a:ext uri="{FF2B5EF4-FFF2-40B4-BE49-F238E27FC236}">
                    <a16:creationId xmlns:a16="http://schemas.microsoft.com/office/drawing/2014/main" id="{3429688D-383A-43D6-9947-B49A9D16540A}"/>
                  </a:ext>
                </a:extLst>
              </p:cNvPr>
              <p:cNvSpPr>
                <a:spLocks noGrp="1" noRot="1" noChangeAspect="1" noMove="1" noResize="1" noEditPoints="1" noAdjustHandles="1" noChangeArrowheads="1" noChangeShapeType="1" noTextEdit="1"/>
              </p:cNvSpPr>
              <p:nvPr>
                <p:ph idx="1"/>
              </p:nvPr>
            </p:nvSpPr>
            <p:spPr>
              <a:xfrm>
                <a:off x="838199" y="1825625"/>
                <a:ext cx="11115261" cy="4351338"/>
              </a:xfrm>
              <a:blipFill>
                <a:blip r:embed="rId2"/>
                <a:stretch>
                  <a:fillRect l="-439" t="-1401"/>
                </a:stretch>
              </a:blipFill>
            </p:spPr>
            <p:txBody>
              <a:bodyPr/>
              <a:lstStyle/>
              <a:p>
                <a:r>
                  <a:rPr lang="fr-FR">
                    <a:noFill/>
                  </a:rPr>
                  <a:t> </a:t>
                </a:r>
              </a:p>
            </p:txBody>
          </p:sp>
        </mc:Fallback>
      </mc:AlternateContent>
      <p:sp>
        <p:nvSpPr>
          <p:cNvPr id="13" name="Espace réservé du numéro de diapositive 12">
            <a:extLst>
              <a:ext uri="{FF2B5EF4-FFF2-40B4-BE49-F238E27FC236}">
                <a16:creationId xmlns:a16="http://schemas.microsoft.com/office/drawing/2014/main" id="{0E0EB269-E43C-4F8C-9FF1-15339EFA98C0}"/>
              </a:ext>
            </a:extLst>
          </p:cNvPr>
          <p:cNvSpPr>
            <a:spLocks noGrp="1"/>
          </p:cNvSpPr>
          <p:nvPr>
            <p:ph type="sldNum" sz="quarter" idx="12"/>
          </p:nvPr>
        </p:nvSpPr>
        <p:spPr/>
        <p:txBody>
          <a:bodyPr/>
          <a:lstStyle/>
          <a:p>
            <a:fld id="{F54A3231-3632-4722-BDDC-460418050467}" type="slidenum">
              <a:rPr lang="fr-FR" smtClean="0"/>
              <a:t>20</a:t>
            </a:fld>
            <a:endParaRPr lang="fr-FR" dirty="0"/>
          </a:p>
        </p:txBody>
      </p:sp>
    </p:spTree>
    <p:extLst>
      <p:ext uri="{BB962C8B-B14F-4D97-AF65-F5344CB8AC3E}">
        <p14:creationId xmlns:p14="http://schemas.microsoft.com/office/powerpoint/2010/main" val="3419888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DAFE097-5F3C-429F-BB2F-46D741A70876}"/>
                  </a:ext>
                </a:extLst>
              </p:cNvPr>
              <p:cNvSpPr>
                <a:spLocks noGrp="1"/>
              </p:cNvSpPr>
              <p:nvPr>
                <p:ph idx="1"/>
              </p:nvPr>
            </p:nvSpPr>
            <p:spPr>
              <a:xfrm>
                <a:off x="1762539" y="1802294"/>
                <a:ext cx="9742073" cy="4598505"/>
              </a:xfrm>
            </p:spPr>
            <p:txBody>
              <a:bodyPr>
                <a:noAutofit/>
              </a:bodyPr>
              <a:lstStyle/>
              <a:p>
                <a:pPr marL="0" indent="0">
                  <a:buNone/>
                </a:pPr>
                <a:r>
                  <a:rPr lang="fr-FR" sz="1600" b="1" dirty="0"/>
                  <a:t>Étape 1 : Initialisez les points de données dans le nombre souhaité de clusters de manière aléatoire.</a:t>
                </a:r>
              </a:p>
              <a:p>
                <a:pPr marL="0" indent="0">
                  <a:spcBef>
                    <a:spcPts val="600"/>
                  </a:spcBef>
                  <a:buNone/>
                </a:pPr>
                <a:r>
                  <a:rPr lang="fr-FR" sz="1600" dirty="0"/>
                  <a:t>Cluster    (1, 3)    (2, 5)    (4, 8)    (7, 9)</a:t>
                </a:r>
              </a:p>
              <a:p>
                <a:pPr marL="0" indent="0">
                  <a:spcBef>
                    <a:spcPts val="600"/>
                  </a:spcBef>
                  <a:buNone/>
                </a:pPr>
                <a:r>
                  <a:rPr lang="fr-FR" sz="1600" dirty="0"/>
                  <a:t>1)          	0.8        0.7       0.2       0.1</a:t>
                </a:r>
              </a:p>
              <a:p>
                <a:pPr marL="0" indent="0">
                  <a:spcBef>
                    <a:spcPts val="600"/>
                  </a:spcBef>
                  <a:buNone/>
                </a:pPr>
                <a:r>
                  <a:rPr lang="fr-FR" sz="1600" dirty="0"/>
                  <a:t>2)          	0.2        0.3       0.8       0.9 </a:t>
                </a:r>
              </a:p>
              <a:p>
                <a:pPr marL="0" indent="0">
                  <a:spcBef>
                    <a:spcPts val="600"/>
                  </a:spcBef>
                  <a:buNone/>
                </a:pPr>
                <a:r>
                  <a:rPr lang="fr-FR" sz="1600" b="1" dirty="0"/>
                  <a:t>Étape 2 : Découvrez le centroïde</a:t>
                </a:r>
                <a:r>
                  <a:rPr lang="fr-FR" sz="1600" b="1" i="0" dirty="0">
                    <a:solidFill>
                      <a:srgbClr val="273239"/>
                    </a:solidFill>
                    <a:effectLst/>
                    <a:latin typeface="Nunito"/>
                  </a:rPr>
                  <a:t>.</a:t>
                </a:r>
                <a:br>
                  <a:rPr lang="fr-FR" sz="1600" dirty="0"/>
                </a:br>
                <a:r>
                  <a:rPr lang="fr-FR" b="0" i="0" dirty="0">
                    <a:solidFill>
                      <a:srgbClr val="273239"/>
                    </a:solidFill>
                    <a:effectLst/>
                    <a:latin typeface="Nunito"/>
                  </a:rPr>
                  <a:t>La formule pour trouver le centroïde (V) est : </a:t>
                </a:r>
                <a14:m>
                  <m:oMath xmlns:m="http://schemas.openxmlformats.org/officeDocument/2006/math">
                    <m:sSub>
                      <m:sSubPr>
                        <m:ctrlPr>
                          <a:rPr lang="fr-FR" i="1">
                            <a:solidFill>
                              <a:srgbClr val="202122"/>
                            </a:solidFill>
                            <a:latin typeface="Cambria Math" panose="02040503050406030204" pitchFamily="18" charset="0"/>
                          </a:rPr>
                        </m:ctrlPr>
                      </m:sSubPr>
                      <m:e>
                        <m:r>
                          <a:rPr lang="fr-FR" i="1">
                            <a:solidFill>
                              <a:srgbClr val="202122"/>
                            </a:solidFill>
                            <a:latin typeface="Cambria Math" panose="02040503050406030204" pitchFamily="18" charset="0"/>
                          </a:rPr>
                          <m:t>𝐶</m:t>
                        </m:r>
                      </m:e>
                      <m:sub>
                        <m:r>
                          <a:rPr lang="fr-FR" i="1">
                            <a:solidFill>
                              <a:srgbClr val="202122"/>
                            </a:solidFill>
                            <a:latin typeface="Cambria Math" panose="02040503050406030204" pitchFamily="18" charset="0"/>
                          </a:rPr>
                          <m:t>𝑘</m:t>
                        </m:r>
                      </m:sub>
                    </m:sSub>
                    <m:r>
                      <a:rPr lang="fr-FR" i="1">
                        <a:solidFill>
                          <a:srgbClr val="202122"/>
                        </a:solidFill>
                        <a:latin typeface="Cambria Math" panose="02040503050406030204" pitchFamily="18" charset="0"/>
                      </a:rPr>
                      <m:t>= </m:t>
                    </m:r>
                    <m:f>
                      <m:fPr>
                        <m:ctrlPr>
                          <a:rPr lang="fr-FR" i="1">
                            <a:solidFill>
                              <a:srgbClr val="202122"/>
                            </a:solidFill>
                            <a:latin typeface="Cambria Math" panose="02040503050406030204" pitchFamily="18" charset="0"/>
                          </a:rPr>
                        </m:ctrlPr>
                      </m:fPr>
                      <m:num>
                        <m:nary>
                          <m:naryPr>
                            <m:chr m:val="∑"/>
                            <m:ctrlPr>
                              <a:rPr lang="fr-FR" i="1">
                                <a:solidFill>
                                  <a:srgbClr val="202122"/>
                                </a:solidFill>
                                <a:latin typeface="Cambria Math" panose="02040503050406030204" pitchFamily="18" charset="0"/>
                              </a:rPr>
                            </m:ctrlPr>
                          </m:naryPr>
                          <m:sub>
                            <m:r>
                              <m:rPr>
                                <m:brk m:alnAt="23"/>
                              </m:rPr>
                              <a:rPr lang="fr-FR" i="1">
                                <a:solidFill>
                                  <a:srgbClr val="202122"/>
                                </a:solidFill>
                                <a:latin typeface="Cambria Math" panose="02040503050406030204" pitchFamily="18" charset="0"/>
                              </a:rPr>
                              <m:t>𝑖</m:t>
                            </m:r>
                            <m:r>
                              <a:rPr lang="fr-FR" i="1">
                                <a:solidFill>
                                  <a:srgbClr val="202122"/>
                                </a:solidFill>
                                <a:latin typeface="Cambria Math" panose="02040503050406030204" pitchFamily="18" charset="0"/>
                              </a:rPr>
                              <m:t>=1</m:t>
                            </m:r>
                          </m:sub>
                          <m:sup>
                            <m:r>
                              <a:rPr lang="fr-FR" i="1">
                                <a:solidFill>
                                  <a:srgbClr val="202122"/>
                                </a:solidFill>
                                <a:latin typeface="Cambria Math" panose="02040503050406030204" pitchFamily="18" charset="0"/>
                              </a:rPr>
                              <m:t>𝑛</m:t>
                            </m:r>
                          </m:sup>
                          <m:e>
                            <m:sSubSup>
                              <m:sSubSupPr>
                                <m:ctrlPr>
                                  <a:rPr lang="fr-FR" i="1">
                                    <a:solidFill>
                                      <a:srgbClr val="202122"/>
                                    </a:solidFill>
                                    <a:latin typeface="Cambria Math" panose="02040503050406030204" pitchFamily="18" charset="0"/>
                                  </a:rPr>
                                </m:ctrlPr>
                              </m:sSubSupPr>
                              <m:e>
                                <m:r>
                                  <a:rPr lang="fr-FR" i="1">
                                    <a:solidFill>
                                      <a:srgbClr val="202122"/>
                                    </a:solidFill>
                                    <a:latin typeface="Cambria Math" panose="02040503050406030204" pitchFamily="18" charset="0"/>
                                  </a:rPr>
                                  <m:t>𝑤</m:t>
                                </m:r>
                              </m:e>
                              <m:sub>
                                <m:r>
                                  <a:rPr lang="fr-FR" i="1">
                                    <a:solidFill>
                                      <a:srgbClr val="202122"/>
                                    </a:solidFill>
                                    <a:latin typeface="Cambria Math" panose="02040503050406030204" pitchFamily="18" charset="0"/>
                                  </a:rPr>
                                  <m:t>𝑖𝑗</m:t>
                                </m:r>
                              </m:sub>
                              <m:sup>
                                <m:r>
                                  <a:rPr lang="fr-FR" i="1">
                                    <a:solidFill>
                                      <a:srgbClr val="202122"/>
                                    </a:solidFill>
                                    <a:latin typeface="Cambria Math" panose="02040503050406030204" pitchFamily="18" charset="0"/>
                                  </a:rPr>
                                  <m:t>𝑚</m:t>
                                </m:r>
                              </m:sup>
                            </m:sSubSup>
                            <m:sSub>
                              <m:sSubPr>
                                <m:ctrlPr>
                                  <a:rPr lang="fr-FR" i="1">
                                    <a:solidFill>
                                      <a:srgbClr val="202122"/>
                                    </a:solidFill>
                                    <a:latin typeface="Cambria Math" panose="02040503050406030204" pitchFamily="18" charset="0"/>
                                  </a:rPr>
                                </m:ctrlPr>
                              </m:sSubPr>
                              <m:e>
                                <m:r>
                                  <a:rPr lang="fr-FR" i="1">
                                    <a:solidFill>
                                      <a:srgbClr val="202122"/>
                                    </a:solidFill>
                                    <a:latin typeface="Cambria Math" panose="02040503050406030204" pitchFamily="18" charset="0"/>
                                  </a:rPr>
                                  <m:t>𝑥</m:t>
                                </m:r>
                              </m:e>
                              <m:sub>
                                <m:r>
                                  <a:rPr lang="fr-FR" i="1">
                                    <a:solidFill>
                                      <a:srgbClr val="202122"/>
                                    </a:solidFill>
                                    <a:latin typeface="Cambria Math" panose="02040503050406030204" pitchFamily="18" charset="0"/>
                                  </a:rPr>
                                  <m:t>𝑖</m:t>
                                </m:r>
                              </m:sub>
                            </m:sSub>
                          </m:e>
                        </m:nary>
                      </m:num>
                      <m:den>
                        <m:nary>
                          <m:naryPr>
                            <m:chr m:val="∑"/>
                            <m:ctrlPr>
                              <a:rPr lang="fr-FR" i="1">
                                <a:solidFill>
                                  <a:srgbClr val="202122"/>
                                </a:solidFill>
                                <a:latin typeface="Cambria Math" panose="02040503050406030204" pitchFamily="18" charset="0"/>
                              </a:rPr>
                            </m:ctrlPr>
                          </m:naryPr>
                          <m:sub>
                            <m:r>
                              <m:rPr>
                                <m:brk m:alnAt="23"/>
                              </m:rPr>
                              <a:rPr lang="fr-FR" i="1">
                                <a:solidFill>
                                  <a:srgbClr val="202122"/>
                                </a:solidFill>
                                <a:latin typeface="Cambria Math" panose="02040503050406030204" pitchFamily="18" charset="0"/>
                              </a:rPr>
                              <m:t>𝑖</m:t>
                            </m:r>
                            <m:r>
                              <a:rPr lang="fr-FR" i="1">
                                <a:solidFill>
                                  <a:srgbClr val="202122"/>
                                </a:solidFill>
                                <a:latin typeface="Cambria Math" panose="02040503050406030204" pitchFamily="18" charset="0"/>
                              </a:rPr>
                              <m:t>=1</m:t>
                            </m:r>
                          </m:sub>
                          <m:sup>
                            <m:r>
                              <a:rPr lang="fr-FR" i="1">
                                <a:solidFill>
                                  <a:srgbClr val="202122"/>
                                </a:solidFill>
                                <a:latin typeface="Cambria Math" panose="02040503050406030204" pitchFamily="18" charset="0"/>
                              </a:rPr>
                              <m:t>𝑛</m:t>
                            </m:r>
                          </m:sup>
                          <m:e>
                            <m:sSubSup>
                              <m:sSubSupPr>
                                <m:ctrlPr>
                                  <a:rPr lang="fr-FR" i="1">
                                    <a:solidFill>
                                      <a:srgbClr val="202122"/>
                                    </a:solidFill>
                                    <a:latin typeface="Cambria Math" panose="02040503050406030204" pitchFamily="18" charset="0"/>
                                  </a:rPr>
                                </m:ctrlPr>
                              </m:sSubSupPr>
                              <m:e>
                                <m:r>
                                  <a:rPr lang="fr-FR" i="1">
                                    <a:solidFill>
                                      <a:srgbClr val="202122"/>
                                    </a:solidFill>
                                    <a:latin typeface="Cambria Math" panose="02040503050406030204" pitchFamily="18" charset="0"/>
                                  </a:rPr>
                                  <m:t>𝑤</m:t>
                                </m:r>
                              </m:e>
                              <m:sub>
                                <m:r>
                                  <a:rPr lang="fr-FR" i="1">
                                    <a:solidFill>
                                      <a:srgbClr val="202122"/>
                                    </a:solidFill>
                                    <a:latin typeface="Cambria Math" panose="02040503050406030204" pitchFamily="18" charset="0"/>
                                  </a:rPr>
                                  <m:t>𝑖𝑗</m:t>
                                </m:r>
                              </m:sub>
                              <m:sup>
                                <m:r>
                                  <a:rPr lang="fr-FR" i="1">
                                    <a:solidFill>
                                      <a:srgbClr val="202122"/>
                                    </a:solidFill>
                                    <a:latin typeface="Cambria Math" panose="02040503050406030204" pitchFamily="18" charset="0"/>
                                  </a:rPr>
                                  <m:t>𝑚</m:t>
                                </m:r>
                              </m:sup>
                            </m:sSubSup>
                          </m:e>
                        </m:nary>
                      </m:den>
                    </m:f>
                  </m:oMath>
                </a14:m>
                <a:r>
                  <a:rPr lang="fr-FR" dirty="0"/>
                  <a:t> </a:t>
                </a:r>
              </a:p>
              <a:p>
                <a:pPr marL="0" indent="0">
                  <a:spcBef>
                    <a:spcPts val="600"/>
                  </a:spcBef>
                  <a:buNone/>
                </a:pPr>
                <a:r>
                  <a:rPr lang="fr-FR" sz="1600" dirty="0"/>
                  <a:t>V11  = (0.8^2 *1 + 0.7^2 * 2 + 0.2^2 * 4 + 0.1^2 * 7) / ( (0.8^2 + 0.7^2  + 0.2^2  + 0.1^2 ) = 1.568</a:t>
                </a:r>
              </a:p>
              <a:p>
                <a:pPr marL="0" indent="0">
                  <a:spcBef>
                    <a:spcPts val="600"/>
                  </a:spcBef>
                  <a:buNone/>
                </a:pPr>
                <a:r>
                  <a:rPr lang="fr-FR" sz="1600" dirty="0"/>
                  <a:t>V12  = (0.8^2 *3 + 0.7^2 * 5 + 0.2^2 * 8 + 0.1^2 * 9) / ( (0.8^2 + 0.7^2  + 0.2^2  + 0.1^2 ) = 4.051</a:t>
                </a:r>
              </a:p>
              <a:p>
                <a:pPr marL="0" indent="0">
                  <a:spcBef>
                    <a:spcPts val="600"/>
                  </a:spcBef>
                  <a:buNone/>
                </a:pPr>
                <a:r>
                  <a:rPr lang="fr-FR" sz="1600" dirty="0"/>
                  <a:t>V21  = (0.2^2 *1 + 0.3^2 * 2 + 0.8^2 * 4 + 0.9^2 * 7) / ( (0.2^2 + 0.3^2  + 0.8^2  + 0.9^2 ) = 5.35</a:t>
                </a:r>
              </a:p>
              <a:p>
                <a:pPr marL="0" indent="0">
                  <a:spcBef>
                    <a:spcPts val="600"/>
                  </a:spcBef>
                  <a:buNone/>
                </a:pPr>
                <a:r>
                  <a:rPr lang="fr-FR" sz="1600" dirty="0"/>
                  <a:t>V22  = (0.2^2 *3 + 0.3^2 * 5 + 0.8^2 * 8 + 0.9^2 * 9) / ( (0.2^2 + 0.3^2  + 0.8^2  + 0.9^2 ) = 8.215 </a:t>
                </a:r>
              </a:p>
              <a:p>
                <a:pPr marL="0" indent="0">
                  <a:spcBef>
                    <a:spcPts val="600"/>
                  </a:spcBef>
                  <a:buNone/>
                </a:pPr>
                <a:r>
                  <a:rPr lang="fr-FR" sz="1600" dirty="0"/>
                  <a:t>Les centroïdes sont </a:t>
                </a:r>
                <a:r>
                  <a:rPr lang="en-US" sz="1600" dirty="0"/>
                  <a:t>: (1.568, 4051) et (5.35, 8.215) </a:t>
                </a:r>
              </a:p>
              <a:p>
                <a:pPr marL="0" indent="0">
                  <a:spcBef>
                    <a:spcPts val="600"/>
                  </a:spcBef>
                  <a:buNone/>
                </a:pPr>
                <a:endParaRPr lang="fr-FR" sz="1600" dirty="0"/>
              </a:p>
            </p:txBody>
          </p:sp>
        </mc:Choice>
        <mc:Fallback xmlns="">
          <p:sp>
            <p:nvSpPr>
              <p:cNvPr id="3" name="Espace réservé du contenu 2">
                <a:extLst>
                  <a:ext uri="{FF2B5EF4-FFF2-40B4-BE49-F238E27FC236}">
                    <a16:creationId xmlns:a16="http://schemas.microsoft.com/office/drawing/2014/main" id="{3DAFE097-5F3C-429F-BB2F-46D741A70876}"/>
                  </a:ext>
                </a:extLst>
              </p:cNvPr>
              <p:cNvSpPr>
                <a:spLocks noGrp="1" noRot="1" noChangeAspect="1" noMove="1" noResize="1" noEditPoints="1" noAdjustHandles="1" noChangeArrowheads="1" noChangeShapeType="1" noTextEdit="1"/>
              </p:cNvSpPr>
              <p:nvPr>
                <p:ph idx="1"/>
              </p:nvPr>
            </p:nvSpPr>
            <p:spPr>
              <a:xfrm>
                <a:off x="1762539" y="1802294"/>
                <a:ext cx="9742073" cy="4598505"/>
              </a:xfrm>
              <a:blipFill>
                <a:blip r:embed="rId2"/>
                <a:stretch>
                  <a:fillRect l="-501" t="-398"/>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0A21CF09-0334-4532-AD2D-EC810761D7F1}"/>
              </a:ext>
            </a:extLst>
          </p:cNvPr>
          <p:cNvSpPr>
            <a:spLocks noGrp="1"/>
          </p:cNvSpPr>
          <p:nvPr>
            <p:ph type="sldNum" sz="quarter" idx="12"/>
          </p:nvPr>
        </p:nvSpPr>
        <p:spPr/>
        <p:txBody>
          <a:bodyPr/>
          <a:lstStyle/>
          <a:p>
            <a:fld id="{F54A3231-3632-4722-BDDC-460418050467}" type="slidenum">
              <a:rPr lang="fr-FR" smtClean="0"/>
              <a:t>21</a:t>
            </a:fld>
            <a:endParaRPr lang="fr-FR" dirty="0"/>
          </a:p>
        </p:txBody>
      </p:sp>
      <p:sp>
        <p:nvSpPr>
          <p:cNvPr id="5" name="Titre 1">
            <a:extLst>
              <a:ext uri="{FF2B5EF4-FFF2-40B4-BE49-F238E27FC236}">
                <a16:creationId xmlns:a16="http://schemas.microsoft.com/office/drawing/2014/main" id="{19FF8D90-4BF6-4734-9293-97E7734CA4B1}"/>
              </a:ext>
            </a:extLst>
          </p:cNvPr>
          <p:cNvSpPr>
            <a:spLocks noGrp="1"/>
          </p:cNvSpPr>
          <p:nvPr>
            <p:ph type="title"/>
          </p:nvPr>
        </p:nvSpPr>
        <p:spPr>
          <a:xfrm>
            <a:off x="2592925" y="624110"/>
            <a:ext cx="8911687" cy="1280890"/>
          </a:xfrm>
        </p:spPr>
        <p:txBody>
          <a:bodyPr>
            <a:normAutofit/>
          </a:bodyPr>
          <a:lstStyle/>
          <a:p>
            <a:r>
              <a:rPr lang="fr-FR" sz="3200" dirty="0">
                <a:solidFill>
                  <a:schemeClr val="accent1"/>
                </a:solidFill>
                <a:latin typeface="+mn-lt"/>
                <a:ea typeface="+mn-ea"/>
                <a:cs typeface="+mn-cs"/>
              </a:rPr>
              <a:t>Exemple d’application des Fuzzy c-means</a:t>
            </a:r>
            <a:endParaRPr lang="fr-FR" sz="3200" dirty="0"/>
          </a:p>
        </p:txBody>
      </p:sp>
    </p:spTree>
    <p:extLst>
      <p:ext uri="{BB962C8B-B14F-4D97-AF65-F5344CB8AC3E}">
        <p14:creationId xmlns:p14="http://schemas.microsoft.com/office/powerpoint/2010/main" val="290494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3DAFE097-5F3C-429F-BB2F-46D741A70876}"/>
                  </a:ext>
                </a:extLst>
              </p:cNvPr>
              <p:cNvSpPr>
                <a:spLocks noGrp="1"/>
              </p:cNvSpPr>
              <p:nvPr>
                <p:ph idx="1"/>
              </p:nvPr>
            </p:nvSpPr>
            <p:spPr>
              <a:xfrm>
                <a:off x="1762539" y="1787857"/>
                <a:ext cx="9742073" cy="4446033"/>
              </a:xfrm>
            </p:spPr>
            <p:txBody>
              <a:bodyPr>
                <a:noAutofit/>
              </a:bodyPr>
              <a:lstStyle/>
              <a:p>
                <a:pPr marL="0" indent="0">
                  <a:spcBef>
                    <a:spcPts val="600"/>
                  </a:spcBef>
                  <a:buNone/>
                </a:pPr>
                <a:r>
                  <a:rPr lang="fr-FR" sz="1600" b="1" dirty="0"/>
                  <a:t>Étape 3: Découvrez la distance de chaque point par rapport au centroïde.</a:t>
                </a:r>
              </a:p>
              <a:p>
                <a:pPr marL="0" indent="0">
                  <a:spcBef>
                    <a:spcPts val="600"/>
                  </a:spcBef>
                  <a:buNone/>
                </a:pPr>
                <a:r>
                  <a:rPr lang="fr-FR" sz="1600" dirty="0"/>
                  <a:t>D11 = ((1 - 1.568)2 + (3 - 4.051)2)0.5 = 1.2</a:t>
                </a:r>
              </a:p>
              <a:p>
                <a:pPr marL="0" indent="0">
                  <a:spcBef>
                    <a:spcPts val="600"/>
                  </a:spcBef>
                  <a:buNone/>
                </a:pPr>
                <a:r>
                  <a:rPr lang="fr-FR" sz="1600" dirty="0"/>
                  <a:t>D12 = ((1 - 5.35)2 + (3 - 8.215)2)0.5 = 6.79</a:t>
                </a:r>
                <a:endParaRPr lang="fr-FR" sz="1600" b="1" dirty="0"/>
              </a:p>
              <a:p>
                <a:pPr marL="0" indent="0">
                  <a:spcBef>
                    <a:spcPts val="600"/>
                  </a:spcBef>
                  <a:buNone/>
                </a:pPr>
                <a:r>
                  <a:rPr lang="fr-FR" sz="1600" b="1" dirty="0"/>
                  <a:t>Étape 4 : Mise à jour des valeurs d’appartenance : </a:t>
                </a:r>
                <a14:m>
                  <m:oMath xmlns:m="http://schemas.openxmlformats.org/officeDocument/2006/math">
                    <m:sSub>
                      <m:sSubPr>
                        <m:ctrlPr>
                          <a:rPr lang="fr-FR" sz="1600" b="0" i="1" smtClean="0">
                            <a:solidFill>
                              <a:srgbClr val="273239"/>
                            </a:solidFill>
                            <a:effectLst/>
                            <a:latin typeface="Cambria Math" panose="02040503050406030204" pitchFamily="18" charset="0"/>
                          </a:rPr>
                        </m:ctrlPr>
                      </m:sSubPr>
                      <m:e>
                        <m:r>
                          <a:rPr lang="fr-FR" sz="1600" b="0" i="1" smtClean="0">
                            <a:solidFill>
                              <a:srgbClr val="273239"/>
                            </a:solidFill>
                            <a:effectLst/>
                            <a:latin typeface="Cambria Math" panose="02040503050406030204" pitchFamily="18" charset="0"/>
                          </a:rPr>
                          <m:t>𝑊</m:t>
                        </m:r>
                      </m:e>
                      <m:sub>
                        <m:r>
                          <a:rPr lang="fr-FR" sz="1600" b="0" i="1" smtClean="0">
                            <a:solidFill>
                              <a:srgbClr val="273239"/>
                            </a:solidFill>
                            <a:effectLst/>
                            <a:latin typeface="Cambria Math" panose="02040503050406030204" pitchFamily="18" charset="0"/>
                          </a:rPr>
                          <m:t>𝑖</m:t>
                        </m:r>
                      </m:sub>
                    </m:sSub>
                    <m:r>
                      <a:rPr lang="fr-FR" sz="1600" b="0" i="1" smtClean="0">
                        <a:solidFill>
                          <a:srgbClr val="273239"/>
                        </a:solidFill>
                        <a:effectLst/>
                        <a:latin typeface="Cambria Math" panose="02040503050406030204" pitchFamily="18" charset="0"/>
                      </a:rPr>
                      <m:t>= </m:t>
                    </m:r>
                    <m:sSup>
                      <m:sSupPr>
                        <m:ctrlPr>
                          <a:rPr lang="fr-FR" sz="1600" b="0" i="1" smtClean="0">
                            <a:solidFill>
                              <a:srgbClr val="273239"/>
                            </a:solidFill>
                            <a:effectLst/>
                            <a:latin typeface="Cambria Math" panose="02040503050406030204" pitchFamily="18" charset="0"/>
                          </a:rPr>
                        </m:ctrlPr>
                      </m:sSupPr>
                      <m:e>
                        <m:d>
                          <m:dPr>
                            <m:begChr m:val="["/>
                            <m:endChr m:val="]"/>
                            <m:ctrlPr>
                              <a:rPr lang="fr-FR" sz="1600" b="0" i="1" smtClean="0">
                                <a:solidFill>
                                  <a:srgbClr val="273239"/>
                                </a:solidFill>
                                <a:effectLst/>
                                <a:latin typeface="Cambria Math" panose="02040503050406030204" pitchFamily="18" charset="0"/>
                              </a:rPr>
                            </m:ctrlPr>
                          </m:dPr>
                          <m:e>
                            <m:nary>
                              <m:naryPr>
                                <m:chr m:val="∑"/>
                                <m:ctrlPr>
                                  <a:rPr lang="fr-FR" sz="1600" b="0" i="1" smtClean="0">
                                    <a:solidFill>
                                      <a:srgbClr val="273239"/>
                                    </a:solidFill>
                                    <a:effectLst/>
                                    <a:latin typeface="Cambria Math" panose="02040503050406030204" pitchFamily="18" charset="0"/>
                                  </a:rPr>
                                </m:ctrlPr>
                              </m:naryPr>
                              <m:sub>
                                <m:r>
                                  <m:rPr>
                                    <m:brk m:alnAt="23"/>
                                  </m:rPr>
                                  <a:rPr lang="fr-FR" sz="1600" b="0" i="1" smtClean="0">
                                    <a:solidFill>
                                      <a:srgbClr val="273239"/>
                                    </a:solidFill>
                                    <a:effectLst/>
                                    <a:latin typeface="Cambria Math" panose="02040503050406030204" pitchFamily="18" charset="0"/>
                                  </a:rPr>
                                  <m:t>𝑖</m:t>
                                </m:r>
                                <m:r>
                                  <a:rPr lang="fr-FR" sz="1600" b="0" i="1" smtClean="0">
                                    <a:solidFill>
                                      <a:srgbClr val="273239"/>
                                    </a:solidFill>
                                    <a:effectLst/>
                                    <a:latin typeface="Cambria Math" panose="02040503050406030204" pitchFamily="18" charset="0"/>
                                  </a:rPr>
                                  <m:t>=1</m:t>
                                </m:r>
                              </m:sub>
                              <m:sup>
                                <m:r>
                                  <a:rPr lang="fr-FR" sz="1600" b="0" i="1" smtClean="0">
                                    <a:solidFill>
                                      <a:srgbClr val="273239"/>
                                    </a:solidFill>
                                    <a:effectLst/>
                                    <a:latin typeface="Cambria Math" panose="02040503050406030204" pitchFamily="18" charset="0"/>
                                  </a:rPr>
                                  <m:t>𝑛</m:t>
                                </m:r>
                              </m:sup>
                              <m:e>
                                <m:sSup>
                                  <m:sSupPr>
                                    <m:ctrlPr>
                                      <a:rPr lang="fr-FR" sz="1600" b="0" i="1" smtClean="0">
                                        <a:solidFill>
                                          <a:srgbClr val="273239"/>
                                        </a:solidFill>
                                        <a:effectLst/>
                                        <a:latin typeface="Cambria Math" panose="02040503050406030204" pitchFamily="18" charset="0"/>
                                      </a:rPr>
                                    </m:ctrlPr>
                                  </m:sSupPr>
                                  <m:e>
                                    <m:d>
                                      <m:dPr>
                                        <m:ctrlPr>
                                          <a:rPr lang="fr-FR" sz="1600" b="0" i="1" smtClean="0">
                                            <a:solidFill>
                                              <a:srgbClr val="273239"/>
                                            </a:solidFill>
                                            <a:effectLst/>
                                            <a:latin typeface="Cambria Math" panose="02040503050406030204" pitchFamily="18" charset="0"/>
                                          </a:rPr>
                                        </m:ctrlPr>
                                      </m:dPr>
                                      <m:e>
                                        <m:f>
                                          <m:fPr>
                                            <m:ctrlPr>
                                              <a:rPr lang="fr-FR" sz="1600" b="0" i="1" smtClean="0">
                                                <a:solidFill>
                                                  <a:srgbClr val="273239"/>
                                                </a:solidFill>
                                                <a:effectLst/>
                                                <a:latin typeface="Cambria Math" panose="02040503050406030204" pitchFamily="18" charset="0"/>
                                              </a:rPr>
                                            </m:ctrlPr>
                                          </m:fPr>
                                          <m:num>
                                            <m:sSubSup>
                                              <m:sSubSupPr>
                                                <m:ctrlPr>
                                                  <a:rPr lang="fr-FR" sz="1600" b="0" i="1" smtClean="0">
                                                    <a:solidFill>
                                                      <a:srgbClr val="273239"/>
                                                    </a:solidFill>
                                                    <a:effectLst/>
                                                    <a:latin typeface="Cambria Math" panose="02040503050406030204" pitchFamily="18" charset="0"/>
                                                  </a:rPr>
                                                </m:ctrlPr>
                                              </m:sSubSupPr>
                                              <m:e>
                                                <m:r>
                                                  <a:rPr lang="fr-FR" sz="1600" b="0" i="1" smtClean="0">
                                                    <a:solidFill>
                                                      <a:srgbClr val="273239"/>
                                                    </a:solidFill>
                                                    <a:effectLst/>
                                                    <a:latin typeface="Cambria Math" panose="02040503050406030204" pitchFamily="18" charset="0"/>
                                                  </a:rPr>
                                                  <m:t>𝑑</m:t>
                                                </m:r>
                                              </m:e>
                                              <m:sub>
                                                <m:r>
                                                  <a:rPr lang="fr-FR" sz="1600" b="0" i="1" smtClean="0">
                                                    <a:solidFill>
                                                      <a:srgbClr val="273239"/>
                                                    </a:solidFill>
                                                    <a:effectLst/>
                                                    <a:latin typeface="Cambria Math" panose="02040503050406030204" pitchFamily="18" charset="0"/>
                                                  </a:rPr>
                                                  <m:t>𝑘𝑖</m:t>
                                                </m:r>
                                              </m:sub>
                                              <m:sup>
                                                <m:r>
                                                  <a:rPr lang="fr-FR" sz="1600" b="0" i="1" smtClean="0">
                                                    <a:solidFill>
                                                      <a:srgbClr val="273239"/>
                                                    </a:solidFill>
                                                    <a:effectLst/>
                                                    <a:latin typeface="Cambria Math" panose="02040503050406030204" pitchFamily="18" charset="0"/>
                                                  </a:rPr>
                                                  <m:t>2</m:t>
                                                </m:r>
                                              </m:sup>
                                            </m:sSubSup>
                                          </m:num>
                                          <m:den>
                                            <m:sSubSup>
                                              <m:sSubSupPr>
                                                <m:ctrlPr>
                                                  <a:rPr lang="fr-FR" sz="1600" b="0" i="1" smtClean="0">
                                                    <a:solidFill>
                                                      <a:srgbClr val="273239"/>
                                                    </a:solidFill>
                                                    <a:effectLst/>
                                                    <a:latin typeface="Cambria Math" panose="02040503050406030204" pitchFamily="18" charset="0"/>
                                                  </a:rPr>
                                                </m:ctrlPr>
                                              </m:sSubSupPr>
                                              <m:e>
                                                <m:r>
                                                  <a:rPr lang="fr-FR" sz="1600" b="0" i="1" smtClean="0">
                                                    <a:solidFill>
                                                      <a:srgbClr val="273239"/>
                                                    </a:solidFill>
                                                    <a:effectLst/>
                                                    <a:latin typeface="Cambria Math" panose="02040503050406030204" pitchFamily="18" charset="0"/>
                                                  </a:rPr>
                                                  <m:t>𝑑</m:t>
                                                </m:r>
                                              </m:e>
                                              <m:sub>
                                                <m:r>
                                                  <a:rPr lang="fr-FR" sz="1600" b="0" i="1" smtClean="0">
                                                    <a:solidFill>
                                                      <a:srgbClr val="273239"/>
                                                    </a:solidFill>
                                                    <a:effectLst/>
                                                    <a:latin typeface="Cambria Math" panose="02040503050406030204" pitchFamily="18" charset="0"/>
                                                  </a:rPr>
                                                  <m:t>𝑘𝑗</m:t>
                                                </m:r>
                                              </m:sub>
                                              <m:sup>
                                                <m:r>
                                                  <a:rPr lang="fr-FR" sz="1600" b="0" i="1" smtClean="0">
                                                    <a:solidFill>
                                                      <a:srgbClr val="273239"/>
                                                    </a:solidFill>
                                                    <a:effectLst/>
                                                    <a:latin typeface="Cambria Math" panose="02040503050406030204" pitchFamily="18" charset="0"/>
                                                  </a:rPr>
                                                  <m:t>2</m:t>
                                                </m:r>
                                              </m:sup>
                                            </m:sSubSup>
                                          </m:den>
                                        </m:f>
                                      </m:e>
                                    </m:d>
                                  </m:e>
                                  <m:sup>
                                    <m:f>
                                      <m:fPr>
                                        <m:ctrlPr>
                                          <a:rPr lang="fr-FR" sz="1600" b="0" i="1" smtClean="0">
                                            <a:solidFill>
                                              <a:srgbClr val="273239"/>
                                            </a:solidFill>
                                            <a:effectLst/>
                                            <a:latin typeface="Cambria Math" panose="02040503050406030204" pitchFamily="18" charset="0"/>
                                          </a:rPr>
                                        </m:ctrlPr>
                                      </m:fPr>
                                      <m:num>
                                        <m:r>
                                          <a:rPr lang="fr-FR" sz="1600" b="0" i="1" smtClean="0">
                                            <a:solidFill>
                                              <a:srgbClr val="273239"/>
                                            </a:solidFill>
                                            <a:effectLst/>
                                            <a:latin typeface="Cambria Math" panose="02040503050406030204" pitchFamily="18" charset="0"/>
                                          </a:rPr>
                                          <m:t>1</m:t>
                                        </m:r>
                                      </m:num>
                                      <m:den>
                                        <m:r>
                                          <a:rPr lang="fr-FR" sz="1600" b="0" i="1" smtClean="0">
                                            <a:solidFill>
                                              <a:srgbClr val="273239"/>
                                            </a:solidFill>
                                            <a:effectLst/>
                                            <a:latin typeface="Cambria Math" panose="02040503050406030204" pitchFamily="18" charset="0"/>
                                          </a:rPr>
                                          <m:t>𝑚</m:t>
                                        </m:r>
                                        <m:r>
                                          <a:rPr lang="fr-FR" sz="1600" b="0" i="1" smtClean="0">
                                            <a:solidFill>
                                              <a:srgbClr val="273239"/>
                                            </a:solidFill>
                                            <a:effectLst/>
                                            <a:latin typeface="Cambria Math" panose="02040503050406030204" pitchFamily="18" charset="0"/>
                                          </a:rPr>
                                          <m:t>−1</m:t>
                                        </m:r>
                                      </m:den>
                                    </m:f>
                                  </m:sup>
                                </m:sSup>
                              </m:e>
                            </m:nary>
                          </m:e>
                        </m:d>
                      </m:e>
                      <m:sup>
                        <m:r>
                          <a:rPr lang="fr-FR" sz="1600" b="0" i="1" smtClean="0">
                            <a:solidFill>
                              <a:srgbClr val="273239"/>
                            </a:solidFill>
                            <a:effectLst/>
                            <a:latin typeface="Cambria Math" panose="02040503050406030204" pitchFamily="18" charset="0"/>
                          </a:rPr>
                          <m:t>−1</m:t>
                        </m:r>
                      </m:sup>
                    </m:sSup>
                    <m:r>
                      <a:rPr lang="fr-FR" sz="1600" b="0" i="1" smtClean="0">
                        <a:solidFill>
                          <a:srgbClr val="273239"/>
                        </a:solidFill>
                        <a:effectLst/>
                        <a:latin typeface="Cambria Math" panose="02040503050406030204" pitchFamily="18" charset="0"/>
                      </a:rPr>
                      <m:t>  </m:t>
                    </m:r>
                  </m:oMath>
                </a14:m>
                <a:r>
                  <a:rPr lang="fr-FR" sz="1600" b="0" i="0" dirty="0">
                    <a:solidFill>
                      <a:srgbClr val="273239"/>
                    </a:solidFill>
                    <a:effectLst/>
                    <a:latin typeface="Nunito"/>
                  </a:rPr>
                  <a:t>  </a:t>
                </a:r>
              </a:p>
              <a:p>
                <a:pPr marL="0" indent="0" fontAlgn="base">
                  <a:spcBef>
                    <a:spcPts val="600"/>
                  </a:spcBef>
                  <a:buNone/>
                </a:pPr>
                <a14:m>
                  <m:oMath xmlns:m="http://schemas.openxmlformats.org/officeDocument/2006/math">
                    <m:sSub>
                      <m:sSubPr>
                        <m:ctrlPr>
                          <a:rPr lang="fr-FR" sz="1600" i="1">
                            <a:latin typeface="Cambria Math" panose="02040503050406030204" pitchFamily="18" charset="0"/>
                          </a:rPr>
                        </m:ctrlPr>
                      </m:sSubPr>
                      <m:e>
                        <m:r>
                          <a:rPr lang="fr-FR" sz="1600">
                            <a:latin typeface="Cambria Math" panose="02040503050406030204" pitchFamily="18" charset="0"/>
                          </a:rPr>
                          <m:t>𝑊</m:t>
                        </m:r>
                      </m:e>
                      <m:sub>
                        <m:r>
                          <a:rPr lang="fr-FR" sz="1600">
                            <a:latin typeface="Cambria Math" panose="02040503050406030204" pitchFamily="18" charset="0"/>
                          </a:rPr>
                          <m:t>11</m:t>
                        </m:r>
                      </m:sub>
                    </m:sSub>
                  </m:oMath>
                </a14:m>
                <a:r>
                  <a:rPr lang="fr-FR" sz="1600" dirty="0"/>
                  <a:t>= [{ [(1.2)2 / (1.2)2] + [(1.2)2 / (6.79)2]} ^ {(1 / (2 – 1))} ] ^-1 = 0,96</a:t>
                </a:r>
              </a:p>
              <a:p>
                <a:pPr marL="0" indent="0" fontAlgn="base">
                  <a:spcBef>
                    <a:spcPts val="600"/>
                  </a:spcBef>
                  <a:buNone/>
                </a:pPr>
                <a:r>
                  <a:rPr lang="fr-FR" sz="1600" dirty="0"/>
                  <a:t> </a:t>
                </a:r>
                <a14:m>
                  <m:oMath xmlns:m="http://schemas.openxmlformats.org/officeDocument/2006/math">
                    <m:sSub>
                      <m:sSubPr>
                        <m:ctrlPr>
                          <a:rPr lang="fr-FR" sz="1600" i="1">
                            <a:latin typeface="Cambria Math" panose="02040503050406030204" pitchFamily="18" charset="0"/>
                          </a:rPr>
                        </m:ctrlPr>
                      </m:sSubPr>
                      <m:e>
                        <m:r>
                          <a:rPr lang="fr-FR" sz="1600">
                            <a:latin typeface="Cambria Math" panose="02040503050406030204" pitchFamily="18" charset="0"/>
                          </a:rPr>
                          <m:t>𝑊</m:t>
                        </m:r>
                      </m:e>
                      <m:sub>
                        <m:r>
                          <a:rPr lang="fr-FR" sz="1600">
                            <a:latin typeface="Cambria Math" panose="02040503050406030204" pitchFamily="18" charset="0"/>
                          </a:rPr>
                          <m:t>12</m:t>
                        </m:r>
                      </m:sub>
                    </m:sSub>
                  </m:oMath>
                </a14:m>
                <a:r>
                  <a:rPr lang="fr-FR" sz="1600" dirty="0"/>
                  <a:t> = [{ [(6.79)2 / (6.79)2] + [(6.79)2 / (1.2)2]} ^ {(1 / (2 – 1))} ]^ -1 = 0,04 </a:t>
                </a:r>
              </a:p>
              <a:p>
                <a:pPr marL="0" indent="0" fontAlgn="base">
                  <a:spcBef>
                    <a:spcPts val="600"/>
                  </a:spcBef>
                  <a:buNone/>
                </a:pPr>
                <a:endParaRPr lang="fr-FR" sz="1600" dirty="0"/>
              </a:p>
              <a:p>
                <a:pPr marL="0" indent="0" fontAlgn="base">
                  <a:lnSpc>
                    <a:spcPct val="150000"/>
                  </a:lnSpc>
                  <a:spcBef>
                    <a:spcPts val="600"/>
                  </a:spcBef>
                  <a:buNone/>
                </a:pPr>
                <a:r>
                  <a:rPr lang="fr-FR" sz="1600" b="1" dirty="0"/>
                  <a:t>Étape 5 : </a:t>
                </a:r>
                <a:r>
                  <a:rPr lang="fr-FR" sz="1600" dirty="0"/>
                  <a:t>Répétez les étapes(2-4) jusqu’à ce que les valeurs constantes soient obtenues pour les valeurs d’appartenance ou que la différence soit inférieure à la valeur de tolérance (une petite valeur jusqu’à laquelle la différence de valeurs de deux mises à jour consécutives est acceptée).</a:t>
                </a:r>
              </a:p>
              <a:p>
                <a:pPr marL="0" indent="0" fontAlgn="base">
                  <a:spcBef>
                    <a:spcPts val="600"/>
                  </a:spcBef>
                  <a:buNone/>
                </a:pPr>
                <a:endParaRPr lang="fr-FR" sz="1600" dirty="0"/>
              </a:p>
              <a:p>
                <a:pPr marL="0" indent="0" fontAlgn="base">
                  <a:spcBef>
                    <a:spcPts val="600"/>
                  </a:spcBef>
                  <a:buNone/>
                </a:pPr>
                <a:r>
                  <a:rPr lang="fr-FR" sz="1600" b="1" dirty="0"/>
                  <a:t>Étape 6 : Supprimez les valeurs d’appartenance obtenues.</a:t>
                </a:r>
              </a:p>
            </p:txBody>
          </p:sp>
        </mc:Choice>
        <mc:Fallback xmlns="">
          <p:sp>
            <p:nvSpPr>
              <p:cNvPr id="3" name="Espace réservé du contenu 2">
                <a:extLst>
                  <a:ext uri="{FF2B5EF4-FFF2-40B4-BE49-F238E27FC236}">
                    <a16:creationId xmlns:a16="http://schemas.microsoft.com/office/drawing/2014/main" id="{3DAFE097-5F3C-429F-BB2F-46D741A70876}"/>
                  </a:ext>
                </a:extLst>
              </p:cNvPr>
              <p:cNvSpPr>
                <a:spLocks noGrp="1" noRot="1" noChangeAspect="1" noMove="1" noResize="1" noEditPoints="1" noAdjustHandles="1" noChangeArrowheads="1" noChangeShapeType="1" noTextEdit="1"/>
              </p:cNvSpPr>
              <p:nvPr>
                <p:ph idx="1"/>
              </p:nvPr>
            </p:nvSpPr>
            <p:spPr>
              <a:xfrm>
                <a:off x="1762539" y="1787857"/>
                <a:ext cx="9742073" cy="4446033"/>
              </a:xfrm>
              <a:blipFill>
                <a:blip r:embed="rId2"/>
                <a:stretch>
                  <a:fillRect l="-313" t="-411" b="-3699"/>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0A21CF09-0334-4532-AD2D-EC810761D7F1}"/>
              </a:ext>
            </a:extLst>
          </p:cNvPr>
          <p:cNvSpPr>
            <a:spLocks noGrp="1"/>
          </p:cNvSpPr>
          <p:nvPr>
            <p:ph type="sldNum" sz="quarter" idx="12"/>
          </p:nvPr>
        </p:nvSpPr>
        <p:spPr/>
        <p:txBody>
          <a:bodyPr/>
          <a:lstStyle/>
          <a:p>
            <a:fld id="{F54A3231-3632-4722-BDDC-460418050467}" type="slidenum">
              <a:rPr lang="fr-FR" smtClean="0"/>
              <a:t>22</a:t>
            </a:fld>
            <a:endParaRPr lang="fr-FR" dirty="0"/>
          </a:p>
        </p:txBody>
      </p:sp>
      <p:sp>
        <p:nvSpPr>
          <p:cNvPr id="5" name="Titre 1">
            <a:extLst>
              <a:ext uri="{FF2B5EF4-FFF2-40B4-BE49-F238E27FC236}">
                <a16:creationId xmlns:a16="http://schemas.microsoft.com/office/drawing/2014/main" id="{19FF8D90-4BF6-4734-9293-97E7734CA4B1}"/>
              </a:ext>
            </a:extLst>
          </p:cNvPr>
          <p:cNvSpPr>
            <a:spLocks noGrp="1"/>
          </p:cNvSpPr>
          <p:nvPr>
            <p:ph type="title"/>
          </p:nvPr>
        </p:nvSpPr>
        <p:spPr>
          <a:xfrm>
            <a:off x="2592925" y="624110"/>
            <a:ext cx="8911687" cy="1280890"/>
          </a:xfrm>
        </p:spPr>
        <p:txBody>
          <a:bodyPr>
            <a:normAutofit/>
          </a:bodyPr>
          <a:lstStyle/>
          <a:p>
            <a:r>
              <a:rPr lang="fr-FR" sz="3200" dirty="0">
                <a:solidFill>
                  <a:schemeClr val="accent1"/>
                </a:solidFill>
                <a:latin typeface="+mn-lt"/>
                <a:ea typeface="+mn-ea"/>
                <a:cs typeface="+mn-cs"/>
              </a:rPr>
              <a:t>Exemple d’application des Fuzzy c-means</a:t>
            </a:r>
            <a:endParaRPr lang="fr-FR" sz="3200" dirty="0"/>
          </a:p>
        </p:txBody>
      </p:sp>
    </p:spTree>
    <p:extLst>
      <p:ext uri="{BB962C8B-B14F-4D97-AF65-F5344CB8AC3E}">
        <p14:creationId xmlns:p14="http://schemas.microsoft.com/office/powerpoint/2010/main" val="2035238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526F27E-6BAD-4CD4-A06D-94ACD27149A8}"/>
              </a:ext>
            </a:extLst>
          </p:cNvPr>
          <p:cNvSpPr>
            <a:spLocks noGrp="1"/>
          </p:cNvSpPr>
          <p:nvPr>
            <p:ph idx="1"/>
          </p:nvPr>
        </p:nvSpPr>
        <p:spPr>
          <a:xfrm>
            <a:off x="1992865" y="1905000"/>
            <a:ext cx="2817675" cy="3777622"/>
          </a:xfrm>
        </p:spPr>
        <p:txBody>
          <a:bodyPr/>
          <a:lstStyle/>
          <a:p>
            <a:pPr marL="342900" marR="0" lvl="0" indent="-342900" algn="l" defTabSz="457200" rtl="0" eaLnBrk="1" fontAlgn="auto" latinLnBrk="0" hangingPunct="1">
              <a:lnSpc>
                <a:spcPct val="100000"/>
              </a:lnSpc>
              <a:spcBef>
                <a:spcPts val="1000"/>
              </a:spcBef>
              <a:spcAft>
                <a:spcPts val="0"/>
              </a:spcAft>
              <a:buClr>
                <a:srgbClr val="0070C0"/>
              </a:buClr>
              <a:buSzPct val="150000"/>
              <a:buFont typeface="Wingdings" panose="05000000000000000000" pitchFamily="2" charset="2"/>
              <a:buChar char="§"/>
              <a:tabLst/>
              <a:defRPr/>
            </a:pPr>
            <a:r>
              <a:rPr kumimoji="0" lang="fr-FR"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Installation du package </a:t>
            </a:r>
            <a:r>
              <a:rPr kumimoji="0" lang="fr-FR" sz="1800" b="1" i="0" u="none" strike="noStrike" kern="1200" cap="none" spc="0" normalizeH="0" baseline="0" noProof="0" dirty="0" err="1">
                <a:ln>
                  <a:noFill/>
                </a:ln>
                <a:solidFill>
                  <a:prstClr val="black">
                    <a:lumMod val="75000"/>
                    <a:lumOff val="25000"/>
                  </a:prstClr>
                </a:solidFill>
                <a:effectLst/>
                <a:uLnTx/>
                <a:uFillTx/>
                <a:latin typeface="Century Gothic" panose="020B0502020202020204"/>
                <a:ea typeface="+mn-ea"/>
                <a:cs typeface="+mn-cs"/>
              </a:rPr>
              <a:t>fcmeans</a:t>
            </a:r>
            <a:r>
              <a:rPr kumimoji="0" lang="fr-FR"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avec la commande </a:t>
            </a:r>
            <a:r>
              <a:rPr kumimoji="0" lang="fr-FR"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fr-FR" sz="1800" b="1" i="0" u="none" strike="noStrike" kern="1200" cap="none" spc="0" normalizeH="0" baseline="0" noProof="0" dirty="0" err="1">
                <a:ln>
                  <a:noFill/>
                </a:ln>
                <a:solidFill>
                  <a:prstClr val="black">
                    <a:lumMod val="75000"/>
                    <a:lumOff val="25000"/>
                  </a:prstClr>
                </a:solidFill>
                <a:effectLst/>
                <a:uLnTx/>
                <a:uFillTx/>
                <a:latin typeface="Century Gothic" panose="020B0502020202020204"/>
                <a:ea typeface="+mn-ea"/>
                <a:cs typeface="+mn-cs"/>
              </a:rPr>
              <a:t>pip</a:t>
            </a:r>
            <a:r>
              <a:rPr kumimoji="0" lang="fr-FR"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fr-FR" sz="1800" b="1" i="0" u="none" strike="noStrike" kern="1200" cap="none" spc="0" normalizeH="0" baseline="0" noProof="0" dirty="0" err="1">
                <a:ln>
                  <a:noFill/>
                </a:ln>
                <a:solidFill>
                  <a:prstClr val="black">
                    <a:lumMod val="75000"/>
                    <a:lumOff val="25000"/>
                  </a:prstClr>
                </a:solidFill>
                <a:effectLst/>
                <a:uLnTx/>
                <a:uFillTx/>
                <a:latin typeface="Century Gothic" panose="020B0502020202020204"/>
                <a:ea typeface="+mn-ea"/>
                <a:cs typeface="+mn-cs"/>
              </a:rPr>
              <a:t>install</a:t>
            </a:r>
            <a:r>
              <a:rPr kumimoji="0" lang="fr-FR"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fr-FR" sz="1800" b="1" i="0" u="none" strike="noStrike" kern="1200" cap="none" spc="0" normalizeH="0" baseline="0" noProof="0" dirty="0" err="1">
                <a:ln>
                  <a:noFill/>
                </a:ln>
                <a:solidFill>
                  <a:prstClr val="black">
                    <a:lumMod val="75000"/>
                    <a:lumOff val="25000"/>
                  </a:prstClr>
                </a:solidFill>
                <a:effectLst/>
                <a:uLnTx/>
                <a:uFillTx/>
                <a:latin typeface="Century Gothic" panose="020B0502020202020204"/>
                <a:ea typeface="+mn-ea"/>
                <a:cs typeface="+mn-cs"/>
              </a:rPr>
              <a:t>fcmeans</a:t>
            </a:r>
            <a:r>
              <a:rPr kumimoji="0" lang="fr-FR"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0" indent="0">
              <a:buNone/>
            </a:pPr>
            <a:endParaRPr lang="fr-FR" dirty="0"/>
          </a:p>
        </p:txBody>
      </p:sp>
      <p:sp>
        <p:nvSpPr>
          <p:cNvPr id="4" name="Espace réservé du numéro de diapositive 3">
            <a:extLst>
              <a:ext uri="{FF2B5EF4-FFF2-40B4-BE49-F238E27FC236}">
                <a16:creationId xmlns:a16="http://schemas.microsoft.com/office/drawing/2014/main" id="{281CCF8E-77A9-407D-B802-C9C5E1188502}"/>
              </a:ext>
            </a:extLst>
          </p:cNvPr>
          <p:cNvSpPr>
            <a:spLocks noGrp="1"/>
          </p:cNvSpPr>
          <p:nvPr>
            <p:ph type="sldNum" sz="quarter" idx="12"/>
          </p:nvPr>
        </p:nvSpPr>
        <p:spPr/>
        <p:txBody>
          <a:bodyPr/>
          <a:lstStyle/>
          <a:p>
            <a:fld id="{F54A3231-3632-4722-BDDC-460418050467}" type="slidenum">
              <a:rPr lang="fr-FR" smtClean="0"/>
              <a:t>23</a:t>
            </a:fld>
            <a:endParaRPr lang="fr-FR" dirty="0"/>
          </a:p>
        </p:txBody>
      </p:sp>
      <p:sp>
        <p:nvSpPr>
          <p:cNvPr id="5" name="Titre 1">
            <a:extLst>
              <a:ext uri="{FF2B5EF4-FFF2-40B4-BE49-F238E27FC236}">
                <a16:creationId xmlns:a16="http://schemas.microsoft.com/office/drawing/2014/main" id="{13E5C5CC-1FFF-4B50-9D6D-18F37AD92C02}"/>
              </a:ext>
            </a:extLst>
          </p:cNvPr>
          <p:cNvSpPr>
            <a:spLocks noGrp="1"/>
          </p:cNvSpPr>
          <p:nvPr>
            <p:ph type="title"/>
          </p:nvPr>
        </p:nvSpPr>
        <p:spPr>
          <a:xfrm>
            <a:off x="2592925" y="624110"/>
            <a:ext cx="8911687" cy="1280890"/>
          </a:xfrm>
        </p:spPr>
        <p:txBody>
          <a:bodyPr>
            <a:normAutofit/>
          </a:bodyPr>
          <a:lstStyle/>
          <a:p>
            <a:r>
              <a:rPr lang="fr-FR" sz="3200" dirty="0">
                <a:solidFill>
                  <a:schemeClr val="accent1"/>
                </a:solidFill>
                <a:latin typeface="+mn-lt"/>
                <a:ea typeface="+mn-ea"/>
                <a:cs typeface="+mn-cs"/>
              </a:rPr>
              <a:t>Algorithme des </a:t>
            </a:r>
            <a:r>
              <a:rPr lang="fr-FR" sz="3200" dirty="0" err="1">
                <a:solidFill>
                  <a:schemeClr val="accent1"/>
                </a:solidFill>
                <a:latin typeface="+mn-lt"/>
                <a:ea typeface="+mn-ea"/>
                <a:cs typeface="+mn-cs"/>
              </a:rPr>
              <a:t>fuzzy</a:t>
            </a:r>
            <a:r>
              <a:rPr lang="fr-FR" sz="3200" dirty="0">
                <a:solidFill>
                  <a:schemeClr val="accent1"/>
                </a:solidFill>
                <a:latin typeface="+mn-lt"/>
                <a:ea typeface="+mn-ea"/>
                <a:cs typeface="+mn-cs"/>
              </a:rPr>
              <a:t> c-means avec python</a:t>
            </a:r>
            <a:endParaRPr lang="fr-FR" sz="3200" dirty="0"/>
          </a:p>
        </p:txBody>
      </p:sp>
      <p:pic>
        <p:nvPicPr>
          <p:cNvPr id="7" name="Image 6">
            <a:extLst>
              <a:ext uri="{FF2B5EF4-FFF2-40B4-BE49-F238E27FC236}">
                <a16:creationId xmlns:a16="http://schemas.microsoft.com/office/drawing/2014/main" id="{A58D1EF2-AD4E-4AB6-8648-DAA82ECF5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1113" y="1560579"/>
            <a:ext cx="6487895" cy="5025752"/>
          </a:xfrm>
          <a:prstGeom prst="rect">
            <a:avLst/>
          </a:prstGeom>
        </p:spPr>
      </p:pic>
    </p:spTree>
    <p:extLst>
      <p:ext uri="{BB962C8B-B14F-4D97-AF65-F5344CB8AC3E}">
        <p14:creationId xmlns:p14="http://schemas.microsoft.com/office/powerpoint/2010/main" val="226788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0F32653-55C0-4F9B-A6BF-275257A59F54}"/>
              </a:ext>
            </a:extLst>
          </p:cNvPr>
          <p:cNvSpPr>
            <a:spLocks noGrp="1"/>
          </p:cNvSpPr>
          <p:nvPr>
            <p:ph idx="1"/>
          </p:nvPr>
        </p:nvSpPr>
        <p:spPr>
          <a:xfrm>
            <a:off x="2014330" y="1961322"/>
            <a:ext cx="2796209" cy="3777622"/>
          </a:xfrm>
        </p:spPr>
        <p:txBody>
          <a:bodyPr/>
          <a:lstStyle/>
          <a:p>
            <a:pPr>
              <a:buClr>
                <a:srgbClr val="0070C0"/>
              </a:buClr>
              <a:buSzPct val="150000"/>
              <a:buFont typeface="Wingdings" panose="05000000000000000000" pitchFamily="2" charset="2"/>
              <a:buChar char="§"/>
            </a:pPr>
            <a:r>
              <a:rPr lang="fr-FR" dirty="0"/>
              <a:t>Les clusters formés sont les mêmes que ceux obtenus avec les k-means mais ayant de meilleurs représentation visuelle dans ce cas précis. </a:t>
            </a:r>
          </a:p>
        </p:txBody>
      </p:sp>
      <p:sp>
        <p:nvSpPr>
          <p:cNvPr id="4" name="Espace réservé du numéro de diapositive 3">
            <a:extLst>
              <a:ext uri="{FF2B5EF4-FFF2-40B4-BE49-F238E27FC236}">
                <a16:creationId xmlns:a16="http://schemas.microsoft.com/office/drawing/2014/main" id="{3D49D1DF-EA67-4EDE-B2B2-B9D8821620C6}"/>
              </a:ext>
            </a:extLst>
          </p:cNvPr>
          <p:cNvSpPr>
            <a:spLocks noGrp="1"/>
          </p:cNvSpPr>
          <p:nvPr>
            <p:ph type="sldNum" sz="quarter" idx="12"/>
          </p:nvPr>
        </p:nvSpPr>
        <p:spPr/>
        <p:txBody>
          <a:bodyPr/>
          <a:lstStyle/>
          <a:p>
            <a:fld id="{F54A3231-3632-4722-BDDC-460418050467}" type="slidenum">
              <a:rPr lang="fr-FR" smtClean="0"/>
              <a:t>24</a:t>
            </a:fld>
            <a:endParaRPr lang="fr-FR" dirty="0"/>
          </a:p>
        </p:txBody>
      </p:sp>
      <p:sp>
        <p:nvSpPr>
          <p:cNvPr id="10" name="ZoneTexte 9">
            <a:extLst>
              <a:ext uri="{FF2B5EF4-FFF2-40B4-BE49-F238E27FC236}">
                <a16:creationId xmlns:a16="http://schemas.microsoft.com/office/drawing/2014/main" id="{5E9720DE-B459-4AB1-9C32-4FD31172FB5B}"/>
              </a:ext>
            </a:extLst>
          </p:cNvPr>
          <p:cNvSpPr txBox="1"/>
          <p:nvPr/>
        </p:nvSpPr>
        <p:spPr>
          <a:xfrm>
            <a:off x="2266122" y="431735"/>
            <a:ext cx="9130747" cy="523220"/>
          </a:xfrm>
          <a:prstGeom prst="rect">
            <a:avLst/>
          </a:prstGeom>
          <a:noFill/>
        </p:spPr>
        <p:txBody>
          <a:bodyPr wrap="square">
            <a:spAutoFit/>
          </a:bodyPr>
          <a:lstStyle/>
          <a:p>
            <a:r>
              <a:rPr kumimoji="0" lang="fr-FR" sz="2800" b="0" i="0" u="none" strike="noStrike" kern="1200" cap="none" spc="0" normalizeH="0" baseline="0" noProof="0" dirty="0">
                <a:ln>
                  <a:noFill/>
                </a:ln>
                <a:solidFill>
                  <a:srgbClr val="A53010"/>
                </a:solidFill>
                <a:effectLst/>
                <a:uLnTx/>
                <a:uFillTx/>
                <a:latin typeface="Century Gothic" panose="020B0502020202020204"/>
                <a:ea typeface="+mj-ea"/>
                <a:cs typeface="+mj-cs"/>
              </a:rPr>
              <a:t>Interprétation graphique des clusters </a:t>
            </a:r>
            <a:r>
              <a:rPr kumimoji="0" lang="fr-FR" sz="2800" b="0" i="0" u="none" strike="noStrike" kern="1200" cap="none" spc="0" normalizeH="0" baseline="0" noProof="0" dirty="0" err="1">
                <a:ln>
                  <a:noFill/>
                </a:ln>
                <a:solidFill>
                  <a:srgbClr val="A53010"/>
                </a:solidFill>
                <a:effectLst/>
                <a:uLnTx/>
                <a:uFillTx/>
                <a:latin typeface="Century Gothic" panose="020B0502020202020204"/>
                <a:ea typeface="+mj-ea"/>
                <a:cs typeface="+mj-cs"/>
              </a:rPr>
              <a:t>fuzzy</a:t>
            </a:r>
            <a:r>
              <a:rPr kumimoji="0" lang="fr-FR" sz="2800" b="0" i="0" u="none" strike="noStrike" kern="1200" cap="none" spc="0" normalizeH="0" baseline="0" noProof="0" dirty="0">
                <a:ln>
                  <a:noFill/>
                </a:ln>
                <a:solidFill>
                  <a:srgbClr val="A53010"/>
                </a:solidFill>
                <a:effectLst/>
                <a:uLnTx/>
                <a:uFillTx/>
                <a:latin typeface="Century Gothic" panose="020B0502020202020204"/>
                <a:ea typeface="+mj-ea"/>
                <a:cs typeface="+mj-cs"/>
              </a:rPr>
              <a:t> c-means</a:t>
            </a:r>
            <a:endParaRPr lang="fr-FR" sz="2800" dirty="0"/>
          </a:p>
        </p:txBody>
      </p:sp>
      <p:pic>
        <p:nvPicPr>
          <p:cNvPr id="14" name="Image 13">
            <a:extLst>
              <a:ext uri="{FF2B5EF4-FFF2-40B4-BE49-F238E27FC236}">
                <a16:creationId xmlns:a16="http://schemas.microsoft.com/office/drawing/2014/main" id="{739F538E-C447-46DA-B7B2-3C9ADC8B1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1935" y="1605276"/>
            <a:ext cx="6373381" cy="4489713"/>
          </a:xfrm>
          <a:prstGeom prst="rect">
            <a:avLst/>
          </a:prstGeom>
        </p:spPr>
      </p:pic>
    </p:spTree>
    <p:extLst>
      <p:ext uri="{BB962C8B-B14F-4D97-AF65-F5344CB8AC3E}">
        <p14:creationId xmlns:p14="http://schemas.microsoft.com/office/powerpoint/2010/main" val="1179807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ACBDD2-9F08-484A-8B29-F794AF5C50DF}"/>
              </a:ext>
            </a:extLst>
          </p:cNvPr>
          <p:cNvSpPr>
            <a:spLocks noGrp="1"/>
          </p:cNvSpPr>
          <p:nvPr>
            <p:ph type="title"/>
          </p:nvPr>
        </p:nvSpPr>
        <p:spPr/>
        <p:txBody>
          <a:bodyPr>
            <a:normAutofit/>
          </a:bodyPr>
          <a:lstStyle/>
          <a:p>
            <a:r>
              <a:rPr lang="fr-FR" dirty="0">
                <a:solidFill>
                  <a:schemeClr val="accent1"/>
                </a:solidFill>
                <a:latin typeface="+mn-lt"/>
                <a:ea typeface="+mn-ea"/>
                <a:cs typeface="+mn-cs"/>
              </a:rPr>
              <a:t>Le clustering spectral </a:t>
            </a:r>
          </a:p>
        </p:txBody>
      </p:sp>
      <p:sp>
        <p:nvSpPr>
          <p:cNvPr id="3" name="Espace réservé du contenu 2">
            <a:extLst>
              <a:ext uri="{FF2B5EF4-FFF2-40B4-BE49-F238E27FC236}">
                <a16:creationId xmlns:a16="http://schemas.microsoft.com/office/drawing/2014/main" id="{42289B27-4542-467E-8BB5-33B0A6B77FA5}"/>
              </a:ext>
            </a:extLst>
          </p:cNvPr>
          <p:cNvSpPr>
            <a:spLocks noGrp="1"/>
          </p:cNvSpPr>
          <p:nvPr>
            <p:ph idx="1"/>
          </p:nvPr>
        </p:nvSpPr>
        <p:spPr/>
        <p:txBody>
          <a:bodyPr>
            <a:normAutofit/>
          </a:bodyPr>
          <a:lstStyle/>
          <a:p>
            <a:pPr marL="0" indent="0">
              <a:buNone/>
            </a:pPr>
            <a:endParaRPr lang="fr-FR" sz="2400" b="0" i="0" dirty="0">
              <a:solidFill>
                <a:srgbClr val="292929"/>
              </a:solidFill>
              <a:effectLst/>
              <a:latin typeface="+mj-lt"/>
            </a:endParaRP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panose="05000000000000000000" pitchFamily="2" charset="2"/>
              <a:buChar char="n"/>
              <a:tabLst/>
              <a:defRPr/>
            </a:pPr>
            <a:r>
              <a:rPr lang="fr-FR" dirty="0">
                <a:solidFill>
                  <a:srgbClr val="292929"/>
                </a:solidFill>
                <a:latin typeface="+mj-lt"/>
              </a:rPr>
              <a:t>Elle </a:t>
            </a:r>
            <a:r>
              <a:rPr lang="fr-FR" b="0" i="0" dirty="0">
                <a:solidFill>
                  <a:srgbClr val="292929"/>
                </a:solidFill>
                <a:effectLst/>
                <a:latin typeface="+mj-lt"/>
              </a:rPr>
              <a:t>trouve ses racines dans la théorie des graphes, où l'approche est utilisée pour identifier les communautés de nœuds dans un graphe en fonction des arêtes qui les relient. </a:t>
            </a: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panose="05000000000000000000" pitchFamily="2" charset="2"/>
              <a:buChar char="n"/>
              <a:tabLst/>
              <a:defRPr/>
            </a:pPr>
            <a:r>
              <a:rPr lang="fr-FR" b="0" i="0" dirty="0">
                <a:solidFill>
                  <a:srgbClr val="292929"/>
                </a:solidFill>
                <a:effectLst/>
                <a:latin typeface="+mj-lt"/>
              </a:rPr>
              <a:t>La méthode est flexible et permet également de regrouper des données non graphiques.</a:t>
            </a: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panose="05000000000000000000" pitchFamily="2" charset="2"/>
              <a:buChar char="n"/>
              <a:tabLst/>
              <a:defRPr/>
            </a:pPr>
            <a:r>
              <a:rPr lang="fr-FR" b="0" i="0" dirty="0">
                <a:solidFill>
                  <a:srgbClr val="292929"/>
                </a:solidFill>
                <a:effectLst/>
                <a:latin typeface="+mj-lt"/>
              </a:rPr>
              <a:t>Elle utilise des informations provenant des valeurs propres (spectres) de matrices spéciales construites à partir du graphique ou de l'ensemble de données. </a:t>
            </a:r>
            <a:endParaRPr lang="fr-FR" dirty="0">
              <a:latin typeface="+mj-lt"/>
            </a:endParaRPr>
          </a:p>
        </p:txBody>
      </p:sp>
      <p:sp>
        <p:nvSpPr>
          <p:cNvPr id="5" name="Espace réservé du numéro de diapositive 4">
            <a:extLst>
              <a:ext uri="{FF2B5EF4-FFF2-40B4-BE49-F238E27FC236}">
                <a16:creationId xmlns:a16="http://schemas.microsoft.com/office/drawing/2014/main" id="{136102F0-D814-49FA-BF29-A1A4E6585A7C}"/>
              </a:ext>
            </a:extLst>
          </p:cNvPr>
          <p:cNvSpPr>
            <a:spLocks noGrp="1"/>
          </p:cNvSpPr>
          <p:nvPr>
            <p:ph type="sldNum" sz="quarter" idx="12"/>
          </p:nvPr>
        </p:nvSpPr>
        <p:spPr/>
        <p:txBody>
          <a:bodyPr/>
          <a:lstStyle/>
          <a:p>
            <a:fld id="{F54A3231-3632-4722-BDDC-460418050467}" type="slidenum">
              <a:rPr lang="fr-FR" smtClean="0"/>
              <a:t>25</a:t>
            </a:fld>
            <a:endParaRPr lang="fr-FR" dirty="0"/>
          </a:p>
        </p:txBody>
      </p:sp>
    </p:spTree>
    <p:extLst>
      <p:ext uri="{BB962C8B-B14F-4D97-AF65-F5344CB8AC3E}">
        <p14:creationId xmlns:p14="http://schemas.microsoft.com/office/powerpoint/2010/main" val="1032316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41A185-F08A-45A8-B7EF-6C4234010A51}"/>
              </a:ext>
            </a:extLst>
          </p:cNvPr>
          <p:cNvSpPr>
            <a:spLocks noGrp="1"/>
          </p:cNvSpPr>
          <p:nvPr>
            <p:ph type="title"/>
          </p:nvPr>
        </p:nvSpPr>
        <p:spPr/>
        <p:txBody>
          <a:bodyPr>
            <a:normAutofit/>
          </a:bodyPr>
          <a:lstStyle/>
          <a:p>
            <a:r>
              <a:rPr lang="fr-FR" dirty="0">
                <a:solidFill>
                  <a:schemeClr val="accent1"/>
                </a:solidFill>
                <a:latin typeface="+mn-lt"/>
                <a:ea typeface="+mn-ea"/>
                <a:cs typeface="+mn-cs"/>
              </a:rPr>
              <a:t>Approche du  clustering spectral</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79DA262-8F8F-418B-96EB-817989AB3641}"/>
                  </a:ext>
                </a:extLst>
              </p:cNvPr>
              <p:cNvSpPr>
                <a:spLocks noGrp="1"/>
              </p:cNvSpPr>
              <p:nvPr>
                <p:ph idx="1"/>
              </p:nvPr>
            </p:nvSpPr>
            <p:spPr>
              <a:xfrm>
                <a:off x="1696278" y="1939394"/>
                <a:ext cx="9808334" cy="4294496"/>
              </a:xfrm>
            </p:spPr>
            <p:txBody>
              <a:bodyPr>
                <a:normAutofit/>
              </a:bodyPr>
              <a:lstStyle/>
              <a:p>
                <a:pPr marL="0" indent="0">
                  <a:lnSpc>
                    <a:spcPct val="150000"/>
                  </a:lnSpc>
                  <a:buNone/>
                </a:pPr>
                <a:r>
                  <a:rPr lang="fr-FR" dirty="0"/>
                  <a:t>Elle consiste à :</a:t>
                </a:r>
              </a:p>
              <a:p>
                <a:pPr>
                  <a:lnSpc>
                    <a:spcPct val="150000"/>
                  </a:lnSpc>
                  <a:buClr>
                    <a:srgbClr val="0070C0"/>
                  </a:buClr>
                  <a:buSzPct val="150000"/>
                  <a:buFont typeface="Wingdings" panose="05000000000000000000" pitchFamily="2" charset="2"/>
                  <a:buChar char="§"/>
                </a:pPr>
                <a:r>
                  <a:rPr lang="fr-FR" dirty="0"/>
                  <a:t>Construire un graphe </a:t>
                </a:r>
                <a14:m>
                  <m:oMath xmlns:m="http://schemas.openxmlformats.org/officeDocument/2006/math">
                    <m:r>
                      <a:rPr lang="fr-FR" b="0" i="1" smtClean="0">
                        <a:latin typeface="Cambria Math" panose="02040503050406030204" pitchFamily="18" charset="0"/>
                      </a:rPr>
                      <m:t>𝐺</m:t>
                    </m:r>
                    <m:r>
                      <a:rPr lang="fr-FR" b="0" i="1" smtClean="0">
                        <a:latin typeface="Cambria Math" panose="02040503050406030204" pitchFamily="18" charset="0"/>
                      </a:rPr>
                      <m:t>=(</m:t>
                    </m:r>
                    <m:r>
                      <a:rPr lang="fr-FR" b="0" i="1" smtClean="0">
                        <a:latin typeface="Cambria Math" panose="02040503050406030204" pitchFamily="18" charset="0"/>
                      </a:rPr>
                      <m:t>𝑉</m:t>
                    </m:r>
                    <m:r>
                      <a:rPr lang="fr-FR" b="0" i="1" smtClean="0">
                        <a:latin typeface="Cambria Math" panose="02040503050406030204" pitchFamily="18" charset="0"/>
                      </a:rPr>
                      <m:t>, </m:t>
                    </m:r>
                    <m:r>
                      <a:rPr lang="fr-FR" b="0" i="1" smtClean="0">
                        <a:latin typeface="Cambria Math" panose="02040503050406030204" pitchFamily="18" charset="0"/>
                      </a:rPr>
                      <m:t>𝐸</m:t>
                    </m:r>
                    <m:r>
                      <a:rPr lang="fr-FR" b="0" i="1" smtClean="0">
                        <a:latin typeface="Cambria Math" panose="02040503050406030204" pitchFamily="18" charset="0"/>
                      </a:rPr>
                      <m:t>)</m:t>
                    </m:r>
                  </m:oMath>
                </a14:m>
                <a:r>
                  <a:rPr lang="fr-FR" dirty="0"/>
                  <a:t> dit graphe de similarité représenter par les points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sub>
                    </m:sSub>
                    <m:r>
                      <a:rPr lang="fr-FR" b="0" i="1" smtClean="0">
                        <a:latin typeface="Cambria Math" panose="02040503050406030204" pitchFamily="18" charset="0"/>
                      </a:rPr>
                      <m:t>, …,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sub>
                    </m:sSub>
                  </m:oMath>
                </a14:m>
                <a:r>
                  <a:rPr lang="fr-FR" dirty="0"/>
                  <a:t> avec une similarité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𝑆</m:t>
                        </m:r>
                      </m:e>
                      <m:sub>
                        <m:r>
                          <a:rPr lang="fr-FR" b="0" i="1" smtClean="0">
                            <a:latin typeface="Cambria Math" panose="02040503050406030204" pitchFamily="18" charset="0"/>
                          </a:rPr>
                          <m:t>𝑖𝑗</m:t>
                        </m:r>
                      </m:sub>
                    </m:sSub>
                    <m:r>
                      <a:rPr lang="fr-FR" b="0" i="1" smtClean="0">
                        <a:latin typeface="Cambria Math" panose="02040503050406030204" pitchFamily="18" charset="0"/>
                      </a:rPr>
                      <m:t>&gt;0</m:t>
                    </m:r>
                    <m:r>
                      <a:rPr lang="fr-FR" b="0" i="0" smtClean="0">
                        <a:latin typeface="Cambria Math" panose="02040503050406030204" pitchFamily="18" charset="0"/>
                      </a:rPr>
                      <m:t>.</m:t>
                    </m:r>
                  </m:oMath>
                </a14:m>
                <a:r>
                  <a:rPr lang="fr-FR" dirty="0"/>
                  <a:t> Deux sommets </a:t>
                </a:r>
                <a14:m>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𝑣</m:t>
                        </m:r>
                      </m:e>
                      <m:sub>
                        <m:r>
                          <a:rPr lang="fr-FR" i="1">
                            <a:latin typeface="Cambria Math" panose="02040503050406030204" pitchFamily="18" charset="0"/>
                          </a:rPr>
                          <m:t>𝑖</m:t>
                        </m:r>
                      </m:sub>
                    </m:sSub>
                  </m:oMath>
                </a14:m>
                <a:r>
                  <a:rPr lang="fr-FR" dirty="0"/>
                  <a:t> et </a:t>
                </a:r>
                <a14:m>
                  <m:oMath xmlns:m="http://schemas.openxmlformats.org/officeDocument/2006/math">
                    <m:sSub>
                      <m:sSubPr>
                        <m:ctrlPr>
                          <a:rPr lang="fr-FR" i="1">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𝑗</m:t>
                        </m:r>
                      </m:sub>
                    </m:sSub>
                  </m:oMath>
                </a14:m>
                <a:r>
                  <a:rPr lang="fr-FR" dirty="0"/>
                  <a:t> seront connectés si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𝑆</m:t>
                        </m:r>
                      </m:e>
                      <m:sub>
                        <m:r>
                          <a:rPr lang="fr-FR" i="1">
                            <a:latin typeface="Cambria Math" panose="02040503050406030204" pitchFamily="18" charset="0"/>
                          </a:rPr>
                          <m:t>𝑖𝑗</m:t>
                        </m:r>
                      </m:sub>
                    </m:sSub>
                    <m:r>
                      <a:rPr lang="fr-FR" i="1">
                        <a:latin typeface="Cambria Math" panose="02040503050406030204" pitchFamily="18" charset="0"/>
                      </a:rPr>
                      <m:t>&gt;0</m:t>
                    </m:r>
                  </m:oMath>
                </a14:m>
                <a:r>
                  <a:rPr lang="fr-FR" dirty="0"/>
                  <a:t>. Au dessus d’un certains seuil on parle de </a:t>
                </a:r>
                <a14:m>
                  <m:oMath xmlns:m="http://schemas.openxmlformats.org/officeDocument/2006/math">
                    <m:r>
                      <a:rPr lang="fr-FR" i="1" smtClean="0">
                        <a:latin typeface="Cambria Math" panose="02040503050406030204" pitchFamily="18" charset="0"/>
                        <a:ea typeface="Cambria Math" panose="02040503050406030204" pitchFamily="18" charset="0"/>
                      </a:rPr>
                      <m:t>𝜀</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𝑛𝑒𝑖𝑔h𝑏𝑜𝑟h𝑜𝑜𝑑</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𝑔𝑟𝑎𝑝h</m:t>
                    </m:r>
                  </m:oMath>
                </a14:m>
                <a:r>
                  <a:rPr lang="fr-FR" dirty="0"/>
                  <a:t> ou s’ils font partir mutuellement de leur k plus proche voisin on parle de </a:t>
                </a:r>
                <a14:m>
                  <m:oMath xmlns:m="http://schemas.openxmlformats.org/officeDocument/2006/math">
                    <m:r>
                      <a:rPr lang="fr-FR" i="1">
                        <a:latin typeface="Cambria Math" panose="02040503050406030204" pitchFamily="18" charset="0"/>
                        <a:ea typeface="Cambria Math" panose="02040503050406030204" pitchFamily="18" charset="0"/>
                      </a:rPr>
                      <m:t>𝜀</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𝑛𝑒𝑎𝑟𝑒𝑠𝑡</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𝑛𝑒𝑖𝑔h𝑏𝑜𝑟</m:t>
                    </m:r>
                    <m:r>
                      <a:rPr lang="fr-FR" i="1">
                        <a:latin typeface="Cambria Math" panose="02040503050406030204" pitchFamily="18" charset="0"/>
                        <a:ea typeface="Cambria Math" panose="02040503050406030204" pitchFamily="18" charset="0"/>
                      </a:rPr>
                      <m:t> </m:t>
                    </m:r>
                    <m:r>
                      <a:rPr lang="fr-FR" i="1">
                        <a:latin typeface="Cambria Math" panose="02040503050406030204" pitchFamily="18" charset="0"/>
                        <a:ea typeface="Cambria Math" panose="02040503050406030204" pitchFamily="18" charset="0"/>
                      </a:rPr>
                      <m:t>𝑔𝑟𝑎𝑝h</m:t>
                    </m:r>
                  </m:oMath>
                </a14:m>
                <a:r>
                  <a:rPr lang="fr-FR" dirty="0"/>
                  <a:t> </a:t>
                </a:r>
              </a:p>
              <a:p>
                <a:pPr>
                  <a:lnSpc>
                    <a:spcPct val="150000"/>
                  </a:lnSpc>
                  <a:buClr>
                    <a:srgbClr val="0070C0"/>
                  </a:buClr>
                  <a:buSzPct val="150000"/>
                  <a:buFont typeface="Wingdings" panose="05000000000000000000" pitchFamily="2" charset="2"/>
                  <a:buChar char="§"/>
                </a:pPr>
                <a:endParaRPr lang="fr-FR" dirty="0"/>
              </a:p>
              <a:p>
                <a:pPr>
                  <a:lnSpc>
                    <a:spcPct val="150000"/>
                  </a:lnSpc>
                  <a:buClr>
                    <a:srgbClr val="0070C0"/>
                  </a:buClr>
                  <a:buSzPct val="150000"/>
                  <a:buFont typeface="Wingdings" panose="05000000000000000000" pitchFamily="2" charset="2"/>
                  <a:buChar char="§"/>
                </a:pPr>
                <a:r>
                  <a:rPr lang="fr-FR" dirty="0"/>
                  <a:t>Trouver une partition du graphe telle que les arêtes au sein d’un groupe ont des poids élevés (les points sont proches) et celles entre les groupes ont de faibles poids (les points sont éloignés les uns des autres).</a:t>
                </a:r>
              </a:p>
            </p:txBody>
          </p:sp>
        </mc:Choice>
        <mc:Fallback xmlns="">
          <p:sp>
            <p:nvSpPr>
              <p:cNvPr id="3" name="Espace réservé du contenu 2">
                <a:extLst>
                  <a:ext uri="{FF2B5EF4-FFF2-40B4-BE49-F238E27FC236}">
                    <a16:creationId xmlns:a16="http://schemas.microsoft.com/office/drawing/2014/main" id="{879DA262-8F8F-418B-96EB-817989AB3641}"/>
                  </a:ext>
                </a:extLst>
              </p:cNvPr>
              <p:cNvSpPr>
                <a:spLocks noGrp="1" noRot="1" noChangeAspect="1" noMove="1" noResize="1" noEditPoints="1" noAdjustHandles="1" noChangeArrowheads="1" noChangeShapeType="1" noTextEdit="1"/>
              </p:cNvSpPr>
              <p:nvPr>
                <p:ph idx="1"/>
              </p:nvPr>
            </p:nvSpPr>
            <p:spPr>
              <a:xfrm>
                <a:off x="1696278" y="1939394"/>
                <a:ext cx="9808334" cy="4294496"/>
              </a:xfrm>
              <a:blipFill>
                <a:blip r:embed="rId2"/>
                <a:stretch>
                  <a:fillRect l="-994" r="-1057"/>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8F876453-1BBA-418F-8B61-5D130BF0B36C}"/>
              </a:ext>
            </a:extLst>
          </p:cNvPr>
          <p:cNvSpPr>
            <a:spLocks noGrp="1"/>
          </p:cNvSpPr>
          <p:nvPr>
            <p:ph type="sldNum" sz="quarter" idx="12"/>
          </p:nvPr>
        </p:nvSpPr>
        <p:spPr/>
        <p:txBody>
          <a:bodyPr/>
          <a:lstStyle/>
          <a:p>
            <a:fld id="{F54A3231-3632-4722-BDDC-460418050467}" type="slidenum">
              <a:rPr lang="fr-FR" smtClean="0"/>
              <a:t>26</a:t>
            </a:fld>
            <a:endParaRPr lang="fr-FR" dirty="0"/>
          </a:p>
        </p:txBody>
      </p:sp>
    </p:spTree>
    <p:extLst>
      <p:ext uri="{BB962C8B-B14F-4D97-AF65-F5344CB8AC3E}">
        <p14:creationId xmlns:p14="http://schemas.microsoft.com/office/powerpoint/2010/main" val="2769118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EDA28D-F49C-4B72-B2EF-E5CC870ECB05}"/>
              </a:ext>
            </a:extLst>
          </p:cNvPr>
          <p:cNvSpPr>
            <a:spLocks noGrp="1"/>
          </p:cNvSpPr>
          <p:nvPr>
            <p:ph type="title"/>
          </p:nvPr>
        </p:nvSpPr>
        <p:spPr>
          <a:xfrm>
            <a:off x="2398643" y="624110"/>
            <a:ext cx="9105969" cy="1280890"/>
          </a:xfrm>
        </p:spPr>
        <p:txBody>
          <a:bodyPr/>
          <a:lstStyle/>
          <a:p>
            <a:r>
              <a:rPr lang="fr-FR" dirty="0">
                <a:solidFill>
                  <a:schemeClr val="accent1"/>
                </a:solidFill>
                <a:latin typeface="+mn-lt"/>
                <a:ea typeface="+mn-ea"/>
                <a:cs typeface="+mn-cs"/>
              </a:rPr>
              <a:t>Eléments mathématiques pour le clustering spectral </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21449B2-4211-4D4D-931C-257FBD13049A}"/>
                  </a:ext>
                </a:extLst>
              </p:cNvPr>
              <p:cNvSpPr>
                <a:spLocks noGrp="1"/>
              </p:cNvSpPr>
              <p:nvPr>
                <p:ph idx="1"/>
              </p:nvPr>
            </p:nvSpPr>
            <p:spPr>
              <a:xfrm>
                <a:off x="2305878" y="2133599"/>
                <a:ext cx="9198734" cy="4306957"/>
              </a:xfrm>
            </p:spPr>
            <p:txBody>
              <a:bodyPr>
                <a:normAutofit/>
              </a:bodyPr>
              <a:lstStyle/>
              <a:p>
                <a:pPr>
                  <a:buClr>
                    <a:srgbClr val="0070C0"/>
                  </a:buClr>
                  <a:buSzPct val="150000"/>
                  <a:buFont typeface="Wingdings" panose="05000000000000000000" pitchFamily="2" charset="2"/>
                  <a:buChar char="§"/>
                </a:pPr>
                <a:r>
                  <a:rPr lang="fr-FR" dirty="0"/>
                  <a:t>Soit un graphe non orienté </a:t>
                </a:r>
                <a14:m>
                  <m:oMath xmlns:m="http://schemas.openxmlformats.org/officeDocument/2006/math">
                    <m:r>
                      <a:rPr lang="fr-FR" b="0" i="1" smtClean="0">
                        <a:latin typeface="Cambria Math" panose="02040503050406030204" pitchFamily="18" charset="0"/>
                      </a:rPr>
                      <m:t>𝐺</m:t>
                    </m:r>
                    <m:r>
                      <a:rPr lang="fr-FR" b="0" i="1" smtClean="0">
                        <a:latin typeface="Cambria Math" panose="02040503050406030204" pitchFamily="18" charset="0"/>
                      </a:rPr>
                      <m:t>=(</m:t>
                    </m:r>
                    <m:r>
                      <a:rPr lang="fr-FR" b="0" i="1" smtClean="0">
                        <a:latin typeface="Cambria Math" panose="02040503050406030204" pitchFamily="18" charset="0"/>
                      </a:rPr>
                      <m:t>𝑉</m:t>
                    </m:r>
                    <m:r>
                      <a:rPr lang="fr-FR" b="0" i="1" smtClean="0">
                        <a:latin typeface="Cambria Math" panose="02040503050406030204" pitchFamily="18" charset="0"/>
                      </a:rPr>
                      <m:t>, </m:t>
                    </m:r>
                    <m:r>
                      <a:rPr lang="fr-FR" b="0" i="1" smtClean="0">
                        <a:latin typeface="Cambria Math" panose="02040503050406030204" pitchFamily="18" charset="0"/>
                      </a:rPr>
                      <m:t>𝐸</m:t>
                    </m:r>
                    <m:r>
                      <a:rPr lang="fr-FR" b="0" i="1" smtClean="0">
                        <a:latin typeface="Cambria Math" panose="02040503050406030204" pitchFamily="18" charset="0"/>
                      </a:rPr>
                      <m:t>)</m:t>
                    </m:r>
                  </m:oMath>
                </a14:m>
                <a:r>
                  <a:rPr lang="fr-FR" dirty="0"/>
                  <a:t> avec </a:t>
                </a:r>
                <a14:m>
                  <m:oMath xmlns:m="http://schemas.openxmlformats.org/officeDocument/2006/math">
                    <m:r>
                      <a:rPr lang="fr-FR" b="0" i="1" smtClean="0">
                        <a:latin typeface="Cambria Math" panose="02040503050406030204" pitchFamily="18" charset="0"/>
                      </a:rPr>
                      <m:t>𝑉</m:t>
                    </m:r>
                    <m:r>
                      <a:rPr lang="fr-FR" b="0" i="1" smtClean="0">
                        <a:latin typeface="Cambria Math" panose="02040503050406030204" pitchFamily="18" charset="0"/>
                      </a:rPr>
                      <m:t>= </m:t>
                    </m:r>
                    <m:d>
                      <m:dPr>
                        <m:begChr m:val="{"/>
                        <m:endChr m:val="}"/>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1</m:t>
                            </m:r>
                          </m:sub>
                        </m:sSub>
                        <m:r>
                          <a:rPr lang="fr-FR" b="0" i="1" smtClean="0">
                            <a:latin typeface="Cambria Math" panose="02040503050406030204" pitchFamily="18" charset="0"/>
                          </a:rPr>
                          <m:t>, …,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𝑛</m:t>
                            </m:r>
                          </m:sub>
                        </m:sSub>
                      </m:e>
                    </m:d>
                    <m:r>
                      <a:rPr lang="fr-FR" b="0" i="0" smtClean="0">
                        <a:latin typeface="Cambria Math" panose="02040503050406030204" pitchFamily="18" charset="0"/>
                      </a:rPr>
                      <m:t>.</m:t>
                    </m:r>
                  </m:oMath>
                </a14:m>
                <a:r>
                  <a:rPr lang="fr-FR" dirty="0"/>
                  <a:t> </a:t>
                </a:r>
              </a:p>
              <a:p>
                <a:pPr>
                  <a:buClr>
                    <a:srgbClr val="0070C0"/>
                  </a:buClr>
                  <a:buSzPct val="150000"/>
                  <a:buFont typeface="Wingdings" panose="05000000000000000000" pitchFamily="2" charset="2"/>
                  <a:buChar char="§"/>
                </a:pPr>
                <a:r>
                  <a:rPr lang="fr-FR" dirty="0"/>
                  <a:t>Les poids des arrêts sont non négatif et répertoriés dans la matrice d’</a:t>
                </a:r>
                <a:r>
                  <a:rPr lang="fr-FR" dirty="0" err="1"/>
                  <a:t>adjancement</a:t>
                </a:r>
                <a:r>
                  <a:rPr lang="fr-FR" dirty="0"/>
                  <a:t> </a:t>
                </a:r>
                <a14:m>
                  <m:oMath xmlns:m="http://schemas.openxmlformats.org/officeDocument/2006/math">
                    <m:r>
                      <a:rPr lang="fr-FR" b="0" i="1" smtClean="0">
                        <a:latin typeface="Cambria Math" panose="02040503050406030204" pitchFamily="18" charset="0"/>
                      </a:rPr>
                      <m:t>𝑊</m:t>
                    </m:r>
                    <m:r>
                      <a:rPr lang="fr-FR" b="0" i="0"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𝑗</m:t>
                        </m:r>
                        <m:r>
                          <a:rPr lang="fr-FR" b="0" i="1" smtClean="0">
                            <a:latin typeface="Cambria Math" panose="02040503050406030204" pitchFamily="18" charset="0"/>
                          </a:rPr>
                          <m:t> =1, …, </m:t>
                        </m:r>
                        <m:r>
                          <a:rPr lang="fr-FR" b="0" i="1" smtClean="0">
                            <a:latin typeface="Cambria Math" panose="02040503050406030204" pitchFamily="18" charset="0"/>
                          </a:rPr>
                          <m:t>𝑛</m:t>
                        </m:r>
                      </m:sub>
                    </m:sSub>
                  </m:oMath>
                </a14:m>
                <a:endParaRPr lang="fr-FR" b="0" i="1" dirty="0">
                  <a:latin typeface="Cambria Math" panose="02040503050406030204" pitchFamily="18" charset="0"/>
                </a:endParaRPr>
              </a:p>
              <a:p>
                <a:pPr>
                  <a:buClr>
                    <a:srgbClr val="0070C0"/>
                  </a:buClr>
                  <a:buSzPct val="150000"/>
                  <a:buFont typeface="Wingdings" panose="05000000000000000000" pitchFamily="2" charset="2"/>
                  <a:buChar char="§"/>
                </a:pPr>
                <a14:m>
                  <m:oMath xmlns:m="http://schemas.openxmlformats.org/officeDocument/2006/math">
                    <m:r>
                      <a:rPr lang="fr-FR" b="0" i="1" smtClean="0">
                        <a:latin typeface="Cambria Math" panose="02040503050406030204" pitchFamily="18" charset="0"/>
                      </a:rPr>
                      <m:t>𝐷</m:t>
                    </m:r>
                  </m:oMath>
                </a14:m>
                <a:r>
                  <a:rPr lang="fr-FR" dirty="0"/>
                  <a:t> la matrice diagonale dite matrice des degrés dont les éléments diagonaux sont les sommes des poids de tous les sommets adjacents à un sommet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𝑖</m:t>
                        </m:r>
                      </m:sub>
                    </m:sSub>
                  </m:oMath>
                </a14:m>
                <a:r>
                  <a:rPr lang="fr-FR" dirty="0"/>
                  <a:t>. </a:t>
                </a:r>
              </a:p>
              <a:p>
                <a:pPr>
                  <a:buClr>
                    <a:srgbClr val="0070C0"/>
                  </a:buClr>
                  <a:buSzPct val="150000"/>
                  <a:buFont typeface="Wingdings" panose="05000000000000000000" pitchFamily="2" charset="2"/>
                  <a:buChar char="§"/>
                </a:pPr>
                <a:r>
                  <a:rPr lang="fr-FR" dirty="0"/>
                  <a:t>La taille d’un sous-ensemble A de V est mesurée soit par </a:t>
                </a:r>
                <a14:m>
                  <m:oMath xmlns:m="http://schemas.openxmlformats.org/officeDocument/2006/math">
                    <m:d>
                      <m:dPr>
                        <m:begChr m:val="|"/>
                        <m:endChr m:val="|"/>
                        <m:ctrlPr>
                          <a:rPr lang="fr-FR" i="1" smtClean="0">
                            <a:latin typeface="Cambria Math" panose="02040503050406030204" pitchFamily="18" charset="0"/>
                          </a:rPr>
                        </m:ctrlPr>
                      </m:dPr>
                      <m:e>
                        <m:r>
                          <a:rPr lang="fr-FR" b="0" i="1" smtClean="0">
                            <a:latin typeface="Cambria Math" panose="02040503050406030204" pitchFamily="18" charset="0"/>
                          </a:rPr>
                          <m:t>𝐴</m:t>
                        </m:r>
                      </m:e>
                    </m:d>
                  </m:oMath>
                </a14:m>
                <a:r>
                  <a:rPr lang="fr-FR" dirty="0"/>
                  <a:t> qui est la somme des degrés de tous les sommets de A. </a:t>
                </a:r>
              </a:p>
              <a:p>
                <a:pPr>
                  <a:buClr>
                    <a:srgbClr val="0070C0"/>
                  </a:buClr>
                  <a:buSzPct val="150000"/>
                  <a:buFont typeface="Wingdings" panose="05000000000000000000" pitchFamily="2" charset="2"/>
                  <a:buChar char="§"/>
                </a:pPr>
                <a:r>
                  <a:rPr lang="fr-FR" dirty="0"/>
                  <a:t>Pour deux sous ensemble A et B de V, on note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𝑊</m:t>
                        </m:r>
                      </m:e>
                      <m:sub>
                        <m:r>
                          <a:rPr lang="fr-FR" b="0" i="1" smtClean="0">
                            <a:latin typeface="Cambria Math" panose="02040503050406030204" pitchFamily="18" charset="0"/>
                          </a:rPr>
                          <m:t>𝐴</m:t>
                        </m:r>
                        <m:r>
                          <a:rPr lang="fr-FR" b="0" i="1" smtClean="0">
                            <a:latin typeface="Cambria Math" panose="02040503050406030204" pitchFamily="18" charset="0"/>
                          </a:rPr>
                          <m:t>,</m:t>
                        </m:r>
                        <m:r>
                          <a:rPr lang="fr-FR" b="0" i="1" smtClean="0">
                            <a:latin typeface="Cambria Math" panose="02040503050406030204" pitchFamily="18" charset="0"/>
                          </a:rPr>
                          <m:t>𝐵</m:t>
                        </m:r>
                      </m:sub>
                    </m:sSub>
                    <m:r>
                      <a:rPr lang="fr-FR" b="0" i="1" smtClean="0">
                        <a:latin typeface="Cambria Math" panose="02040503050406030204" pitchFamily="18" charset="0"/>
                      </a:rPr>
                      <m:t>= </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𝐴</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𝑗</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𝐵</m:t>
                        </m:r>
                      </m:sub>
                      <m:sup>
                        <m:r>
                          <a:rPr lang="fr-FR" b="0" i="1" smtClean="0">
                            <a:latin typeface="Cambria Math" panose="02040503050406030204" pitchFamily="18" charset="0"/>
                          </a:rPr>
                          <m:t>𝑛</m:t>
                        </m:r>
                      </m:sup>
                      <m:e>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𝑗</m:t>
                            </m:r>
                          </m:sub>
                        </m:sSub>
                      </m:e>
                    </m:nary>
                  </m:oMath>
                </a14:m>
                <a:r>
                  <a:rPr lang="fr-FR" dirty="0"/>
                  <a:t> qui mesure la similarité. </a:t>
                </a:r>
              </a:p>
              <a:p>
                <a:pPr>
                  <a:buClr>
                    <a:srgbClr val="0070C0"/>
                  </a:buClr>
                  <a:buSzPct val="150000"/>
                  <a:buFont typeface="Wingdings" panose="05000000000000000000" pitchFamily="2" charset="2"/>
                  <a:buChar char="§"/>
                </a:pPr>
                <a:r>
                  <a:rPr lang="fr-FR" dirty="0"/>
                  <a:t>Les éléments importants dans les algorithmes de clustering spectral sont les </a:t>
                </a:r>
                <a:r>
                  <a:rPr lang="fr-FR" b="1" dirty="0"/>
                  <a:t>matrices de graphes </a:t>
                </a:r>
                <a:r>
                  <a:rPr lang="fr-FR" b="1" dirty="0" err="1"/>
                  <a:t>Laplaciennes</a:t>
                </a:r>
                <a:r>
                  <a:rPr lang="fr-FR" dirty="0"/>
                  <a:t>.</a:t>
                </a:r>
              </a:p>
            </p:txBody>
          </p:sp>
        </mc:Choice>
        <mc:Fallback xmlns="">
          <p:sp>
            <p:nvSpPr>
              <p:cNvPr id="3" name="Espace réservé du contenu 2">
                <a:extLst>
                  <a:ext uri="{FF2B5EF4-FFF2-40B4-BE49-F238E27FC236}">
                    <a16:creationId xmlns:a16="http://schemas.microsoft.com/office/drawing/2014/main" id="{A21449B2-4211-4D4D-931C-257FBD13049A}"/>
                  </a:ext>
                </a:extLst>
              </p:cNvPr>
              <p:cNvSpPr>
                <a:spLocks noGrp="1" noRot="1" noChangeAspect="1" noMove="1" noResize="1" noEditPoints="1" noAdjustHandles="1" noChangeArrowheads="1" noChangeShapeType="1" noTextEdit="1"/>
              </p:cNvSpPr>
              <p:nvPr>
                <p:ph idx="1"/>
              </p:nvPr>
            </p:nvSpPr>
            <p:spPr>
              <a:xfrm>
                <a:off x="2305878" y="2133599"/>
                <a:ext cx="9198734" cy="4306957"/>
              </a:xfrm>
              <a:blipFill>
                <a:blip r:embed="rId2"/>
                <a:stretch>
                  <a:fillRect l="-1060" t="-2970"/>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E28AD820-C5B6-412A-98B5-39D3402ED420}"/>
              </a:ext>
            </a:extLst>
          </p:cNvPr>
          <p:cNvSpPr>
            <a:spLocks noGrp="1"/>
          </p:cNvSpPr>
          <p:nvPr>
            <p:ph type="sldNum" sz="quarter" idx="12"/>
          </p:nvPr>
        </p:nvSpPr>
        <p:spPr/>
        <p:txBody>
          <a:bodyPr/>
          <a:lstStyle/>
          <a:p>
            <a:fld id="{F54A3231-3632-4722-BDDC-460418050467}" type="slidenum">
              <a:rPr lang="fr-FR" smtClean="0"/>
              <a:t>27</a:t>
            </a:fld>
            <a:endParaRPr lang="fr-FR" dirty="0"/>
          </a:p>
        </p:txBody>
      </p:sp>
    </p:spTree>
    <p:extLst>
      <p:ext uri="{BB962C8B-B14F-4D97-AF65-F5344CB8AC3E}">
        <p14:creationId xmlns:p14="http://schemas.microsoft.com/office/powerpoint/2010/main" val="503949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EDA28D-F49C-4B72-B2EF-E5CC870ECB05}"/>
              </a:ext>
            </a:extLst>
          </p:cNvPr>
          <p:cNvSpPr>
            <a:spLocks noGrp="1"/>
          </p:cNvSpPr>
          <p:nvPr>
            <p:ph type="title"/>
          </p:nvPr>
        </p:nvSpPr>
        <p:spPr>
          <a:xfrm>
            <a:off x="2398643" y="624110"/>
            <a:ext cx="9105969" cy="1280890"/>
          </a:xfrm>
        </p:spPr>
        <p:txBody>
          <a:bodyPr/>
          <a:lstStyle/>
          <a:p>
            <a:r>
              <a:rPr lang="fr-FR" dirty="0">
                <a:solidFill>
                  <a:schemeClr val="accent1"/>
                </a:solidFill>
                <a:latin typeface="+mn-lt"/>
                <a:ea typeface="+mn-ea"/>
                <a:cs typeface="+mn-cs"/>
              </a:rPr>
              <a:t>Eléments mathématiques pour le clustering spectral </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21449B2-4211-4D4D-931C-257FBD13049A}"/>
                  </a:ext>
                </a:extLst>
              </p:cNvPr>
              <p:cNvSpPr>
                <a:spLocks noGrp="1"/>
              </p:cNvSpPr>
              <p:nvPr>
                <p:ph idx="1"/>
              </p:nvPr>
            </p:nvSpPr>
            <p:spPr>
              <a:xfrm>
                <a:off x="2305878" y="2133600"/>
                <a:ext cx="9198734" cy="3777622"/>
              </a:xfrm>
            </p:spPr>
            <p:txBody>
              <a:bodyPr>
                <a:normAutofit/>
              </a:bodyPr>
              <a:lstStyle/>
              <a:p>
                <a:pPr marL="0" indent="0">
                  <a:buClr>
                    <a:srgbClr val="0070C0"/>
                  </a:buClr>
                  <a:buSzPct val="150000"/>
                  <a:buNone/>
                </a:pPr>
                <a:r>
                  <a:rPr lang="fr-FR" dirty="0"/>
                  <a:t>Il existe 3 matrices </a:t>
                </a:r>
                <a:r>
                  <a:rPr lang="fr-FR" dirty="0" err="1"/>
                  <a:t>Laplaciennes</a:t>
                </a:r>
                <a:r>
                  <a:rPr lang="fr-FR" dirty="0"/>
                  <a:t> pour construire un clustering spectral : </a:t>
                </a:r>
              </a:p>
              <a:p>
                <a:pPr>
                  <a:buClr>
                    <a:srgbClr val="0070C0"/>
                  </a:buClr>
                  <a:buSzPct val="150000"/>
                  <a:buFont typeface="Wingdings" panose="05000000000000000000" pitchFamily="2" charset="2"/>
                  <a:buChar char="§"/>
                </a:pPr>
                <a:r>
                  <a:rPr lang="fr-FR" dirty="0"/>
                  <a:t>La matrice non normalisée </a:t>
                </a:r>
                <a14:m>
                  <m:oMath xmlns:m="http://schemas.openxmlformats.org/officeDocument/2006/math">
                    <m:r>
                      <a:rPr lang="fr-FR" b="0" i="1" smtClean="0">
                        <a:latin typeface="Cambria Math" panose="02040503050406030204" pitchFamily="18" charset="0"/>
                      </a:rPr>
                      <m:t>𝐿</m:t>
                    </m:r>
                    <m:r>
                      <a:rPr lang="fr-FR" b="0" i="1" smtClean="0">
                        <a:latin typeface="Cambria Math" panose="02040503050406030204" pitchFamily="18" charset="0"/>
                      </a:rPr>
                      <m:t> ≔</m:t>
                    </m:r>
                    <m:r>
                      <a:rPr lang="fr-FR" b="0" i="1" smtClean="0">
                        <a:latin typeface="Cambria Math" panose="02040503050406030204" pitchFamily="18" charset="0"/>
                      </a:rPr>
                      <m:t>𝐷</m:t>
                    </m:r>
                    <m:r>
                      <a:rPr lang="fr-FR" b="0" i="1" smtClean="0">
                        <a:latin typeface="Cambria Math" panose="02040503050406030204" pitchFamily="18" charset="0"/>
                      </a:rPr>
                      <m:t>−</m:t>
                    </m:r>
                    <m:r>
                      <a:rPr lang="fr-FR" b="0" i="1" smtClean="0">
                        <a:latin typeface="Cambria Math" panose="02040503050406030204" pitchFamily="18" charset="0"/>
                      </a:rPr>
                      <m:t>𝑊</m:t>
                    </m:r>
                  </m:oMath>
                </a14:m>
                <a:r>
                  <a:rPr lang="fr-FR" dirty="0"/>
                  <a:t> </a:t>
                </a:r>
              </a:p>
              <a:p>
                <a:pPr>
                  <a:buClr>
                    <a:srgbClr val="0070C0"/>
                  </a:buClr>
                  <a:buSzPct val="150000"/>
                  <a:buFont typeface="Wingdings" panose="05000000000000000000" pitchFamily="2" charset="2"/>
                  <a:buChar char="§"/>
                </a:pPr>
                <a:r>
                  <a:rPr lang="fr-FR" dirty="0"/>
                  <a:t>La matrice normalisée </a:t>
                </a:r>
                <a14:m>
                  <m:oMath xmlns:m="http://schemas.openxmlformats.org/officeDocument/2006/math">
                    <m:sSub>
                      <m:sSubPr>
                        <m:ctrlPr>
                          <a:rPr lang="fr-FR" i="1">
                            <a:latin typeface="Cambria Math" panose="02040503050406030204" pitchFamily="18" charset="0"/>
                          </a:rPr>
                        </m:ctrlPr>
                      </m:sSubPr>
                      <m:e>
                        <m:r>
                          <a:rPr lang="fr-FR">
                            <a:latin typeface="Cambria Math" panose="02040503050406030204" pitchFamily="18" charset="0"/>
                          </a:rPr>
                          <m:t>𝐿</m:t>
                        </m:r>
                      </m:e>
                      <m:sub>
                        <m:r>
                          <a:rPr lang="fr-FR">
                            <a:latin typeface="Cambria Math" panose="02040503050406030204" pitchFamily="18" charset="0"/>
                          </a:rPr>
                          <m:t>𝑟𝑤</m:t>
                        </m:r>
                      </m:sub>
                    </m:sSub>
                    <m:d>
                      <m:dPr>
                        <m:ctrlPr>
                          <a:rPr lang="fr-FR" i="1">
                            <a:latin typeface="Cambria Math" panose="02040503050406030204" pitchFamily="18" charset="0"/>
                          </a:rPr>
                        </m:ctrlPr>
                      </m:dPr>
                      <m:e>
                        <m:r>
                          <m:rPr>
                            <m:sty m:val="p"/>
                          </m:rPr>
                          <a:rPr lang="fr-FR">
                            <a:latin typeface="Cambria Math" panose="02040503050406030204" pitchFamily="18" charset="0"/>
                          </a:rPr>
                          <m:t>pour</m:t>
                        </m:r>
                        <m:r>
                          <a:rPr lang="fr-FR">
                            <a:latin typeface="Cambria Math" panose="02040503050406030204" pitchFamily="18" charset="0"/>
                          </a:rPr>
                          <m:t> </m:t>
                        </m:r>
                        <m:r>
                          <m:rPr>
                            <m:sty m:val="p"/>
                          </m:rPr>
                          <a:rPr lang="fr-FR">
                            <a:latin typeface="Cambria Math" panose="02040503050406030204" pitchFamily="18" charset="0"/>
                          </a:rPr>
                          <m:t>random</m:t>
                        </m:r>
                        <m:r>
                          <a:rPr lang="fr-FR">
                            <a:latin typeface="Cambria Math" panose="02040503050406030204" pitchFamily="18" charset="0"/>
                          </a:rPr>
                          <m:t> </m:t>
                        </m:r>
                        <m:r>
                          <m:rPr>
                            <m:sty m:val="p"/>
                          </m:rPr>
                          <a:rPr lang="fr-FR">
                            <a:latin typeface="Cambria Math" panose="02040503050406030204" pitchFamily="18" charset="0"/>
                          </a:rPr>
                          <m:t>walk</m:t>
                        </m:r>
                      </m:e>
                    </m:d>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𝐿</m:t>
                        </m:r>
                      </m:e>
                      <m:sub>
                        <m:r>
                          <a:rPr lang="fr-FR">
                            <a:latin typeface="Cambria Math" panose="02040503050406030204" pitchFamily="18" charset="0"/>
                          </a:rPr>
                          <m:t>𝑟𝑤</m:t>
                        </m:r>
                      </m:sub>
                    </m:sSub>
                    <m:r>
                      <a:rPr lang="fr-FR">
                        <a:latin typeface="Cambria Math" panose="02040503050406030204" pitchFamily="18" charset="0"/>
                      </a:rPr>
                      <m:t> ≔ </m:t>
                    </m:r>
                    <m:sSup>
                      <m:sSupPr>
                        <m:ctrlPr>
                          <a:rPr lang="fr-FR" i="1">
                            <a:latin typeface="Cambria Math" panose="02040503050406030204" pitchFamily="18" charset="0"/>
                          </a:rPr>
                        </m:ctrlPr>
                      </m:sSupPr>
                      <m:e>
                        <m:r>
                          <a:rPr lang="fr-FR">
                            <a:latin typeface="Cambria Math" panose="02040503050406030204" pitchFamily="18" charset="0"/>
                          </a:rPr>
                          <m:t>𝐷</m:t>
                        </m:r>
                      </m:e>
                      <m:sup>
                        <m:r>
                          <a:rPr lang="fr-FR">
                            <a:latin typeface="Cambria Math" panose="02040503050406030204" pitchFamily="18" charset="0"/>
                          </a:rPr>
                          <m:t>−1/2</m:t>
                        </m:r>
                      </m:sup>
                    </m:sSup>
                    <m:r>
                      <a:rPr lang="fr-FR">
                        <a:latin typeface="Cambria Math" panose="02040503050406030204" pitchFamily="18" charset="0"/>
                      </a:rPr>
                      <m:t>𝐿</m:t>
                    </m:r>
                  </m:oMath>
                </a14:m>
                <a:endParaRPr lang="fr-FR" dirty="0"/>
              </a:p>
              <a:p>
                <a:pPr>
                  <a:buClr>
                    <a:srgbClr val="0070C0"/>
                  </a:buClr>
                  <a:buSzPct val="150000"/>
                  <a:buFont typeface="Wingdings" panose="05000000000000000000" pitchFamily="2" charset="2"/>
                  <a:buChar char="§"/>
                </a:pPr>
                <a:r>
                  <a:rPr lang="fr-FR" dirty="0"/>
                  <a:t>La matrice normalisée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𝐿</m:t>
                        </m:r>
                      </m:e>
                      <m:sub>
                        <m:r>
                          <a:rPr lang="fr-FR" b="0" i="1" smtClean="0">
                            <a:latin typeface="Cambria Math" panose="02040503050406030204" pitchFamily="18" charset="0"/>
                          </a:rPr>
                          <m:t>𝑠𝑦𝑚</m:t>
                        </m:r>
                      </m:sub>
                    </m:sSub>
                    <m:r>
                      <a:rPr lang="fr-FR" b="0" i="1" smtClean="0">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𝐷</m:t>
                        </m:r>
                      </m:e>
                      <m:sup>
                        <m:r>
                          <a:rPr lang="fr-FR" b="0" i="1" smtClean="0">
                            <a:latin typeface="Cambria Math" panose="02040503050406030204" pitchFamily="18" charset="0"/>
                          </a:rPr>
                          <m:t>−1</m:t>
                        </m:r>
                        <m:r>
                          <a:rPr lang="fr-FR" i="1">
                            <a:latin typeface="Cambria Math" panose="02040503050406030204" pitchFamily="18" charset="0"/>
                          </a:rPr>
                          <m:t>/2</m:t>
                        </m:r>
                      </m:sup>
                    </m:sSup>
                    <m:r>
                      <a:rPr lang="fr-FR" b="0" i="1" smtClean="0">
                        <a:latin typeface="Cambria Math" panose="02040503050406030204" pitchFamily="18" charset="0"/>
                      </a:rPr>
                      <m:t>𝐿</m:t>
                    </m:r>
                    <m:sSup>
                      <m:sSupPr>
                        <m:ctrlPr>
                          <a:rPr lang="fr-FR" i="1">
                            <a:latin typeface="Cambria Math" panose="02040503050406030204" pitchFamily="18" charset="0"/>
                          </a:rPr>
                        </m:ctrlPr>
                      </m:sSupPr>
                      <m:e>
                        <m:r>
                          <a:rPr lang="fr-FR" i="1">
                            <a:latin typeface="Cambria Math" panose="02040503050406030204" pitchFamily="18" charset="0"/>
                          </a:rPr>
                          <m:t>𝐷</m:t>
                        </m:r>
                      </m:e>
                      <m:sup>
                        <m:r>
                          <a:rPr lang="fr-FR" i="1">
                            <a:latin typeface="Cambria Math" panose="02040503050406030204" pitchFamily="18" charset="0"/>
                          </a:rPr>
                          <m:t>−1/2</m:t>
                        </m:r>
                      </m:sup>
                    </m:sSup>
                  </m:oMath>
                </a14:m>
                <a:endParaRPr lang="fr-FR" dirty="0"/>
              </a:p>
              <a:p>
                <a:pPr>
                  <a:lnSpc>
                    <a:spcPct val="150000"/>
                  </a:lnSpc>
                  <a:buClr>
                    <a:srgbClr val="0070C0"/>
                  </a:buClr>
                  <a:buSzPct val="150000"/>
                  <a:buFont typeface="Wingdings" panose="05000000000000000000" pitchFamily="2" charset="2"/>
                  <a:buChar char="§"/>
                </a:pPr>
                <a:r>
                  <a:rPr lang="fr-FR" dirty="0"/>
                  <a:t>L’algorithme de clustering spectral base </a:t>
                </a:r>
                <a14:m>
                  <m:oMath xmlns:m="http://schemas.openxmlformats.org/officeDocument/2006/math">
                    <m:r>
                      <a:rPr lang="fr-FR" b="0" i="1" smtClean="0">
                        <a:latin typeface="Cambria Math" panose="02040503050406030204" pitchFamily="18" charset="0"/>
                      </a:rPr>
                      <m:t>𝐿</m:t>
                    </m:r>
                  </m:oMath>
                </a14:m>
                <a:r>
                  <a:rPr lang="fr-FR" dirty="0"/>
                  <a:t> est dit non normalisée et celui sur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𝐿</m:t>
                        </m:r>
                      </m:e>
                      <m:sub>
                        <m:r>
                          <a:rPr lang="fr-FR" i="1">
                            <a:latin typeface="Cambria Math" panose="02040503050406030204" pitchFamily="18" charset="0"/>
                          </a:rPr>
                          <m:t>𝑟𝑤</m:t>
                        </m:r>
                      </m:sub>
                    </m:sSub>
                    <m:r>
                      <a:rPr lang="fr-FR" b="0" i="1" smtClean="0">
                        <a:latin typeface="Cambria Math" panose="02040503050406030204" pitchFamily="18" charset="0"/>
                      </a:rPr>
                      <m:t> </m:t>
                    </m:r>
                    <m:r>
                      <a:rPr lang="fr-FR" b="0" i="1" smtClean="0">
                        <a:latin typeface="Cambria Math" panose="02040503050406030204" pitchFamily="18" charset="0"/>
                      </a:rPr>
                      <m:t>𝑒𝑡</m:t>
                    </m:r>
                    <m:r>
                      <a:rPr lang="fr-FR" b="0" i="1" smtClean="0">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𝐿</m:t>
                        </m:r>
                      </m:e>
                      <m:sub>
                        <m:r>
                          <a:rPr lang="fr-FR" b="0" i="1" smtClean="0">
                            <a:latin typeface="Cambria Math" panose="02040503050406030204" pitchFamily="18" charset="0"/>
                          </a:rPr>
                          <m:t>𝑠𝑦𝑚</m:t>
                        </m:r>
                      </m:sub>
                    </m:sSub>
                  </m:oMath>
                </a14:m>
                <a:r>
                  <a:rPr lang="fr-FR" dirty="0"/>
                  <a:t> est dit normalisé. </a:t>
                </a:r>
              </a:p>
            </p:txBody>
          </p:sp>
        </mc:Choice>
        <mc:Fallback xmlns="">
          <p:sp>
            <p:nvSpPr>
              <p:cNvPr id="3" name="Espace réservé du contenu 2">
                <a:extLst>
                  <a:ext uri="{FF2B5EF4-FFF2-40B4-BE49-F238E27FC236}">
                    <a16:creationId xmlns:a16="http://schemas.microsoft.com/office/drawing/2014/main" id="{A21449B2-4211-4D4D-931C-257FBD13049A}"/>
                  </a:ext>
                </a:extLst>
              </p:cNvPr>
              <p:cNvSpPr>
                <a:spLocks noGrp="1" noRot="1" noChangeAspect="1" noMove="1" noResize="1" noEditPoints="1" noAdjustHandles="1" noChangeArrowheads="1" noChangeShapeType="1" noTextEdit="1"/>
              </p:cNvSpPr>
              <p:nvPr>
                <p:ph idx="1"/>
              </p:nvPr>
            </p:nvSpPr>
            <p:spPr>
              <a:xfrm>
                <a:off x="2305878" y="2133600"/>
                <a:ext cx="9198734" cy="3777622"/>
              </a:xfrm>
              <a:blipFill>
                <a:blip r:embed="rId2"/>
                <a:stretch>
                  <a:fillRect l="-1060" t="-806"/>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E28AD820-C5B6-412A-98B5-39D3402ED420}"/>
              </a:ext>
            </a:extLst>
          </p:cNvPr>
          <p:cNvSpPr>
            <a:spLocks noGrp="1"/>
          </p:cNvSpPr>
          <p:nvPr>
            <p:ph type="sldNum" sz="quarter" idx="12"/>
          </p:nvPr>
        </p:nvSpPr>
        <p:spPr/>
        <p:txBody>
          <a:bodyPr/>
          <a:lstStyle/>
          <a:p>
            <a:fld id="{F54A3231-3632-4722-BDDC-460418050467}" type="slidenum">
              <a:rPr lang="fr-FR" smtClean="0"/>
              <a:t>28</a:t>
            </a:fld>
            <a:endParaRPr lang="fr-FR" dirty="0"/>
          </a:p>
        </p:txBody>
      </p:sp>
    </p:spTree>
    <p:extLst>
      <p:ext uri="{BB962C8B-B14F-4D97-AF65-F5344CB8AC3E}">
        <p14:creationId xmlns:p14="http://schemas.microsoft.com/office/powerpoint/2010/main" val="3316611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2A25A4-65E8-4EBD-B6D3-D6DA17EF6196}"/>
              </a:ext>
            </a:extLst>
          </p:cNvPr>
          <p:cNvSpPr>
            <a:spLocks noGrp="1"/>
          </p:cNvSpPr>
          <p:nvPr>
            <p:ph type="title"/>
          </p:nvPr>
        </p:nvSpPr>
        <p:spPr/>
        <p:txBody>
          <a:bodyPr/>
          <a:lstStyle/>
          <a:p>
            <a:r>
              <a:rPr lang="fr-FR" sz="3600" dirty="0">
                <a:solidFill>
                  <a:schemeClr val="accent1"/>
                </a:solidFill>
                <a:latin typeface="+mn-lt"/>
                <a:ea typeface="+mn-ea"/>
                <a:cs typeface="+mn-cs"/>
              </a:rPr>
              <a:t>La mise en place de l'algorithme de clustering spectral </a:t>
            </a:r>
            <a:endParaRPr lang="fr-FR" dirty="0"/>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5FA7A1BC-D95C-4690-9270-7F93825F7103}"/>
                  </a:ext>
                </a:extLst>
              </p:cNvPr>
              <p:cNvSpPr>
                <a:spLocks noGrp="1"/>
              </p:cNvSpPr>
              <p:nvPr>
                <p:ph idx="1"/>
              </p:nvPr>
            </p:nvSpPr>
            <p:spPr>
              <a:xfrm>
                <a:off x="1987826" y="2133599"/>
                <a:ext cx="9516786" cy="4200939"/>
              </a:xfrm>
            </p:spPr>
            <p:txBody>
              <a:bodyPr>
                <a:normAutofit/>
              </a:bodyPr>
              <a:lstStyle/>
              <a:p>
                <a:pPr marL="0" indent="0">
                  <a:buNone/>
                </a:pPr>
                <a:r>
                  <a:rPr lang="fr-FR" dirty="0"/>
                  <a:t>Le clustering spectral non normalisé pour un nombre de classes égales à k consiste à : </a:t>
                </a:r>
              </a:p>
              <a:p>
                <a:pPr>
                  <a:buClr>
                    <a:srgbClr val="0070C0"/>
                  </a:buClr>
                  <a:buSzPct val="150000"/>
                  <a:buFont typeface="Wingdings" panose="05000000000000000000" pitchFamily="2" charset="2"/>
                  <a:buChar char="§"/>
                </a:pPr>
                <a:r>
                  <a:rPr lang="fr-FR" dirty="0"/>
                  <a:t>Construire la matrice de similarité S et la matrice d’adjacence W associé;</a:t>
                </a:r>
              </a:p>
              <a:p>
                <a:pPr>
                  <a:buClr>
                    <a:srgbClr val="0070C0"/>
                  </a:buClr>
                  <a:buSzPct val="150000"/>
                  <a:buFont typeface="Wingdings" panose="05000000000000000000" pitchFamily="2" charset="2"/>
                  <a:buChar char="§"/>
                </a:pPr>
                <a:r>
                  <a:rPr lang="fr-FR" dirty="0"/>
                  <a:t>Construire la matrice </a:t>
                </a:r>
                <a:r>
                  <a:rPr lang="fr-FR" dirty="0" err="1"/>
                  <a:t>Laplacienne</a:t>
                </a:r>
                <a:r>
                  <a:rPr lang="fr-FR" dirty="0"/>
                  <a:t> L;</a:t>
                </a:r>
              </a:p>
              <a:p>
                <a:pPr>
                  <a:buClr>
                    <a:srgbClr val="0070C0"/>
                  </a:buClr>
                  <a:buSzPct val="150000"/>
                  <a:buFont typeface="Wingdings" panose="05000000000000000000" pitchFamily="2" charset="2"/>
                  <a:buChar char="§"/>
                </a:pPr>
                <a:r>
                  <a:rPr lang="fr-FR" dirty="0"/>
                  <a:t>Calculer les vecteurs propres </a:t>
                </a:r>
                <a14:m>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rPr>
                          <m:t>1</m:t>
                        </m:r>
                      </m:sub>
                    </m:sSub>
                    <m:r>
                      <a:rPr lang="fr-FR" b="0" i="1" smtClean="0">
                        <a:latin typeface="Cambria Math" panose="02040503050406030204" pitchFamily="18" charset="0"/>
                      </a:rPr>
                      <m:t>, …, </m:t>
                    </m:r>
                    <m:sSub>
                      <m:sSubPr>
                        <m:ctrlPr>
                          <a:rPr lang="fr-FR" b="0" i="1" smtClean="0">
                            <a:latin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𝜇</m:t>
                        </m:r>
                      </m:e>
                      <m:sub>
                        <m:r>
                          <a:rPr lang="fr-FR" b="0" i="1" smtClean="0">
                            <a:latin typeface="Cambria Math" panose="02040503050406030204" pitchFamily="18" charset="0"/>
                          </a:rPr>
                          <m:t>𝑘</m:t>
                        </m:r>
                      </m:sub>
                    </m:sSub>
                  </m:oMath>
                </a14:m>
                <a:r>
                  <a:rPr lang="fr-FR" dirty="0"/>
                  <a:t> associés au k plus petites valeurs propres de L;</a:t>
                </a:r>
              </a:p>
              <a:p>
                <a:pPr>
                  <a:lnSpc>
                    <a:spcPct val="150000"/>
                  </a:lnSpc>
                  <a:buClr>
                    <a:srgbClr val="0070C0"/>
                  </a:buClr>
                  <a:buSzPct val="150000"/>
                  <a:buFont typeface="Wingdings" panose="05000000000000000000" pitchFamily="2" charset="2"/>
                  <a:buChar char="§"/>
                </a:pPr>
                <a:r>
                  <a:rPr lang="fr-FR" dirty="0"/>
                  <a:t>Appliquer un algorithme de k-means sur les points </a:t>
                </a:r>
                <a14:m>
                  <m:oMath xmlns:m="http://schemas.openxmlformats.org/officeDocument/2006/math">
                    <m:sSub>
                      <m:sSubPr>
                        <m:ctrlPr>
                          <a:rPr lang="fr-FR" i="1" smtClean="0">
                            <a:latin typeface="Cambria Math" panose="02040503050406030204" pitchFamily="18" charset="0"/>
                          </a:rPr>
                        </m:ctrlPr>
                      </m:sSubPr>
                      <m:e>
                        <m:sSub>
                          <m:sSubPr>
                            <m:ctrlPr>
                              <a:rPr lang="fr-FR" i="1" smtClean="0">
                                <a:latin typeface="Cambria Math" panose="02040503050406030204" pitchFamily="18" charset="0"/>
                              </a:rPr>
                            </m:ctrlPr>
                          </m:sSubPr>
                          <m:e>
                            <m:r>
                              <a:rPr lang="fr-FR" b="0" i="1" smtClean="0">
                                <a:latin typeface="Cambria Math" panose="02040503050406030204" pitchFamily="18" charset="0"/>
                              </a:rPr>
                              <m:t>(</m:t>
                            </m:r>
                            <m:r>
                              <a:rPr lang="fr-FR" b="0" i="1" smtClean="0">
                                <a:latin typeface="Cambria Math" panose="02040503050406030204" pitchFamily="18" charset="0"/>
                              </a:rPr>
                              <m:t>𝑦</m:t>
                            </m:r>
                          </m:e>
                          <m:sub>
                            <m:r>
                              <a:rPr lang="fr-FR" b="0" i="1" smtClean="0">
                                <a:latin typeface="Cambria Math" panose="02040503050406030204" pitchFamily="18" charset="0"/>
                              </a:rPr>
                              <m:t>𝑖</m:t>
                            </m:r>
                          </m:sub>
                        </m:sSub>
                        <m:r>
                          <a:rPr lang="fr-FR" b="0" i="1" smtClean="0">
                            <a:latin typeface="Cambria Math" panose="02040503050406030204" pitchFamily="18" charset="0"/>
                          </a:rPr>
                          <m:t>)</m:t>
                        </m:r>
                      </m:e>
                      <m:sub>
                        <m:r>
                          <a:rPr lang="fr-FR" b="0" i="1" smtClean="0">
                            <a:latin typeface="Cambria Math" panose="02040503050406030204" pitchFamily="18" charset="0"/>
                          </a:rPr>
                          <m:t>𝑖</m:t>
                        </m:r>
                        <m:r>
                          <a:rPr lang="fr-FR" b="0" i="1" smtClean="0">
                            <a:latin typeface="Cambria Math" panose="02040503050406030204" pitchFamily="18" charset="0"/>
                          </a:rPr>
                          <m:t>=1,…,</m:t>
                        </m:r>
                        <m:r>
                          <a:rPr lang="fr-FR" b="0" i="1" smtClean="0">
                            <a:latin typeface="Cambria Math" panose="02040503050406030204" pitchFamily="18" charset="0"/>
                          </a:rPr>
                          <m:t>𝑛</m:t>
                        </m:r>
                      </m:sub>
                    </m:sSub>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 </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𝐼𝑅</m:t>
                        </m:r>
                      </m:e>
                      <m:sup>
                        <m:r>
                          <a:rPr lang="fr-FR" b="0" i="1" smtClean="0">
                            <a:latin typeface="Cambria Math" panose="02040503050406030204" pitchFamily="18" charset="0"/>
                            <a:ea typeface="Cambria Math" panose="02040503050406030204" pitchFamily="18" charset="0"/>
                          </a:rPr>
                          <m:t>𝑘</m:t>
                        </m:r>
                      </m:sup>
                    </m:sSup>
                  </m:oMath>
                </a14:m>
                <a:r>
                  <a:rPr lang="fr-FR" dirty="0"/>
                  <a:t> pour obtenir les classes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1</m:t>
                        </m:r>
                      </m:sub>
                    </m:sSub>
                    <m:r>
                      <a:rPr lang="fr-FR" b="0" i="1" smtClean="0">
                        <a:latin typeface="Cambria Math" panose="02040503050406030204" pitchFamily="18" charset="0"/>
                      </a:rPr>
                      <m:t>, …,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𝑘</m:t>
                        </m:r>
                      </m:sub>
                    </m:sSub>
                  </m:oMath>
                </a14:m>
                <a:r>
                  <a:rPr lang="fr-FR" dirty="0"/>
                  <a:t> avec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m:t>
                        </m:r>
                        <m:r>
                          <a:rPr lang="fr-FR" i="1">
                            <a:latin typeface="Cambria Math" panose="02040503050406030204" pitchFamily="18" charset="0"/>
                          </a:rPr>
                          <m:t>𝑦</m:t>
                        </m:r>
                      </m:e>
                      <m:sub>
                        <m:r>
                          <a:rPr lang="fr-FR" i="1">
                            <a:latin typeface="Cambria Math" panose="02040503050406030204" pitchFamily="18" charset="0"/>
                          </a:rPr>
                          <m:t>𝑖</m:t>
                        </m:r>
                      </m:sub>
                    </m:sSub>
                    <m:r>
                      <a:rPr lang="fr-FR" i="1">
                        <a:latin typeface="Cambria Math" panose="02040503050406030204" pitchFamily="18" charset="0"/>
                      </a:rPr>
                      <m:t>)</m:t>
                    </m:r>
                  </m:oMath>
                </a14:m>
                <a:r>
                  <a:rPr lang="fr-FR" dirty="0"/>
                  <a:t> les vecteurs correspondant à la ième valeur propre de </a:t>
                </a:r>
                <a14:m>
                  <m:oMath xmlns:m="http://schemas.openxmlformats.org/officeDocument/2006/math">
                    <m:r>
                      <a:rPr lang="fr-FR" b="0" i="1" smtClean="0">
                        <a:latin typeface="Cambria Math" panose="02040503050406030204" pitchFamily="18" charset="0"/>
                      </a:rPr>
                      <m:t>𝑈</m:t>
                    </m:r>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𝐼𝑅</m:t>
                        </m:r>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𝑘</m:t>
                        </m:r>
                      </m:sup>
                    </m:sSup>
                  </m:oMath>
                </a14:m>
                <a:r>
                  <a:rPr lang="fr-FR" dirty="0"/>
                  <a:t> </a:t>
                </a:r>
              </a:p>
              <a:p>
                <a:pPr>
                  <a:buClr>
                    <a:srgbClr val="0070C0"/>
                  </a:buClr>
                  <a:buSzPct val="150000"/>
                  <a:buFont typeface="Wingdings" panose="05000000000000000000" pitchFamily="2" charset="2"/>
                  <a:buChar char="§"/>
                </a:pPr>
                <a:r>
                  <a:rPr lang="fr-FR" dirty="0"/>
                  <a:t>Les classes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1</m:t>
                        </m:r>
                      </m:sub>
                    </m:sSub>
                    <m:r>
                      <a:rPr lang="fr-FR" b="0" i="1" smtClean="0">
                        <a:latin typeface="Cambria Math" panose="02040503050406030204" pitchFamily="18" charset="0"/>
                      </a:rPr>
                      <m:t>, …,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𝑘</m:t>
                        </m:r>
                      </m:sub>
                    </m:sSub>
                  </m:oMath>
                </a14:m>
                <a:r>
                  <a:rPr lang="fr-FR" dirty="0"/>
                  <a:t> obtenues sur les données sont telles que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𝑖</m:t>
                        </m:r>
                      </m:sub>
                    </m:sSub>
                    <m:r>
                      <a:rPr lang="fr-FR" b="0" i="1" smtClean="0">
                        <a:latin typeface="Cambria Math" panose="02040503050406030204" pitchFamily="18" charset="0"/>
                      </a:rPr>
                      <m:t>= </m:t>
                    </m:r>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𝑗</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𝑗</m:t>
                            </m:r>
                          </m:sub>
                        </m:sSub>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𝐶</m:t>
                            </m:r>
                          </m:e>
                          <m:sub>
                            <m:r>
                              <a:rPr lang="fr-FR" b="0" i="1" smtClean="0">
                                <a:latin typeface="Cambria Math" panose="02040503050406030204" pitchFamily="18" charset="0"/>
                                <a:ea typeface="Cambria Math" panose="02040503050406030204" pitchFamily="18" charset="0"/>
                              </a:rPr>
                              <m:t>𝑖</m:t>
                            </m:r>
                          </m:sub>
                        </m:sSub>
                      </m:e>
                    </m:d>
                  </m:oMath>
                </a14:m>
                <a:r>
                  <a:rPr lang="fr-FR" dirty="0"/>
                  <a:t> </a:t>
                </a:r>
              </a:p>
            </p:txBody>
          </p:sp>
        </mc:Choice>
        <mc:Fallback>
          <p:sp>
            <p:nvSpPr>
              <p:cNvPr id="3" name="Espace réservé du contenu 2">
                <a:extLst>
                  <a:ext uri="{FF2B5EF4-FFF2-40B4-BE49-F238E27FC236}">
                    <a16:creationId xmlns:a16="http://schemas.microsoft.com/office/drawing/2014/main" id="{5FA7A1BC-D95C-4690-9270-7F93825F7103}"/>
                  </a:ext>
                </a:extLst>
              </p:cNvPr>
              <p:cNvSpPr>
                <a:spLocks noGrp="1" noRot="1" noChangeAspect="1" noMove="1" noResize="1" noEditPoints="1" noAdjustHandles="1" noChangeArrowheads="1" noChangeShapeType="1" noTextEdit="1"/>
              </p:cNvSpPr>
              <p:nvPr>
                <p:ph idx="1"/>
              </p:nvPr>
            </p:nvSpPr>
            <p:spPr>
              <a:xfrm>
                <a:off x="1987826" y="2133599"/>
                <a:ext cx="9516786" cy="4200939"/>
              </a:xfrm>
              <a:blipFill>
                <a:blip r:embed="rId2"/>
                <a:stretch>
                  <a:fillRect l="-1025" t="-726" r="-1089"/>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216CAD06-4DF2-4C99-972C-291AF6919CB7}"/>
              </a:ext>
            </a:extLst>
          </p:cNvPr>
          <p:cNvSpPr>
            <a:spLocks noGrp="1"/>
          </p:cNvSpPr>
          <p:nvPr>
            <p:ph type="sldNum" sz="quarter" idx="12"/>
          </p:nvPr>
        </p:nvSpPr>
        <p:spPr/>
        <p:txBody>
          <a:bodyPr/>
          <a:lstStyle/>
          <a:p>
            <a:fld id="{F54A3231-3632-4722-BDDC-460418050467}" type="slidenum">
              <a:rPr lang="fr-FR" smtClean="0"/>
              <a:t>29</a:t>
            </a:fld>
            <a:endParaRPr lang="fr-FR" dirty="0"/>
          </a:p>
        </p:txBody>
      </p:sp>
    </p:spTree>
    <p:extLst>
      <p:ext uri="{BB962C8B-B14F-4D97-AF65-F5344CB8AC3E}">
        <p14:creationId xmlns:p14="http://schemas.microsoft.com/office/powerpoint/2010/main" val="266846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C0B084C-6AF0-40EA-B464-AC37D9C53097}"/>
              </a:ext>
            </a:extLst>
          </p:cNvPr>
          <p:cNvSpPr>
            <a:spLocks noGrp="1"/>
          </p:cNvSpPr>
          <p:nvPr>
            <p:ph type="sldNum" sz="quarter" idx="12"/>
          </p:nvPr>
        </p:nvSpPr>
        <p:spPr/>
        <p:txBody>
          <a:bodyPr/>
          <a:lstStyle/>
          <a:p>
            <a:fld id="{F54A3231-3632-4722-BDDC-460418050467}" type="slidenum">
              <a:rPr lang="fr-FR" smtClean="0"/>
              <a:t>3</a:t>
            </a:fld>
            <a:endParaRPr lang="fr-FR" dirty="0"/>
          </a:p>
        </p:txBody>
      </p:sp>
      <p:sp>
        <p:nvSpPr>
          <p:cNvPr id="9" name="Rectangle 2">
            <a:extLst>
              <a:ext uri="{FF2B5EF4-FFF2-40B4-BE49-F238E27FC236}">
                <a16:creationId xmlns:a16="http://schemas.microsoft.com/office/drawing/2014/main" id="{9107D30B-8769-4C6A-A750-D56DFE356147}"/>
              </a:ext>
            </a:extLst>
          </p:cNvPr>
          <p:cNvSpPr txBox="1">
            <a:spLocks noChangeArrowheads="1"/>
          </p:cNvSpPr>
          <p:nvPr/>
        </p:nvSpPr>
        <p:spPr bwMode="auto">
          <a:xfrm>
            <a:off x="3279913" y="101982"/>
            <a:ext cx="6324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fr-FR" sz="3200" b="0" i="0" u="none" strike="noStrike" kern="1200" cap="none" spc="0" normalizeH="0" baseline="0" noProof="0" dirty="0">
                <a:ln>
                  <a:noFill/>
                </a:ln>
                <a:solidFill>
                  <a:schemeClr val="accent2"/>
                </a:solidFill>
                <a:effectLst/>
                <a:uLnTx/>
                <a:uFillTx/>
                <a:latin typeface="Tahoma"/>
                <a:ea typeface="+mj-ea"/>
                <a:cs typeface="+mj-cs"/>
              </a:rPr>
              <a:t> </a:t>
            </a:r>
            <a:r>
              <a:rPr lang="fr-FR" altLang="fr-FR" dirty="0">
                <a:solidFill>
                  <a:schemeClr val="accent2"/>
                </a:solidFill>
              </a:rPr>
              <a:t>Approches de Clustering</a:t>
            </a:r>
          </a:p>
        </p:txBody>
      </p:sp>
      <p:sp>
        <p:nvSpPr>
          <p:cNvPr id="10" name="Rectangle 3">
            <a:extLst>
              <a:ext uri="{FF2B5EF4-FFF2-40B4-BE49-F238E27FC236}">
                <a16:creationId xmlns:a16="http://schemas.microsoft.com/office/drawing/2014/main" id="{0EA1C4F9-B87E-4232-AC71-AF7F02A2FB46}"/>
              </a:ext>
            </a:extLst>
          </p:cNvPr>
          <p:cNvSpPr txBox="1">
            <a:spLocks noChangeArrowheads="1"/>
          </p:cNvSpPr>
          <p:nvPr/>
        </p:nvSpPr>
        <p:spPr bwMode="auto">
          <a:xfrm>
            <a:off x="2133600" y="1117218"/>
            <a:ext cx="8984974"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30000"/>
              </a:lnSpc>
              <a:spcBef>
                <a:spcPct val="20000"/>
              </a:spcBef>
              <a:spcAft>
                <a:spcPct val="0"/>
              </a:spcAft>
              <a:buClr>
                <a:srgbClr val="3333CC"/>
              </a:buClr>
              <a:buSzPct val="60000"/>
              <a:buFont typeface="Wingdings" panose="05000000000000000000" pitchFamily="2" charset="2"/>
              <a:buChar char="n"/>
              <a:tabLst/>
              <a:defRPr/>
            </a:pPr>
            <a:r>
              <a:rPr kumimoji="0" lang="fr-FR" altLang="fr-FR" sz="2400" b="0" i="0" u="sng" strike="noStrike" kern="1200" cap="none" spc="0" normalizeH="0" baseline="0" noProof="0" dirty="0">
                <a:ln>
                  <a:noFill/>
                </a:ln>
                <a:solidFill>
                  <a:srgbClr val="FF0000"/>
                </a:solidFill>
                <a:effectLst/>
                <a:uLnTx/>
                <a:uFillTx/>
                <a:latin typeface="Tahoma"/>
                <a:ea typeface="+mn-ea"/>
                <a:cs typeface="+mn-cs"/>
              </a:rPr>
              <a:t>Algorithmes de Partitionnement</a:t>
            </a:r>
            <a:r>
              <a:rPr kumimoji="0" lang="fr-FR" altLang="fr-FR" sz="2400" b="0" i="0" u="none" strike="noStrike" kern="1200" cap="none" spc="0" normalizeH="0" baseline="0" noProof="0" dirty="0">
                <a:ln>
                  <a:noFill/>
                </a:ln>
                <a:solidFill>
                  <a:srgbClr val="FF0000"/>
                </a:solidFill>
                <a:effectLst/>
                <a:uLnTx/>
                <a:uFillTx/>
                <a:latin typeface="Tahoma"/>
                <a:ea typeface="+mn-ea"/>
                <a:cs typeface="+mn-cs"/>
              </a:rPr>
              <a:t>:</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 Construire plusieurs partitions puis les évaluer selon certains critères</a:t>
            </a:r>
          </a:p>
          <a:p>
            <a:pPr marL="342900" marR="0" lvl="0" indent="-342900" algn="l" defTabSz="914400" rtl="0" eaLnBrk="1" fontAlgn="base" latinLnBrk="0" hangingPunct="1">
              <a:lnSpc>
                <a:spcPct val="130000"/>
              </a:lnSpc>
              <a:spcBef>
                <a:spcPct val="20000"/>
              </a:spcBef>
              <a:spcAft>
                <a:spcPct val="0"/>
              </a:spcAft>
              <a:buClr>
                <a:srgbClr val="3333CC"/>
              </a:buClr>
              <a:buSzPct val="60000"/>
              <a:buFont typeface="Wingdings" panose="05000000000000000000" pitchFamily="2" charset="2"/>
              <a:buChar char="n"/>
              <a:tabLst/>
              <a:defRPr/>
            </a:pPr>
            <a:r>
              <a:rPr lang="fr-FR" altLang="fr-FR" sz="2400" u="sng" dirty="0">
                <a:solidFill>
                  <a:srgbClr val="FF0000"/>
                </a:solidFill>
                <a:latin typeface="Tahoma"/>
              </a:rPr>
              <a:t>Algorithmes hiérarchiques: </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Créer une décomposition hiérarchique des objets selon certains critères</a:t>
            </a:r>
          </a:p>
          <a:p>
            <a:pPr marL="342900" marR="0" lvl="0" indent="-342900" algn="l" defTabSz="914400" rtl="0" eaLnBrk="1" fontAlgn="base" latinLnBrk="0" hangingPunct="1">
              <a:lnSpc>
                <a:spcPct val="130000"/>
              </a:lnSpc>
              <a:spcBef>
                <a:spcPct val="20000"/>
              </a:spcBef>
              <a:spcAft>
                <a:spcPct val="0"/>
              </a:spcAft>
              <a:buClr>
                <a:srgbClr val="3333CC"/>
              </a:buClr>
              <a:buSzPct val="60000"/>
              <a:buFont typeface="Wingdings" panose="05000000000000000000" pitchFamily="2" charset="2"/>
              <a:buChar char="n"/>
              <a:tabLst/>
              <a:defRPr/>
            </a:pPr>
            <a:r>
              <a:rPr lang="fr-FR" altLang="fr-FR" sz="2400" u="sng" dirty="0">
                <a:solidFill>
                  <a:srgbClr val="FF0000"/>
                </a:solidFill>
                <a:latin typeface="Tahoma"/>
              </a:rPr>
              <a:t>Algorithmes basés sur la densité: </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basés sur des notions de connectivité et de densité</a:t>
            </a:r>
          </a:p>
          <a:p>
            <a:pPr marL="342900" marR="0" lvl="0" indent="-342900" algn="l" defTabSz="914400" rtl="0" eaLnBrk="1" fontAlgn="base" latinLnBrk="0" hangingPunct="1">
              <a:lnSpc>
                <a:spcPct val="130000"/>
              </a:lnSpc>
              <a:spcBef>
                <a:spcPct val="20000"/>
              </a:spcBef>
              <a:spcAft>
                <a:spcPct val="0"/>
              </a:spcAft>
              <a:buClr>
                <a:srgbClr val="3333CC"/>
              </a:buClr>
              <a:buSzPct val="60000"/>
              <a:buFont typeface="Wingdings" panose="05000000000000000000" pitchFamily="2" charset="2"/>
              <a:buChar char="n"/>
              <a:tabLst/>
              <a:defRPr/>
            </a:pPr>
            <a:r>
              <a:rPr lang="fr-FR" altLang="fr-FR" sz="2400" u="sng" dirty="0">
                <a:solidFill>
                  <a:srgbClr val="FF0000"/>
                </a:solidFill>
                <a:latin typeface="Tahoma"/>
              </a:rPr>
              <a:t>Algorithmes de grille: </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basés sur un structure à multi-niveaux de granularité  </a:t>
            </a:r>
          </a:p>
          <a:p>
            <a:pPr marL="342900" marR="0" lvl="0" indent="-342900" algn="l" defTabSz="914400" rtl="0" eaLnBrk="1" fontAlgn="base" latinLnBrk="0" hangingPunct="1">
              <a:lnSpc>
                <a:spcPct val="130000"/>
              </a:lnSpc>
              <a:spcBef>
                <a:spcPct val="20000"/>
              </a:spcBef>
              <a:spcAft>
                <a:spcPct val="0"/>
              </a:spcAft>
              <a:buClr>
                <a:srgbClr val="3333CC"/>
              </a:buClr>
              <a:buSzPct val="60000"/>
              <a:buFont typeface="Wingdings" panose="05000000000000000000" pitchFamily="2" charset="2"/>
              <a:buChar char="n"/>
              <a:tabLst/>
              <a:defRPr/>
            </a:pPr>
            <a:r>
              <a:rPr lang="fr-FR" altLang="fr-FR" sz="2400" u="sng" dirty="0">
                <a:solidFill>
                  <a:srgbClr val="FF0000"/>
                </a:solidFill>
                <a:latin typeface="Tahoma"/>
              </a:rPr>
              <a:t>Algorithmes à modèles: </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Un modèle est supposé pour chaque cluster ensuite vérifier chaque modèle sur chaque groupe pour choisir le meilleur</a:t>
            </a:r>
            <a:endParaRPr kumimoji="0" lang="fr-FR" altLang="fr-FR" sz="2400" b="1" i="0" u="none" strike="noStrike" kern="1200" cap="none" spc="0" normalizeH="0" baseline="0" noProof="0" dirty="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14072311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BDA507F-2A39-430B-87E1-761D94259947}"/>
                  </a:ext>
                </a:extLst>
              </p:cNvPr>
              <p:cNvSpPr>
                <a:spLocks noGrp="1"/>
              </p:cNvSpPr>
              <p:nvPr>
                <p:ph idx="1"/>
              </p:nvPr>
            </p:nvSpPr>
            <p:spPr/>
            <p:txBody>
              <a:bodyPr/>
              <a:lstStyle/>
              <a:p>
                <a:pPr>
                  <a:lnSpc>
                    <a:spcPct val="150000"/>
                  </a:lnSpc>
                  <a:buClr>
                    <a:srgbClr val="0070C0"/>
                  </a:buClr>
                  <a:buSzPct val="150000"/>
                  <a:buFont typeface="Wingdings" panose="05000000000000000000" pitchFamily="2" charset="2"/>
                  <a:buChar char="§"/>
                </a:pPr>
                <a:endParaRPr lang="fr-FR" dirty="0"/>
              </a:p>
              <a:p>
                <a:pPr>
                  <a:lnSpc>
                    <a:spcPct val="150000"/>
                  </a:lnSpc>
                  <a:buClr>
                    <a:srgbClr val="0070C0"/>
                  </a:buClr>
                  <a:buSzPct val="150000"/>
                  <a:buFont typeface="Wingdings" panose="05000000000000000000" pitchFamily="2" charset="2"/>
                  <a:buChar char="§"/>
                </a:pPr>
                <a:r>
                  <a:rPr lang="fr-FR" dirty="0"/>
                  <a:t>Les algorithmes de clustering spectral normalisés ont exactement les mêmes étapes à la seule différence qu’au lieu d’utiliser L comme matrice </a:t>
                </a:r>
                <a:r>
                  <a:rPr lang="fr-FR" dirty="0" err="1"/>
                  <a:t>Laplacienne</a:t>
                </a:r>
                <a:r>
                  <a:rPr lang="fr-FR" dirty="0"/>
                  <a:t>, elles utilisent </a:t>
                </a:r>
                <a14:m>
                  <m:oMath xmlns:m="http://schemas.openxmlformats.org/officeDocument/2006/math">
                    <m:sSub>
                      <m:sSubPr>
                        <m:ctrlPr>
                          <a:rPr lang="fr-FR" i="1" smtClean="0">
                            <a:latin typeface="Cambria Math" panose="02040503050406030204" pitchFamily="18" charset="0"/>
                          </a:rPr>
                        </m:ctrlPr>
                      </m:sSubPr>
                      <m:e>
                        <m:r>
                          <a:rPr lang="fr-FR" i="1">
                            <a:latin typeface="Cambria Math" panose="02040503050406030204" pitchFamily="18" charset="0"/>
                          </a:rPr>
                          <m:t>𝐿</m:t>
                        </m:r>
                      </m:e>
                      <m:sub>
                        <m:r>
                          <a:rPr lang="fr-FR" i="1">
                            <a:latin typeface="Cambria Math" panose="02040503050406030204" pitchFamily="18" charset="0"/>
                          </a:rPr>
                          <m:t>𝑟𝑤</m:t>
                        </m:r>
                      </m:sub>
                    </m:sSub>
                  </m:oMath>
                </a14:m>
                <a:r>
                  <a:rPr lang="fr-FR" dirty="0"/>
                  <a:t> et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𝐿</m:t>
                        </m:r>
                      </m:e>
                      <m:sub>
                        <m:r>
                          <a:rPr lang="fr-FR" i="1">
                            <a:latin typeface="Cambria Math" panose="02040503050406030204" pitchFamily="18" charset="0"/>
                          </a:rPr>
                          <m:t>𝑠𝑦𝑚</m:t>
                        </m:r>
                      </m:sub>
                    </m:sSub>
                  </m:oMath>
                </a14:m>
                <a:endParaRPr lang="fr-FR" dirty="0"/>
              </a:p>
              <a:p>
                <a:pPr>
                  <a:lnSpc>
                    <a:spcPct val="150000"/>
                  </a:lnSpc>
                  <a:buClr>
                    <a:srgbClr val="0070C0"/>
                  </a:buClr>
                  <a:buSzPct val="150000"/>
                  <a:buFont typeface="Wingdings" panose="05000000000000000000" pitchFamily="2" charset="2"/>
                  <a:buChar char="§"/>
                </a:pPr>
                <a:endParaRPr lang="fr-FR" dirty="0"/>
              </a:p>
              <a:p>
                <a:pPr>
                  <a:lnSpc>
                    <a:spcPct val="150000"/>
                  </a:lnSpc>
                  <a:buClr>
                    <a:srgbClr val="0070C0"/>
                  </a:buClr>
                  <a:buSzPct val="150000"/>
                  <a:buFont typeface="Wingdings" panose="05000000000000000000" pitchFamily="2" charset="2"/>
                  <a:buChar char="§"/>
                </a:pPr>
                <a:r>
                  <a:rPr lang="fr-FR" dirty="0"/>
                  <a:t>L’algorithme basé sur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𝐿</m:t>
                        </m:r>
                      </m:e>
                      <m:sub>
                        <m:r>
                          <a:rPr lang="fr-FR" b="0" i="1" smtClean="0">
                            <a:latin typeface="Cambria Math" panose="02040503050406030204" pitchFamily="18" charset="0"/>
                          </a:rPr>
                          <m:t>𝑠𝑦𝑚</m:t>
                        </m:r>
                      </m:sub>
                    </m:sSub>
                  </m:oMath>
                </a14:m>
                <a:r>
                  <a:rPr lang="fr-FR" dirty="0"/>
                  <a:t> nécessite une étape de normalisation de la matrice contenant les vecteurs propres. </a:t>
                </a:r>
              </a:p>
            </p:txBody>
          </p:sp>
        </mc:Choice>
        <mc:Fallback xmlns="">
          <p:sp>
            <p:nvSpPr>
              <p:cNvPr id="3" name="Espace réservé du contenu 2">
                <a:extLst>
                  <a:ext uri="{FF2B5EF4-FFF2-40B4-BE49-F238E27FC236}">
                    <a16:creationId xmlns:a16="http://schemas.microsoft.com/office/drawing/2014/main" id="{7BDA507F-2A39-430B-87E1-761D94259947}"/>
                  </a:ext>
                </a:extLst>
              </p:cNvPr>
              <p:cNvSpPr>
                <a:spLocks noGrp="1" noRot="1" noChangeAspect="1" noMove="1" noResize="1" noEditPoints="1" noAdjustHandles="1" noChangeArrowheads="1" noChangeShapeType="1" noTextEdit="1"/>
              </p:cNvSpPr>
              <p:nvPr>
                <p:ph idx="1"/>
              </p:nvPr>
            </p:nvSpPr>
            <p:spPr>
              <a:blipFill>
                <a:blip r:embed="rId2"/>
                <a:stretch>
                  <a:fillRect l="-1163"/>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32235AD6-D097-4002-9B51-CB183653E40E}"/>
              </a:ext>
            </a:extLst>
          </p:cNvPr>
          <p:cNvSpPr>
            <a:spLocks noGrp="1"/>
          </p:cNvSpPr>
          <p:nvPr>
            <p:ph type="sldNum" sz="quarter" idx="12"/>
          </p:nvPr>
        </p:nvSpPr>
        <p:spPr/>
        <p:txBody>
          <a:bodyPr/>
          <a:lstStyle/>
          <a:p>
            <a:fld id="{F54A3231-3632-4722-BDDC-460418050467}" type="slidenum">
              <a:rPr lang="fr-FR" smtClean="0"/>
              <a:t>30</a:t>
            </a:fld>
            <a:endParaRPr lang="fr-FR" dirty="0"/>
          </a:p>
        </p:txBody>
      </p:sp>
      <p:sp>
        <p:nvSpPr>
          <p:cNvPr id="5" name="Titre 1">
            <a:extLst>
              <a:ext uri="{FF2B5EF4-FFF2-40B4-BE49-F238E27FC236}">
                <a16:creationId xmlns:a16="http://schemas.microsoft.com/office/drawing/2014/main" id="{FB055778-F0D3-4A85-AA91-C2969C72CFC1}"/>
              </a:ext>
            </a:extLst>
          </p:cNvPr>
          <p:cNvSpPr>
            <a:spLocks noGrp="1"/>
          </p:cNvSpPr>
          <p:nvPr>
            <p:ph type="title"/>
          </p:nvPr>
        </p:nvSpPr>
        <p:spPr>
          <a:xfrm>
            <a:off x="2592925" y="624110"/>
            <a:ext cx="8911687" cy="1280890"/>
          </a:xfrm>
        </p:spPr>
        <p:txBody>
          <a:bodyPr/>
          <a:lstStyle/>
          <a:p>
            <a:r>
              <a:rPr lang="fr-FR" sz="3600" dirty="0">
                <a:solidFill>
                  <a:schemeClr val="accent1"/>
                </a:solidFill>
                <a:latin typeface="+mn-lt"/>
                <a:ea typeface="+mn-ea"/>
                <a:cs typeface="+mn-cs"/>
              </a:rPr>
              <a:t>La mise en place de l'algorithme de clustering spectral  </a:t>
            </a:r>
            <a:endParaRPr lang="fr-FR" dirty="0"/>
          </a:p>
        </p:txBody>
      </p:sp>
    </p:spTree>
    <p:extLst>
      <p:ext uri="{BB962C8B-B14F-4D97-AF65-F5344CB8AC3E}">
        <p14:creationId xmlns:p14="http://schemas.microsoft.com/office/powerpoint/2010/main" val="11737018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5D8668-B3AA-41FE-A582-CB3C2F13FD0A}"/>
              </a:ext>
            </a:extLst>
          </p:cNvPr>
          <p:cNvSpPr>
            <a:spLocks noGrp="1"/>
          </p:cNvSpPr>
          <p:nvPr>
            <p:ph type="title"/>
          </p:nvPr>
        </p:nvSpPr>
        <p:spPr>
          <a:xfrm>
            <a:off x="2456690" y="512462"/>
            <a:ext cx="8911687" cy="1280890"/>
          </a:xfrm>
        </p:spPr>
        <p:txBody>
          <a:bodyPr>
            <a:normAutofit fontScale="90000"/>
          </a:bodyPr>
          <a:lstStyle/>
          <a:p>
            <a:r>
              <a:rPr lang="fr-FR" dirty="0">
                <a:solidFill>
                  <a:schemeClr val="accent1"/>
                </a:solidFill>
                <a:latin typeface="+mn-lt"/>
                <a:ea typeface="+mn-ea"/>
                <a:cs typeface="+mn-cs"/>
              </a:rPr>
              <a:t>Quelques considérations pratiques pour implémenter un clustering spectral</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BF9D7C46-5786-431B-B59A-ECBF485C6D1A}"/>
                  </a:ext>
                </a:extLst>
              </p:cNvPr>
              <p:cNvSpPr>
                <a:spLocks noGrp="1"/>
              </p:cNvSpPr>
              <p:nvPr>
                <p:ph idx="1"/>
              </p:nvPr>
            </p:nvSpPr>
            <p:spPr>
              <a:xfrm>
                <a:off x="2456690" y="1789042"/>
                <a:ext cx="9212146" cy="4625009"/>
              </a:xfrm>
            </p:spPr>
            <p:txBody>
              <a:bodyPr>
                <a:normAutofit/>
              </a:bodyPr>
              <a:lstStyle/>
              <a:p>
                <a:pPr>
                  <a:lnSpc>
                    <a:spcPct val="150000"/>
                  </a:lnSpc>
                  <a:buClr>
                    <a:srgbClr val="0070C0"/>
                  </a:buClr>
                  <a:buSzPct val="150000"/>
                  <a:buFont typeface="Wingdings" panose="05000000000000000000" pitchFamily="2" charset="2"/>
                  <a:buChar char="§"/>
                </a:pPr>
                <a:r>
                  <a:rPr lang="fr-FR" dirty="0"/>
                  <a:t>Le choix de la fonction de similarité : la fonction de similarité Gaussienne est la fonction utilisée par défaut donnée par : </a:t>
                </a:r>
              </a:p>
              <a:p>
                <a:pPr marL="0" indent="0">
                  <a:buClr>
                    <a:srgbClr val="0070C0"/>
                  </a:buClr>
                  <a:buSzPct val="150000"/>
                  <a:buNone/>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𝑆</m:t>
                          </m:r>
                        </m:e>
                        <m:sub>
                          <m:r>
                            <a:rPr lang="fr-FR" b="0" i="1" smtClean="0">
                              <a:latin typeface="Cambria Math" panose="02040503050406030204" pitchFamily="18" charset="0"/>
                            </a:rPr>
                            <m:t>𝑖</m:t>
                          </m:r>
                          <m:r>
                            <a:rPr lang="fr-FR" b="0" i="1" smtClean="0">
                              <a:latin typeface="Cambria Math" panose="02040503050406030204" pitchFamily="18" charset="0"/>
                            </a:rPr>
                            <m:t>,</m:t>
                          </m:r>
                          <m:r>
                            <a:rPr lang="fr-FR" b="0" i="1" smtClean="0">
                              <a:latin typeface="Cambria Math" panose="02040503050406030204" pitchFamily="18" charset="0"/>
                            </a:rPr>
                            <m:t>𝑗</m:t>
                          </m:r>
                        </m:sub>
                      </m:sSub>
                      <m:r>
                        <a:rPr lang="fr-FR" b="0" i="1" smtClean="0">
                          <a:latin typeface="Cambria Math" panose="02040503050406030204" pitchFamily="18" charset="0"/>
                        </a:rPr>
                        <m:t>= </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𝑒</m:t>
                          </m:r>
                        </m:e>
                        <m:sup>
                          <m:r>
                            <a:rPr lang="fr-FR" b="0" i="1" smtClean="0">
                              <a:latin typeface="Cambria Math" panose="02040503050406030204" pitchFamily="18" charset="0"/>
                            </a:rPr>
                            <m:t>−(</m:t>
                          </m:r>
                          <m:f>
                            <m:fPr>
                              <m:ctrlPr>
                                <a:rPr lang="fr-FR" b="0" i="1" smtClean="0">
                                  <a:latin typeface="Cambria Math" panose="02040503050406030204" pitchFamily="18" charset="0"/>
                                </a:rPr>
                              </m:ctrlPr>
                            </m:fPr>
                            <m:num>
                              <m:d>
                                <m:dPr>
                                  <m:begChr m:val="‖"/>
                                  <m:endChr m:val="‖"/>
                                  <m:ctrlPr>
                                    <a:rPr lang="fr-FR" b="0" i="1" smtClean="0">
                                      <a:latin typeface="Cambria Math" panose="02040503050406030204" pitchFamily="18" charset="0"/>
                                    </a:rPr>
                                  </m:ctrlPr>
                                </m:dPr>
                                <m:e>
                                  <m:sSubSup>
                                    <m:sSubSupPr>
                                      <m:ctrlPr>
                                        <a:rPr lang="fr-FR" i="1">
                                          <a:latin typeface="Cambria Math" panose="02040503050406030204" pitchFamily="18" charset="0"/>
                                        </a:rPr>
                                      </m:ctrlPr>
                                    </m:sSubSupPr>
                                    <m:e>
                                      <m:r>
                                        <a:rPr lang="fr-FR" i="1">
                                          <a:latin typeface="Cambria Math" panose="02040503050406030204" pitchFamily="18" charset="0"/>
                                        </a:rPr>
                                        <m:t>𝑥</m:t>
                                      </m:r>
                                    </m:e>
                                    <m:sub>
                                      <m:r>
                                        <a:rPr lang="fr-FR" i="1">
                                          <a:latin typeface="Cambria Math" panose="02040503050406030204" pitchFamily="18" charset="0"/>
                                        </a:rPr>
                                        <m:t>𝑖</m:t>
                                      </m:r>
                                    </m:sub>
                                    <m:sup>
                                      <m:r>
                                        <a:rPr lang="fr-FR" i="1">
                                          <a:latin typeface="Cambria Math" panose="02040503050406030204" pitchFamily="18" charset="0"/>
                                        </a:rPr>
                                        <m:t>2</m:t>
                                      </m:r>
                                    </m:sup>
                                  </m:sSubSup>
                                  <m:r>
                                    <a:rPr lang="fr-FR" i="1">
                                      <a:latin typeface="Cambria Math" panose="02040503050406030204" pitchFamily="18" charset="0"/>
                                    </a:rPr>
                                    <m:t>−</m:t>
                                  </m:r>
                                  <m:sSubSup>
                                    <m:sSubSupPr>
                                      <m:ctrlPr>
                                        <a:rPr lang="fr-FR" i="1">
                                          <a:latin typeface="Cambria Math" panose="02040503050406030204" pitchFamily="18" charset="0"/>
                                        </a:rPr>
                                      </m:ctrlPr>
                                    </m:sSubSupPr>
                                    <m:e>
                                      <m:r>
                                        <a:rPr lang="fr-FR" i="1">
                                          <a:latin typeface="Cambria Math" panose="02040503050406030204" pitchFamily="18" charset="0"/>
                                        </a:rPr>
                                        <m:t>𝑥</m:t>
                                      </m:r>
                                    </m:e>
                                    <m:sub>
                                      <m:r>
                                        <a:rPr lang="fr-FR" i="1">
                                          <a:latin typeface="Cambria Math" panose="02040503050406030204" pitchFamily="18" charset="0"/>
                                        </a:rPr>
                                        <m:t>𝑗</m:t>
                                      </m:r>
                                    </m:sub>
                                    <m:sup>
                                      <m:r>
                                        <a:rPr lang="fr-FR" i="1">
                                          <a:latin typeface="Cambria Math" panose="02040503050406030204" pitchFamily="18" charset="0"/>
                                        </a:rPr>
                                        <m:t>2</m:t>
                                      </m:r>
                                    </m:sup>
                                  </m:sSubSup>
                                </m:e>
                              </m:d>
                            </m:num>
                            <m:den>
                              <m:r>
                                <a:rPr lang="fr-FR" b="0" i="1" smtClean="0">
                                  <a:latin typeface="Cambria Math" panose="02040503050406030204" pitchFamily="18" charset="0"/>
                                </a:rPr>
                                <m:t>2</m:t>
                              </m:r>
                              <m:sSup>
                                <m:sSupPr>
                                  <m:ctrlPr>
                                    <a:rPr lang="fr-FR" b="0" i="1" smtClean="0">
                                      <a:latin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𝜎</m:t>
                                  </m:r>
                                </m:e>
                                <m:sup>
                                  <m:r>
                                    <a:rPr lang="fr-FR" b="0" i="1" smtClean="0">
                                      <a:latin typeface="Cambria Math" panose="02040503050406030204" pitchFamily="18" charset="0"/>
                                    </a:rPr>
                                    <m:t>2</m:t>
                                  </m:r>
                                </m:sup>
                              </m:sSup>
                            </m:den>
                          </m:f>
                          <m:r>
                            <a:rPr lang="fr-FR" b="0" i="1" smtClean="0">
                              <a:latin typeface="Cambria Math" panose="02040503050406030204" pitchFamily="18" charset="0"/>
                            </a:rPr>
                            <m:t>)</m:t>
                          </m:r>
                        </m:sup>
                      </m:sSup>
                    </m:oMath>
                  </m:oMathPara>
                </a14:m>
                <a:endParaRPr lang="fr-FR" dirty="0"/>
              </a:p>
              <a:p>
                <a:pPr marL="0" indent="0">
                  <a:buClr>
                    <a:srgbClr val="0070C0"/>
                  </a:buClr>
                  <a:buSzPct val="150000"/>
                  <a:buNone/>
                </a:pPr>
                <a:r>
                  <a:rPr lang="fr-FR" dirty="0"/>
                  <a:t>Le choix de la valeur de </a:t>
                </a:r>
                <a14:m>
                  <m:oMath xmlns:m="http://schemas.openxmlformats.org/officeDocument/2006/math">
                    <m:r>
                      <a:rPr lang="fr-FR" i="1" smtClean="0">
                        <a:latin typeface="Cambria Math" panose="02040503050406030204" pitchFamily="18" charset="0"/>
                        <a:ea typeface="Cambria Math" panose="02040503050406030204" pitchFamily="18" charset="0"/>
                      </a:rPr>
                      <m:t>𝜎</m:t>
                    </m:r>
                  </m:oMath>
                </a14:m>
                <a:r>
                  <a:rPr lang="fr-FR" dirty="0"/>
                  <a:t> se fait en fonction de l’indice de validation des clusters en fixant le nombre de classes égales au nombres de classes effectives dans la bases de données. </a:t>
                </a:r>
              </a:p>
              <a:p>
                <a:pPr>
                  <a:lnSpc>
                    <a:spcPct val="150000"/>
                  </a:lnSpc>
                  <a:buClr>
                    <a:srgbClr val="0070C0"/>
                  </a:buClr>
                  <a:buSzPct val="150000"/>
                  <a:buFont typeface="Wingdings" panose="05000000000000000000" pitchFamily="2" charset="2"/>
                  <a:buChar char="§"/>
                </a:pPr>
                <a:r>
                  <a:rPr lang="fr-FR" dirty="0"/>
                  <a:t>Le choix du graphe : il semblerait que le </a:t>
                </a:r>
                <a14:m>
                  <m:oMath xmlns:m="http://schemas.openxmlformats.org/officeDocument/2006/math">
                    <m:r>
                      <a:rPr lang="fr-FR" i="1" smtClean="0">
                        <a:latin typeface="Cambria Math" panose="02040503050406030204" pitchFamily="18" charset="0"/>
                        <a:ea typeface="Cambria Math" panose="02040503050406030204" pitchFamily="18" charset="0"/>
                      </a:rPr>
                      <m:t>𝜀</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𝑛𝑒𝑖𝑔h𝑏𝑜𝑟h𝑜𝑜𝑑</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𝑔𝑟𝑎𝑝h</m:t>
                    </m:r>
                  </m:oMath>
                </a14:m>
                <a:r>
                  <a:rPr lang="fr-FR" dirty="0"/>
                  <a:t> ait tendance à ne pas bien classé les données des différentes échelles. Le </a:t>
                </a:r>
                <a14:m>
                  <m:oMath xmlns:m="http://schemas.openxmlformats.org/officeDocument/2006/math">
                    <m:r>
                      <a:rPr lang="fr-FR" i="1">
                        <a:latin typeface="Cambria Math" panose="02040503050406030204" pitchFamily="18" charset="0"/>
                        <a:ea typeface="Cambria Math" panose="02040503050406030204" pitchFamily="18" charset="0"/>
                      </a:rPr>
                      <m:t>𝜀</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𝑛𝑒𝑎𝑟𝑒𝑠𝑡</m:t>
                    </m:r>
                    <m:r>
                      <a:rPr lang="fr-FR" i="1">
                        <a:latin typeface="Cambria Math" panose="02040503050406030204" pitchFamily="18" charset="0"/>
                        <a:ea typeface="Cambria Math" panose="02040503050406030204" pitchFamily="18" charset="0"/>
                      </a:rPr>
                      <m:t> </m:t>
                    </m:r>
                    <m:r>
                      <a:rPr lang="fr-FR" i="1">
                        <a:latin typeface="Cambria Math" panose="02040503050406030204" pitchFamily="18" charset="0"/>
                        <a:ea typeface="Cambria Math" panose="02040503050406030204" pitchFamily="18" charset="0"/>
                      </a:rPr>
                      <m:t>𝑛𝑒𝑖𝑔h𝑏𝑜𝑟</m:t>
                    </m:r>
                    <m:r>
                      <a:rPr lang="fr-FR" i="1">
                        <a:latin typeface="Cambria Math" panose="02040503050406030204" pitchFamily="18" charset="0"/>
                        <a:ea typeface="Cambria Math" panose="02040503050406030204" pitchFamily="18" charset="0"/>
                      </a:rPr>
                      <m:t> </m:t>
                    </m:r>
                    <m:r>
                      <a:rPr lang="fr-FR" i="1">
                        <a:latin typeface="Cambria Math" panose="02040503050406030204" pitchFamily="18" charset="0"/>
                        <a:ea typeface="Cambria Math" panose="02040503050406030204" pitchFamily="18" charset="0"/>
                      </a:rPr>
                      <m:t>𝑔𝑟𝑎𝑝h</m:t>
                    </m:r>
                  </m:oMath>
                </a14:m>
                <a:r>
                  <a:rPr lang="fr-FR" dirty="0"/>
                  <a:t> est généralement le plus adapté. </a:t>
                </a:r>
              </a:p>
              <a:p>
                <a:pPr>
                  <a:buClr>
                    <a:srgbClr val="0070C0"/>
                  </a:buClr>
                  <a:buSzPct val="150000"/>
                  <a:buFont typeface="Wingdings" panose="05000000000000000000" pitchFamily="2" charset="2"/>
                  <a:buChar char="§"/>
                </a:pPr>
                <a:r>
                  <a:rPr lang="fr-FR" dirty="0"/>
                  <a:t>Le choix du type d’algorithme de clustering spectral a implémenté et par conséquent le type de matrice de Laplacien a adopté.  </a:t>
                </a:r>
              </a:p>
            </p:txBody>
          </p:sp>
        </mc:Choice>
        <mc:Fallback xmlns="">
          <p:sp>
            <p:nvSpPr>
              <p:cNvPr id="3" name="Espace réservé du contenu 2">
                <a:extLst>
                  <a:ext uri="{FF2B5EF4-FFF2-40B4-BE49-F238E27FC236}">
                    <a16:creationId xmlns:a16="http://schemas.microsoft.com/office/drawing/2014/main" id="{BF9D7C46-5786-431B-B59A-ECBF485C6D1A}"/>
                  </a:ext>
                </a:extLst>
              </p:cNvPr>
              <p:cNvSpPr>
                <a:spLocks noGrp="1" noRot="1" noChangeAspect="1" noMove="1" noResize="1" noEditPoints="1" noAdjustHandles="1" noChangeArrowheads="1" noChangeShapeType="1" noTextEdit="1"/>
              </p:cNvSpPr>
              <p:nvPr>
                <p:ph idx="1"/>
              </p:nvPr>
            </p:nvSpPr>
            <p:spPr>
              <a:xfrm>
                <a:off x="2456690" y="1789042"/>
                <a:ext cx="9212146" cy="4625009"/>
              </a:xfrm>
              <a:blipFill>
                <a:blip r:embed="rId2"/>
                <a:stretch>
                  <a:fillRect l="-1059" t="-922" r="-860"/>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AA69CAB1-C222-4016-B661-769DE3112135}"/>
              </a:ext>
            </a:extLst>
          </p:cNvPr>
          <p:cNvSpPr>
            <a:spLocks noGrp="1"/>
          </p:cNvSpPr>
          <p:nvPr>
            <p:ph type="sldNum" sz="quarter" idx="12"/>
          </p:nvPr>
        </p:nvSpPr>
        <p:spPr/>
        <p:txBody>
          <a:bodyPr/>
          <a:lstStyle/>
          <a:p>
            <a:fld id="{F54A3231-3632-4722-BDDC-460418050467}" type="slidenum">
              <a:rPr lang="fr-FR" smtClean="0"/>
              <a:t>31</a:t>
            </a:fld>
            <a:endParaRPr lang="fr-FR" dirty="0"/>
          </a:p>
        </p:txBody>
      </p:sp>
    </p:spTree>
    <p:extLst>
      <p:ext uri="{BB962C8B-B14F-4D97-AF65-F5344CB8AC3E}">
        <p14:creationId xmlns:p14="http://schemas.microsoft.com/office/powerpoint/2010/main" val="133880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829E9D0-6CAA-4EEC-A9A2-6D59059CE211}"/>
                  </a:ext>
                </a:extLst>
              </p:cNvPr>
              <p:cNvSpPr>
                <a:spLocks noGrp="1"/>
              </p:cNvSpPr>
              <p:nvPr>
                <p:ph idx="1"/>
              </p:nvPr>
            </p:nvSpPr>
            <p:spPr>
              <a:xfrm>
                <a:off x="1760561" y="2133600"/>
                <a:ext cx="9744051" cy="3816824"/>
              </a:xfrm>
            </p:spPr>
            <p:txBody>
              <a:bodyPr>
                <a:normAutofit lnSpcReduction="10000"/>
              </a:bodyPr>
              <a:lstStyle/>
              <a:p>
                <a:pPr marL="0" indent="0">
                  <a:lnSpc>
                    <a:spcPct val="150000"/>
                  </a:lnSpc>
                  <a:buNone/>
                </a:pPr>
                <a:r>
                  <a:rPr lang="fr-FR" dirty="0"/>
                  <a:t>L’utilisation du Laplacien normalisée permet de remplir les objectifs de la classification non supervisées suivants : </a:t>
                </a:r>
              </a:p>
              <a:p>
                <a:pPr>
                  <a:lnSpc>
                    <a:spcPct val="150000"/>
                  </a:lnSpc>
                  <a:buFont typeface="Wingdings" panose="05000000000000000000" pitchFamily="2" charset="2"/>
                  <a:buChar char="§"/>
                </a:pPr>
                <a:r>
                  <a:rPr lang="fr-FR" dirty="0"/>
                  <a:t>	minimiser la similarité </a:t>
                </a:r>
                <a:r>
                  <a:rPr lang="fr-FR" dirty="0" err="1"/>
                  <a:t>inter-classe</a:t>
                </a:r>
                <a:r>
                  <a:rPr lang="fr-FR" dirty="0"/>
                  <a:t> qui est mesurée par :                          </a:t>
                </a:r>
                <a14:m>
                  <m:oMath xmlns:m="http://schemas.openxmlformats.org/officeDocument/2006/math">
                    <m:r>
                      <a:rPr lang="fr-FR" b="0" i="1" smtClean="0">
                        <a:latin typeface="Cambria Math" panose="02040503050406030204" pitchFamily="18" charset="0"/>
                      </a:rPr>
                      <m:t>𝑐𝑢𝑡</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1</m:t>
                            </m:r>
                          </m:sub>
                        </m:sSub>
                        <m:r>
                          <a:rPr lang="fr-FR" b="0" i="1" smtClean="0">
                            <a:latin typeface="Cambria Math" panose="02040503050406030204" pitchFamily="18" charset="0"/>
                          </a:rPr>
                          <m:t>, …,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𝑘</m:t>
                            </m:r>
                          </m:sub>
                        </m:sSub>
                      </m:e>
                    </m:d>
                    <m:r>
                      <a:rPr lang="fr-FR" b="0" i="1" smtClean="0">
                        <a:latin typeface="Cambria Math" panose="02040503050406030204" pitchFamily="18" charset="0"/>
                      </a:rPr>
                      <m:t>:= </m:t>
                    </m:r>
                    <m:f>
                      <m:fPr>
                        <m:ctrlPr>
                          <a:rPr lang="fr-FR" b="0"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2</m:t>
                        </m:r>
                      </m:den>
                    </m:f>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𝑘</m:t>
                        </m:r>
                        <m:r>
                          <a:rPr lang="fr-FR" b="0" i="1" smtClean="0">
                            <a:latin typeface="Cambria Math" panose="02040503050406030204" pitchFamily="18" charset="0"/>
                          </a:rPr>
                          <m:t>=1</m:t>
                        </m:r>
                      </m:sub>
                      <m:sup>
                        <m:r>
                          <a:rPr lang="fr-FR" b="0" i="1" smtClean="0">
                            <a:latin typeface="Cambria Math" panose="02040503050406030204" pitchFamily="18" charset="0"/>
                          </a:rPr>
                          <m:t>𝑛</m:t>
                        </m:r>
                      </m:sup>
                      <m:e>
                        <m:r>
                          <a:rPr lang="fr-FR" b="0" i="1" smtClean="0">
                            <a:latin typeface="Cambria Math" panose="02040503050406030204" pitchFamily="18" charset="0"/>
                          </a:rPr>
                          <m:t>𝑊</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𝑖</m:t>
                            </m:r>
                          </m:sub>
                        </m:sSub>
                        <m:r>
                          <a:rPr lang="fr-FR" b="0" i="1" smtClean="0">
                            <a:latin typeface="Cambria Math" panose="02040503050406030204" pitchFamily="18" charset="0"/>
                          </a:rPr>
                          <m:t>, </m:t>
                        </m:r>
                        <m:acc>
                          <m:accPr>
                            <m:chr m:val="̅"/>
                            <m:ctrlPr>
                              <a:rPr lang="fr-FR"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𝑖</m:t>
                                </m:r>
                              </m:sub>
                            </m:sSub>
                          </m:e>
                        </m:acc>
                        <m:r>
                          <a:rPr lang="fr-FR" b="0" i="1" smtClean="0">
                            <a:latin typeface="Cambria Math" panose="02040503050406030204" pitchFamily="18" charset="0"/>
                          </a:rPr>
                          <m:t>)</m:t>
                        </m:r>
                      </m:e>
                    </m:nary>
                  </m:oMath>
                </a14:m>
                <a:r>
                  <a:rPr lang="fr-FR" dirty="0"/>
                  <a:t> qui mesure la similarité entre les ensembles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𝐴</m:t>
                        </m:r>
                      </m:e>
                      <m:sub>
                        <m:r>
                          <a:rPr lang="fr-FR" i="1">
                            <a:latin typeface="Cambria Math" panose="02040503050406030204" pitchFamily="18" charset="0"/>
                          </a:rPr>
                          <m:t>𝑖</m:t>
                        </m:r>
                      </m:sub>
                    </m:sSub>
                  </m:oMath>
                </a14:m>
                <a:r>
                  <a:rPr lang="fr-FR" dirty="0"/>
                  <a:t> et leur complémentaires </a:t>
                </a:r>
                <a14:m>
                  <m:oMath xmlns:m="http://schemas.openxmlformats.org/officeDocument/2006/math">
                    <m:acc>
                      <m:accPr>
                        <m:chr m:val="̅"/>
                        <m:ctrlPr>
                          <a:rPr lang="fr-FR" i="1">
                            <a:latin typeface="Cambria Math" panose="02040503050406030204" pitchFamily="18" charset="0"/>
                          </a:rPr>
                        </m:ctrlPr>
                      </m:accPr>
                      <m:e>
                        <m:sSub>
                          <m:sSubPr>
                            <m:ctrlPr>
                              <a:rPr lang="fr-FR" i="1">
                                <a:latin typeface="Cambria Math" panose="02040503050406030204" pitchFamily="18" charset="0"/>
                              </a:rPr>
                            </m:ctrlPr>
                          </m:sSubPr>
                          <m:e>
                            <m:r>
                              <a:rPr lang="fr-FR" i="1">
                                <a:latin typeface="Cambria Math" panose="02040503050406030204" pitchFamily="18" charset="0"/>
                              </a:rPr>
                              <m:t>𝐴</m:t>
                            </m:r>
                          </m:e>
                          <m:sub>
                            <m:r>
                              <a:rPr lang="fr-FR" i="1">
                                <a:latin typeface="Cambria Math" panose="02040503050406030204" pitchFamily="18" charset="0"/>
                              </a:rPr>
                              <m:t>𝑖</m:t>
                            </m:r>
                          </m:sub>
                        </m:sSub>
                      </m:e>
                    </m:acc>
                  </m:oMath>
                </a14:m>
                <a:r>
                  <a:rPr lang="fr-FR" dirty="0"/>
                  <a:t> </a:t>
                </a:r>
              </a:p>
              <a:p>
                <a:pPr>
                  <a:lnSpc>
                    <a:spcPct val="150000"/>
                  </a:lnSpc>
                  <a:buFont typeface="Wingdings" panose="05000000000000000000" pitchFamily="2" charset="2"/>
                  <a:buChar char="§"/>
                </a:pPr>
                <a:r>
                  <a:rPr lang="fr-FR" dirty="0"/>
                  <a:t>Maximiser la similarité </a:t>
                </a:r>
                <a:r>
                  <a:rPr lang="fr-FR" dirty="0" err="1"/>
                  <a:t>intra-classe</a:t>
                </a:r>
                <a:r>
                  <a:rPr lang="fr-FR" dirty="0"/>
                  <a:t> mesurée par : </a:t>
                </a:r>
                <a14:m>
                  <m:oMath xmlns:m="http://schemas.openxmlformats.org/officeDocument/2006/math">
                    <m:r>
                      <a:rPr lang="fr-FR" b="0" i="1" smtClean="0">
                        <a:latin typeface="Cambria Math" panose="02040503050406030204" pitchFamily="18" charset="0"/>
                      </a:rPr>
                      <m:t>𝑊</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𝑖</m:t>
                            </m:r>
                          </m:sub>
                        </m:sSub>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𝐴</m:t>
                            </m:r>
                          </m:e>
                          <m:sub>
                            <m:r>
                              <a:rPr lang="fr-FR" b="0" i="1" smtClean="0">
                                <a:latin typeface="Cambria Math" panose="02040503050406030204" pitchFamily="18" charset="0"/>
                              </a:rPr>
                              <m:t>𝑗</m:t>
                            </m:r>
                          </m:sub>
                        </m:sSub>
                      </m:e>
                    </m:d>
                    <m:r>
                      <a:rPr lang="fr-FR" b="0" i="1" smtClean="0">
                        <a:latin typeface="Cambria Math" panose="02040503050406030204" pitchFamily="18" charset="0"/>
                      </a:rPr>
                      <m:t>,  </m:t>
                    </m:r>
                    <m:r>
                      <a:rPr lang="fr-FR" b="0" i="1" smtClean="0">
                        <a:latin typeface="Cambria Math" panose="02040503050406030204" pitchFamily="18" charset="0"/>
                      </a:rPr>
                      <m:t>𝑖</m:t>
                    </m:r>
                    <m:r>
                      <a:rPr lang="fr-FR" b="0" i="1" smtClean="0">
                        <a:latin typeface="Cambria Math" panose="02040503050406030204" pitchFamily="18" charset="0"/>
                      </a:rPr>
                      <m:t>=1,…, </m:t>
                    </m:r>
                    <m:r>
                      <a:rPr lang="fr-FR" b="0" i="1" smtClean="0">
                        <a:latin typeface="Cambria Math" panose="02040503050406030204" pitchFamily="18" charset="0"/>
                      </a:rPr>
                      <m:t>𝑛</m:t>
                    </m:r>
                  </m:oMath>
                </a14:m>
                <a:r>
                  <a:rPr lang="fr-FR" dirty="0"/>
                  <a:t>  </a:t>
                </a:r>
              </a:p>
              <a:p>
                <a:pPr>
                  <a:lnSpc>
                    <a:spcPct val="150000"/>
                  </a:lnSpc>
                  <a:buClr>
                    <a:srgbClr val="0070C0"/>
                  </a:buClr>
                  <a:buSzPct val="150000"/>
                  <a:buFont typeface="Wingdings" panose="05000000000000000000" pitchFamily="2" charset="2"/>
                  <a:buChar char="§"/>
                </a:pPr>
                <a:r>
                  <a:rPr lang="fr-FR" dirty="0"/>
                  <a:t>Enfin, le choix du nombre optimal de classes en utilisant les indices de validation de clustering que nous avons déjà mentionnés.</a:t>
                </a:r>
              </a:p>
            </p:txBody>
          </p:sp>
        </mc:Choice>
        <mc:Fallback xmlns="">
          <p:sp>
            <p:nvSpPr>
              <p:cNvPr id="3" name="Espace réservé du contenu 2">
                <a:extLst>
                  <a:ext uri="{FF2B5EF4-FFF2-40B4-BE49-F238E27FC236}">
                    <a16:creationId xmlns:a16="http://schemas.microsoft.com/office/drawing/2014/main" id="{8829E9D0-6CAA-4EEC-A9A2-6D59059CE211}"/>
                  </a:ext>
                </a:extLst>
              </p:cNvPr>
              <p:cNvSpPr>
                <a:spLocks noGrp="1" noRot="1" noChangeAspect="1" noMove="1" noResize="1" noEditPoints="1" noAdjustHandles="1" noChangeArrowheads="1" noChangeShapeType="1" noTextEdit="1"/>
              </p:cNvSpPr>
              <p:nvPr>
                <p:ph idx="1"/>
              </p:nvPr>
            </p:nvSpPr>
            <p:spPr>
              <a:xfrm>
                <a:off x="1760561" y="2133600"/>
                <a:ext cx="9744051" cy="3816824"/>
              </a:xfrm>
              <a:blipFill>
                <a:blip r:embed="rId2"/>
                <a:stretch>
                  <a:fillRect l="-1064" r="-1064"/>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4166415A-F341-4D4F-9E49-1F561FADE412}"/>
              </a:ext>
            </a:extLst>
          </p:cNvPr>
          <p:cNvSpPr>
            <a:spLocks noGrp="1"/>
          </p:cNvSpPr>
          <p:nvPr>
            <p:ph type="sldNum" sz="quarter" idx="12"/>
          </p:nvPr>
        </p:nvSpPr>
        <p:spPr/>
        <p:txBody>
          <a:bodyPr/>
          <a:lstStyle/>
          <a:p>
            <a:fld id="{F54A3231-3632-4722-BDDC-460418050467}" type="slidenum">
              <a:rPr lang="fr-FR" smtClean="0"/>
              <a:t>32</a:t>
            </a:fld>
            <a:endParaRPr lang="fr-FR" dirty="0"/>
          </a:p>
        </p:txBody>
      </p:sp>
      <p:sp>
        <p:nvSpPr>
          <p:cNvPr id="5" name="Titre 1">
            <a:extLst>
              <a:ext uri="{FF2B5EF4-FFF2-40B4-BE49-F238E27FC236}">
                <a16:creationId xmlns:a16="http://schemas.microsoft.com/office/drawing/2014/main" id="{5B935620-DC52-4062-BD7E-AF362459C098}"/>
              </a:ext>
            </a:extLst>
          </p:cNvPr>
          <p:cNvSpPr>
            <a:spLocks noGrp="1"/>
          </p:cNvSpPr>
          <p:nvPr>
            <p:ph type="title"/>
          </p:nvPr>
        </p:nvSpPr>
        <p:spPr>
          <a:xfrm>
            <a:off x="2456690" y="512462"/>
            <a:ext cx="8911687" cy="1280890"/>
          </a:xfrm>
        </p:spPr>
        <p:txBody>
          <a:bodyPr>
            <a:normAutofit fontScale="90000"/>
          </a:bodyPr>
          <a:lstStyle/>
          <a:p>
            <a:r>
              <a:rPr lang="fr-FR" dirty="0">
                <a:solidFill>
                  <a:schemeClr val="accent1"/>
                </a:solidFill>
                <a:latin typeface="+mn-lt"/>
                <a:ea typeface="+mn-ea"/>
                <a:cs typeface="+mn-cs"/>
              </a:rPr>
              <a:t>Quelques considérations pratiques pour implémenter un clustering spectral </a:t>
            </a:r>
          </a:p>
        </p:txBody>
      </p:sp>
    </p:spTree>
    <p:extLst>
      <p:ext uri="{BB962C8B-B14F-4D97-AF65-F5344CB8AC3E}">
        <p14:creationId xmlns:p14="http://schemas.microsoft.com/office/powerpoint/2010/main" val="595344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8B2ADE-3BE3-4B91-BECE-88F48AC73336}"/>
              </a:ext>
            </a:extLst>
          </p:cNvPr>
          <p:cNvSpPr>
            <a:spLocks noGrp="1"/>
          </p:cNvSpPr>
          <p:nvPr>
            <p:ph type="title"/>
          </p:nvPr>
        </p:nvSpPr>
        <p:spPr/>
        <p:txBody>
          <a:bodyPr/>
          <a:lstStyle/>
          <a:p>
            <a:r>
              <a:rPr lang="fr-FR" sz="3600" dirty="0">
                <a:solidFill>
                  <a:schemeClr val="accent1"/>
                </a:solidFill>
                <a:latin typeface="+mn-lt"/>
                <a:ea typeface="+mn-ea"/>
                <a:cs typeface="+mn-cs"/>
              </a:rPr>
              <a:t>Algorithme de clustering spectral avec python</a:t>
            </a:r>
            <a:endParaRPr lang="fr-FR" dirty="0"/>
          </a:p>
        </p:txBody>
      </p:sp>
      <p:sp>
        <p:nvSpPr>
          <p:cNvPr id="3" name="Espace réservé du contenu 2">
            <a:extLst>
              <a:ext uri="{FF2B5EF4-FFF2-40B4-BE49-F238E27FC236}">
                <a16:creationId xmlns:a16="http://schemas.microsoft.com/office/drawing/2014/main" id="{AACA1D1A-728A-461A-BEC1-ADC2224A6394}"/>
              </a:ext>
            </a:extLst>
          </p:cNvPr>
          <p:cNvSpPr>
            <a:spLocks noGrp="1"/>
          </p:cNvSpPr>
          <p:nvPr>
            <p:ph idx="1"/>
          </p:nvPr>
        </p:nvSpPr>
        <p:spPr>
          <a:xfrm>
            <a:off x="1542290" y="2146853"/>
            <a:ext cx="3241745" cy="3777622"/>
          </a:xfrm>
        </p:spPr>
        <p:txBody>
          <a:bodyPr>
            <a:normAutofit lnSpcReduction="10000"/>
          </a:bodyPr>
          <a:lstStyle/>
          <a:p>
            <a:pPr>
              <a:buClr>
                <a:srgbClr val="0070C0"/>
              </a:buClr>
              <a:buSzPct val="150000"/>
              <a:buFont typeface="Wingdings" panose="05000000000000000000" pitchFamily="2" charset="2"/>
              <a:buChar char="§"/>
            </a:pPr>
            <a:r>
              <a:rPr lang="fr-FR" dirty="0"/>
              <a:t>Normaliser la base de données; </a:t>
            </a:r>
          </a:p>
          <a:p>
            <a:pPr>
              <a:buClr>
                <a:srgbClr val="0070C0"/>
              </a:buClr>
              <a:buSzPct val="150000"/>
              <a:buFont typeface="Wingdings" panose="05000000000000000000" pitchFamily="2" charset="2"/>
              <a:buChar char="§"/>
            </a:pPr>
            <a:r>
              <a:rPr lang="fr-FR" dirty="0"/>
              <a:t>Faire une réduction de dimension avec PCA pour déterminer les composantes principales avec la fonction de PCA du module compose de </a:t>
            </a:r>
            <a:r>
              <a:rPr lang="fr-FR" dirty="0" err="1"/>
              <a:t>sklearn</a:t>
            </a:r>
            <a:r>
              <a:rPr lang="fr-FR" dirty="0"/>
              <a:t>;</a:t>
            </a:r>
          </a:p>
          <a:p>
            <a:pPr>
              <a:buClr>
                <a:srgbClr val="0070C0"/>
              </a:buClr>
              <a:buSzPct val="150000"/>
              <a:buFont typeface="Wingdings" panose="05000000000000000000" pitchFamily="2" charset="2"/>
              <a:buChar char="§"/>
            </a:pPr>
            <a:r>
              <a:rPr lang="fr-FR" dirty="0"/>
              <a:t>Appliquer la fonction </a:t>
            </a:r>
            <a:r>
              <a:rPr lang="fr-FR" b="0" dirty="0" err="1">
                <a:solidFill>
                  <a:srgbClr val="FF0000"/>
                </a:solidFill>
                <a:effectLst/>
                <a:latin typeface="Consolas" panose="020B0609020204030204" pitchFamily="49" charset="0"/>
              </a:rPr>
              <a:t>SpectralClustering</a:t>
            </a:r>
            <a:r>
              <a:rPr lang="fr-FR" b="0" dirty="0">
                <a:solidFill>
                  <a:srgbClr val="4EC9B0"/>
                </a:solidFill>
                <a:effectLst/>
                <a:latin typeface="Consolas" panose="020B0609020204030204" pitchFamily="49" charset="0"/>
              </a:rPr>
              <a:t> </a:t>
            </a:r>
            <a:r>
              <a:rPr lang="fr-FR" dirty="0"/>
              <a:t>de </a:t>
            </a:r>
            <a:r>
              <a:rPr lang="fr-FR" dirty="0" err="1"/>
              <a:t>sklearn.cluster</a:t>
            </a:r>
            <a:r>
              <a:rPr lang="fr-FR" dirty="0"/>
              <a:t>.</a:t>
            </a:r>
          </a:p>
          <a:p>
            <a:pPr marL="0" indent="0">
              <a:buNone/>
            </a:pPr>
            <a:endParaRPr lang="fr-FR" dirty="0"/>
          </a:p>
          <a:p>
            <a:pPr>
              <a:buClr>
                <a:srgbClr val="0070C0"/>
              </a:buClr>
              <a:buSzPct val="150000"/>
              <a:buFont typeface="Wingdings" panose="05000000000000000000" pitchFamily="2" charset="2"/>
              <a:buChar char="§"/>
            </a:pPr>
            <a:endParaRPr lang="fr-FR" dirty="0"/>
          </a:p>
        </p:txBody>
      </p:sp>
      <p:sp>
        <p:nvSpPr>
          <p:cNvPr id="4" name="Espace réservé du numéro de diapositive 3">
            <a:extLst>
              <a:ext uri="{FF2B5EF4-FFF2-40B4-BE49-F238E27FC236}">
                <a16:creationId xmlns:a16="http://schemas.microsoft.com/office/drawing/2014/main" id="{9997AE59-D70E-4DCF-A197-551CBD1E781D}"/>
              </a:ext>
            </a:extLst>
          </p:cNvPr>
          <p:cNvSpPr>
            <a:spLocks noGrp="1"/>
          </p:cNvSpPr>
          <p:nvPr>
            <p:ph type="sldNum" sz="quarter" idx="12"/>
          </p:nvPr>
        </p:nvSpPr>
        <p:spPr/>
        <p:txBody>
          <a:bodyPr/>
          <a:lstStyle/>
          <a:p>
            <a:fld id="{F54A3231-3632-4722-BDDC-460418050467}" type="slidenum">
              <a:rPr lang="fr-FR" smtClean="0"/>
              <a:t>33</a:t>
            </a:fld>
            <a:endParaRPr lang="fr-FR" dirty="0"/>
          </a:p>
        </p:txBody>
      </p:sp>
      <p:pic>
        <p:nvPicPr>
          <p:cNvPr id="6" name="Image 5">
            <a:extLst>
              <a:ext uri="{FF2B5EF4-FFF2-40B4-BE49-F238E27FC236}">
                <a16:creationId xmlns:a16="http://schemas.microsoft.com/office/drawing/2014/main" id="{E3F83FF0-7247-48B9-910A-64C0B9308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583" y="1861930"/>
            <a:ext cx="6917635" cy="4830821"/>
          </a:xfrm>
          <a:prstGeom prst="rect">
            <a:avLst/>
          </a:prstGeom>
        </p:spPr>
      </p:pic>
    </p:spTree>
    <p:extLst>
      <p:ext uri="{BB962C8B-B14F-4D97-AF65-F5344CB8AC3E}">
        <p14:creationId xmlns:p14="http://schemas.microsoft.com/office/powerpoint/2010/main" val="2698090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9DDE04F3-38CC-4A28-A4A5-841B5A97B7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5944" y="1683224"/>
            <a:ext cx="6901387" cy="4335072"/>
          </a:xfrm>
        </p:spPr>
      </p:pic>
      <p:sp>
        <p:nvSpPr>
          <p:cNvPr id="4" name="Espace réservé du numéro de diapositive 3">
            <a:extLst>
              <a:ext uri="{FF2B5EF4-FFF2-40B4-BE49-F238E27FC236}">
                <a16:creationId xmlns:a16="http://schemas.microsoft.com/office/drawing/2014/main" id="{7C95862D-6F8C-436D-9098-767515FA9121}"/>
              </a:ext>
            </a:extLst>
          </p:cNvPr>
          <p:cNvSpPr>
            <a:spLocks noGrp="1"/>
          </p:cNvSpPr>
          <p:nvPr>
            <p:ph type="sldNum" sz="quarter" idx="12"/>
          </p:nvPr>
        </p:nvSpPr>
        <p:spPr/>
        <p:txBody>
          <a:bodyPr/>
          <a:lstStyle/>
          <a:p>
            <a:fld id="{F54A3231-3632-4722-BDDC-460418050467}" type="slidenum">
              <a:rPr lang="fr-FR" smtClean="0"/>
              <a:t>34</a:t>
            </a:fld>
            <a:endParaRPr lang="fr-FR" dirty="0"/>
          </a:p>
        </p:txBody>
      </p:sp>
      <p:sp>
        <p:nvSpPr>
          <p:cNvPr id="5" name="ZoneTexte 4">
            <a:extLst>
              <a:ext uri="{FF2B5EF4-FFF2-40B4-BE49-F238E27FC236}">
                <a16:creationId xmlns:a16="http://schemas.microsoft.com/office/drawing/2014/main" id="{FCBFC253-820B-4FC1-9FC8-70625CAE17CF}"/>
              </a:ext>
            </a:extLst>
          </p:cNvPr>
          <p:cNvSpPr txBox="1"/>
          <p:nvPr/>
        </p:nvSpPr>
        <p:spPr>
          <a:xfrm>
            <a:off x="2481470" y="431735"/>
            <a:ext cx="8915399" cy="523220"/>
          </a:xfrm>
          <a:prstGeom prst="rect">
            <a:avLst/>
          </a:prstGeom>
          <a:noFill/>
        </p:spPr>
        <p:txBody>
          <a:bodyPr wrap="square">
            <a:spAutoFit/>
          </a:bodyPr>
          <a:lstStyle/>
          <a:p>
            <a:r>
              <a:rPr kumimoji="0" lang="fr-FR" sz="2800" b="0" i="0" u="none" strike="noStrike" kern="1200" cap="none" spc="0" normalizeH="0" baseline="0" noProof="0" dirty="0">
                <a:ln>
                  <a:noFill/>
                </a:ln>
                <a:solidFill>
                  <a:srgbClr val="A53010"/>
                </a:solidFill>
                <a:effectLst/>
                <a:uLnTx/>
                <a:uFillTx/>
                <a:latin typeface="Century Gothic" panose="020B0502020202020204"/>
                <a:ea typeface="+mj-ea"/>
                <a:cs typeface="+mj-cs"/>
              </a:rPr>
              <a:t>Graphique issu d’un clustering spectral </a:t>
            </a:r>
            <a:endParaRPr lang="fr-FR" sz="2800" dirty="0"/>
          </a:p>
        </p:txBody>
      </p:sp>
    </p:spTree>
    <p:extLst>
      <p:ext uri="{BB962C8B-B14F-4D97-AF65-F5344CB8AC3E}">
        <p14:creationId xmlns:p14="http://schemas.microsoft.com/office/powerpoint/2010/main" val="3272949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4A0EB1-A24F-4ED8-A083-5D0DFD76EED0}"/>
              </a:ext>
            </a:extLst>
          </p:cNvPr>
          <p:cNvSpPr>
            <a:spLocks noGrp="1"/>
          </p:cNvSpPr>
          <p:nvPr>
            <p:ph type="title"/>
          </p:nvPr>
        </p:nvSpPr>
        <p:spPr/>
        <p:txBody>
          <a:bodyPr/>
          <a:lstStyle/>
          <a:p>
            <a:r>
              <a:rPr lang="fr-FR" dirty="0">
                <a:solidFill>
                  <a:schemeClr val="accent1"/>
                </a:solidFill>
              </a:rPr>
              <a:t>Avantages des méthodes de clustering basées sur des partitions</a:t>
            </a:r>
            <a:endParaRPr lang="fr-FR" dirty="0"/>
          </a:p>
        </p:txBody>
      </p:sp>
      <p:sp>
        <p:nvSpPr>
          <p:cNvPr id="3" name="Espace réservé du contenu 2">
            <a:extLst>
              <a:ext uri="{FF2B5EF4-FFF2-40B4-BE49-F238E27FC236}">
                <a16:creationId xmlns:a16="http://schemas.microsoft.com/office/drawing/2014/main" id="{F7FBB3B8-B5D8-49AD-83C6-26091D5C7599}"/>
              </a:ext>
            </a:extLst>
          </p:cNvPr>
          <p:cNvSpPr>
            <a:spLocks noGrp="1"/>
          </p:cNvSpPr>
          <p:nvPr>
            <p:ph idx="1"/>
          </p:nvPr>
        </p:nvSpPr>
        <p:spPr>
          <a:xfrm>
            <a:off x="1842448" y="2133600"/>
            <a:ext cx="9662164" cy="3777622"/>
          </a:xfrm>
        </p:spPr>
        <p:txBody>
          <a:bodyPr/>
          <a:lstStyle/>
          <a:p>
            <a:pPr>
              <a:lnSpc>
                <a:spcPct val="150000"/>
              </a:lnSpc>
              <a:buClr>
                <a:srgbClr val="0070C0"/>
              </a:buClr>
              <a:buSzPct val="150000"/>
              <a:buFont typeface="Wingdings" panose="05000000000000000000" pitchFamily="2" charset="2"/>
              <a:buChar char="§"/>
            </a:pPr>
            <a:r>
              <a:rPr lang="fr-FR" sz="2000" dirty="0">
                <a:solidFill>
                  <a:srgbClr val="292929"/>
                </a:solidFill>
                <a:latin typeface="+mj-lt"/>
              </a:rPr>
              <a:t>Elles nécessitent une connaissance préalable du nombre de clusters.</a:t>
            </a:r>
          </a:p>
          <a:p>
            <a:pPr>
              <a:lnSpc>
                <a:spcPct val="150000"/>
              </a:lnSpc>
              <a:buClr>
                <a:srgbClr val="0070C0"/>
              </a:buClr>
              <a:buSzPct val="150000"/>
              <a:buFont typeface="Wingdings" panose="05000000000000000000" pitchFamily="2" charset="2"/>
              <a:buChar char="§"/>
            </a:pPr>
            <a:r>
              <a:rPr lang="fr-FR" sz="2000" dirty="0">
                <a:solidFill>
                  <a:srgbClr val="292929"/>
                </a:solidFill>
                <a:latin typeface="+mj-lt"/>
              </a:rPr>
              <a:t> elles sont plus rapide et plus efficace pour les grands ensembles de données, et peuvent gérer le bruit et les valeurs aberrantes en utilisant des métriques de distance robustes.</a:t>
            </a:r>
          </a:p>
          <a:p>
            <a:pPr>
              <a:lnSpc>
                <a:spcPct val="150000"/>
              </a:lnSpc>
              <a:buClr>
                <a:srgbClr val="0070C0"/>
              </a:buClr>
              <a:buSzPct val="150000"/>
              <a:buFont typeface="Wingdings" panose="05000000000000000000" pitchFamily="2" charset="2"/>
              <a:buChar char="§"/>
            </a:pPr>
            <a:r>
              <a:rPr lang="fr-FR" sz="2000" dirty="0">
                <a:solidFill>
                  <a:srgbClr val="292929"/>
                </a:solidFill>
                <a:latin typeface="+mj-lt"/>
              </a:rPr>
              <a:t>Le clustering spectral peut être utilisé pour de grands ensembles de données avec un petit nombre de clusters. </a:t>
            </a:r>
          </a:p>
          <a:p>
            <a:pPr>
              <a:lnSpc>
                <a:spcPct val="150000"/>
              </a:lnSpc>
              <a:buClr>
                <a:srgbClr val="0070C0"/>
              </a:buClr>
              <a:buSzPct val="150000"/>
              <a:buFont typeface="Wingdings" panose="05000000000000000000" pitchFamily="2" charset="2"/>
              <a:buChar char="§"/>
            </a:pPr>
            <a:endParaRPr lang="fr-FR" sz="2000" dirty="0">
              <a:solidFill>
                <a:srgbClr val="292929"/>
              </a:solidFill>
              <a:latin typeface="+mj-lt"/>
            </a:endParaRPr>
          </a:p>
          <a:p>
            <a:pPr>
              <a:lnSpc>
                <a:spcPct val="150000"/>
              </a:lnSpc>
              <a:buClr>
                <a:srgbClr val="0070C0"/>
              </a:buClr>
              <a:buSzPct val="150000"/>
              <a:buFont typeface="Wingdings" panose="05000000000000000000" pitchFamily="2" charset="2"/>
              <a:buChar char="§"/>
            </a:pPr>
            <a:endParaRPr lang="fr-FR" sz="2000" dirty="0">
              <a:solidFill>
                <a:srgbClr val="292929"/>
              </a:solidFill>
              <a:latin typeface="+mj-lt"/>
            </a:endParaRPr>
          </a:p>
          <a:p>
            <a:pPr>
              <a:lnSpc>
                <a:spcPct val="150000"/>
              </a:lnSpc>
              <a:buClr>
                <a:srgbClr val="0070C0"/>
              </a:buClr>
              <a:buSzPct val="150000"/>
              <a:buFont typeface="Wingdings" panose="05000000000000000000" pitchFamily="2" charset="2"/>
              <a:buChar char="§"/>
            </a:pPr>
            <a:endParaRPr lang="fr-FR" sz="2000" dirty="0">
              <a:solidFill>
                <a:srgbClr val="292929"/>
              </a:solidFill>
              <a:latin typeface="+mj-lt"/>
            </a:endParaRPr>
          </a:p>
        </p:txBody>
      </p:sp>
      <p:sp>
        <p:nvSpPr>
          <p:cNvPr id="4" name="Espace réservé du numéro de diapositive 3">
            <a:extLst>
              <a:ext uri="{FF2B5EF4-FFF2-40B4-BE49-F238E27FC236}">
                <a16:creationId xmlns:a16="http://schemas.microsoft.com/office/drawing/2014/main" id="{14C1F6F1-7D6A-4A6A-9F2F-E9EAF800D698}"/>
              </a:ext>
            </a:extLst>
          </p:cNvPr>
          <p:cNvSpPr>
            <a:spLocks noGrp="1"/>
          </p:cNvSpPr>
          <p:nvPr>
            <p:ph type="sldNum" sz="quarter" idx="12"/>
          </p:nvPr>
        </p:nvSpPr>
        <p:spPr/>
        <p:txBody>
          <a:bodyPr/>
          <a:lstStyle/>
          <a:p>
            <a:fld id="{F54A3231-3632-4722-BDDC-460418050467}" type="slidenum">
              <a:rPr lang="fr-FR" smtClean="0"/>
              <a:t>35</a:t>
            </a:fld>
            <a:endParaRPr lang="fr-FR" dirty="0"/>
          </a:p>
        </p:txBody>
      </p:sp>
    </p:spTree>
    <p:extLst>
      <p:ext uri="{BB962C8B-B14F-4D97-AF65-F5344CB8AC3E}">
        <p14:creationId xmlns:p14="http://schemas.microsoft.com/office/powerpoint/2010/main" val="2415487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929C11-B542-4844-87CF-1EA4AF75862C}"/>
              </a:ext>
            </a:extLst>
          </p:cNvPr>
          <p:cNvSpPr>
            <a:spLocks noGrp="1"/>
          </p:cNvSpPr>
          <p:nvPr>
            <p:ph type="title"/>
          </p:nvPr>
        </p:nvSpPr>
        <p:spPr/>
        <p:txBody>
          <a:bodyPr/>
          <a:lstStyle/>
          <a:p>
            <a:r>
              <a:rPr lang="fr-FR" dirty="0">
                <a:solidFill>
                  <a:schemeClr val="accent1"/>
                </a:solidFill>
              </a:rPr>
              <a:t>Inconvénients </a:t>
            </a:r>
            <a:endParaRPr lang="fr-FR" dirty="0"/>
          </a:p>
        </p:txBody>
      </p:sp>
      <p:sp>
        <p:nvSpPr>
          <p:cNvPr id="3" name="Espace réservé du contenu 2">
            <a:extLst>
              <a:ext uri="{FF2B5EF4-FFF2-40B4-BE49-F238E27FC236}">
                <a16:creationId xmlns:a16="http://schemas.microsoft.com/office/drawing/2014/main" id="{E75B4B66-6F0C-48B5-A39A-F28C6E41E832}"/>
              </a:ext>
            </a:extLst>
          </p:cNvPr>
          <p:cNvSpPr>
            <a:spLocks noGrp="1"/>
          </p:cNvSpPr>
          <p:nvPr>
            <p:ph idx="1"/>
          </p:nvPr>
        </p:nvSpPr>
        <p:spPr/>
        <p:txBody>
          <a:bodyPr/>
          <a:lstStyle/>
          <a:p>
            <a:pPr>
              <a:lnSpc>
                <a:spcPct val="150000"/>
              </a:lnSpc>
              <a:buClr>
                <a:srgbClr val="0070C0"/>
              </a:buClr>
              <a:buSzPct val="150000"/>
              <a:buFont typeface="Wingdings" panose="05000000000000000000" pitchFamily="2" charset="2"/>
              <a:buChar char="§"/>
            </a:pPr>
            <a:r>
              <a:rPr lang="fr-FR" dirty="0"/>
              <a:t>Les performances de l’algorithme FCM dépendent de la sélection du centre de cluster initial et/ou de la valeur d’appartenance initiale. </a:t>
            </a:r>
          </a:p>
          <a:p>
            <a:pPr>
              <a:lnSpc>
                <a:spcPct val="150000"/>
              </a:lnSpc>
              <a:buClr>
                <a:srgbClr val="0070C0"/>
              </a:buClr>
              <a:buSzPct val="150000"/>
              <a:buFont typeface="Wingdings" panose="05000000000000000000" pitchFamily="2" charset="2"/>
              <a:buChar char="§"/>
            </a:pPr>
            <a:r>
              <a:rPr lang="fr-FR" dirty="0"/>
              <a:t>A l’exception du clustering spectral, les autres algorithmes ne sont applicable que sur les données quantitatives. </a:t>
            </a:r>
          </a:p>
          <a:p>
            <a:pPr>
              <a:lnSpc>
                <a:spcPct val="150000"/>
              </a:lnSpc>
              <a:buClr>
                <a:srgbClr val="0070C0"/>
              </a:buClr>
              <a:buSzPct val="150000"/>
              <a:buFont typeface="Wingdings" panose="05000000000000000000" pitchFamily="2" charset="2"/>
              <a:buChar char="§"/>
            </a:pPr>
            <a:endParaRPr lang="fr-FR" dirty="0"/>
          </a:p>
        </p:txBody>
      </p:sp>
      <p:sp>
        <p:nvSpPr>
          <p:cNvPr id="4" name="Espace réservé du numéro de diapositive 3">
            <a:extLst>
              <a:ext uri="{FF2B5EF4-FFF2-40B4-BE49-F238E27FC236}">
                <a16:creationId xmlns:a16="http://schemas.microsoft.com/office/drawing/2014/main" id="{819696A5-46B3-4FCF-A571-33110CF4DB72}"/>
              </a:ext>
            </a:extLst>
          </p:cNvPr>
          <p:cNvSpPr>
            <a:spLocks noGrp="1"/>
          </p:cNvSpPr>
          <p:nvPr>
            <p:ph type="sldNum" sz="quarter" idx="12"/>
          </p:nvPr>
        </p:nvSpPr>
        <p:spPr/>
        <p:txBody>
          <a:bodyPr/>
          <a:lstStyle/>
          <a:p>
            <a:fld id="{F54A3231-3632-4722-BDDC-460418050467}" type="slidenum">
              <a:rPr lang="fr-FR" smtClean="0"/>
              <a:t>36</a:t>
            </a:fld>
            <a:endParaRPr lang="fr-FR" dirty="0"/>
          </a:p>
        </p:txBody>
      </p:sp>
    </p:spTree>
    <p:extLst>
      <p:ext uri="{BB962C8B-B14F-4D97-AF65-F5344CB8AC3E}">
        <p14:creationId xmlns:p14="http://schemas.microsoft.com/office/powerpoint/2010/main" val="1874752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901422-A5AF-406B-89FF-11B2A948B501}"/>
              </a:ext>
            </a:extLst>
          </p:cNvPr>
          <p:cNvSpPr>
            <a:spLocks noGrp="1"/>
          </p:cNvSpPr>
          <p:nvPr>
            <p:ph type="title"/>
          </p:nvPr>
        </p:nvSpPr>
        <p:spPr/>
        <p:txBody>
          <a:bodyPr/>
          <a:lstStyle/>
          <a:p>
            <a:r>
              <a:rPr lang="fr-FR" dirty="0">
                <a:solidFill>
                  <a:schemeClr val="accent1"/>
                </a:solidFill>
                <a:latin typeface="+mn-lt"/>
              </a:rPr>
              <a:t>Les algorithmes de clustering hiérarchique</a:t>
            </a:r>
          </a:p>
        </p:txBody>
      </p:sp>
      <p:sp>
        <p:nvSpPr>
          <p:cNvPr id="3" name="Espace réservé du contenu 2">
            <a:extLst>
              <a:ext uri="{FF2B5EF4-FFF2-40B4-BE49-F238E27FC236}">
                <a16:creationId xmlns:a16="http://schemas.microsoft.com/office/drawing/2014/main" id="{F71C93D5-DB26-4475-83A9-04A44922DCA7}"/>
              </a:ext>
            </a:extLst>
          </p:cNvPr>
          <p:cNvSpPr>
            <a:spLocks noGrp="1"/>
          </p:cNvSpPr>
          <p:nvPr>
            <p:ph idx="1"/>
          </p:nvPr>
        </p:nvSpPr>
        <p:spPr/>
        <p:txBody>
          <a:bodyPr>
            <a:normAutofit/>
          </a:bodyPr>
          <a:lstStyle/>
          <a:p>
            <a:pPr marL="0" indent="0">
              <a:buNone/>
            </a:pPr>
            <a:endParaRPr lang="fr-FR" sz="2800" b="0" i="0" dirty="0">
              <a:solidFill>
                <a:srgbClr val="313338"/>
              </a:solidFill>
              <a:effectLst/>
              <a:latin typeface="+mj-lt"/>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lang="fr-FR" sz="2800" b="0" i="0" dirty="0">
                <a:solidFill>
                  <a:srgbClr val="313338"/>
                </a:solidFill>
                <a:effectLst/>
                <a:latin typeface="+mj-lt"/>
              </a:rPr>
              <a:t>Agglomérative clustering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lang="fr-FR" sz="2800" b="0" i="0" dirty="0">
                <a:solidFill>
                  <a:srgbClr val="313338"/>
                </a:solidFill>
                <a:effectLst/>
                <a:latin typeface="+mj-lt"/>
              </a:rPr>
              <a:t>Divisive clustering</a:t>
            </a:r>
            <a:endParaRPr lang="fr-FR" sz="2800" dirty="0">
              <a:latin typeface="+mj-lt"/>
            </a:endParaRPr>
          </a:p>
        </p:txBody>
      </p:sp>
      <p:sp>
        <p:nvSpPr>
          <p:cNvPr id="5" name="Espace réservé du numéro de diapositive 4">
            <a:extLst>
              <a:ext uri="{FF2B5EF4-FFF2-40B4-BE49-F238E27FC236}">
                <a16:creationId xmlns:a16="http://schemas.microsoft.com/office/drawing/2014/main" id="{B301D26B-B4A1-4B0C-BA6C-707460BDA776}"/>
              </a:ext>
            </a:extLst>
          </p:cNvPr>
          <p:cNvSpPr>
            <a:spLocks noGrp="1"/>
          </p:cNvSpPr>
          <p:nvPr>
            <p:ph type="sldNum" sz="quarter" idx="12"/>
          </p:nvPr>
        </p:nvSpPr>
        <p:spPr/>
        <p:txBody>
          <a:bodyPr/>
          <a:lstStyle/>
          <a:p>
            <a:fld id="{F54A3231-3632-4722-BDDC-460418050467}" type="slidenum">
              <a:rPr lang="fr-FR" smtClean="0"/>
              <a:t>37</a:t>
            </a:fld>
            <a:endParaRPr lang="fr-FR" dirty="0"/>
          </a:p>
        </p:txBody>
      </p:sp>
    </p:spTree>
    <p:extLst>
      <p:ext uri="{BB962C8B-B14F-4D97-AF65-F5344CB8AC3E}">
        <p14:creationId xmlns:p14="http://schemas.microsoft.com/office/powerpoint/2010/main" val="3345546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5018B4C-AACF-4AB7-BC81-04DAF8B4BD15}"/>
              </a:ext>
            </a:extLst>
          </p:cNvPr>
          <p:cNvSpPr>
            <a:spLocks noGrp="1"/>
          </p:cNvSpPr>
          <p:nvPr>
            <p:ph type="sldNum" sz="quarter" idx="12"/>
          </p:nvPr>
        </p:nvSpPr>
        <p:spPr/>
        <p:txBody>
          <a:bodyPr/>
          <a:lstStyle/>
          <a:p>
            <a:fld id="{F54A3231-3632-4722-BDDC-460418050467}" type="slidenum">
              <a:rPr lang="fr-FR" smtClean="0"/>
              <a:t>38</a:t>
            </a:fld>
            <a:endParaRPr lang="fr-FR" dirty="0"/>
          </a:p>
        </p:txBody>
      </p:sp>
      <p:sp>
        <p:nvSpPr>
          <p:cNvPr id="66" name="Rectangle 1027">
            <a:extLst>
              <a:ext uri="{FF2B5EF4-FFF2-40B4-BE49-F238E27FC236}">
                <a16:creationId xmlns:a16="http://schemas.microsoft.com/office/drawing/2014/main" id="{83A00024-24C7-496C-8AA6-EA160EA553F9}"/>
              </a:ext>
            </a:extLst>
          </p:cNvPr>
          <p:cNvSpPr txBox="1">
            <a:spLocks noChangeArrowheads="1"/>
          </p:cNvSpPr>
          <p:nvPr/>
        </p:nvSpPr>
        <p:spPr bwMode="auto">
          <a:xfrm>
            <a:off x="2462762" y="2133600"/>
            <a:ext cx="8305800" cy="461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eaLnBrk="1" hangingPunct="1">
              <a:spcBef>
                <a:spcPct val="50000"/>
              </a:spcBef>
              <a:buNone/>
            </a:pPr>
            <a:r>
              <a:rPr lang="fr-FR" altLang="zh-CN" sz="2400" dirty="0">
                <a:ea typeface="SimSun" panose="02010600030101010101" pitchFamily="2" charset="-122"/>
              </a:rPr>
              <a:t>Utiliser la matrice de distances comme critère de regroupement. </a:t>
            </a:r>
            <a:r>
              <a:rPr lang="fr-FR" altLang="zh-CN" sz="2400" b="1" i="1" dirty="0">
                <a:ea typeface="SimSun" panose="02010600030101010101" pitchFamily="2" charset="-122"/>
              </a:rPr>
              <a:t>k</a:t>
            </a:r>
            <a:r>
              <a:rPr lang="fr-FR" altLang="zh-CN" sz="2400" dirty="0">
                <a:ea typeface="SimSun" panose="02010600030101010101" pitchFamily="2" charset="-122"/>
              </a:rPr>
              <a:t>  n’a pas à être précisé, mais a besoin d’une condition d’arrêt</a:t>
            </a:r>
          </a:p>
        </p:txBody>
      </p:sp>
      <p:grpSp>
        <p:nvGrpSpPr>
          <p:cNvPr id="67" name="Group 1028">
            <a:extLst>
              <a:ext uri="{FF2B5EF4-FFF2-40B4-BE49-F238E27FC236}">
                <a16:creationId xmlns:a16="http://schemas.microsoft.com/office/drawing/2014/main" id="{0C92DA9F-4CC0-4F8B-B173-F316B5D9631E}"/>
              </a:ext>
            </a:extLst>
          </p:cNvPr>
          <p:cNvGrpSpPr>
            <a:grpSpLocks/>
          </p:cNvGrpSpPr>
          <p:nvPr/>
        </p:nvGrpSpPr>
        <p:grpSpPr bwMode="auto">
          <a:xfrm>
            <a:off x="2653262" y="3670851"/>
            <a:ext cx="8115300" cy="2782957"/>
            <a:chOff x="1200" y="1776"/>
            <a:chExt cx="4505" cy="2438"/>
          </a:xfrm>
        </p:grpSpPr>
        <p:sp>
          <p:nvSpPr>
            <p:cNvPr id="68" name="Line 1029">
              <a:extLst>
                <a:ext uri="{FF2B5EF4-FFF2-40B4-BE49-F238E27FC236}">
                  <a16:creationId xmlns:a16="http://schemas.microsoft.com/office/drawing/2014/main" id="{29E52671-8048-402F-BD4D-B6181BF356F9}"/>
                </a:ext>
              </a:extLst>
            </p:cNvPr>
            <p:cNvSpPr>
              <a:spLocks noChangeShapeType="1"/>
            </p:cNvSpPr>
            <p:nvPr/>
          </p:nvSpPr>
          <p:spPr bwMode="auto">
            <a:xfrm>
              <a:off x="1200" y="2112"/>
              <a:ext cx="3216"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grpSp>
          <p:nvGrpSpPr>
            <p:cNvPr id="69" name="Group 1030">
              <a:extLst>
                <a:ext uri="{FF2B5EF4-FFF2-40B4-BE49-F238E27FC236}">
                  <a16:creationId xmlns:a16="http://schemas.microsoft.com/office/drawing/2014/main" id="{89A93FCE-3A9F-433D-9E4A-2BB67233CE87}"/>
                </a:ext>
              </a:extLst>
            </p:cNvPr>
            <p:cNvGrpSpPr>
              <a:grpSpLocks/>
            </p:cNvGrpSpPr>
            <p:nvPr/>
          </p:nvGrpSpPr>
          <p:grpSpPr bwMode="auto">
            <a:xfrm>
              <a:off x="1440" y="1785"/>
              <a:ext cx="480" cy="366"/>
              <a:chOff x="1104" y="1785"/>
              <a:chExt cx="480" cy="366"/>
            </a:xfrm>
          </p:grpSpPr>
          <p:sp>
            <p:nvSpPr>
              <p:cNvPr id="121" name="Line 1031">
                <a:extLst>
                  <a:ext uri="{FF2B5EF4-FFF2-40B4-BE49-F238E27FC236}">
                    <a16:creationId xmlns:a16="http://schemas.microsoft.com/office/drawing/2014/main" id="{B24D3041-942A-48A6-842A-83CAC85B75B8}"/>
                  </a:ext>
                </a:extLst>
              </p:cNvPr>
              <p:cNvSpPr>
                <a:spLocks noChangeShapeType="1"/>
              </p:cNvSpPr>
              <p:nvPr/>
            </p:nvSpPr>
            <p:spPr bwMode="auto">
              <a:xfrm flipH="1">
                <a:off x="1200" y="2016"/>
                <a:ext cx="0"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22" name="Text Box 1032">
                <a:extLst>
                  <a:ext uri="{FF2B5EF4-FFF2-40B4-BE49-F238E27FC236}">
                    <a16:creationId xmlns:a16="http://schemas.microsoft.com/office/drawing/2014/main" id="{5794CA42-B9E3-406F-9CD7-BC85AA282FCC}"/>
                  </a:ext>
                </a:extLst>
              </p:cNvPr>
              <p:cNvSpPr txBox="1">
                <a:spLocks noChangeArrowheads="1"/>
              </p:cNvSpPr>
              <p:nvPr/>
            </p:nvSpPr>
            <p:spPr bwMode="auto">
              <a:xfrm>
                <a:off x="1104" y="1785"/>
                <a:ext cx="480"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fr-FR" altLang="zh-CN" sz="16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Etape0</a:t>
                </a:r>
              </a:p>
            </p:txBody>
          </p:sp>
        </p:grpSp>
        <p:grpSp>
          <p:nvGrpSpPr>
            <p:cNvPr id="70" name="Group 1033">
              <a:extLst>
                <a:ext uri="{FF2B5EF4-FFF2-40B4-BE49-F238E27FC236}">
                  <a16:creationId xmlns:a16="http://schemas.microsoft.com/office/drawing/2014/main" id="{CBDA0F5E-118D-4DE6-A7CD-1E4B1CE68A92}"/>
                </a:ext>
              </a:extLst>
            </p:cNvPr>
            <p:cNvGrpSpPr>
              <a:grpSpLocks/>
            </p:cNvGrpSpPr>
            <p:nvPr/>
          </p:nvGrpSpPr>
          <p:grpSpPr bwMode="auto">
            <a:xfrm>
              <a:off x="1968" y="1776"/>
              <a:ext cx="480" cy="404"/>
              <a:chOff x="1104" y="1785"/>
              <a:chExt cx="480" cy="404"/>
            </a:xfrm>
          </p:grpSpPr>
          <p:sp>
            <p:nvSpPr>
              <p:cNvPr id="119" name="Line 1034">
                <a:extLst>
                  <a:ext uri="{FF2B5EF4-FFF2-40B4-BE49-F238E27FC236}">
                    <a16:creationId xmlns:a16="http://schemas.microsoft.com/office/drawing/2014/main" id="{BDEFC94A-26D7-4C6E-B02D-DFA242592CD6}"/>
                  </a:ext>
                </a:extLst>
              </p:cNvPr>
              <p:cNvSpPr>
                <a:spLocks noChangeShapeType="1"/>
              </p:cNvSpPr>
              <p:nvPr/>
            </p:nvSpPr>
            <p:spPr bwMode="auto">
              <a:xfrm flipH="1">
                <a:off x="1200" y="2016"/>
                <a:ext cx="0"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20" name="Text Box 1035">
                <a:extLst>
                  <a:ext uri="{FF2B5EF4-FFF2-40B4-BE49-F238E27FC236}">
                    <a16:creationId xmlns:a16="http://schemas.microsoft.com/office/drawing/2014/main" id="{5B29EAA1-D96A-4B6D-8961-E5768E7FD587}"/>
                  </a:ext>
                </a:extLst>
              </p:cNvPr>
              <p:cNvSpPr txBox="1">
                <a:spLocks noChangeArrowheads="1"/>
              </p:cNvSpPr>
              <p:nvPr/>
            </p:nvSpPr>
            <p:spPr bwMode="auto">
              <a:xfrm>
                <a:off x="1104" y="1785"/>
                <a:ext cx="4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fr-FR" altLang="zh-CN" sz="18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Etape 1</a:t>
                </a:r>
                <a:endPar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endParaRPr>
              </a:p>
            </p:txBody>
          </p:sp>
        </p:grpSp>
        <p:grpSp>
          <p:nvGrpSpPr>
            <p:cNvPr id="71" name="Group 1036">
              <a:extLst>
                <a:ext uri="{FF2B5EF4-FFF2-40B4-BE49-F238E27FC236}">
                  <a16:creationId xmlns:a16="http://schemas.microsoft.com/office/drawing/2014/main" id="{35B210F4-6CE2-4BCB-9075-A5C2F8B3EFD7}"/>
                </a:ext>
              </a:extLst>
            </p:cNvPr>
            <p:cNvGrpSpPr>
              <a:grpSpLocks/>
            </p:cNvGrpSpPr>
            <p:nvPr/>
          </p:nvGrpSpPr>
          <p:grpSpPr bwMode="auto">
            <a:xfrm>
              <a:off x="2496" y="1776"/>
              <a:ext cx="480" cy="404"/>
              <a:chOff x="1104" y="1785"/>
              <a:chExt cx="480" cy="404"/>
            </a:xfrm>
          </p:grpSpPr>
          <p:sp>
            <p:nvSpPr>
              <p:cNvPr id="117" name="Line 1037">
                <a:extLst>
                  <a:ext uri="{FF2B5EF4-FFF2-40B4-BE49-F238E27FC236}">
                    <a16:creationId xmlns:a16="http://schemas.microsoft.com/office/drawing/2014/main" id="{1D8972B0-5620-46D0-81A4-533164A74907}"/>
                  </a:ext>
                </a:extLst>
              </p:cNvPr>
              <p:cNvSpPr>
                <a:spLocks noChangeShapeType="1"/>
              </p:cNvSpPr>
              <p:nvPr/>
            </p:nvSpPr>
            <p:spPr bwMode="auto">
              <a:xfrm flipH="1">
                <a:off x="1200" y="2016"/>
                <a:ext cx="0"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18" name="Text Box 1038">
                <a:extLst>
                  <a:ext uri="{FF2B5EF4-FFF2-40B4-BE49-F238E27FC236}">
                    <a16:creationId xmlns:a16="http://schemas.microsoft.com/office/drawing/2014/main" id="{334A7508-8927-480C-8A2A-96B8C2B99E35}"/>
                  </a:ext>
                </a:extLst>
              </p:cNvPr>
              <p:cNvSpPr txBox="1">
                <a:spLocks noChangeArrowheads="1"/>
              </p:cNvSpPr>
              <p:nvPr/>
            </p:nvSpPr>
            <p:spPr bwMode="auto">
              <a:xfrm>
                <a:off x="1104" y="1785"/>
                <a:ext cx="4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fr-FR" altLang="zh-CN" sz="18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Etape 2</a:t>
                </a:r>
                <a:endPar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endParaRPr>
              </a:p>
            </p:txBody>
          </p:sp>
        </p:grpSp>
        <p:grpSp>
          <p:nvGrpSpPr>
            <p:cNvPr id="72" name="Group 1039">
              <a:extLst>
                <a:ext uri="{FF2B5EF4-FFF2-40B4-BE49-F238E27FC236}">
                  <a16:creationId xmlns:a16="http://schemas.microsoft.com/office/drawing/2014/main" id="{C092E024-C251-4309-89A3-9CA0B168A7C0}"/>
                </a:ext>
              </a:extLst>
            </p:cNvPr>
            <p:cNvGrpSpPr>
              <a:grpSpLocks/>
            </p:cNvGrpSpPr>
            <p:nvPr/>
          </p:nvGrpSpPr>
          <p:grpSpPr bwMode="auto">
            <a:xfrm>
              <a:off x="2976" y="1776"/>
              <a:ext cx="480" cy="404"/>
              <a:chOff x="1104" y="1785"/>
              <a:chExt cx="480" cy="404"/>
            </a:xfrm>
          </p:grpSpPr>
          <p:sp>
            <p:nvSpPr>
              <p:cNvPr id="115" name="Line 1040">
                <a:extLst>
                  <a:ext uri="{FF2B5EF4-FFF2-40B4-BE49-F238E27FC236}">
                    <a16:creationId xmlns:a16="http://schemas.microsoft.com/office/drawing/2014/main" id="{CE08FA03-49EF-459F-9C87-F6390F0B8BBB}"/>
                  </a:ext>
                </a:extLst>
              </p:cNvPr>
              <p:cNvSpPr>
                <a:spLocks noChangeShapeType="1"/>
              </p:cNvSpPr>
              <p:nvPr/>
            </p:nvSpPr>
            <p:spPr bwMode="auto">
              <a:xfrm flipH="1">
                <a:off x="1200" y="2016"/>
                <a:ext cx="0"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16" name="Text Box 1041">
                <a:extLst>
                  <a:ext uri="{FF2B5EF4-FFF2-40B4-BE49-F238E27FC236}">
                    <a16:creationId xmlns:a16="http://schemas.microsoft.com/office/drawing/2014/main" id="{D7752840-8D07-4E9C-B248-47F1DA8215FD}"/>
                  </a:ext>
                </a:extLst>
              </p:cNvPr>
              <p:cNvSpPr txBox="1">
                <a:spLocks noChangeArrowheads="1"/>
              </p:cNvSpPr>
              <p:nvPr/>
            </p:nvSpPr>
            <p:spPr bwMode="auto">
              <a:xfrm>
                <a:off x="1104" y="1785"/>
                <a:ext cx="4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fr-FR" altLang="zh-CN" sz="18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Etape 3</a:t>
                </a:r>
                <a:endPar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endParaRPr>
              </a:p>
            </p:txBody>
          </p:sp>
        </p:grpSp>
        <p:grpSp>
          <p:nvGrpSpPr>
            <p:cNvPr id="73" name="Group 1042">
              <a:extLst>
                <a:ext uri="{FF2B5EF4-FFF2-40B4-BE49-F238E27FC236}">
                  <a16:creationId xmlns:a16="http://schemas.microsoft.com/office/drawing/2014/main" id="{212388BD-ACA8-4C82-87BA-824119ED942E}"/>
                </a:ext>
              </a:extLst>
            </p:cNvPr>
            <p:cNvGrpSpPr>
              <a:grpSpLocks/>
            </p:cNvGrpSpPr>
            <p:nvPr/>
          </p:nvGrpSpPr>
          <p:grpSpPr bwMode="auto">
            <a:xfrm>
              <a:off x="3456" y="1776"/>
              <a:ext cx="480" cy="404"/>
              <a:chOff x="1104" y="1785"/>
              <a:chExt cx="480" cy="404"/>
            </a:xfrm>
          </p:grpSpPr>
          <p:sp>
            <p:nvSpPr>
              <p:cNvPr id="113" name="Line 1043">
                <a:extLst>
                  <a:ext uri="{FF2B5EF4-FFF2-40B4-BE49-F238E27FC236}">
                    <a16:creationId xmlns:a16="http://schemas.microsoft.com/office/drawing/2014/main" id="{D98CF7AD-89B4-49CF-9E43-4E57F417C13C}"/>
                  </a:ext>
                </a:extLst>
              </p:cNvPr>
              <p:cNvSpPr>
                <a:spLocks noChangeShapeType="1"/>
              </p:cNvSpPr>
              <p:nvPr/>
            </p:nvSpPr>
            <p:spPr bwMode="auto">
              <a:xfrm flipH="1">
                <a:off x="1200" y="2016"/>
                <a:ext cx="0"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14" name="Text Box 1044">
                <a:extLst>
                  <a:ext uri="{FF2B5EF4-FFF2-40B4-BE49-F238E27FC236}">
                    <a16:creationId xmlns:a16="http://schemas.microsoft.com/office/drawing/2014/main" id="{0F604EF9-5D13-4FE2-BE8A-E4E6BF698B16}"/>
                  </a:ext>
                </a:extLst>
              </p:cNvPr>
              <p:cNvSpPr txBox="1">
                <a:spLocks noChangeArrowheads="1"/>
              </p:cNvSpPr>
              <p:nvPr/>
            </p:nvSpPr>
            <p:spPr bwMode="auto">
              <a:xfrm>
                <a:off x="1104" y="1785"/>
                <a:ext cx="4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fr-FR" altLang="zh-CN" sz="18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Etape 4</a:t>
                </a:r>
                <a:endPar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endParaRPr>
              </a:p>
            </p:txBody>
          </p:sp>
        </p:grpSp>
        <p:sp>
          <p:nvSpPr>
            <p:cNvPr id="74" name="Text Box 1045">
              <a:extLst>
                <a:ext uri="{FF2B5EF4-FFF2-40B4-BE49-F238E27FC236}">
                  <a16:creationId xmlns:a16="http://schemas.microsoft.com/office/drawing/2014/main" id="{DCC17103-E447-4CB2-8E62-6411D3974F07}"/>
                </a:ext>
              </a:extLst>
            </p:cNvPr>
            <p:cNvSpPr txBox="1">
              <a:spLocks noChangeArrowheads="1"/>
            </p:cNvSpPr>
            <p:nvPr/>
          </p:nvSpPr>
          <p:spPr bwMode="auto">
            <a:xfrm>
              <a:off x="1440" y="2503"/>
              <a:ext cx="2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b</a:t>
              </a:r>
            </a:p>
          </p:txBody>
        </p:sp>
        <p:sp>
          <p:nvSpPr>
            <p:cNvPr id="75" name="Text Box 1046">
              <a:extLst>
                <a:ext uri="{FF2B5EF4-FFF2-40B4-BE49-F238E27FC236}">
                  <a16:creationId xmlns:a16="http://schemas.microsoft.com/office/drawing/2014/main" id="{5F0E10B3-B35A-4966-B799-3176106783F0}"/>
                </a:ext>
              </a:extLst>
            </p:cNvPr>
            <p:cNvSpPr txBox="1">
              <a:spLocks noChangeArrowheads="1"/>
            </p:cNvSpPr>
            <p:nvPr/>
          </p:nvSpPr>
          <p:spPr bwMode="auto">
            <a:xfrm>
              <a:off x="1440" y="3103"/>
              <a:ext cx="2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d</a:t>
              </a:r>
            </a:p>
          </p:txBody>
        </p:sp>
        <p:sp>
          <p:nvSpPr>
            <p:cNvPr id="76" name="Text Box 1047">
              <a:extLst>
                <a:ext uri="{FF2B5EF4-FFF2-40B4-BE49-F238E27FC236}">
                  <a16:creationId xmlns:a16="http://schemas.microsoft.com/office/drawing/2014/main" id="{E3ABE6D0-98E3-4E7C-A74D-D74388DDF44E}"/>
                </a:ext>
              </a:extLst>
            </p:cNvPr>
            <p:cNvSpPr txBox="1">
              <a:spLocks noChangeArrowheads="1"/>
            </p:cNvSpPr>
            <p:nvPr/>
          </p:nvSpPr>
          <p:spPr bwMode="auto">
            <a:xfrm>
              <a:off x="1440" y="2803"/>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c</a:t>
              </a:r>
            </a:p>
          </p:txBody>
        </p:sp>
        <p:sp>
          <p:nvSpPr>
            <p:cNvPr id="77" name="Text Box 1048">
              <a:extLst>
                <a:ext uri="{FF2B5EF4-FFF2-40B4-BE49-F238E27FC236}">
                  <a16:creationId xmlns:a16="http://schemas.microsoft.com/office/drawing/2014/main" id="{D700E06C-9CE3-4E8B-A7E1-58492371E624}"/>
                </a:ext>
              </a:extLst>
            </p:cNvPr>
            <p:cNvSpPr txBox="1">
              <a:spLocks noChangeArrowheads="1"/>
            </p:cNvSpPr>
            <p:nvPr/>
          </p:nvSpPr>
          <p:spPr bwMode="auto">
            <a:xfrm>
              <a:off x="1440" y="3403"/>
              <a:ext cx="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e</a:t>
              </a:r>
            </a:p>
          </p:txBody>
        </p:sp>
        <p:sp>
          <p:nvSpPr>
            <p:cNvPr id="78" name="Text Box 1049">
              <a:extLst>
                <a:ext uri="{FF2B5EF4-FFF2-40B4-BE49-F238E27FC236}">
                  <a16:creationId xmlns:a16="http://schemas.microsoft.com/office/drawing/2014/main" id="{58743048-595C-4237-805A-22516B0DBE0D}"/>
                </a:ext>
              </a:extLst>
            </p:cNvPr>
            <p:cNvSpPr txBox="1">
              <a:spLocks noChangeArrowheads="1"/>
            </p:cNvSpPr>
            <p:nvPr/>
          </p:nvSpPr>
          <p:spPr bwMode="auto">
            <a:xfrm>
              <a:off x="1440" y="2203"/>
              <a:ext cx="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a</a:t>
              </a:r>
            </a:p>
          </p:txBody>
        </p:sp>
        <p:sp>
          <p:nvSpPr>
            <p:cNvPr id="79" name="Oval 1050">
              <a:extLst>
                <a:ext uri="{FF2B5EF4-FFF2-40B4-BE49-F238E27FC236}">
                  <a16:creationId xmlns:a16="http://schemas.microsoft.com/office/drawing/2014/main" id="{E01CC611-E346-4E1E-9652-48BFEC1BC094}"/>
                </a:ext>
              </a:extLst>
            </p:cNvPr>
            <p:cNvSpPr>
              <a:spLocks noChangeArrowheads="1"/>
            </p:cNvSpPr>
            <p:nvPr/>
          </p:nvSpPr>
          <p:spPr bwMode="auto">
            <a:xfrm>
              <a:off x="1392" y="2256"/>
              <a:ext cx="288" cy="240"/>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80" name="Oval 1051">
              <a:extLst>
                <a:ext uri="{FF2B5EF4-FFF2-40B4-BE49-F238E27FC236}">
                  <a16:creationId xmlns:a16="http://schemas.microsoft.com/office/drawing/2014/main" id="{2BCFF927-B45D-4A0B-8697-752070FF49C2}"/>
                </a:ext>
              </a:extLst>
            </p:cNvPr>
            <p:cNvSpPr>
              <a:spLocks noChangeArrowheads="1"/>
            </p:cNvSpPr>
            <p:nvPr/>
          </p:nvSpPr>
          <p:spPr bwMode="auto">
            <a:xfrm>
              <a:off x="1392" y="2544"/>
              <a:ext cx="288" cy="240"/>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81" name="Oval 1052">
              <a:extLst>
                <a:ext uri="{FF2B5EF4-FFF2-40B4-BE49-F238E27FC236}">
                  <a16:creationId xmlns:a16="http://schemas.microsoft.com/office/drawing/2014/main" id="{82499515-A011-47FA-9AD1-04F5748A8AAD}"/>
                </a:ext>
              </a:extLst>
            </p:cNvPr>
            <p:cNvSpPr>
              <a:spLocks noChangeArrowheads="1"/>
            </p:cNvSpPr>
            <p:nvPr/>
          </p:nvSpPr>
          <p:spPr bwMode="auto">
            <a:xfrm>
              <a:off x="1392" y="2832"/>
              <a:ext cx="288" cy="240"/>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82" name="Oval 1053">
              <a:extLst>
                <a:ext uri="{FF2B5EF4-FFF2-40B4-BE49-F238E27FC236}">
                  <a16:creationId xmlns:a16="http://schemas.microsoft.com/office/drawing/2014/main" id="{2E5D5F9B-B5F4-40B7-9D46-E9584D8AD34D}"/>
                </a:ext>
              </a:extLst>
            </p:cNvPr>
            <p:cNvSpPr>
              <a:spLocks noChangeArrowheads="1"/>
            </p:cNvSpPr>
            <p:nvPr/>
          </p:nvSpPr>
          <p:spPr bwMode="auto">
            <a:xfrm>
              <a:off x="1392" y="3120"/>
              <a:ext cx="288" cy="240"/>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83" name="Oval 1054">
              <a:extLst>
                <a:ext uri="{FF2B5EF4-FFF2-40B4-BE49-F238E27FC236}">
                  <a16:creationId xmlns:a16="http://schemas.microsoft.com/office/drawing/2014/main" id="{9A6D4450-3C82-434A-9E0D-92FBB1F9CAD7}"/>
                </a:ext>
              </a:extLst>
            </p:cNvPr>
            <p:cNvSpPr>
              <a:spLocks noChangeArrowheads="1"/>
            </p:cNvSpPr>
            <p:nvPr/>
          </p:nvSpPr>
          <p:spPr bwMode="auto">
            <a:xfrm>
              <a:off x="1392" y="3408"/>
              <a:ext cx="288" cy="240"/>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84" name="Text Box 1055">
              <a:extLst>
                <a:ext uri="{FF2B5EF4-FFF2-40B4-BE49-F238E27FC236}">
                  <a16:creationId xmlns:a16="http://schemas.microsoft.com/office/drawing/2014/main" id="{DFD01D5D-98B3-47F0-8BC5-999B3713DBA7}"/>
                </a:ext>
              </a:extLst>
            </p:cNvPr>
            <p:cNvSpPr txBox="1">
              <a:spLocks noChangeArrowheads="1"/>
            </p:cNvSpPr>
            <p:nvPr/>
          </p:nvSpPr>
          <p:spPr bwMode="auto">
            <a:xfrm>
              <a:off x="1968" y="2299"/>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a b</a:t>
              </a:r>
            </a:p>
          </p:txBody>
        </p:sp>
        <p:sp>
          <p:nvSpPr>
            <p:cNvPr id="85" name="Oval 1056">
              <a:extLst>
                <a:ext uri="{FF2B5EF4-FFF2-40B4-BE49-F238E27FC236}">
                  <a16:creationId xmlns:a16="http://schemas.microsoft.com/office/drawing/2014/main" id="{211BE0AE-6707-4BF0-BAA6-F2599C6B0442}"/>
                </a:ext>
              </a:extLst>
            </p:cNvPr>
            <p:cNvSpPr>
              <a:spLocks noChangeArrowheads="1"/>
            </p:cNvSpPr>
            <p:nvPr/>
          </p:nvSpPr>
          <p:spPr bwMode="auto">
            <a:xfrm>
              <a:off x="1872" y="2352"/>
              <a:ext cx="528" cy="240"/>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86" name="Text Box 1057">
              <a:extLst>
                <a:ext uri="{FF2B5EF4-FFF2-40B4-BE49-F238E27FC236}">
                  <a16:creationId xmlns:a16="http://schemas.microsoft.com/office/drawing/2014/main" id="{6267A3C7-C68D-4577-B411-710081D4DC09}"/>
                </a:ext>
              </a:extLst>
            </p:cNvPr>
            <p:cNvSpPr txBox="1">
              <a:spLocks noChangeArrowheads="1"/>
            </p:cNvSpPr>
            <p:nvPr/>
          </p:nvSpPr>
          <p:spPr bwMode="auto">
            <a:xfrm>
              <a:off x="2496" y="3211"/>
              <a:ext cx="3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d e</a:t>
              </a:r>
            </a:p>
          </p:txBody>
        </p:sp>
        <p:sp>
          <p:nvSpPr>
            <p:cNvPr id="87" name="Oval 1058">
              <a:extLst>
                <a:ext uri="{FF2B5EF4-FFF2-40B4-BE49-F238E27FC236}">
                  <a16:creationId xmlns:a16="http://schemas.microsoft.com/office/drawing/2014/main" id="{FD6B005E-C64B-481C-A793-0686694E1960}"/>
                </a:ext>
              </a:extLst>
            </p:cNvPr>
            <p:cNvSpPr>
              <a:spLocks noChangeArrowheads="1"/>
            </p:cNvSpPr>
            <p:nvPr/>
          </p:nvSpPr>
          <p:spPr bwMode="auto">
            <a:xfrm>
              <a:off x="2400" y="3264"/>
              <a:ext cx="528" cy="240"/>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88" name="Text Box 1059">
              <a:extLst>
                <a:ext uri="{FF2B5EF4-FFF2-40B4-BE49-F238E27FC236}">
                  <a16:creationId xmlns:a16="http://schemas.microsoft.com/office/drawing/2014/main" id="{2BFDF178-53C6-42B9-8252-298774E15BBE}"/>
                </a:ext>
              </a:extLst>
            </p:cNvPr>
            <p:cNvSpPr txBox="1">
              <a:spLocks noChangeArrowheads="1"/>
            </p:cNvSpPr>
            <p:nvPr/>
          </p:nvSpPr>
          <p:spPr bwMode="auto">
            <a:xfrm>
              <a:off x="2880" y="2923"/>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c d e</a:t>
              </a:r>
            </a:p>
          </p:txBody>
        </p:sp>
        <p:sp>
          <p:nvSpPr>
            <p:cNvPr id="89" name="Oval 1060">
              <a:extLst>
                <a:ext uri="{FF2B5EF4-FFF2-40B4-BE49-F238E27FC236}">
                  <a16:creationId xmlns:a16="http://schemas.microsoft.com/office/drawing/2014/main" id="{79E3767E-40A2-47AE-BDBE-ED95F1254BA0}"/>
                </a:ext>
              </a:extLst>
            </p:cNvPr>
            <p:cNvSpPr>
              <a:spLocks noChangeArrowheads="1"/>
            </p:cNvSpPr>
            <p:nvPr/>
          </p:nvSpPr>
          <p:spPr bwMode="auto">
            <a:xfrm>
              <a:off x="2784" y="2928"/>
              <a:ext cx="624" cy="288"/>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90" name="Text Box 1061">
              <a:extLst>
                <a:ext uri="{FF2B5EF4-FFF2-40B4-BE49-F238E27FC236}">
                  <a16:creationId xmlns:a16="http://schemas.microsoft.com/office/drawing/2014/main" id="{8965EEF3-A20B-44E2-A236-CD13CE06646A}"/>
                </a:ext>
              </a:extLst>
            </p:cNvPr>
            <p:cNvSpPr txBox="1">
              <a:spLocks noChangeArrowheads="1"/>
            </p:cNvSpPr>
            <p:nvPr/>
          </p:nvSpPr>
          <p:spPr bwMode="auto">
            <a:xfrm>
              <a:off x="3216" y="2587"/>
              <a:ext cx="8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a b c d e</a:t>
              </a:r>
            </a:p>
          </p:txBody>
        </p:sp>
        <p:sp>
          <p:nvSpPr>
            <p:cNvPr id="91" name="Oval 1062">
              <a:extLst>
                <a:ext uri="{FF2B5EF4-FFF2-40B4-BE49-F238E27FC236}">
                  <a16:creationId xmlns:a16="http://schemas.microsoft.com/office/drawing/2014/main" id="{3B09DD05-C6C4-470A-B759-570E98CF5F9B}"/>
                </a:ext>
              </a:extLst>
            </p:cNvPr>
            <p:cNvSpPr>
              <a:spLocks noChangeArrowheads="1"/>
            </p:cNvSpPr>
            <p:nvPr/>
          </p:nvSpPr>
          <p:spPr bwMode="auto">
            <a:xfrm>
              <a:off x="3120" y="2592"/>
              <a:ext cx="1008" cy="288"/>
            </a:xfrm>
            <a:prstGeom prst="ellipse">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fr-FR" alt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92" name="Line 1063">
              <a:extLst>
                <a:ext uri="{FF2B5EF4-FFF2-40B4-BE49-F238E27FC236}">
                  <a16:creationId xmlns:a16="http://schemas.microsoft.com/office/drawing/2014/main" id="{C4A33768-6311-4B2B-8097-3DDEE20DF9CB}"/>
                </a:ext>
              </a:extLst>
            </p:cNvPr>
            <p:cNvSpPr>
              <a:spLocks noChangeShapeType="1"/>
            </p:cNvSpPr>
            <p:nvPr/>
          </p:nvSpPr>
          <p:spPr bwMode="auto">
            <a:xfrm>
              <a:off x="1200" y="3753"/>
              <a:ext cx="3216" cy="0"/>
            </a:xfrm>
            <a:prstGeom prst="line">
              <a:avLst/>
            </a:prstGeom>
            <a:noFill/>
            <a:ln w="19050">
              <a:solidFill>
                <a:srgbClr val="0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93" name="Line 1064">
              <a:extLst>
                <a:ext uri="{FF2B5EF4-FFF2-40B4-BE49-F238E27FC236}">
                  <a16:creationId xmlns:a16="http://schemas.microsoft.com/office/drawing/2014/main" id="{2E04D033-D216-42F9-AD98-E9B6EF639E16}"/>
                </a:ext>
              </a:extLst>
            </p:cNvPr>
            <p:cNvSpPr>
              <a:spLocks noChangeShapeType="1"/>
            </p:cNvSpPr>
            <p:nvPr/>
          </p:nvSpPr>
          <p:spPr bwMode="auto">
            <a:xfrm flipH="1">
              <a:off x="1536" y="3753"/>
              <a:ext cx="0"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94" name="Text Box 1065">
              <a:extLst>
                <a:ext uri="{FF2B5EF4-FFF2-40B4-BE49-F238E27FC236}">
                  <a16:creationId xmlns:a16="http://schemas.microsoft.com/office/drawing/2014/main" id="{0DE80AE7-6463-4752-B0DF-0C3E1A81D734}"/>
                </a:ext>
              </a:extLst>
            </p:cNvPr>
            <p:cNvSpPr txBox="1">
              <a:spLocks noChangeArrowheads="1"/>
            </p:cNvSpPr>
            <p:nvPr/>
          </p:nvSpPr>
          <p:spPr bwMode="auto">
            <a:xfrm>
              <a:off x="1440" y="3810"/>
              <a:ext cx="4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fr-FR" altLang="zh-CN" sz="18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Etape 4</a:t>
              </a:r>
              <a:endPar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endParaRPr>
            </a:p>
          </p:txBody>
        </p:sp>
        <p:sp>
          <p:nvSpPr>
            <p:cNvPr id="95" name="Line 1066">
              <a:extLst>
                <a:ext uri="{FF2B5EF4-FFF2-40B4-BE49-F238E27FC236}">
                  <a16:creationId xmlns:a16="http://schemas.microsoft.com/office/drawing/2014/main" id="{2ADAEF20-2A71-4DEB-8827-7A40451C2EBC}"/>
                </a:ext>
              </a:extLst>
            </p:cNvPr>
            <p:cNvSpPr>
              <a:spLocks noChangeShapeType="1"/>
            </p:cNvSpPr>
            <p:nvPr/>
          </p:nvSpPr>
          <p:spPr bwMode="auto">
            <a:xfrm flipH="1">
              <a:off x="2064" y="3744"/>
              <a:ext cx="0"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96" name="Text Box 1067">
              <a:extLst>
                <a:ext uri="{FF2B5EF4-FFF2-40B4-BE49-F238E27FC236}">
                  <a16:creationId xmlns:a16="http://schemas.microsoft.com/office/drawing/2014/main" id="{F06F1B38-07DB-4C55-861A-7CD6A29AEA9C}"/>
                </a:ext>
              </a:extLst>
            </p:cNvPr>
            <p:cNvSpPr txBox="1">
              <a:spLocks noChangeArrowheads="1"/>
            </p:cNvSpPr>
            <p:nvPr/>
          </p:nvSpPr>
          <p:spPr bwMode="auto">
            <a:xfrm>
              <a:off x="1968" y="3801"/>
              <a:ext cx="4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fr-FR" altLang="zh-CN" sz="18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Etape 3</a:t>
              </a:r>
              <a:endPar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endParaRPr>
            </a:p>
          </p:txBody>
        </p:sp>
        <p:sp>
          <p:nvSpPr>
            <p:cNvPr id="97" name="Line 1068">
              <a:extLst>
                <a:ext uri="{FF2B5EF4-FFF2-40B4-BE49-F238E27FC236}">
                  <a16:creationId xmlns:a16="http://schemas.microsoft.com/office/drawing/2014/main" id="{646F061A-711B-47DA-8205-400336E2B804}"/>
                </a:ext>
              </a:extLst>
            </p:cNvPr>
            <p:cNvSpPr>
              <a:spLocks noChangeShapeType="1"/>
            </p:cNvSpPr>
            <p:nvPr/>
          </p:nvSpPr>
          <p:spPr bwMode="auto">
            <a:xfrm flipH="1">
              <a:off x="2592" y="3744"/>
              <a:ext cx="0"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98" name="Text Box 1069">
              <a:extLst>
                <a:ext uri="{FF2B5EF4-FFF2-40B4-BE49-F238E27FC236}">
                  <a16:creationId xmlns:a16="http://schemas.microsoft.com/office/drawing/2014/main" id="{0256AB15-F977-49BE-9EA7-71A62BA55EF5}"/>
                </a:ext>
              </a:extLst>
            </p:cNvPr>
            <p:cNvSpPr txBox="1">
              <a:spLocks noChangeArrowheads="1"/>
            </p:cNvSpPr>
            <p:nvPr/>
          </p:nvSpPr>
          <p:spPr bwMode="auto">
            <a:xfrm>
              <a:off x="2496" y="3801"/>
              <a:ext cx="4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fr-FR" altLang="zh-CN" sz="18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Etape 2</a:t>
              </a:r>
              <a:endPar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endParaRPr>
            </a:p>
          </p:txBody>
        </p:sp>
        <p:sp>
          <p:nvSpPr>
            <p:cNvPr id="99" name="Line 1070">
              <a:extLst>
                <a:ext uri="{FF2B5EF4-FFF2-40B4-BE49-F238E27FC236}">
                  <a16:creationId xmlns:a16="http://schemas.microsoft.com/office/drawing/2014/main" id="{09724778-B782-44DE-AF35-1F127EF96092}"/>
                </a:ext>
              </a:extLst>
            </p:cNvPr>
            <p:cNvSpPr>
              <a:spLocks noChangeShapeType="1"/>
            </p:cNvSpPr>
            <p:nvPr/>
          </p:nvSpPr>
          <p:spPr bwMode="auto">
            <a:xfrm flipH="1">
              <a:off x="3072" y="3744"/>
              <a:ext cx="0"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00" name="Text Box 1071">
              <a:extLst>
                <a:ext uri="{FF2B5EF4-FFF2-40B4-BE49-F238E27FC236}">
                  <a16:creationId xmlns:a16="http://schemas.microsoft.com/office/drawing/2014/main" id="{BDA7F9F6-EBEE-44F7-8774-774085364ACC}"/>
                </a:ext>
              </a:extLst>
            </p:cNvPr>
            <p:cNvSpPr txBox="1">
              <a:spLocks noChangeArrowheads="1"/>
            </p:cNvSpPr>
            <p:nvPr/>
          </p:nvSpPr>
          <p:spPr bwMode="auto">
            <a:xfrm>
              <a:off x="2976" y="3801"/>
              <a:ext cx="4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fr-FR" altLang="zh-CN" sz="18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Etape 1</a:t>
              </a:r>
              <a:endPar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endParaRPr>
            </a:p>
          </p:txBody>
        </p:sp>
        <p:sp>
          <p:nvSpPr>
            <p:cNvPr id="101" name="Line 1072">
              <a:extLst>
                <a:ext uri="{FF2B5EF4-FFF2-40B4-BE49-F238E27FC236}">
                  <a16:creationId xmlns:a16="http://schemas.microsoft.com/office/drawing/2014/main" id="{F0A7FEFA-6AD9-4739-A96C-C4DCD2FFEE7D}"/>
                </a:ext>
              </a:extLst>
            </p:cNvPr>
            <p:cNvSpPr>
              <a:spLocks noChangeShapeType="1"/>
            </p:cNvSpPr>
            <p:nvPr/>
          </p:nvSpPr>
          <p:spPr bwMode="auto">
            <a:xfrm flipH="1">
              <a:off x="3552" y="3744"/>
              <a:ext cx="0"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02" name="Text Box 1073">
              <a:extLst>
                <a:ext uri="{FF2B5EF4-FFF2-40B4-BE49-F238E27FC236}">
                  <a16:creationId xmlns:a16="http://schemas.microsoft.com/office/drawing/2014/main" id="{1C0C978F-730D-4BDC-9CEE-7F865E32FEDD}"/>
                </a:ext>
              </a:extLst>
            </p:cNvPr>
            <p:cNvSpPr txBox="1">
              <a:spLocks noChangeArrowheads="1"/>
            </p:cNvSpPr>
            <p:nvPr/>
          </p:nvSpPr>
          <p:spPr bwMode="auto">
            <a:xfrm>
              <a:off x="3456" y="3801"/>
              <a:ext cx="48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fr-FR" altLang="zh-CN" sz="18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Etape 0</a:t>
              </a:r>
              <a:endPar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endParaRPr>
            </a:p>
          </p:txBody>
        </p:sp>
        <p:sp>
          <p:nvSpPr>
            <p:cNvPr id="103" name="Line 1074">
              <a:extLst>
                <a:ext uri="{FF2B5EF4-FFF2-40B4-BE49-F238E27FC236}">
                  <a16:creationId xmlns:a16="http://schemas.microsoft.com/office/drawing/2014/main" id="{F7D207B1-07F7-408F-A4C7-3ED3BAF84215}"/>
                </a:ext>
              </a:extLst>
            </p:cNvPr>
            <p:cNvSpPr>
              <a:spLocks noChangeShapeType="1"/>
            </p:cNvSpPr>
            <p:nvPr/>
          </p:nvSpPr>
          <p:spPr bwMode="auto">
            <a:xfrm>
              <a:off x="1680" y="2352"/>
              <a:ext cx="192"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04" name="Line 1075">
              <a:extLst>
                <a:ext uri="{FF2B5EF4-FFF2-40B4-BE49-F238E27FC236}">
                  <a16:creationId xmlns:a16="http://schemas.microsoft.com/office/drawing/2014/main" id="{847EFA58-4AA1-4933-874C-65AD595198F0}"/>
                </a:ext>
              </a:extLst>
            </p:cNvPr>
            <p:cNvSpPr>
              <a:spLocks noChangeShapeType="1"/>
            </p:cNvSpPr>
            <p:nvPr/>
          </p:nvSpPr>
          <p:spPr bwMode="auto">
            <a:xfrm flipV="1">
              <a:off x="1680" y="2448"/>
              <a:ext cx="192"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05" name="Line 1076">
              <a:extLst>
                <a:ext uri="{FF2B5EF4-FFF2-40B4-BE49-F238E27FC236}">
                  <a16:creationId xmlns:a16="http://schemas.microsoft.com/office/drawing/2014/main" id="{0FE51022-464F-42A3-A4F6-CEA7CFA9573C}"/>
                </a:ext>
              </a:extLst>
            </p:cNvPr>
            <p:cNvSpPr>
              <a:spLocks noChangeShapeType="1"/>
            </p:cNvSpPr>
            <p:nvPr/>
          </p:nvSpPr>
          <p:spPr bwMode="auto">
            <a:xfrm>
              <a:off x="1680" y="3216"/>
              <a:ext cx="72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06" name="Line 1077">
              <a:extLst>
                <a:ext uri="{FF2B5EF4-FFF2-40B4-BE49-F238E27FC236}">
                  <a16:creationId xmlns:a16="http://schemas.microsoft.com/office/drawing/2014/main" id="{66A7D1A7-3F47-4437-96FC-A78CBE44E30E}"/>
                </a:ext>
              </a:extLst>
            </p:cNvPr>
            <p:cNvSpPr>
              <a:spLocks noChangeShapeType="1"/>
            </p:cNvSpPr>
            <p:nvPr/>
          </p:nvSpPr>
          <p:spPr bwMode="auto">
            <a:xfrm flipV="1">
              <a:off x="1680" y="3360"/>
              <a:ext cx="720" cy="14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07" name="Line 1078">
              <a:extLst>
                <a:ext uri="{FF2B5EF4-FFF2-40B4-BE49-F238E27FC236}">
                  <a16:creationId xmlns:a16="http://schemas.microsoft.com/office/drawing/2014/main" id="{A393356F-536A-4018-8ED7-02D94938BB53}"/>
                </a:ext>
              </a:extLst>
            </p:cNvPr>
            <p:cNvSpPr>
              <a:spLocks noChangeShapeType="1"/>
            </p:cNvSpPr>
            <p:nvPr/>
          </p:nvSpPr>
          <p:spPr bwMode="auto">
            <a:xfrm>
              <a:off x="1680" y="2976"/>
              <a:ext cx="1104" cy="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08" name="Line 1079">
              <a:extLst>
                <a:ext uri="{FF2B5EF4-FFF2-40B4-BE49-F238E27FC236}">
                  <a16:creationId xmlns:a16="http://schemas.microsoft.com/office/drawing/2014/main" id="{30D06C4E-AADB-4B56-937D-62B49C377AE0}"/>
                </a:ext>
              </a:extLst>
            </p:cNvPr>
            <p:cNvSpPr>
              <a:spLocks noChangeShapeType="1"/>
            </p:cNvSpPr>
            <p:nvPr/>
          </p:nvSpPr>
          <p:spPr bwMode="auto">
            <a:xfrm flipV="1">
              <a:off x="2688" y="3072"/>
              <a:ext cx="96"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09" name="Line 1080">
              <a:extLst>
                <a:ext uri="{FF2B5EF4-FFF2-40B4-BE49-F238E27FC236}">
                  <a16:creationId xmlns:a16="http://schemas.microsoft.com/office/drawing/2014/main" id="{D5EEEC1E-6DC4-4DAB-B362-C7C8B5E15CBC}"/>
                </a:ext>
              </a:extLst>
            </p:cNvPr>
            <p:cNvSpPr>
              <a:spLocks noChangeShapeType="1"/>
            </p:cNvSpPr>
            <p:nvPr/>
          </p:nvSpPr>
          <p:spPr bwMode="auto">
            <a:xfrm>
              <a:off x="2400" y="2496"/>
              <a:ext cx="720" cy="24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10" name="Line 1081">
              <a:extLst>
                <a:ext uri="{FF2B5EF4-FFF2-40B4-BE49-F238E27FC236}">
                  <a16:creationId xmlns:a16="http://schemas.microsoft.com/office/drawing/2014/main" id="{B2A70A2A-CDB1-48DE-A314-9A8AAD6FC220}"/>
                </a:ext>
              </a:extLst>
            </p:cNvPr>
            <p:cNvSpPr>
              <a:spLocks noChangeShapeType="1"/>
            </p:cNvSpPr>
            <p:nvPr/>
          </p:nvSpPr>
          <p:spPr bwMode="auto">
            <a:xfrm flipV="1">
              <a:off x="3072" y="2736"/>
              <a:ext cx="48" cy="19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fr-FR" sz="2400" b="0" i="0" u="none" strike="noStrike" kern="0" cap="none" spc="0" normalizeH="0" baseline="0" noProof="0" dirty="0">
                <a:ln>
                  <a:noFill/>
                </a:ln>
                <a:solidFill>
                  <a:srgbClr val="000000"/>
                </a:solidFill>
                <a:effectLst/>
                <a:uLnTx/>
                <a:uFillTx/>
                <a:latin typeface="Tahoma" panose="020B0604030504040204" pitchFamily="34" charset="0"/>
              </a:endParaRPr>
            </a:p>
          </p:txBody>
        </p:sp>
        <p:sp>
          <p:nvSpPr>
            <p:cNvPr id="111" name="Text Box 1082">
              <a:extLst>
                <a:ext uri="{FF2B5EF4-FFF2-40B4-BE49-F238E27FC236}">
                  <a16:creationId xmlns:a16="http://schemas.microsoft.com/office/drawing/2014/main" id="{EC612988-178E-462D-8B9F-1B87FA4CDB82}"/>
                </a:ext>
              </a:extLst>
            </p:cNvPr>
            <p:cNvSpPr txBox="1">
              <a:spLocks noChangeArrowheads="1"/>
            </p:cNvSpPr>
            <p:nvPr/>
          </p:nvSpPr>
          <p:spPr bwMode="auto">
            <a:xfrm>
              <a:off x="4183" y="1819"/>
              <a:ext cx="152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zh-CN" sz="2400" b="1" i="0" u="none" strike="noStrike" kern="0" cap="none" spc="0" normalizeH="0" baseline="0" noProof="0" dirty="0" err="1">
                  <a:ln>
                    <a:noFill/>
                  </a:ln>
                  <a:solidFill>
                    <a:srgbClr val="000000"/>
                  </a:solidFill>
                  <a:effectLst/>
                  <a:uLnTx/>
                  <a:uFillTx/>
                  <a:latin typeface="Tahoma" panose="020B0604030504040204" pitchFamily="34" charset="0"/>
                  <a:ea typeface="SimSun" panose="02010600030101010101" pitchFamily="2" charset="-122"/>
                </a:rPr>
                <a:t>agglomerative</a:t>
              </a:r>
              <a:endParaRPr kumimoji="0" lang="fr-FR" altLang="zh-CN" sz="2400" b="1"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endParaRPr>
            </a:p>
          </p:txBody>
        </p:sp>
        <p:sp>
          <p:nvSpPr>
            <p:cNvPr id="112" name="Text Box 1083">
              <a:extLst>
                <a:ext uri="{FF2B5EF4-FFF2-40B4-BE49-F238E27FC236}">
                  <a16:creationId xmlns:a16="http://schemas.microsoft.com/office/drawing/2014/main" id="{28606C6C-111B-4FE4-8239-DC5A7401C7DF}"/>
                </a:ext>
              </a:extLst>
            </p:cNvPr>
            <p:cNvSpPr txBox="1">
              <a:spLocks noChangeArrowheads="1"/>
            </p:cNvSpPr>
            <p:nvPr/>
          </p:nvSpPr>
          <p:spPr bwMode="auto">
            <a:xfrm>
              <a:off x="4412" y="3547"/>
              <a:ext cx="853"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fr-FR" altLang="zh-CN" sz="2400" b="1"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rPr>
                <a:t>divisive</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fr-FR" altLang="zh-CN" sz="2400" b="0" i="0" u="none" strike="noStrike" kern="0" cap="none" spc="0" normalizeH="0" baseline="0" noProof="0" dirty="0">
                <a:ln>
                  <a:noFill/>
                </a:ln>
                <a:solidFill>
                  <a:srgbClr val="000000"/>
                </a:solidFill>
                <a:effectLst/>
                <a:uLnTx/>
                <a:uFillTx/>
                <a:latin typeface="Tahoma" panose="020B0604030504040204" pitchFamily="34" charset="0"/>
                <a:ea typeface="SimSun" panose="02010600030101010101" pitchFamily="2" charset="-122"/>
              </a:endParaRPr>
            </a:p>
          </p:txBody>
        </p:sp>
      </p:grpSp>
      <p:sp>
        <p:nvSpPr>
          <p:cNvPr id="123" name="Titre 1">
            <a:extLst>
              <a:ext uri="{FF2B5EF4-FFF2-40B4-BE49-F238E27FC236}">
                <a16:creationId xmlns:a16="http://schemas.microsoft.com/office/drawing/2014/main" id="{596E38DF-E3C9-45D8-82D1-F3099EC47084}"/>
              </a:ext>
            </a:extLst>
          </p:cNvPr>
          <p:cNvSpPr>
            <a:spLocks noGrp="1"/>
          </p:cNvSpPr>
          <p:nvPr>
            <p:ph type="title"/>
          </p:nvPr>
        </p:nvSpPr>
        <p:spPr>
          <a:xfrm>
            <a:off x="2592925" y="624110"/>
            <a:ext cx="8911687" cy="1280890"/>
          </a:xfrm>
        </p:spPr>
        <p:txBody>
          <a:bodyPr/>
          <a:lstStyle/>
          <a:p>
            <a:r>
              <a:rPr lang="fr-FR" dirty="0">
                <a:solidFill>
                  <a:schemeClr val="accent1"/>
                </a:solidFill>
                <a:latin typeface="+mn-lt"/>
              </a:rPr>
              <a:t>Principe des algorithmes de clustering hiérarchique</a:t>
            </a:r>
          </a:p>
        </p:txBody>
      </p:sp>
    </p:spTree>
    <p:extLst>
      <p:ext uri="{BB962C8B-B14F-4D97-AF65-F5344CB8AC3E}">
        <p14:creationId xmlns:p14="http://schemas.microsoft.com/office/powerpoint/2010/main" val="2110180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F35D20-A5A0-42DC-8848-614E9A7581E0}"/>
              </a:ext>
            </a:extLst>
          </p:cNvPr>
          <p:cNvSpPr>
            <a:spLocks noGrp="1"/>
          </p:cNvSpPr>
          <p:nvPr>
            <p:ph type="title"/>
          </p:nvPr>
        </p:nvSpPr>
        <p:spPr/>
        <p:txBody>
          <a:bodyPr>
            <a:normAutofit/>
          </a:bodyPr>
          <a:lstStyle/>
          <a:p>
            <a:r>
              <a:rPr lang="fr-FR" dirty="0">
                <a:solidFill>
                  <a:schemeClr val="accent1"/>
                </a:solidFill>
                <a:latin typeface="+mn-lt"/>
                <a:ea typeface="+mn-ea"/>
                <a:cs typeface="+mn-cs"/>
              </a:rPr>
              <a:t>Agglomérative clustering</a:t>
            </a:r>
          </a:p>
        </p:txBody>
      </p:sp>
      <p:sp>
        <p:nvSpPr>
          <p:cNvPr id="3" name="Espace réservé du contenu 2">
            <a:extLst>
              <a:ext uri="{FF2B5EF4-FFF2-40B4-BE49-F238E27FC236}">
                <a16:creationId xmlns:a16="http://schemas.microsoft.com/office/drawing/2014/main" id="{CDF4608B-497A-446A-ADA4-D51B998A2381}"/>
              </a:ext>
            </a:extLst>
          </p:cNvPr>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lang="fr-FR" sz="2800" b="0" i="0" u="none" strike="noStrike" baseline="0" dirty="0">
                <a:latin typeface="+mj-lt"/>
              </a:rPr>
              <a:t>Les algorithmes agglomératifs qui considèrent chaque enregistrement comme étant un cluster indépendant puis rassemblent les plus proches en des clusters plus importants, et ainsi de suite jusqu’à atteindre un seul cluster contenant toutes les données.</a:t>
            </a:r>
            <a:endParaRPr kumimoji="0" lang="fr-FR" sz="2800" b="0" i="0" u="none" strike="noStrike" kern="1200" cap="none" spc="0" normalizeH="0" baseline="0" noProof="0" dirty="0">
              <a:ln>
                <a:noFill/>
              </a:ln>
              <a:solidFill>
                <a:srgbClr val="313338"/>
              </a:solidFill>
              <a:effectLst/>
              <a:uLnTx/>
              <a:uFillTx/>
              <a:latin typeface="+mj-lt"/>
              <a:ea typeface="+mn-ea"/>
              <a:cs typeface="+mn-cs"/>
            </a:endParaRPr>
          </a:p>
        </p:txBody>
      </p:sp>
      <p:sp>
        <p:nvSpPr>
          <p:cNvPr id="5" name="Espace réservé du numéro de diapositive 4">
            <a:extLst>
              <a:ext uri="{FF2B5EF4-FFF2-40B4-BE49-F238E27FC236}">
                <a16:creationId xmlns:a16="http://schemas.microsoft.com/office/drawing/2014/main" id="{64FBD1D7-683D-4CA4-955F-601898F8DEFD}"/>
              </a:ext>
            </a:extLst>
          </p:cNvPr>
          <p:cNvSpPr>
            <a:spLocks noGrp="1"/>
          </p:cNvSpPr>
          <p:nvPr>
            <p:ph type="sldNum" sz="quarter" idx="12"/>
          </p:nvPr>
        </p:nvSpPr>
        <p:spPr/>
        <p:txBody>
          <a:bodyPr/>
          <a:lstStyle/>
          <a:p>
            <a:fld id="{F54A3231-3632-4722-BDDC-460418050467}" type="slidenum">
              <a:rPr lang="fr-FR" smtClean="0"/>
              <a:t>39</a:t>
            </a:fld>
            <a:endParaRPr lang="fr-FR" dirty="0"/>
          </a:p>
        </p:txBody>
      </p:sp>
    </p:spTree>
    <p:extLst>
      <p:ext uri="{BB962C8B-B14F-4D97-AF65-F5344CB8AC3E}">
        <p14:creationId xmlns:p14="http://schemas.microsoft.com/office/powerpoint/2010/main" val="2312132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8EF5C5-2A01-45A2-AD57-0F45B6997ED7}"/>
              </a:ext>
            </a:extLst>
          </p:cNvPr>
          <p:cNvSpPr>
            <a:spLocks noGrp="1"/>
          </p:cNvSpPr>
          <p:nvPr>
            <p:ph type="title"/>
          </p:nvPr>
        </p:nvSpPr>
        <p:spPr/>
        <p:txBody>
          <a:bodyPr/>
          <a:lstStyle/>
          <a:p>
            <a:r>
              <a:rPr lang="fr-FR" dirty="0">
                <a:solidFill>
                  <a:schemeClr val="accent1"/>
                </a:solidFill>
              </a:rPr>
              <a:t>Applications du clustering</a:t>
            </a:r>
          </a:p>
        </p:txBody>
      </p:sp>
      <p:sp>
        <p:nvSpPr>
          <p:cNvPr id="3" name="Espace réservé du contenu 2">
            <a:extLst>
              <a:ext uri="{FF2B5EF4-FFF2-40B4-BE49-F238E27FC236}">
                <a16:creationId xmlns:a16="http://schemas.microsoft.com/office/drawing/2014/main" id="{A610B462-30ED-45B7-A2B0-679C0648F807}"/>
              </a:ext>
            </a:extLst>
          </p:cNvPr>
          <p:cNvSpPr>
            <a:spLocks noGrp="1"/>
          </p:cNvSpPr>
          <p:nvPr>
            <p:ph idx="1"/>
          </p:nvPr>
        </p:nvSpPr>
        <p:spPr>
          <a:xfrm>
            <a:off x="1470991" y="2133600"/>
            <a:ext cx="10033621" cy="4100290"/>
          </a:xfrm>
        </p:spPr>
        <p:txBody>
          <a:bodyPr>
            <a:normAutofit fontScale="92500" lnSpcReduction="10000"/>
          </a:bodyPr>
          <a:lstStyle/>
          <a:p>
            <a:pPr defTabSz="914400" fontAlgn="base">
              <a:spcBef>
                <a:spcPct val="20000"/>
              </a:spcBef>
              <a:spcAft>
                <a:spcPct val="0"/>
              </a:spcAft>
              <a:buClr>
                <a:srgbClr val="3333CC"/>
              </a:buClr>
              <a:buSzPct val="60000"/>
              <a:buFont typeface="Wingdings" panose="05000000000000000000" pitchFamily="2" charset="2"/>
              <a:buChar char="n"/>
              <a:defRPr/>
            </a:pPr>
            <a:r>
              <a:rPr lang="fr-FR" sz="2400" dirty="0"/>
              <a:t>Les algorithmes de clustering sont le plus souvent utilisés pour une analyse exploratoire des données.</a:t>
            </a:r>
          </a:p>
          <a:p>
            <a:pPr defTabSz="914400" fontAlgn="base">
              <a:spcBef>
                <a:spcPct val="20000"/>
              </a:spcBef>
              <a:spcAft>
                <a:spcPct val="0"/>
              </a:spcAft>
              <a:buClr>
                <a:srgbClr val="3333CC"/>
              </a:buClr>
              <a:buSzPct val="60000"/>
              <a:buFont typeface="Wingdings" panose="05000000000000000000" pitchFamily="2" charset="2"/>
              <a:buChar char="n"/>
              <a:defRPr/>
            </a:pPr>
            <a:endParaRPr lang="fr-FR" sz="2400" dirty="0"/>
          </a:p>
          <a:p>
            <a:pPr defTabSz="914400" fontAlgn="base">
              <a:spcBef>
                <a:spcPct val="20000"/>
              </a:spcBef>
              <a:spcAft>
                <a:spcPct val="0"/>
              </a:spcAft>
              <a:buClr>
                <a:srgbClr val="3333CC"/>
              </a:buClr>
              <a:buSzPct val="60000"/>
              <a:buFont typeface="Wingdings" panose="05000000000000000000" pitchFamily="2" charset="2"/>
              <a:buChar char="n"/>
              <a:defRPr/>
            </a:pPr>
            <a:r>
              <a:rPr lang="fr-FR" sz="2400" dirty="0"/>
              <a:t>des clients qui ont des comportements similaires (segmentation de marché);</a:t>
            </a:r>
          </a:p>
          <a:p>
            <a:pPr defTabSz="914400" fontAlgn="base">
              <a:spcBef>
                <a:spcPct val="20000"/>
              </a:spcBef>
              <a:spcAft>
                <a:spcPct val="0"/>
              </a:spcAft>
              <a:buClr>
                <a:srgbClr val="3333CC"/>
              </a:buClr>
              <a:buSzPct val="60000"/>
              <a:buFont typeface="Wingdings" panose="05000000000000000000" pitchFamily="2" charset="2"/>
              <a:buChar char="n"/>
              <a:defRPr/>
            </a:pPr>
            <a:endParaRPr lang="fr-FR" sz="2400" dirty="0"/>
          </a:p>
          <a:p>
            <a:pPr defTabSz="914400" fontAlgn="base">
              <a:spcBef>
                <a:spcPct val="20000"/>
              </a:spcBef>
              <a:spcAft>
                <a:spcPct val="0"/>
              </a:spcAft>
              <a:buClr>
                <a:srgbClr val="3333CC"/>
              </a:buClr>
              <a:buSzPct val="60000"/>
              <a:buFont typeface="Wingdings" panose="05000000000000000000" pitchFamily="2" charset="2"/>
              <a:buChar char="n"/>
              <a:defRPr/>
            </a:pPr>
            <a:r>
              <a:rPr lang="fr-FR" sz="2400" dirty="0"/>
              <a:t>des utilisateurs qui ont des usages similaires d'un outil;</a:t>
            </a:r>
          </a:p>
          <a:p>
            <a:pPr defTabSz="914400" fontAlgn="base">
              <a:spcBef>
                <a:spcPct val="20000"/>
              </a:spcBef>
              <a:spcAft>
                <a:spcPct val="0"/>
              </a:spcAft>
              <a:buClr>
                <a:srgbClr val="3333CC"/>
              </a:buClr>
              <a:buSzPct val="60000"/>
              <a:buFont typeface="Wingdings" panose="05000000000000000000" pitchFamily="2" charset="2"/>
              <a:buChar char="n"/>
              <a:defRPr/>
            </a:pPr>
            <a:endParaRPr lang="fr-FR" sz="2400" dirty="0"/>
          </a:p>
          <a:p>
            <a:pPr defTabSz="914400" fontAlgn="base">
              <a:spcBef>
                <a:spcPct val="20000"/>
              </a:spcBef>
              <a:spcAft>
                <a:spcPct val="0"/>
              </a:spcAft>
              <a:buClr>
                <a:srgbClr val="3333CC"/>
              </a:buClr>
              <a:buSzPct val="60000"/>
              <a:buFont typeface="Wingdings" panose="05000000000000000000" pitchFamily="2" charset="2"/>
              <a:buChar char="n"/>
              <a:defRPr/>
            </a:pPr>
            <a:r>
              <a:rPr lang="fr-FR" sz="2400" dirty="0"/>
              <a:t>des communautés dans des réseaux sociaux;</a:t>
            </a:r>
          </a:p>
          <a:p>
            <a:pPr defTabSz="914400" fontAlgn="base">
              <a:spcBef>
                <a:spcPct val="20000"/>
              </a:spcBef>
              <a:spcAft>
                <a:spcPct val="0"/>
              </a:spcAft>
              <a:buClr>
                <a:srgbClr val="3333CC"/>
              </a:buClr>
              <a:buSzPct val="60000"/>
              <a:buFont typeface="Wingdings" panose="05000000000000000000" pitchFamily="2" charset="2"/>
              <a:buChar char="n"/>
              <a:defRPr/>
            </a:pPr>
            <a:endParaRPr lang="fr-FR" sz="2400" dirty="0"/>
          </a:p>
          <a:p>
            <a:pPr defTabSz="914400" fontAlgn="base">
              <a:spcBef>
                <a:spcPct val="20000"/>
              </a:spcBef>
              <a:spcAft>
                <a:spcPct val="0"/>
              </a:spcAft>
              <a:buClr>
                <a:srgbClr val="3333CC"/>
              </a:buClr>
              <a:buSzPct val="60000"/>
              <a:buFont typeface="Wingdings" panose="05000000000000000000" pitchFamily="2" charset="2"/>
              <a:buChar char="n"/>
              <a:defRPr/>
            </a:pPr>
            <a:r>
              <a:rPr lang="fr-FR" sz="2400" dirty="0"/>
              <a:t>des motifs récurrents dans des transactions financières.</a:t>
            </a:r>
          </a:p>
          <a:p>
            <a:pPr marL="0" indent="0">
              <a:buNone/>
            </a:pPr>
            <a:endParaRPr lang="fr-FR" dirty="0"/>
          </a:p>
        </p:txBody>
      </p:sp>
      <p:sp>
        <p:nvSpPr>
          <p:cNvPr id="5" name="Espace réservé du numéro de diapositive 4">
            <a:extLst>
              <a:ext uri="{FF2B5EF4-FFF2-40B4-BE49-F238E27FC236}">
                <a16:creationId xmlns:a16="http://schemas.microsoft.com/office/drawing/2014/main" id="{EA7CFDC4-7796-44F9-91DE-2EED2B9C6388}"/>
              </a:ext>
            </a:extLst>
          </p:cNvPr>
          <p:cNvSpPr>
            <a:spLocks noGrp="1"/>
          </p:cNvSpPr>
          <p:nvPr>
            <p:ph type="sldNum" sz="quarter" idx="12"/>
          </p:nvPr>
        </p:nvSpPr>
        <p:spPr/>
        <p:txBody>
          <a:bodyPr/>
          <a:lstStyle/>
          <a:p>
            <a:fld id="{F54A3231-3632-4722-BDDC-460418050467}" type="slidenum">
              <a:rPr lang="fr-FR" smtClean="0"/>
              <a:t>4</a:t>
            </a:fld>
            <a:endParaRPr lang="fr-FR" dirty="0"/>
          </a:p>
        </p:txBody>
      </p:sp>
    </p:spTree>
    <p:extLst>
      <p:ext uri="{BB962C8B-B14F-4D97-AF65-F5344CB8AC3E}">
        <p14:creationId xmlns:p14="http://schemas.microsoft.com/office/powerpoint/2010/main" val="12601185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99DB5C4A-AC0F-4CF2-B997-A268DDE2A660}"/>
              </a:ext>
            </a:extLst>
          </p:cNvPr>
          <p:cNvSpPr>
            <a:spLocks noGrp="1"/>
          </p:cNvSpPr>
          <p:nvPr>
            <p:ph type="sldNum" sz="quarter" idx="12"/>
          </p:nvPr>
        </p:nvSpPr>
        <p:spPr/>
        <p:txBody>
          <a:bodyPr/>
          <a:lstStyle/>
          <a:p>
            <a:fld id="{F54A3231-3632-4722-BDDC-460418050467}" type="slidenum">
              <a:rPr lang="fr-FR" smtClean="0"/>
              <a:t>40</a:t>
            </a:fld>
            <a:endParaRPr lang="fr-FR" dirty="0"/>
          </a:p>
        </p:txBody>
      </p:sp>
      <p:sp>
        <p:nvSpPr>
          <p:cNvPr id="7" name="Rectangle 3">
            <a:extLst>
              <a:ext uri="{FF2B5EF4-FFF2-40B4-BE49-F238E27FC236}">
                <a16:creationId xmlns:a16="http://schemas.microsoft.com/office/drawing/2014/main" id="{E8C7464E-AEC5-495D-80B6-126BDD53A845}"/>
              </a:ext>
            </a:extLst>
          </p:cNvPr>
          <p:cNvSpPr txBox="1">
            <a:spLocks noChangeArrowheads="1"/>
          </p:cNvSpPr>
          <p:nvPr/>
        </p:nvSpPr>
        <p:spPr>
          <a:xfrm>
            <a:off x="2186609" y="1905000"/>
            <a:ext cx="8458200" cy="5039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spcBef>
                <a:spcPct val="50000"/>
              </a:spcBef>
              <a:buClr>
                <a:srgbClr val="0070C0"/>
              </a:buClr>
              <a:buSzPct val="150000"/>
              <a:buFont typeface="Wingdings" panose="05000000000000000000" pitchFamily="2" charset="2"/>
              <a:buChar char="§"/>
            </a:pPr>
            <a:r>
              <a:rPr lang="fr-FR" altLang="zh-CN" sz="2400" dirty="0">
                <a:ea typeface="SimSun" panose="02010600030101010101" pitchFamily="2" charset="-122"/>
              </a:rPr>
              <a:t>Utilise la matrice de  dissimilarité.  </a:t>
            </a:r>
          </a:p>
          <a:p>
            <a:pPr>
              <a:lnSpc>
                <a:spcPct val="80000"/>
              </a:lnSpc>
              <a:spcBef>
                <a:spcPct val="50000"/>
              </a:spcBef>
              <a:buClr>
                <a:srgbClr val="0070C0"/>
              </a:buClr>
              <a:buSzPct val="150000"/>
              <a:buFont typeface="Wingdings" panose="05000000000000000000" pitchFamily="2" charset="2"/>
              <a:buChar char="§"/>
            </a:pPr>
            <a:r>
              <a:rPr lang="fr-FR" altLang="zh-CN" sz="2400" dirty="0">
                <a:ea typeface="SimSun" panose="02010600030101010101" pitchFamily="2" charset="-122"/>
              </a:rPr>
              <a:t>Fusionne les nœuds qui ont la plus faible dissimilarit</a:t>
            </a:r>
            <a:r>
              <a:rPr lang="fr-FR" altLang="zh-CN" sz="2400" dirty="0">
                <a:latin typeface="Times New Roman" panose="02020603050405020304" pitchFamily="18" charset="0"/>
                <a:ea typeface="SimSun" panose="02010600030101010101" pitchFamily="2" charset="-122"/>
              </a:rPr>
              <a:t>é</a:t>
            </a:r>
          </a:p>
          <a:p>
            <a:pPr>
              <a:lnSpc>
                <a:spcPct val="80000"/>
              </a:lnSpc>
              <a:spcBef>
                <a:spcPct val="50000"/>
              </a:spcBef>
              <a:buClr>
                <a:srgbClr val="0070C0"/>
              </a:buClr>
              <a:buSzPct val="150000"/>
              <a:buFont typeface="Wingdings" panose="05000000000000000000" pitchFamily="2" charset="2"/>
              <a:buChar char="§"/>
            </a:pPr>
            <a:r>
              <a:rPr lang="fr-FR" altLang="zh-CN" sz="2400" dirty="0">
                <a:ea typeface="SimSun" panose="02010600030101010101" pitchFamily="2" charset="-122"/>
              </a:rPr>
              <a:t>On peut se retrouver dans la situation o</a:t>
            </a:r>
            <a:r>
              <a:rPr lang="fr-FR" altLang="zh-CN" sz="2400" dirty="0">
                <a:latin typeface="Times New Roman" panose="02020603050405020304" pitchFamily="18" charset="0"/>
                <a:ea typeface="SimSun" panose="02010600030101010101" pitchFamily="2" charset="-122"/>
              </a:rPr>
              <a:t>ù</a:t>
            </a:r>
            <a:r>
              <a:rPr lang="fr-FR" altLang="zh-CN" sz="2400" dirty="0">
                <a:ea typeface="SimSun" panose="02010600030101010101" pitchFamily="2" charset="-122"/>
              </a:rPr>
              <a:t> tous les nœuds sont dans le même groupe</a:t>
            </a:r>
          </a:p>
        </p:txBody>
      </p:sp>
      <p:grpSp>
        <p:nvGrpSpPr>
          <p:cNvPr id="8" name="Group 4">
            <a:extLst>
              <a:ext uri="{FF2B5EF4-FFF2-40B4-BE49-F238E27FC236}">
                <a16:creationId xmlns:a16="http://schemas.microsoft.com/office/drawing/2014/main" id="{1FC0A328-40CA-422D-A815-DC119FDF2FEE}"/>
              </a:ext>
            </a:extLst>
          </p:cNvPr>
          <p:cNvGrpSpPr>
            <a:grpSpLocks/>
          </p:cNvGrpSpPr>
          <p:nvPr/>
        </p:nvGrpSpPr>
        <p:grpSpPr bwMode="auto">
          <a:xfrm>
            <a:off x="2033337" y="3743707"/>
            <a:ext cx="2631774" cy="2703506"/>
            <a:chOff x="384" y="2496"/>
            <a:chExt cx="1459" cy="1364"/>
          </a:xfrm>
        </p:grpSpPr>
        <p:graphicFrame>
          <p:nvGraphicFramePr>
            <p:cNvPr id="9" name="Object 5">
              <a:extLst>
                <a:ext uri="{FF2B5EF4-FFF2-40B4-BE49-F238E27FC236}">
                  <a16:creationId xmlns:a16="http://schemas.microsoft.com/office/drawing/2014/main" id="{EA4A0286-8CE5-4E4D-8BF8-12CBC1B4FB46}"/>
                </a:ext>
              </a:extLst>
            </p:cNvPr>
            <p:cNvGraphicFramePr>
              <a:graphicFrameLocks noChangeAspect="1"/>
            </p:cNvGraphicFramePr>
            <p:nvPr>
              <p:extLst>
                <p:ext uri="{D42A27DB-BD31-4B8C-83A1-F6EECF244321}">
                  <p14:modId xmlns:p14="http://schemas.microsoft.com/office/powerpoint/2010/main" val="2223930694"/>
                </p:ext>
              </p:extLst>
            </p:nvPr>
          </p:nvGraphicFramePr>
          <p:xfrm>
            <a:off x="384" y="2496"/>
            <a:ext cx="1459" cy="1364"/>
          </p:xfrm>
          <a:graphic>
            <a:graphicData uri="http://schemas.openxmlformats.org/presentationml/2006/ole">
              <mc:AlternateContent xmlns:mc="http://schemas.openxmlformats.org/markup-compatibility/2006">
                <mc:Choice xmlns:v="urn:schemas-microsoft-com:vml" Requires="v">
                  <p:oleObj spid="_x0000_s18536" name="Worksheet" r:id="rId3" imgW="2304953" imgH="2229034" progId="Excel.Sheet.8">
                    <p:embed/>
                  </p:oleObj>
                </mc:Choice>
                <mc:Fallback>
                  <p:oleObj name="Worksheet" r:id="rId3" imgW="2304953" imgH="2229034" progId="Excel.Sheet.8">
                    <p:embed/>
                    <p:pic>
                      <p:nvPicPr>
                        <p:cNvPr id="44050" name="Object 5">
                          <a:extLst>
                            <a:ext uri="{FF2B5EF4-FFF2-40B4-BE49-F238E27FC236}">
                              <a16:creationId xmlns:a16="http://schemas.microsoft.com/office/drawing/2014/main" id="{B088F2DE-AE59-41D4-B364-0A2E18E48A8A}"/>
                            </a:ext>
                          </a:extLst>
                        </p:cNvPr>
                        <p:cNvPicPr>
                          <a:picLocks noChangeAspect="1" noChangeArrowheads="1"/>
                        </p:cNvPicPr>
                        <p:nvPr/>
                      </p:nvPicPr>
                      <p:blipFill>
                        <a:blip r:embed="rId4"/>
                        <a:srcRect/>
                        <a:stretch>
                          <a:fillRect/>
                        </a:stretch>
                      </p:blipFill>
                      <p:spPr bwMode="auto">
                        <a:xfrm>
                          <a:off x="384" y="2496"/>
                          <a:ext cx="1459" cy="1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Oval 6">
              <a:extLst>
                <a:ext uri="{FF2B5EF4-FFF2-40B4-BE49-F238E27FC236}">
                  <a16:creationId xmlns:a16="http://schemas.microsoft.com/office/drawing/2014/main" id="{9385F2B6-8C5E-460B-BC5A-87E6BE8AA0DE}"/>
                </a:ext>
              </a:extLst>
            </p:cNvPr>
            <p:cNvSpPr>
              <a:spLocks noChangeArrowheads="1"/>
            </p:cNvSpPr>
            <p:nvPr/>
          </p:nvSpPr>
          <p:spPr bwMode="auto">
            <a:xfrm>
              <a:off x="816" y="2736"/>
              <a:ext cx="288"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1" name="Oval 7">
              <a:extLst>
                <a:ext uri="{FF2B5EF4-FFF2-40B4-BE49-F238E27FC236}">
                  <a16:creationId xmlns:a16="http://schemas.microsoft.com/office/drawing/2014/main" id="{D43499A0-65B9-4A56-A7C5-5C554C97DFF6}"/>
                </a:ext>
              </a:extLst>
            </p:cNvPr>
            <p:cNvSpPr>
              <a:spLocks noChangeArrowheads="1"/>
            </p:cNvSpPr>
            <p:nvPr/>
          </p:nvSpPr>
          <p:spPr bwMode="auto">
            <a:xfrm>
              <a:off x="816" y="3024"/>
              <a:ext cx="288"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2" name="Oval 8">
              <a:extLst>
                <a:ext uri="{FF2B5EF4-FFF2-40B4-BE49-F238E27FC236}">
                  <a16:creationId xmlns:a16="http://schemas.microsoft.com/office/drawing/2014/main" id="{778E9365-038D-4ACB-B039-F5A3BF61F816}"/>
                </a:ext>
              </a:extLst>
            </p:cNvPr>
            <p:cNvSpPr>
              <a:spLocks noChangeArrowheads="1"/>
            </p:cNvSpPr>
            <p:nvPr/>
          </p:nvSpPr>
          <p:spPr bwMode="auto">
            <a:xfrm>
              <a:off x="1392" y="3024"/>
              <a:ext cx="144"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grpSp>
      <p:grpSp>
        <p:nvGrpSpPr>
          <p:cNvPr id="13" name="Group 9">
            <a:extLst>
              <a:ext uri="{FF2B5EF4-FFF2-40B4-BE49-F238E27FC236}">
                <a16:creationId xmlns:a16="http://schemas.microsoft.com/office/drawing/2014/main" id="{A8BC9057-F11D-4047-A461-D787631E00DB}"/>
              </a:ext>
            </a:extLst>
          </p:cNvPr>
          <p:cNvGrpSpPr>
            <a:grpSpLocks/>
          </p:cNvGrpSpPr>
          <p:nvPr/>
        </p:nvGrpSpPr>
        <p:grpSpPr bwMode="auto">
          <a:xfrm>
            <a:off x="5320748" y="3819907"/>
            <a:ext cx="2209800" cy="2627313"/>
            <a:chOff x="1968" y="2496"/>
            <a:chExt cx="1392" cy="1271"/>
          </a:xfrm>
        </p:grpSpPr>
        <p:graphicFrame>
          <p:nvGraphicFramePr>
            <p:cNvPr id="14" name="Object 10">
              <a:extLst>
                <a:ext uri="{FF2B5EF4-FFF2-40B4-BE49-F238E27FC236}">
                  <a16:creationId xmlns:a16="http://schemas.microsoft.com/office/drawing/2014/main" id="{E2DE4B4A-80A1-484A-BCB8-F9BA30F1ECC0}"/>
                </a:ext>
              </a:extLst>
            </p:cNvPr>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18537" name="Worksheet" r:id="rId5" imgW="2200656" imgH="2076907" progId="Excel.Sheet.8">
                    <p:embed/>
                  </p:oleObj>
                </mc:Choice>
                <mc:Fallback>
                  <p:oleObj name="Worksheet" r:id="rId5" imgW="2200656" imgH="2076907" progId="Excel.Sheet.8">
                    <p:embed/>
                    <p:pic>
                      <p:nvPicPr>
                        <p:cNvPr id="44045" name="Object 10">
                          <a:extLst>
                            <a:ext uri="{FF2B5EF4-FFF2-40B4-BE49-F238E27FC236}">
                              <a16:creationId xmlns:a16="http://schemas.microsoft.com/office/drawing/2014/main" id="{71869D88-C5EA-4E09-9FB1-7B72577034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Oval 11">
              <a:extLst>
                <a:ext uri="{FF2B5EF4-FFF2-40B4-BE49-F238E27FC236}">
                  <a16:creationId xmlns:a16="http://schemas.microsoft.com/office/drawing/2014/main" id="{0EB13DCC-12CB-425F-A478-738F4F9A7836}"/>
                </a:ext>
              </a:extLst>
            </p:cNvPr>
            <p:cNvSpPr>
              <a:spLocks noChangeArrowheads="1"/>
            </p:cNvSpPr>
            <p:nvPr/>
          </p:nvSpPr>
          <p:spPr bwMode="auto">
            <a:xfrm>
              <a:off x="2736" y="3312"/>
              <a:ext cx="288" cy="192"/>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6" name="Oval 12">
              <a:extLst>
                <a:ext uri="{FF2B5EF4-FFF2-40B4-BE49-F238E27FC236}">
                  <a16:creationId xmlns:a16="http://schemas.microsoft.com/office/drawing/2014/main" id="{CA3E2DDF-469E-4882-B40A-1576835911BF}"/>
                </a:ext>
              </a:extLst>
            </p:cNvPr>
            <p:cNvSpPr>
              <a:spLocks noChangeArrowheads="1"/>
            </p:cNvSpPr>
            <p:nvPr/>
          </p:nvSpPr>
          <p:spPr bwMode="auto">
            <a:xfrm>
              <a:off x="2256" y="2688"/>
              <a:ext cx="384" cy="384"/>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7" name="Oval 13">
              <a:extLst>
                <a:ext uri="{FF2B5EF4-FFF2-40B4-BE49-F238E27FC236}">
                  <a16:creationId xmlns:a16="http://schemas.microsoft.com/office/drawing/2014/main" id="{3B71C21A-C90E-400E-9BA4-A133BB99E2C0}"/>
                </a:ext>
              </a:extLst>
            </p:cNvPr>
            <p:cNvSpPr>
              <a:spLocks noChangeArrowheads="1"/>
            </p:cNvSpPr>
            <p:nvPr/>
          </p:nvSpPr>
          <p:spPr bwMode="auto">
            <a:xfrm>
              <a:off x="2352" y="3024"/>
              <a:ext cx="384" cy="240"/>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8" name="Oval 14">
              <a:extLst>
                <a:ext uri="{FF2B5EF4-FFF2-40B4-BE49-F238E27FC236}">
                  <a16:creationId xmlns:a16="http://schemas.microsoft.com/office/drawing/2014/main" id="{494904AF-6402-4016-BDA4-2ECE690EA925}"/>
                </a:ext>
              </a:extLst>
            </p:cNvPr>
            <p:cNvSpPr>
              <a:spLocks noChangeArrowheads="1"/>
            </p:cNvSpPr>
            <p:nvPr/>
          </p:nvSpPr>
          <p:spPr bwMode="auto">
            <a:xfrm>
              <a:off x="2832" y="3024"/>
              <a:ext cx="288"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grpSp>
      <p:grpSp>
        <p:nvGrpSpPr>
          <p:cNvPr id="19" name="Group 15">
            <a:extLst>
              <a:ext uri="{FF2B5EF4-FFF2-40B4-BE49-F238E27FC236}">
                <a16:creationId xmlns:a16="http://schemas.microsoft.com/office/drawing/2014/main" id="{BC88A983-B811-49E9-96AB-722ED274B06E}"/>
              </a:ext>
            </a:extLst>
          </p:cNvPr>
          <p:cNvGrpSpPr>
            <a:grpSpLocks/>
          </p:cNvGrpSpPr>
          <p:nvPr/>
        </p:nvGrpSpPr>
        <p:grpSpPr bwMode="auto">
          <a:xfrm>
            <a:off x="8368748" y="3819907"/>
            <a:ext cx="2209800" cy="2627313"/>
            <a:chOff x="3552" y="2496"/>
            <a:chExt cx="1392" cy="1271"/>
          </a:xfrm>
        </p:grpSpPr>
        <p:graphicFrame>
          <p:nvGraphicFramePr>
            <p:cNvPr id="20" name="Object 16">
              <a:extLst>
                <a:ext uri="{FF2B5EF4-FFF2-40B4-BE49-F238E27FC236}">
                  <a16:creationId xmlns:a16="http://schemas.microsoft.com/office/drawing/2014/main" id="{8810BE5A-8B39-4DB3-96AE-FB8AFAB4D12D}"/>
                </a:ext>
              </a:extLst>
            </p:cNvPr>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18538" name="Worksheet" r:id="rId7" imgW="2200656" imgH="2076907" progId="Excel.Sheet.8">
                    <p:embed/>
                  </p:oleObj>
                </mc:Choice>
                <mc:Fallback>
                  <p:oleObj name="Worksheet" r:id="rId7" imgW="2200656" imgH="2076907" progId="Excel.Sheet.8">
                    <p:embed/>
                    <p:pic>
                      <p:nvPicPr>
                        <p:cNvPr id="44042" name="Object 16">
                          <a:extLst>
                            <a:ext uri="{FF2B5EF4-FFF2-40B4-BE49-F238E27FC236}">
                              <a16:creationId xmlns:a16="http://schemas.microsoft.com/office/drawing/2014/main" id="{8BA02A10-B7B8-4663-A48B-7FFE3D69B8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Oval 17">
              <a:extLst>
                <a:ext uri="{FF2B5EF4-FFF2-40B4-BE49-F238E27FC236}">
                  <a16:creationId xmlns:a16="http://schemas.microsoft.com/office/drawing/2014/main" id="{9581A6C5-4EE9-44E3-82BA-1D3FFC3D3D83}"/>
                </a:ext>
              </a:extLst>
            </p:cNvPr>
            <p:cNvSpPr>
              <a:spLocks noChangeArrowheads="1"/>
            </p:cNvSpPr>
            <p:nvPr/>
          </p:nvSpPr>
          <p:spPr bwMode="auto">
            <a:xfrm>
              <a:off x="3888" y="2688"/>
              <a:ext cx="384" cy="624"/>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2" name="Oval 18">
              <a:extLst>
                <a:ext uri="{FF2B5EF4-FFF2-40B4-BE49-F238E27FC236}">
                  <a16:creationId xmlns:a16="http://schemas.microsoft.com/office/drawing/2014/main" id="{0ABF167A-652F-47F0-97A7-52E7F008ECFD}"/>
                </a:ext>
              </a:extLst>
            </p:cNvPr>
            <p:cNvSpPr>
              <a:spLocks noChangeArrowheads="1"/>
            </p:cNvSpPr>
            <p:nvPr/>
          </p:nvSpPr>
          <p:spPr bwMode="auto">
            <a:xfrm>
              <a:off x="4272" y="3024"/>
              <a:ext cx="480" cy="480"/>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grpSp>
      <p:sp>
        <p:nvSpPr>
          <p:cNvPr id="23" name="Line 19">
            <a:extLst>
              <a:ext uri="{FF2B5EF4-FFF2-40B4-BE49-F238E27FC236}">
                <a16:creationId xmlns:a16="http://schemas.microsoft.com/office/drawing/2014/main" id="{69C1DB50-9C99-4762-A2CF-DFE7927F1FBD}"/>
              </a:ext>
            </a:extLst>
          </p:cNvPr>
          <p:cNvSpPr>
            <a:spLocks noChangeShapeType="1"/>
          </p:cNvSpPr>
          <p:nvPr/>
        </p:nvSpPr>
        <p:spPr bwMode="auto">
          <a:xfrm>
            <a:off x="4787348" y="5343907"/>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24" name="Line 20">
            <a:extLst>
              <a:ext uri="{FF2B5EF4-FFF2-40B4-BE49-F238E27FC236}">
                <a16:creationId xmlns:a16="http://schemas.microsoft.com/office/drawing/2014/main" id="{7BF39A3A-56EA-401D-B540-84DF2EE09531}"/>
              </a:ext>
            </a:extLst>
          </p:cNvPr>
          <p:cNvSpPr>
            <a:spLocks noChangeShapeType="1"/>
          </p:cNvSpPr>
          <p:nvPr/>
        </p:nvSpPr>
        <p:spPr bwMode="auto">
          <a:xfrm>
            <a:off x="7759148" y="5267707"/>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27" name="Titre 1">
            <a:extLst>
              <a:ext uri="{FF2B5EF4-FFF2-40B4-BE49-F238E27FC236}">
                <a16:creationId xmlns:a16="http://schemas.microsoft.com/office/drawing/2014/main" id="{1CFAB460-9479-4D3C-BCDB-2479894C415A}"/>
              </a:ext>
            </a:extLst>
          </p:cNvPr>
          <p:cNvSpPr>
            <a:spLocks noGrp="1"/>
          </p:cNvSpPr>
          <p:nvPr>
            <p:ph type="title"/>
          </p:nvPr>
        </p:nvSpPr>
        <p:spPr>
          <a:xfrm>
            <a:off x="2592925" y="624110"/>
            <a:ext cx="8911687" cy="1072168"/>
          </a:xfrm>
        </p:spPr>
        <p:txBody>
          <a:bodyPr>
            <a:normAutofit fontScale="90000"/>
          </a:bodyPr>
          <a:lstStyle/>
          <a:p>
            <a:r>
              <a:rPr lang="fr-FR" dirty="0">
                <a:solidFill>
                  <a:schemeClr val="accent1"/>
                </a:solidFill>
                <a:latin typeface="+mn-lt"/>
                <a:ea typeface="+mn-ea"/>
                <a:cs typeface="+mn-cs"/>
              </a:rPr>
              <a:t>Principe de l’algorithme d’agglomérative clustering</a:t>
            </a:r>
          </a:p>
        </p:txBody>
      </p:sp>
    </p:spTree>
    <p:extLst>
      <p:ext uri="{BB962C8B-B14F-4D97-AF65-F5344CB8AC3E}">
        <p14:creationId xmlns:p14="http://schemas.microsoft.com/office/powerpoint/2010/main" val="20466882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A3F73-0C86-498F-B55F-404F864F6BEC}"/>
              </a:ext>
            </a:extLst>
          </p:cNvPr>
          <p:cNvSpPr>
            <a:spLocks noGrp="1"/>
          </p:cNvSpPr>
          <p:nvPr>
            <p:ph type="title"/>
          </p:nvPr>
        </p:nvSpPr>
        <p:spPr>
          <a:xfrm>
            <a:off x="2133601" y="624110"/>
            <a:ext cx="9371012" cy="1164933"/>
          </a:xfrm>
        </p:spPr>
        <p:txBody>
          <a:bodyPr>
            <a:normAutofit fontScale="90000"/>
          </a:bodyPr>
          <a:lstStyle/>
          <a:p>
            <a:r>
              <a:rPr lang="fr-FR" sz="4000" dirty="0">
                <a:solidFill>
                  <a:schemeClr val="accent1"/>
                </a:solidFill>
                <a:latin typeface="+mn-lt"/>
                <a:ea typeface="+mn-ea"/>
                <a:cs typeface="+mn-cs"/>
              </a:rPr>
              <a:t>Mise en place de l’algorithme d’agglomérative clustering</a:t>
            </a:r>
          </a:p>
        </p:txBody>
      </p:sp>
      <p:sp>
        <p:nvSpPr>
          <p:cNvPr id="3" name="Espace réservé du contenu 2">
            <a:extLst>
              <a:ext uri="{FF2B5EF4-FFF2-40B4-BE49-F238E27FC236}">
                <a16:creationId xmlns:a16="http://schemas.microsoft.com/office/drawing/2014/main" id="{960488FE-7E3C-44A4-93F8-ACDF07464EED}"/>
              </a:ext>
            </a:extLst>
          </p:cNvPr>
          <p:cNvSpPr>
            <a:spLocks noGrp="1"/>
          </p:cNvSpPr>
          <p:nvPr>
            <p:ph idx="1"/>
          </p:nvPr>
        </p:nvSpPr>
        <p:spPr>
          <a:xfrm>
            <a:off x="1842053" y="2107096"/>
            <a:ext cx="3445564" cy="4293704"/>
          </a:xfrm>
        </p:spPr>
        <p:txBody>
          <a:bodyPr>
            <a:normAutofit lnSpcReduction="10000"/>
          </a:bodyPr>
          <a:lstStyle/>
          <a:p>
            <a:pPr>
              <a:buFont typeface="+mj-lt"/>
              <a:buAutoNum type="arabicPeriod"/>
            </a:pPr>
            <a:r>
              <a:rPr lang="fr-FR" sz="2000" b="0" i="0" dirty="0">
                <a:solidFill>
                  <a:srgbClr val="292929"/>
                </a:solidFill>
                <a:effectLst/>
                <a:latin typeface="+mj-lt"/>
              </a:rPr>
              <a:t>Initialement, tous les points de données forment un cluster à part entière.</a:t>
            </a:r>
          </a:p>
          <a:p>
            <a:pPr>
              <a:buFont typeface="+mj-lt"/>
              <a:buAutoNum type="arabicPeriod"/>
            </a:pPr>
            <a:r>
              <a:rPr lang="fr-FR" sz="2000" b="0" i="0" dirty="0">
                <a:solidFill>
                  <a:srgbClr val="292929"/>
                </a:solidFill>
                <a:effectLst/>
                <a:latin typeface="+mj-lt"/>
              </a:rPr>
              <a:t>Prenez deux clusters les plus proches et joignez-les pour former un seul cluster.</a:t>
            </a:r>
          </a:p>
          <a:p>
            <a:pPr>
              <a:buFont typeface="+mj-lt"/>
              <a:buAutoNum type="arabicPeriod"/>
            </a:pPr>
            <a:r>
              <a:rPr lang="fr-FR" sz="2000" b="0" i="0" dirty="0">
                <a:solidFill>
                  <a:srgbClr val="292929"/>
                </a:solidFill>
                <a:effectLst/>
                <a:latin typeface="+mj-lt"/>
              </a:rPr>
              <a:t>Procédez récursivement à l'étape 2 jusqu'à obtenir le nombre de clusters souhaité.</a:t>
            </a:r>
          </a:p>
          <a:p>
            <a:pPr marL="0" indent="0">
              <a:buNone/>
            </a:pPr>
            <a:endParaRPr lang="fr-FR" sz="2000" dirty="0">
              <a:latin typeface="+mj-lt"/>
            </a:endParaRPr>
          </a:p>
        </p:txBody>
      </p:sp>
      <p:sp>
        <p:nvSpPr>
          <p:cNvPr id="5" name="Espace réservé du numéro de diapositive 4">
            <a:extLst>
              <a:ext uri="{FF2B5EF4-FFF2-40B4-BE49-F238E27FC236}">
                <a16:creationId xmlns:a16="http://schemas.microsoft.com/office/drawing/2014/main" id="{68D317BA-33FD-4544-80A9-86D3E2E50915}"/>
              </a:ext>
            </a:extLst>
          </p:cNvPr>
          <p:cNvSpPr>
            <a:spLocks noGrp="1"/>
          </p:cNvSpPr>
          <p:nvPr>
            <p:ph type="sldNum" sz="quarter" idx="12"/>
          </p:nvPr>
        </p:nvSpPr>
        <p:spPr/>
        <p:txBody>
          <a:bodyPr/>
          <a:lstStyle/>
          <a:p>
            <a:fld id="{F54A3231-3632-4722-BDDC-460418050467}" type="slidenum">
              <a:rPr lang="fr-FR" smtClean="0"/>
              <a:t>41</a:t>
            </a:fld>
            <a:endParaRPr lang="fr-FR" dirty="0"/>
          </a:p>
        </p:txBody>
      </p:sp>
      <p:pic>
        <p:nvPicPr>
          <p:cNvPr id="7" name="Image 6">
            <a:extLst>
              <a:ext uri="{FF2B5EF4-FFF2-40B4-BE49-F238E27FC236}">
                <a16:creationId xmlns:a16="http://schemas.microsoft.com/office/drawing/2014/main" id="{359F2B50-2580-488A-968A-78BAFE6A8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930" y="1905000"/>
            <a:ext cx="6310154" cy="4668078"/>
          </a:xfrm>
          <a:prstGeom prst="rect">
            <a:avLst/>
          </a:prstGeom>
        </p:spPr>
      </p:pic>
    </p:spTree>
    <p:extLst>
      <p:ext uri="{BB962C8B-B14F-4D97-AF65-F5344CB8AC3E}">
        <p14:creationId xmlns:p14="http://schemas.microsoft.com/office/powerpoint/2010/main" val="77504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71D9E2-3E0F-4406-AF0E-21AC7ED84B3C}"/>
              </a:ext>
            </a:extLst>
          </p:cNvPr>
          <p:cNvSpPr>
            <a:spLocks noGrp="1"/>
          </p:cNvSpPr>
          <p:nvPr>
            <p:ph type="title"/>
          </p:nvPr>
        </p:nvSpPr>
        <p:spPr/>
        <p:txBody>
          <a:bodyPr>
            <a:normAutofit fontScale="90000"/>
          </a:bodyPr>
          <a:lstStyle/>
          <a:p>
            <a:r>
              <a:rPr lang="fr-FR" dirty="0">
                <a:solidFill>
                  <a:schemeClr val="accent1"/>
                </a:solidFill>
                <a:latin typeface="+mn-lt"/>
                <a:ea typeface="+mn-ea"/>
                <a:cs typeface="+mn-cs"/>
              </a:rPr>
              <a:t>Comment joindre deux clusters pour n'en former qu'un seul ?</a:t>
            </a:r>
            <a:br>
              <a:rPr lang="fr-FR" dirty="0">
                <a:solidFill>
                  <a:schemeClr val="accent1"/>
                </a:solidFill>
                <a:latin typeface="+mn-lt"/>
                <a:ea typeface="+mn-ea"/>
                <a:cs typeface="+mn-cs"/>
              </a:rPr>
            </a:br>
            <a:endParaRPr lang="fr-FR" dirty="0">
              <a:solidFill>
                <a:schemeClr val="accent1"/>
              </a:solidFill>
              <a:latin typeface="+mn-lt"/>
              <a:ea typeface="+mn-ea"/>
              <a:cs typeface="+mn-cs"/>
            </a:endParaRPr>
          </a:p>
        </p:txBody>
      </p:sp>
      <p:sp>
        <p:nvSpPr>
          <p:cNvPr id="3" name="Espace réservé du contenu 2">
            <a:extLst>
              <a:ext uri="{FF2B5EF4-FFF2-40B4-BE49-F238E27FC236}">
                <a16:creationId xmlns:a16="http://schemas.microsoft.com/office/drawing/2014/main" id="{7A06F5CC-8FC9-45B0-B8FE-591BBE3EBAD7}"/>
              </a:ext>
            </a:extLst>
          </p:cNvPr>
          <p:cNvSpPr>
            <a:spLocks noGrp="1"/>
          </p:cNvSpPr>
          <p:nvPr>
            <p:ph idx="1"/>
          </p:nvPr>
        </p:nvSpPr>
        <p:spPr/>
        <p:txBody>
          <a:bodyPr>
            <a:normAutofit lnSpcReduction="10000"/>
          </a:bodyPr>
          <a:lstStyle/>
          <a:p>
            <a:pPr marL="0" marR="0" lvl="0" indent="0" algn="l" defTabSz="914400" rtl="0" eaLnBrk="1" fontAlgn="base" latinLnBrk="0" hangingPunct="1">
              <a:lnSpc>
                <a:spcPct val="110000"/>
              </a:lnSpc>
              <a:spcBef>
                <a:spcPct val="20000"/>
              </a:spcBef>
              <a:spcAft>
                <a:spcPct val="0"/>
              </a:spcAft>
              <a:buClr>
                <a:srgbClr val="3333CC"/>
              </a:buClr>
              <a:buSzPct val="60000"/>
              <a:buNone/>
              <a:tabLst/>
              <a:defRPr/>
            </a:pPr>
            <a:endParaRPr kumimoji="0" lang="fr-FR" sz="1800" b="0" i="0" u="none" strike="noStrike" kern="1200" cap="none" spc="0" normalizeH="0" baseline="0" noProof="0" dirty="0">
              <a:ln>
                <a:noFill/>
              </a:ln>
              <a:solidFill>
                <a:srgbClr val="292929"/>
              </a:solidFill>
              <a:effectLst/>
              <a:uLnTx/>
              <a:uFillTx/>
              <a:latin typeface="Century Gothic" panose="020B0502020202020204"/>
              <a:ea typeface="+mn-ea"/>
              <a:cs typeface="+mn-cs"/>
            </a:endParaRPr>
          </a:p>
          <a:p>
            <a:pPr marL="0" marR="0" lvl="0" indent="0" algn="l" defTabSz="914400" rtl="0" eaLnBrk="1" fontAlgn="base" latinLnBrk="0" hangingPunct="1">
              <a:lnSpc>
                <a:spcPct val="110000"/>
              </a:lnSpc>
              <a:spcBef>
                <a:spcPct val="20000"/>
              </a:spcBef>
              <a:spcAft>
                <a:spcPct val="0"/>
              </a:spcAft>
              <a:buClr>
                <a:srgbClr val="3333CC"/>
              </a:buClr>
              <a:buSzPct val="60000"/>
              <a:buNone/>
              <a:tabLst/>
              <a:defRPr/>
            </a:pPr>
            <a:r>
              <a:rPr lang="fr-FR" sz="2000" b="0" i="0" dirty="0">
                <a:solidFill>
                  <a:srgbClr val="292929"/>
                </a:solidFill>
                <a:effectLst/>
                <a:latin typeface="+mj-lt"/>
              </a:rPr>
              <a:t>Pour obtenir le nombre souhaité de clusters, le nombre de clusters doit être :</a:t>
            </a: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panose="05000000000000000000" pitchFamily="2" charset="2"/>
              <a:buChar char="n"/>
              <a:tabLst/>
              <a:defRPr/>
            </a:pPr>
            <a:r>
              <a:rPr lang="fr-FR" sz="2000" b="0" i="0" dirty="0">
                <a:solidFill>
                  <a:srgbClr val="292929"/>
                </a:solidFill>
                <a:effectLst/>
                <a:latin typeface="+mj-lt"/>
              </a:rPr>
              <a:t>réduit par rapport à n cluster initial (n est égal au nombre total de points de données). </a:t>
            </a: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panose="05000000000000000000" pitchFamily="2" charset="2"/>
              <a:buChar char="n"/>
              <a:tabLst/>
              <a:defRPr/>
            </a:pPr>
            <a:r>
              <a:rPr lang="fr-FR" sz="2000" b="0" i="0" dirty="0">
                <a:solidFill>
                  <a:srgbClr val="292929"/>
                </a:solidFill>
                <a:effectLst/>
                <a:latin typeface="+mj-lt"/>
              </a:rPr>
              <a:t>Deux clusters sont combinés en calculant la similarité entre eux.</a:t>
            </a:r>
          </a:p>
          <a:p>
            <a:pPr marL="342900" marR="0" lvl="0" indent="-342900" algn="l" defTabSz="914400" rtl="0" eaLnBrk="1" fontAlgn="base" latinLnBrk="0" hangingPunct="1">
              <a:lnSpc>
                <a:spcPct val="110000"/>
              </a:lnSpc>
              <a:spcBef>
                <a:spcPct val="20000"/>
              </a:spcBef>
              <a:spcAft>
                <a:spcPct val="0"/>
              </a:spcAft>
              <a:buClr>
                <a:srgbClr val="3333CC"/>
              </a:buClr>
              <a:buSzPct val="60000"/>
              <a:buFont typeface="Wingdings" panose="05000000000000000000" pitchFamily="2" charset="2"/>
              <a:buChar char="n"/>
              <a:tabLst/>
              <a:defRPr/>
            </a:pPr>
            <a:endParaRPr lang="fr-FR" sz="2000" dirty="0">
              <a:solidFill>
                <a:srgbClr val="292929"/>
              </a:solidFill>
              <a:latin typeface="+mj-lt"/>
            </a:endParaRPr>
          </a:p>
          <a:p>
            <a:pPr marL="0" marR="0" lvl="0" indent="0" algn="l" defTabSz="914400" rtl="0" eaLnBrk="1" fontAlgn="base" latinLnBrk="0" hangingPunct="1">
              <a:lnSpc>
                <a:spcPct val="110000"/>
              </a:lnSpc>
              <a:spcBef>
                <a:spcPct val="20000"/>
              </a:spcBef>
              <a:spcAft>
                <a:spcPct val="0"/>
              </a:spcAft>
              <a:buClr>
                <a:srgbClr val="3333CC"/>
              </a:buClr>
              <a:buSzPct val="60000"/>
              <a:buNone/>
              <a:tabLst/>
              <a:defRPr/>
            </a:pPr>
            <a:r>
              <a:rPr lang="fr-FR" sz="2000" b="0" i="0" dirty="0">
                <a:solidFill>
                  <a:srgbClr val="292929"/>
                </a:solidFill>
                <a:effectLst/>
                <a:latin typeface="+mj-lt"/>
              </a:rPr>
              <a:t>A partir de là, on peut donc obtenir un dendrogramme qui </a:t>
            </a:r>
            <a:r>
              <a:rPr lang="fr-FR" sz="2000" b="0" i="0" dirty="0">
                <a:solidFill>
                  <a:srgbClr val="292929"/>
                </a:solidFill>
                <a:effectLst/>
                <a:latin typeface="source-serif-pro"/>
              </a:rPr>
              <a:t> </a:t>
            </a:r>
            <a:r>
              <a:rPr lang="fr-FR" sz="2000" dirty="0">
                <a:solidFill>
                  <a:srgbClr val="292929"/>
                </a:solidFill>
                <a:latin typeface="+mj-lt"/>
              </a:rPr>
              <a:t>donne une image complète du chemin emprunté, allant de tous les points individuels (en bas du graphique) à un seul point/cluster (en haut du graphique).  </a:t>
            </a:r>
          </a:p>
        </p:txBody>
      </p:sp>
      <p:sp>
        <p:nvSpPr>
          <p:cNvPr id="4" name="Espace réservé du numéro de diapositive 3">
            <a:extLst>
              <a:ext uri="{FF2B5EF4-FFF2-40B4-BE49-F238E27FC236}">
                <a16:creationId xmlns:a16="http://schemas.microsoft.com/office/drawing/2014/main" id="{3AE7125B-AFB1-484E-B107-7BD8C8045640}"/>
              </a:ext>
            </a:extLst>
          </p:cNvPr>
          <p:cNvSpPr>
            <a:spLocks noGrp="1"/>
          </p:cNvSpPr>
          <p:nvPr>
            <p:ph type="sldNum" sz="quarter" idx="12"/>
          </p:nvPr>
        </p:nvSpPr>
        <p:spPr/>
        <p:txBody>
          <a:bodyPr/>
          <a:lstStyle/>
          <a:p>
            <a:fld id="{F54A3231-3632-4722-BDDC-460418050467}" type="slidenum">
              <a:rPr lang="fr-FR" smtClean="0"/>
              <a:t>42</a:t>
            </a:fld>
            <a:endParaRPr lang="fr-FR" dirty="0"/>
          </a:p>
        </p:txBody>
      </p:sp>
    </p:spTree>
    <p:extLst>
      <p:ext uri="{BB962C8B-B14F-4D97-AF65-F5344CB8AC3E}">
        <p14:creationId xmlns:p14="http://schemas.microsoft.com/office/powerpoint/2010/main" val="3650902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68243-3D4A-483A-8BA8-7771ACA96D86}"/>
              </a:ext>
            </a:extLst>
          </p:cNvPr>
          <p:cNvSpPr>
            <a:spLocks noGrp="1"/>
          </p:cNvSpPr>
          <p:nvPr>
            <p:ph type="title"/>
          </p:nvPr>
        </p:nvSpPr>
        <p:spPr>
          <a:xfrm>
            <a:off x="2072377" y="624110"/>
            <a:ext cx="9432235" cy="1280890"/>
          </a:xfrm>
        </p:spPr>
        <p:txBody>
          <a:bodyPr>
            <a:normAutofit/>
          </a:bodyPr>
          <a:lstStyle/>
          <a:p>
            <a:r>
              <a:rPr lang="fr-FR" sz="3200" dirty="0">
                <a:solidFill>
                  <a:schemeClr val="accent1"/>
                </a:solidFill>
                <a:latin typeface="+mn-lt"/>
                <a:ea typeface="+mn-ea"/>
                <a:cs typeface="+mn-cs"/>
              </a:rPr>
              <a:t>Implémentation</a:t>
            </a:r>
            <a:r>
              <a:rPr lang="fr-FR" sz="3200" dirty="0"/>
              <a:t> </a:t>
            </a:r>
            <a:r>
              <a:rPr lang="fr-FR" sz="3200" dirty="0">
                <a:solidFill>
                  <a:schemeClr val="accent1"/>
                </a:solidFill>
                <a:latin typeface="+mn-lt"/>
                <a:ea typeface="+mn-ea"/>
                <a:cs typeface="+mn-cs"/>
              </a:rPr>
              <a:t>l’algorithme d’agglomérative clustering avec python</a:t>
            </a:r>
            <a:endParaRPr lang="fr-FR" sz="3200" dirty="0"/>
          </a:p>
        </p:txBody>
      </p:sp>
      <p:sp>
        <p:nvSpPr>
          <p:cNvPr id="3" name="Espace réservé du contenu 2">
            <a:extLst>
              <a:ext uri="{FF2B5EF4-FFF2-40B4-BE49-F238E27FC236}">
                <a16:creationId xmlns:a16="http://schemas.microsoft.com/office/drawing/2014/main" id="{A4E2A425-4DDA-4413-BACE-FF890E8EBA07}"/>
              </a:ext>
            </a:extLst>
          </p:cNvPr>
          <p:cNvSpPr>
            <a:spLocks noGrp="1"/>
          </p:cNvSpPr>
          <p:nvPr>
            <p:ph idx="1"/>
          </p:nvPr>
        </p:nvSpPr>
        <p:spPr>
          <a:xfrm>
            <a:off x="1913021" y="2173356"/>
            <a:ext cx="3454109" cy="3777622"/>
          </a:xfrm>
        </p:spPr>
        <p:txBody>
          <a:bodyPr/>
          <a:lstStyle/>
          <a:p>
            <a:pPr>
              <a:buClr>
                <a:srgbClr val="0070C0"/>
              </a:buClr>
              <a:buSzPct val="150000"/>
              <a:buFont typeface="Wingdings" panose="05000000000000000000" pitchFamily="2" charset="2"/>
              <a:buChar char="§"/>
            </a:pPr>
            <a:r>
              <a:rPr lang="fr-FR" dirty="0"/>
              <a:t>Importer la fonction </a:t>
            </a:r>
            <a:r>
              <a:rPr lang="fr-FR" b="1" dirty="0" err="1"/>
              <a:t>AgglomerativeClustering</a:t>
            </a:r>
            <a:r>
              <a:rPr lang="fr-FR" dirty="0"/>
              <a:t> du module </a:t>
            </a:r>
            <a:r>
              <a:rPr lang="fr-FR" b="1" dirty="0" err="1"/>
              <a:t>sklearn.cluster</a:t>
            </a:r>
            <a:r>
              <a:rPr lang="fr-FR" b="1" dirty="0"/>
              <a:t>.</a:t>
            </a:r>
          </a:p>
          <a:p>
            <a:pPr>
              <a:buClr>
                <a:srgbClr val="0070C0"/>
              </a:buClr>
              <a:buSzPct val="150000"/>
              <a:buFont typeface="Wingdings" panose="05000000000000000000" pitchFamily="2" charset="2"/>
              <a:buChar char="§"/>
            </a:pPr>
            <a:endParaRPr lang="fr-FR" b="1" dirty="0"/>
          </a:p>
          <a:p>
            <a:pPr>
              <a:buClr>
                <a:srgbClr val="0070C0"/>
              </a:buClr>
              <a:buSzPct val="150000"/>
              <a:buFont typeface="Wingdings" panose="05000000000000000000" pitchFamily="2" charset="2"/>
              <a:buChar char="§"/>
            </a:pPr>
            <a:r>
              <a:rPr lang="fr-FR" dirty="0"/>
              <a:t>Utiliser la distance de « </a:t>
            </a:r>
            <a:r>
              <a:rPr lang="fr-FR" b="1" dirty="0" err="1"/>
              <a:t>ward</a:t>
            </a:r>
            <a:r>
              <a:rPr lang="fr-FR" b="1" dirty="0"/>
              <a:t> »</a:t>
            </a:r>
            <a:r>
              <a:rPr lang="fr-FR" dirty="0"/>
              <a:t> pour déterminer la matrice de dissimilarité</a:t>
            </a:r>
          </a:p>
          <a:p>
            <a:pPr>
              <a:buClr>
                <a:srgbClr val="0070C0"/>
              </a:buClr>
              <a:buSzPct val="150000"/>
              <a:buFont typeface="Wingdings" panose="05000000000000000000" pitchFamily="2" charset="2"/>
              <a:buChar char="§"/>
            </a:pPr>
            <a:r>
              <a:rPr lang="fr-FR" dirty="0"/>
              <a:t>Tracer le dendrogramme</a:t>
            </a:r>
            <a:r>
              <a:rPr lang="fr-FR" b="1" dirty="0"/>
              <a:t> </a:t>
            </a:r>
          </a:p>
          <a:p>
            <a:pPr marL="0" indent="0">
              <a:buNone/>
            </a:pPr>
            <a:endParaRPr lang="fr-FR" dirty="0"/>
          </a:p>
        </p:txBody>
      </p:sp>
      <p:sp>
        <p:nvSpPr>
          <p:cNvPr id="4" name="Espace réservé du numéro de diapositive 3">
            <a:extLst>
              <a:ext uri="{FF2B5EF4-FFF2-40B4-BE49-F238E27FC236}">
                <a16:creationId xmlns:a16="http://schemas.microsoft.com/office/drawing/2014/main" id="{F026BBBF-7038-483E-B799-F4F159D40C18}"/>
              </a:ext>
            </a:extLst>
          </p:cNvPr>
          <p:cNvSpPr>
            <a:spLocks noGrp="1"/>
          </p:cNvSpPr>
          <p:nvPr>
            <p:ph type="sldNum" sz="quarter" idx="12"/>
          </p:nvPr>
        </p:nvSpPr>
        <p:spPr/>
        <p:txBody>
          <a:bodyPr/>
          <a:lstStyle/>
          <a:p>
            <a:fld id="{F54A3231-3632-4722-BDDC-460418050467}" type="slidenum">
              <a:rPr lang="fr-FR" smtClean="0"/>
              <a:t>43</a:t>
            </a:fld>
            <a:endParaRPr lang="fr-FR" dirty="0"/>
          </a:p>
        </p:txBody>
      </p:sp>
      <p:pic>
        <p:nvPicPr>
          <p:cNvPr id="6" name="Image 5">
            <a:extLst>
              <a:ext uri="{FF2B5EF4-FFF2-40B4-BE49-F238E27FC236}">
                <a16:creationId xmlns:a16="http://schemas.microsoft.com/office/drawing/2014/main" id="{236B24AE-8DFA-4433-9AA9-8F034E930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4695" y="2173356"/>
            <a:ext cx="6077798" cy="4227444"/>
          </a:xfrm>
          <a:prstGeom prst="rect">
            <a:avLst/>
          </a:prstGeom>
        </p:spPr>
      </p:pic>
    </p:spTree>
    <p:extLst>
      <p:ext uri="{BB962C8B-B14F-4D97-AF65-F5344CB8AC3E}">
        <p14:creationId xmlns:p14="http://schemas.microsoft.com/office/powerpoint/2010/main" val="914999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DCAB83-76F3-468F-ABEE-D3867692AEBE}"/>
              </a:ext>
            </a:extLst>
          </p:cNvPr>
          <p:cNvSpPr>
            <a:spLocks noGrp="1"/>
          </p:cNvSpPr>
          <p:nvPr>
            <p:ph type="title"/>
          </p:nvPr>
        </p:nvSpPr>
        <p:spPr/>
        <p:txBody>
          <a:bodyPr>
            <a:normAutofit/>
          </a:bodyPr>
          <a:lstStyle/>
          <a:p>
            <a:r>
              <a:rPr lang="fr-FR" sz="3200" dirty="0">
                <a:solidFill>
                  <a:schemeClr val="accent1"/>
                </a:solidFill>
                <a:latin typeface="+mn-lt"/>
                <a:ea typeface="+mn-ea"/>
                <a:cs typeface="+mn-cs"/>
              </a:rPr>
              <a:t>Dendrogramme pour l’agglomérative clustering</a:t>
            </a:r>
          </a:p>
        </p:txBody>
      </p:sp>
      <p:sp>
        <p:nvSpPr>
          <p:cNvPr id="4" name="Espace réservé du numéro de diapositive 3">
            <a:extLst>
              <a:ext uri="{FF2B5EF4-FFF2-40B4-BE49-F238E27FC236}">
                <a16:creationId xmlns:a16="http://schemas.microsoft.com/office/drawing/2014/main" id="{1E1DEFC3-70D7-43BE-979A-459FB4EA3454}"/>
              </a:ext>
            </a:extLst>
          </p:cNvPr>
          <p:cNvSpPr>
            <a:spLocks noGrp="1"/>
          </p:cNvSpPr>
          <p:nvPr>
            <p:ph type="sldNum" sz="quarter" idx="12"/>
          </p:nvPr>
        </p:nvSpPr>
        <p:spPr/>
        <p:txBody>
          <a:bodyPr/>
          <a:lstStyle/>
          <a:p>
            <a:fld id="{F54A3231-3632-4722-BDDC-460418050467}" type="slidenum">
              <a:rPr lang="fr-FR" smtClean="0"/>
              <a:t>44</a:t>
            </a:fld>
            <a:endParaRPr lang="fr-FR" dirty="0"/>
          </a:p>
        </p:txBody>
      </p:sp>
      <p:sp>
        <p:nvSpPr>
          <p:cNvPr id="5" name="Espace réservé du contenu 4">
            <a:extLst>
              <a:ext uri="{FF2B5EF4-FFF2-40B4-BE49-F238E27FC236}">
                <a16:creationId xmlns:a16="http://schemas.microsoft.com/office/drawing/2014/main" id="{47AD3BD4-A78B-433E-B802-9CFF9AC03553}"/>
              </a:ext>
            </a:extLst>
          </p:cNvPr>
          <p:cNvSpPr>
            <a:spLocks noGrp="1"/>
          </p:cNvSpPr>
          <p:nvPr>
            <p:ph idx="1"/>
          </p:nvPr>
        </p:nvSpPr>
        <p:spPr>
          <a:xfrm>
            <a:off x="2229535" y="2098936"/>
            <a:ext cx="3506788" cy="3777622"/>
          </a:xfrm>
        </p:spPr>
        <p:txBody>
          <a:bodyPr/>
          <a:lstStyle/>
          <a:p>
            <a:pPr>
              <a:buClr>
                <a:srgbClr val="0070C0"/>
              </a:buClr>
              <a:buSzPct val="150000"/>
              <a:buFont typeface="Wingdings" panose="05000000000000000000" pitchFamily="2" charset="2"/>
              <a:buChar char="§"/>
            </a:pPr>
            <a:r>
              <a:rPr lang="fr-FR" dirty="0"/>
              <a:t>Deux groupes sont formés à partir du dendrogramme. </a:t>
            </a:r>
          </a:p>
          <a:p>
            <a:pPr>
              <a:buClr>
                <a:srgbClr val="0070C0"/>
              </a:buClr>
              <a:buSzPct val="150000"/>
              <a:buFont typeface="Wingdings" panose="05000000000000000000" pitchFamily="2" charset="2"/>
              <a:buChar char="§"/>
            </a:pPr>
            <a:r>
              <a:rPr lang="fr-FR" dirty="0"/>
              <a:t>Par rapport au temps d’attente de la prochaine éruption, dans le 1</a:t>
            </a:r>
            <a:r>
              <a:rPr lang="fr-FR" baseline="30000" dirty="0"/>
              <a:t>er</a:t>
            </a:r>
            <a:r>
              <a:rPr lang="fr-FR" dirty="0"/>
              <a:t> groupe, les éruptions dur moins longtemps que dans le 2</a:t>
            </a:r>
            <a:r>
              <a:rPr lang="fr-FR" baseline="30000" dirty="0"/>
              <a:t>ème</a:t>
            </a:r>
            <a:r>
              <a:rPr lang="fr-FR" dirty="0"/>
              <a:t> groupe.  </a:t>
            </a:r>
          </a:p>
        </p:txBody>
      </p:sp>
      <p:pic>
        <p:nvPicPr>
          <p:cNvPr id="8" name="Image 7">
            <a:extLst>
              <a:ext uri="{FF2B5EF4-FFF2-40B4-BE49-F238E27FC236}">
                <a16:creationId xmlns:a16="http://schemas.microsoft.com/office/drawing/2014/main" id="{4AD3E2B0-E0B4-4316-87DF-9F211DB93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70322"/>
            <a:ext cx="5819573" cy="4709991"/>
          </a:xfrm>
          <a:prstGeom prst="rect">
            <a:avLst/>
          </a:prstGeom>
        </p:spPr>
      </p:pic>
    </p:spTree>
    <p:extLst>
      <p:ext uri="{BB962C8B-B14F-4D97-AF65-F5344CB8AC3E}">
        <p14:creationId xmlns:p14="http://schemas.microsoft.com/office/powerpoint/2010/main" val="1059183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C407BF-3804-4919-88F3-31AD4EB41356}"/>
              </a:ext>
            </a:extLst>
          </p:cNvPr>
          <p:cNvSpPr>
            <a:spLocks noGrp="1"/>
          </p:cNvSpPr>
          <p:nvPr>
            <p:ph type="title"/>
          </p:nvPr>
        </p:nvSpPr>
        <p:spPr/>
        <p:txBody>
          <a:bodyPr>
            <a:normAutofit/>
          </a:bodyPr>
          <a:lstStyle/>
          <a:p>
            <a:r>
              <a:rPr lang="fr-FR" sz="4000" dirty="0">
                <a:solidFill>
                  <a:schemeClr val="accent1"/>
                </a:solidFill>
                <a:latin typeface="+mn-lt"/>
                <a:ea typeface="+mn-ea"/>
                <a:cs typeface="+mn-cs"/>
              </a:rPr>
              <a:t>Divisive clustering</a:t>
            </a:r>
          </a:p>
        </p:txBody>
      </p:sp>
      <p:sp>
        <p:nvSpPr>
          <p:cNvPr id="3" name="Espace réservé du contenu 2">
            <a:extLst>
              <a:ext uri="{FF2B5EF4-FFF2-40B4-BE49-F238E27FC236}">
                <a16:creationId xmlns:a16="http://schemas.microsoft.com/office/drawing/2014/main" id="{6B14ADCF-0CDA-476D-B611-BE4C24F0E05E}"/>
              </a:ext>
            </a:extLst>
          </p:cNvPr>
          <p:cNvSpPr>
            <a:spLocks noGrp="1"/>
          </p:cNvSpPr>
          <p:nvPr>
            <p:ph idx="1"/>
          </p:nvPr>
        </p:nvSpPr>
        <p:spPr/>
        <p:txBody>
          <a:bodyPr>
            <a:normAutofit/>
          </a:bodyPr>
          <a:lstStyle/>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lang="fr-FR" sz="2400" b="0" i="0" u="none" strike="noStrike" baseline="0" dirty="0">
                <a:latin typeface="+mj-lt"/>
              </a:rPr>
              <a:t>les algorithmes divisibles commencent à partir d’un ensemble de données et le subdivisent en sous ensembles puis subdivisent chaque sous ensemble en d’autres plus petits, et ainsi de suite.</a:t>
            </a:r>
          </a:p>
          <a:p>
            <a:pPr marL="0" marR="0" lvl="0" indent="0" algn="l" defTabSz="914400" rtl="0" eaLnBrk="1" fontAlgn="base" latinLnBrk="0" hangingPunct="1">
              <a:lnSpc>
                <a:spcPct val="100000"/>
              </a:lnSpc>
              <a:spcBef>
                <a:spcPct val="20000"/>
              </a:spcBef>
              <a:spcAft>
                <a:spcPct val="0"/>
              </a:spcAft>
              <a:buClr>
                <a:srgbClr val="3333CC"/>
              </a:buClr>
              <a:buSzPct val="60000"/>
              <a:buNone/>
              <a:tabLst/>
              <a:defRPr/>
            </a:pPr>
            <a:endParaRPr lang="fr-FR" sz="2400" b="0" i="0" u="none" strike="noStrike" baseline="0" dirty="0">
              <a:latin typeface="+mj-lt"/>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lang="fr-FR" sz="2400" b="0" i="0" u="none" strike="noStrike" baseline="0" dirty="0">
                <a:latin typeface="+mj-lt"/>
              </a:rPr>
              <a:t>Elle génère en fin une séquence de clusters ordonnée du plus général au plus fin.</a:t>
            </a:r>
            <a:endParaRPr lang="fr-FR" sz="2400" dirty="0">
              <a:latin typeface="+mj-lt"/>
            </a:endParaRPr>
          </a:p>
        </p:txBody>
      </p:sp>
      <p:sp>
        <p:nvSpPr>
          <p:cNvPr id="5" name="Espace réservé du numéro de diapositive 4">
            <a:extLst>
              <a:ext uri="{FF2B5EF4-FFF2-40B4-BE49-F238E27FC236}">
                <a16:creationId xmlns:a16="http://schemas.microsoft.com/office/drawing/2014/main" id="{DEEE9678-B180-4B22-94AA-582D66D71C71}"/>
              </a:ext>
            </a:extLst>
          </p:cNvPr>
          <p:cNvSpPr>
            <a:spLocks noGrp="1"/>
          </p:cNvSpPr>
          <p:nvPr>
            <p:ph type="sldNum" sz="quarter" idx="12"/>
          </p:nvPr>
        </p:nvSpPr>
        <p:spPr/>
        <p:txBody>
          <a:bodyPr/>
          <a:lstStyle/>
          <a:p>
            <a:fld id="{F54A3231-3632-4722-BDDC-460418050467}" type="slidenum">
              <a:rPr lang="fr-FR" smtClean="0"/>
              <a:t>45</a:t>
            </a:fld>
            <a:endParaRPr lang="fr-FR" dirty="0"/>
          </a:p>
        </p:txBody>
      </p:sp>
    </p:spTree>
    <p:extLst>
      <p:ext uri="{BB962C8B-B14F-4D97-AF65-F5344CB8AC3E}">
        <p14:creationId xmlns:p14="http://schemas.microsoft.com/office/powerpoint/2010/main" val="1189153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E2F0D5D3-44FD-41BC-A8FE-A9E842BCA515}"/>
              </a:ext>
            </a:extLst>
          </p:cNvPr>
          <p:cNvSpPr>
            <a:spLocks noGrp="1"/>
          </p:cNvSpPr>
          <p:nvPr>
            <p:ph type="sldNum" sz="quarter" idx="12"/>
          </p:nvPr>
        </p:nvSpPr>
        <p:spPr/>
        <p:txBody>
          <a:bodyPr/>
          <a:lstStyle/>
          <a:p>
            <a:fld id="{F54A3231-3632-4722-BDDC-460418050467}" type="slidenum">
              <a:rPr lang="fr-FR" smtClean="0"/>
              <a:t>46</a:t>
            </a:fld>
            <a:endParaRPr lang="fr-FR" dirty="0"/>
          </a:p>
        </p:txBody>
      </p:sp>
      <p:sp>
        <p:nvSpPr>
          <p:cNvPr id="5" name="Rectangle 3">
            <a:extLst>
              <a:ext uri="{FF2B5EF4-FFF2-40B4-BE49-F238E27FC236}">
                <a16:creationId xmlns:a16="http://schemas.microsoft.com/office/drawing/2014/main" id="{492B54DF-3E54-4EE2-94A5-D83889C5A15C}"/>
              </a:ext>
            </a:extLst>
          </p:cNvPr>
          <p:cNvSpPr txBox="1">
            <a:spLocks noChangeArrowheads="1"/>
          </p:cNvSpPr>
          <p:nvPr/>
        </p:nvSpPr>
        <p:spPr>
          <a:xfrm>
            <a:off x="2186609" y="1905000"/>
            <a:ext cx="8458200" cy="50395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spcBef>
                <a:spcPct val="50000"/>
              </a:spcBef>
              <a:buClr>
                <a:srgbClr val="0070C0"/>
              </a:buClr>
              <a:buSzPct val="150000"/>
              <a:buFont typeface="Wingdings" panose="05000000000000000000" pitchFamily="2" charset="2"/>
              <a:buChar char="§"/>
            </a:pPr>
            <a:r>
              <a:rPr lang="fr-FR" altLang="zh-CN" sz="2400" dirty="0">
                <a:ea typeface="SimSun" panose="02010600030101010101" pitchFamily="2" charset="-122"/>
              </a:rPr>
              <a:t>Utilise la matrice de  similarité.  </a:t>
            </a:r>
          </a:p>
          <a:p>
            <a:pPr>
              <a:lnSpc>
                <a:spcPct val="80000"/>
              </a:lnSpc>
              <a:spcBef>
                <a:spcPct val="50000"/>
              </a:spcBef>
              <a:buClr>
                <a:srgbClr val="0070C0"/>
              </a:buClr>
              <a:buSzPct val="150000"/>
              <a:buFont typeface="Wingdings" panose="05000000000000000000" pitchFamily="2" charset="2"/>
              <a:buChar char="§"/>
            </a:pPr>
            <a:r>
              <a:rPr lang="fr-FR" altLang="zh-CN" sz="2400" dirty="0">
                <a:ea typeface="SimSun" panose="02010600030101010101" pitchFamily="2" charset="-122"/>
              </a:rPr>
              <a:t>Fusionne les nœuds qui ont la plus forte similarit</a:t>
            </a:r>
            <a:r>
              <a:rPr lang="fr-FR" altLang="zh-CN" sz="2400" dirty="0">
                <a:latin typeface="Times New Roman" panose="02020603050405020304" pitchFamily="18" charset="0"/>
                <a:ea typeface="SimSun" panose="02010600030101010101" pitchFamily="2" charset="-122"/>
              </a:rPr>
              <a:t>é</a:t>
            </a:r>
          </a:p>
          <a:p>
            <a:pPr>
              <a:lnSpc>
                <a:spcPct val="80000"/>
              </a:lnSpc>
              <a:spcBef>
                <a:spcPct val="50000"/>
              </a:spcBef>
              <a:buClr>
                <a:srgbClr val="0070C0"/>
              </a:buClr>
              <a:buSzPct val="150000"/>
              <a:buFont typeface="Wingdings" panose="05000000000000000000" pitchFamily="2" charset="2"/>
              <a:buChar char="§"/>
            </a:pPr>
            <a:r>
              <a:rPr lang="fr-FR" altLang="zh-CN" sz="2400" dirty="0">
                <a:ea typeface="SimSun" panose="02010600030101010101" pitchFamily="2" charset="-122"/>
              </a:rPr>
              <a:t>On se retrouver dans la situation o</a:t>
            </a:r>
            <a:r>
              <a:rPr lang="fr-FR" altLang="zh-CN" sz="2400" dirty="0">
                <a:latin typeface="Times New Roman" panose="02020603050405020304" pitchFamily="18" charset="0"/>
                <a:ea typeface="SimSun" panose="02010600030101010101" pitchFamily="2" charset="-122"/>
              </a:rPr>
              <a:t>ù</a:t>
            </a:r>
            <a:r>
              <a:rPr lang="fr-FR" altLang="zh-CN" sz="2400" dirty="0">
                <a:ea typeface="SimSun" panose="02010600030101010101" pitchFamily="2" charset="-122"/>
              </a:rPr>
              <a:t> chaque nœuds est constitué de  groupe similaire</a:t>
            </a:r>
          </a:p>
        </p:txBody>
      </p:sp>
      <p:sp>
        <p:nvSpPr>
          <p:cNvPr id="21" name="Line 19">
            <a:extLst>
              <a:ext uri="{FF2B5EF4-FFF2-40B4-BE49-F238E27FC236}">
                <a16:creationId xmlns:a16="http://schemas.microsoft.com/office/drawing/2014/main" id="{D6768F6C-57BE-4387-9B0E-BDE123311C64}"/>
              </a:ext>
            </a:extLst>
          </p:cNvPr>
          <p:cNvSpPr>
            <a:spLocks noChangeShapeType="1"/>
          </p:cNvSpPr>
          <p:nvPr/>
        </p:nvSpPr>
        <p:spPr bwMode="auto">
          <a:xfrm>
            <a:off x="4787348" y="5343907"/>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22" name="Line 20">
            <a:extLst>
              <a:ext uri="{FF2B5EF4-FFF2-40B4-BE49-F238E27FC236}">
                <a16:creationId xmlns:a16="http://schemas.microsoft.com/office/drawing/2014/main" id="{C326DDED-2167-4A9E-AF31-34FC2518AE8E}"/>
              </a:ext>
            </a:extLst>
          </p:cNvPr>
          <p:cNvSpPr>
            <a:spLocks noChangeShapeType="1"/>
          </p:cNvSpPr>
          <p:nvPr/>
        </p:nvSpPr>
        <p:spPr bwMode="auto">
          <a:xfrm>
            <a:off x="7759148" y="5267707"/>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fr-FR"/>
          </a:p>
        </p:txBody>
      </p:sp>
      <p:sp>
        <p:nvSpPr>
          <p:cNvPr id="23" name="Titre 1">
            <a:extLst>
              <a:ext uri="{FF2B5EF4-FFF2-40B4-BE49-F238E27FC236}">
                <a16:creationId xmlns:a16="http://schemas.microsoft.com/office/drawing/2014/main" id="{97984AC2-277B-4DBF-8A1E-DBF51CDE6815}"/>
              </a:ext>
            </a:extLst>
          </p:cNvPr>
          <p:cNvSpPr>
            <a:spLocks noGrp="1"/>
          </p:cNvSpPr>
          <p:nvPr>
            <p:ph type="title"/>
          </p:nvPr>
        </p:nvSpPr>
        <p:spPr>
          <a:xfrm>
            <a:off x="2320987" y="317811"/>
            <a:ext cx="8911687" cy="1280890"/>
          </a:xfrm>
        </p:spPr>
        <p:txBody>
          <a:bodyPr>
            <a:noAutofit/>
          </a:bodyPr>
          <a:lstStyle/>
          <a:p>
            <a:r>
              <a:rPr lang="fr-FR" sz="4000" dirty="0">
                <a:solidFill>
                  <a:schemeClr val="accent1"/>
                </a:solidFill>
                <a:latin typeface="+mn-lt"/>
                <a:ea typeface="+mn-ea"/>
                <a:cs typeface="+mn-cs"/>
              </a:rPr>
              <a:t>Principe de l’algorithme divisive clustering</a:t>
            </a:r>
          </a:p>
        </p:txBody>
      </p:sp>
      <p:grpSp>
        <p:nvGrpSpPr>
          <p:cNvPr id="24" name="Group 15">
            <a:extLst>
              <a:ext uri="{FF2B5EF4-FFF2-40B4-BE49-F238E27FC236}">
                <a16:creationId xmlns:a16="http://schemas.microsoft.com/office/drawing/2014/main" id="{D03F8898-6FAE-4132-BFFE-0D843AA4163D}"/>
              </a:ext>
            </a:extLst>
          </p:cNvPr>
          <p:cNvGrpSpPr>
            <a:grpSpLocks/>
          </p:cNvGrpSpPr>
          <p:nvPr/>
        </p:nvGrpSpPr>
        <p:grpSpPr bwMode="auto">
          <a:xfrm>
            <a:off x="2223053" y="3859664"/>
            <a:ext cx="2209800" cy="2627313"/>
            <a:chOff x="3552" y="2496"/>
            <a:chExt cx="1392" cy="1271"/>
          </a:xfrm>
        </p:grpSpPr>
        <p:graphicFrame>
          <p:nvGraphicFramePr>
            <p:cNvPr id="25" name="Object 16">
              <a:extLst>
                <a:ext uri="{FF2B5EF4-FFF2-40B4-BE49-F238E27FC236}">
                  <a16:creationId xmlns:a16="http://schemas.microsoft.com/office/drawing/2014/main" id="{88022A29-63A3-4981-9796-71BFA3282BA4}"/>
                </a:ext>
              </a:extLst>
            </p:cNvPr>
            <p:cNvGraphicFramePr>
              <a:graphicFrameLocks noChangeAspect="1"/>
            </p:cNvGraphicFramePr>
            <p:nvPr/>
          </p:nvGraphicFramePr>
          <p:xfrm>
            <a:off x="3552" y="2496"/>
            <a:ext cx="1392" cy="1271"/>
          </p:xfrm>
          <a:graphic>
            <a:graphicData uri="http://schemas.openxmlformats.org/presentationml/2006/ole">
              <mc:AlternateContent xmlns:mc="http://schemas.openxmlformats.org/markup-compatibility/2006">
                <mc:Choice xmlns:v="urn:schemas-microsoft-com:vml" Requires="v">
                  <p:oleObj spid="_x0000_s19560" name="Worksheet" r:id="rId3" imgW="2200656" imgH="2076907" progId="Excel.Sheet.8">
                    <p:embed/>
                  </p:oleObj>
                </mc:Choice>
                <mc:Fallback>
                  <p:oleObj name="Worksheet" r:id="rId3" imgW="2200656" imgH="2076907" progId="Excel.Sheet.8">
                    <p:embed/>
                    <p:pic>
                      <p:nvPicPr>
                        <p:cNvPr id="20" name="Object 16">
                          <a:extLst>
                            <a:ext uri="{FF2B5EF4-FFF2-40B4-BE49-F238E27FC236}">
                              <a16:creationId xmlns:a16="http://schemas.microsoft.com/office/drawing/2014/main" id="{8810BE5A-8B39-4DB3-96AE-FB8AFAB4D1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Oval 17">
              <a:extLst>
                <a:ext uri="{FF2B5EF4-FFF2-40B4-BE49-F238E27FC236}">
                  <a16:creationId xmlns:a16="http://schemas.microsoft.com/office/drawing/2014/main" id="{F5452632-9D4D-47EF-93B2-1782D6544566}"/>
                </a:ext>
              </a:extLst>
            </p:cNvPr>
            <p:cNvSpPr>
              <a:spLocks noChangeArrowheads="1"/>
            </p:cNvSpPr>
            <p:nvPr/>
          </p:nvSpPr>
          <p:spPr bwMode="auto">
            <a:xfrm>
              <a:off x="3888" y="2688"/>
              <a:ext cx="384" cy="624"/>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7" name="Oval 18">
              <a:extLst>
                <a:ext uri="{FF2B5EF4-FFF2-40B4-BE49-F238E27FC236}">
                  <a16:creationId xmlns:a16="http://schemas.microsoft.com/office/drawing/2014/main" id="{E0C3EB4A-2C16-45CE-B3FD-1F772993F98F}"/>
                </a:ext>
              </a:extLst>
            </p:cNvPr>
            <p:cNvSpPr>
              <a:spLocks noChangeArrowheads="1"/>
            </p:cNvSpPr>
            <p:nvPr/>
          </p:nvSpPr>
          <p:spPr bwMode="auto">
            <a:xfrm>
              <a:off x="4272" y="3024"/>
              <a:ext cx="480" cy="480"/>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grpSp>
      <p:grpSp>
        <p:nvGrpSpPr>
          <p:cNvPr id="28" name="Group 9">
            <a:extLst>
              <a:ext uri="{FF2B5EF4-FFF2-40B4-BE49-F238E27FC236}">
                <a16:creationId xmlns:a16="http://schemas.microsoft.com/office/drawing/2014/main" id="{ADA5952C-5CB8-491D-87F5-2D15BF8880E0}"/>
              </a:ext>
            </a:extLst>
          </p:cNvPr>
          <p:cNvGrpSpPr>
            <a:grpSpLocks/>
          </p:cNvGrpSpPr>
          <p:nvPr/>
        </p:nvGrpSpPr>
        <p:grpSpPr bwMode="auto">
          <a:xfrm>
            <a:off x="5329031" y="3859663"/>
            <a:ext cx="2209800" cy="2627313"/>
            <a:chOff x="1968" y="2496"/>
            <a:chExt cx="1392" cy="1271"/>
          </a:xfrm>
        </p:grpSpPr>
        <p:graphicFrame>
          <p:nvGraphicFramePr>
            <p:cNvPr id="29" name="Object 10">
              <a:extLst>
                <a:ext uri="{FF2B5EF4-FFF2-40B4-BE49-F238E27FC236}">
                  <a16:creationId xmlns:a16="http://schemas.microsoft.com/office/drawing/2014/main" id="{CB13E0E4-6310-405C-A976-B8DD9295C232}"/>
                </a:ext>
              </a:extLst>
            </p:cNvPr>
            <p:cNvGraphicFramePr>
              <a:graphicFrameLocks noChangeAspect="1"/>
            </p:cNvGraphicFramePr>
            <p:nvPr/>
          </p:nvGraphicFramePr>
          <p:xfrm>
            <a:off x="1968" y="2496"/>
            <a:ext cx="1392" cy="1271"/>
          </p:xfrm>
          <a:graphic>
            <a:graphicData uri="http://schemas.openxmlformats.org/presentationml/2006/ole">
              <mc:AlternateContent xmlns:mc="http://schemas.openxmlformats.org/markup-compatibility/2006">
                <mc:Choice xmlns:v="urn:schemas-microsoft-com:vml" Requires="v">
                  <p:oleObj spid="_x0000_s19561" name="Worksheet" r:id="rId5" imgW="2200656" imgH="2076907" progId="Excel.Sheet.8">
                    <p:embed/>
                  </p:oleObj>
                </mc:Choice>
                <mc:Fallback>
                  <p:oleObj name="Worksheet" r:id="rId5" imgW="2200656" imgH="2076907" progId="Excel.Sheet.8">
                    <p:embed/>
                    <p:pic>
                      <p:nvPicPr>
                        <p:cNvPr id="14" name="Object 10">
                          <a:extLst>
                            <a:ext uri="{FF2B5EF4-FFF2-40B4-BE49-F238E27FC236}">
                              <a16:creationId xmlns:a16="http://schemas.microsoft.com/office/drawing/2014/main" id="{E2DE4B4A-80A1-484A-BCB8-F9BA30F1E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Oval 11">
              <a:extLst>
                <a:ext uri="{FF2B5EF4-FFF2-40B4-BE49-F238E27FC236}">
                  <a16:creationId xmlns:a16="http://schemas.microsoft.com/office/drawing/2014/main" id="{104AD473-6905-4489-9822-D1B4885CAFB0}"/>
                </a:ext>
              </a:extLst>
            </p:cNvPr>
            <p:cNvSpPr>
              <a:spLocks noChangeArrowheads="1"/>
            </p:cNvSpPr>
            <p:nvPr/>
          </p:nvSpPr>
          <p:spPr bwMode="auto">
            <a:xfrm>
              <a:off x="2736" y="3312"/>
              <a:ext cx="288" cy="192"/>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31" name="Oval 12">
              <a:extLst>
                <a:ext uri="{FF2B5EF4-FFF2-40B4-BE49-F238E27FC236}">
                  <a16:creationId xmlns:a16="http://schemas.microsoft.com/office/drawing/2014/main" id="{B01054D5-F828-4121-BB24-66077B2C07F2}"/>
                </a:ext>
              </a:extLst>
            </p:cNvPr>
            <p:cNvSpPr>
              <a:spLocks noChangeArrowheads="1"/>
            </p:cNvSpPr>
            <p:nvPr/>
          </p:nvSpPr>
          <p:spPr bwMode="auto">
            <a:xfrm>
              <a:off x="2256" y="2688"/>
              <a:ext cx="384" cy="384"/>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32" name="Oval 13">
              <a:extLst>
                <a:ext uri="{FF2B5EF4-FFF2-40B4-BE49-F238E27FC236}">
                  <a16:creationId xmlns:a16="http://schemas.microsoft.com/office/drawing/2014/main" id="{CE4E57EC-1239-4EB3-BB09-BE6B30603C43}"/>
                </a:ext>
              </a:extLst>
            </p:cNvPr>
            <p:cNvSpPr>
              <a:spLocks noChangeArrowheads="1"/>
            </p:cNvSpPr>
            <p:nvPr/>
          </p:nvSpPr>
          <p:spPr bwMode="auto">
            <a:xfrm>
              <a:off x="2352" y="3024"/>
              <a:ext cx="384" cy="240"/>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33" name="Oval 14">
              <a:extLst>
                <a:ext uri="{FF2B5EF4-FFF2-40B4-BE49-F238E27FC236}">
                  <a16:creationId xmlns:a16="http://schemas.microsoft.com/office/drawing/2014/main" id="{8699DD85-5253-4EE6-BB5A-2534F6688D5D}"/>
                </a:ext>
              </a:extLst>
            </p:cNvPr>
            <p:cNvSpPr>
              <a:spLocks noChangeArrowheads="1"/>
            </p:cNvSpPr>
            <p:nvPr/>
          </p:nvSpPr>
          <p:spPr bwMode="auto">
            <a:xfrm>
              <a:off x="2832" y="3024"/>
              <a:ext cx="288"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grpSp>
      <p:grpSp>
        <p:nvGrpSpPr>
          <p:cNvPr id="34" name="Group 4">
            <a:extLst>
              <a:ext uri="{FF2B5EF4-FFF2-40B4-BE49-F238E27FC236}">
                <a16:creationId xmlns:a16="http://schemas.microsoft.com/office/drawing/2014/main" id="{DE167B16-F929-4DCF-8BF4-3B57AFCB757E}"/>
              </a:ext>
            </a:extLst>
          </p:cNvPr>
          <p:cNvGrpSpPr>
            <a:grpSpLocks/>
          </p:cNvGrpSpPr>
          <p:nvPr/>
        </p:nvGrpSpPr>
        <p:grpSpPr bwMode="auto">
          <a:xfrm>
            <a:off x="8377031" y="3783463"/>
            <a:ext cx="2209800" cy="2703513"/>
            <a:chOff x="384" y="2496"/>
            <a:chExt cx="1392" cy="1271"/>
          </a:xfrm>
        </p:grpSpPr>
        <p:graphicFrame>
          <p:nvGraphicFramePr>
            <p:cNvPr id="35" name="Object 5">
              <a:extLst>
                <a:ext uri="{FF2B5EF4-FFF2-40B4-BE49-F238E27FC236}">
                  <a16:creationId xmlns:a16="http://schemas.microsoft.com/office/drawing/2014/main" id="{E1204C7B-3D74-4F24-A046-2227F558478D}"/>
                </a:ext>
              </a:extLst>
            </p:cNvPr>
            <p:cNvGraphicFramePr>
              <a:graphicFrameLocks noChangeAspect="1"/>
            </p:cNvGraphicFramePr>
            <p:nvPr/>
          </p:nvGraphicFramePr>
          <p:xfrm>
            <a:off x="384" y="2496"/>
            <a:ext cx="1392" cy="1271"/>
          </p:xfrm>
          <a:graphic>
            <a:graphicData uri="http://schemas.openxmlformats.org/presentationml/2006/ole">
              <mc:AlternateContent xmlns:mc="http://schemas.openxmlformats.org/markup-compatibility/2006">
                <mc:Choice xmlns:v="urn:schemas-microsoft-com:vml" Requires="v">
                  <p:oleObj spid="_x0000_s19562" name="Worksheet" r:id="rId6" imgW="2200656" imgH="2076907" progId="Excel.Sheet.8">
                    <p:embed/>
                  </p:oleObj>
                </mc:Choice>
                <mc:Fallback>
                  <p:oleObj name="Worksheet" r:id="rId6" imgW="2200656" imgH="2076907" progId="Excel.Sheet.8">
                    <p:embed/>
                    <p:pic>
                      <p:nvPicPr>
                        <p:cNvPr id="9" name="Object 5">
                          <a:extLst>
                            <a:ext uri="{FF2B5EF4-FFF2-40B4-BE49-F238E27FC236}">
                              <a16:creationId xmlns:a16="http://schemas.microsoft.com/office/drawing/2014/main" id="{EA4A0286-8CE5-4E4D-8BF8-12CBC1B4FB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496"/>
                          <a:ext cx="1392" cy="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Oval 6">
              <a:extLst>
                <a:ext uri="{FF2B5EF4-FFF2-40B4-BE49-F238E27FC236}">
                  <a16:creationId xmlns:a16="http://schemas.microsoft.com/office/drawing/2014/main" id="{01195B01-1F65-4610-8B2B-5F99AD28F434}"/>
                </a:ext>
              </a:extLst>
            </p:cNvPr>
            <p:cNvSpPr>
              <a:spLocks noChangeArrowheads="1"/>
            </p:cNvSpPr>
            <p:nvPr/>
          </p:nvSpPr>
          <p:spPr bwMode="auto">
            <a:xfrm>
              <a:off x="816" y="2736"/>
              <a:ext cx="288"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37" name="Oval 7">
              <a:extLst>
                <a:ext uri="{FF2B5EF4-FFF2-40B4-BE49-F238E27FC236}">
                  <a16:creationId xmlns:a16="http://schemas.microsoft.com/office/drawing/2014/main" id="{637A131A-E442-49EA-8B09-514F41B375E0}"/>
                </a:ext>
              </a:extLst>
            </p:cNvPr>
            <p:cNvSpPr>
              <a:spLocks noChangeArrowheads="1"/>
            </p:cNvSpPr>
            <p:nvPr/>
          </p:nvSpPr>
          <p:spPr bwMode="auto">
            <a:xfrm>
              <a:off x="816" y="3024"/>
              <a:ext cx="288"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38" name="Oval 8">
              <a:extLst>
                <a:ext uri="{FF2B5EF4-FFF2-40B4-BE49-F238E27FC236}">
                  <a16:creationId xmlns:a16="http://schemas.microsoft.com/office/drawing/2014/main" id="{0CAA261B-6174-44D2-975E-E6760AC1B7DF}"/>
                </a:ext>
              </a:extLst>
            </p:cNvPr>
            <p:cNvSpPr>
              <a:spLocks noChangeArrowheads="1"/>
            </p:cNvSpPr>
            <p:nvPr/>
          </p:nvSpPr>
          <p:spPr bwMode="auto">
            <a:xfrm>
              <a:off x="1392" y="3024"/>
              <a:ext cx="144" cy="288"/>
            </a:xfrm>
            <a:prstGeom prst="ellipse">
              <a:avLst/>
            </a:prstGeom>
            <a:noFill/>
            <a:ln w="28575">
              <a:solidFill>
                <a:schemeClr val="tx1"/>
              </a:solidFill>
              <a:prstDash val="lg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grpSp>
    </p:spTree>
    <p:extLst>
      <p:ext uri="{BB962C8B-B14F-4D97-AF65-F5344CB8AC3E}">
        <p14:creationId xmlns:p14="http://schemas.microsoft.com/office/powerpoint/2010/main" val="2875943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D7946-B1A5-41DA-90A2-890069A1BA8B}"/>
              </a:ext>
            </a:extLst>
          </p:cNvPr>
          <p:cNvSpPr>
            <a:spLocks noGrp="1"/>
          </p:cNvSpPr>
          <p:nvPr>
            <p:ph type="title"/>
          </p:nvPr>
        </p:nvSpPr>
        <p:spPr/>
        <p:txBody>
          <a:bodyPr>
            <a:normAutofit fontScale="90000"/>
          </a:bodyPr>
          <a:lstStyle/>
          <a:p>
            <a:r>
              <a:rPr lang="fr-FR" sz="4000" dirty="0">
                <a:solidFill>
                  <a:schemeClr val="accent1"/>
                </a:solidFill>
                <a:latin typeface="+mn-lt"/>
                <a:ea typeface="+mn-ea"/>
                <a:cs typeface="+mn-cs"/>
              </a:rPr>
              <a:t>Mise en place de l’algorithme de Divisive clustering</a:t>
            </a:r>
          </a:p>
        </p:txBody>
      </p:sp>
      <p:sp>
        <p:nvSpPr>
          <p:cNvPr id="3" name="Espace réservé du contenu 2">
            <a:extLst>
              <a:ext uri="{FF2B5EF4-FFF2-40B4-BE49-F238E27FC236}">
                <a16:creationId xmlns:a16="http://schemas.microsoft.com/office/drawing/2014/main" id="{3D0B8DD9-5CDA-4DD3-8C1C-AD6E5463AA75}"/>
              </a:ext>
            </a:extLst>
          </p:cNvPr>
          <p:cNvSpPr>
            <a:spLocks noGrp="1"/>
          </p:cNvSpPr>
          <p:nvPr>
            <p:ph idx="1"/>
          </p:nvPr>
        </p:nvSpPr>
        <p:spPr>
          <a:xfrm>
            <a:off x="1847091" y="2093843"/>
            <a:ext cx="3864597" cy="4373217"/>
          </a:xfrm>
        </p:spPr>
        <p:txBody>
          <a:bodyPr>
            <a:noAutofit/>
          </a:bodyPr>
          <a:lstStyle/>
          <a:p>
            <a:pPr algn="just">
              <a:buFont typeface="+mj-lt"/>
              <a:buAutoNum type="arabicPeriod"/>
            </a:pPr>
            <a:r>
              <a:rPr lang="fr-FR" sz="2000" b="0" i="0" dirty="0">
                <a:solidFill>
                  <a:srgbClr val="292929"/>
                </a:solidFill>
                <a:effectLst/>
                <a:latin typeface="+mj-lt"/>
              </a:rPr>
              <a:t>Initialement, tous les points du jeu de données appartiennent à un seul cluster.</a:t>
            </a:r>
          </a:p>
          <a:p>
            <a:pPr algn="just">
              <a:buFont typeface="+mj-lt"/>
              <a:buAutoNum type="arabicPeriod"/>
            </a:pPr>
            <a:r>
              <a:rPr lang="fr-FR" sz="2000" b="0" i="0" dirty="0">
                <a:solidFill>
                  <a:srgbClr val="292929"/>
                </a:solidFill>
                <a:effectLst/>
                <a:latin typeface="+mj-lt"/>
              </a:rPr>
              <a:t>Partitionner le cluster en deux clusters les moins similaires</a:t>
            </a:r>
          </a:p>
          <a:p>
            <a:pPr algn="just">
              <a:buFont typeface="+mj-lt"/>
              <a:buAutoNum type="arabicPeriod"/>
            </a:pPr>
            <a:r>
              <a:rPr lang="fr-FR" sz="2000" b="0" i="0" dirty="0">
                <a:solidFill>
                  <a:srgbClr val="292929"/>
                </a:solidFill>
                <a:effectLst/>
                <a:latin typeface="+mj-lt"/>
              </a:rPr>
              <a:t>Procédez de manière récursive pour former de nouveaux clusters jusqu'à ce que le nombre de clusters souhaité soit obtenu.</a:t>
            </a:r>
          </a:p>
          <a:p>
            <a:pPr marL="0" indent="0" algn="just">
              <a:buNone/>
            </a:pPr>
            <a:endParaRPr lang="fr-FR" sz="2000" dirty="0">
              <a:latin typeface="+mj-lt"/>
            </a:endParaRPr>
          </a:p>
        </p:txBody>
      </p:sp>
      <p:sp>
        <p:nvSpPr>
          <p:cNvPr id="5" name="Espace réservé du numéro de diapositive 4">
            <a:extLst>
              <a:ext uri="{FF2B5EF4-FFF2-40B4-BE49-F238E27FC236}">
                <a16:creationId xmlns:a16="http://schemas.microsoft.com/office/drawing/2014/main" id="{749F012B-3538-4D8F-95AF-E89C5EA5DDF6}"/>
              </a:ext>
            </a:extLst>
          </p:cNvPr>
          <p:cNvSpPr>
            <a:spLocks noGrp="1"/>
          </p:cNvSpPr>
          <p:nvPr>
            <p:ph type="sldNum" sz="quarter" idx="12"/>
          </p:nvPr>
        </p:nvSpPr>
        <p:spPr/>
        <p:txBody>
          <a:bodyPr/>
          <a:lstStyle/>
          <a:p>
            <a:fld id="{F54A3231-3632-4722-BDDC-460418050467}" type="slidenum">
              <a:rPr lang="fr-FR" smtClean="0"/>
              <a:t>47</a:t>
            </a:fld>
            <a:endParaRPr lang="fr-FR" dirty="0"/>
          </a:p>
        </p:txBody>
      </p:sp>
      <p:pic>
        <p:nvPicPr>
          <p:cNvPr id="9" name="Image 8">
            <a:extLst>
              <a:ext uri="{FF2B5EF4-FFF2-40B4-BE49-F238E27FC236}">
                <a16:creationId xmlns:a16="http://schemas.microsoft.com/office/drawing/2014/main" id="{35A858EE-E095-4803-B43A-D40653C6E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555" y="2028418"/>
            <a:ext cx="5947393" cy="4373217"/>
          </a:xfrm>
          <a:prstGeom prst="rect">
            <a:avLst/>
          </a:prstGeom>
        </p:spPr>
      </p:pic>
    </p:spTree>
    <p:extLst>
      <p:ext uri="{BB962C8B-B14F-4D97-AF65-F5344CB8AC3E}">
        <p14:creationId xmlns:p14="http://schemas.microsoft.com/office/powerpoint/2010/main" val="4181500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1641CF-27C4-40E3-8FA2-E65545589814}"/>
              </a:ext>
            </a:extLst>
          </p:cNvPr>
          <p:cNvSpPr>
            <a:spLocks noGrp="1"/>
          </p:cNvSpPr>
          <p:nvPr>
            <p:ph type="title"/>
          </p:nvPr>
        </p:nvSpPr>
        <p:spPr/>
        <p:txBody>
          <a:bodyPr/>
          <a:lstStyle/>
          <a:p>
            <a:r>
              <a:rPr lang="fr-FR" dirty="0">
                <a:solidFill>
                  <a:schemeClr val="accent1"/>
                </a:solidFill>
                <a:latin typeface="+mn-lt"/>
                <a:ea typeface="+mn-ea"/>
                <a:cs typeface="+mn-cs"/>
              </a:rPr>
              <a:t>Méthodes hiérarchique en grande dimension </a:t>
            </a:r>
          </a:p>
        </p:txBody>
      </p:sp>
      <p:sp>
        <p:nvSpPr>
          <p:cNvPr id="3" name="Espace réservé du contenu 2">
            <a:extLst>
              <a:ext uri="{FF2B5EF4-FFF2-40B4-BE49-F238E27FC236}">
                <a16:creationId xmlns:a16="http://schemas.microsoft.com/office/drawing/2014/main" id="{1494F115-7C3C-47B9-A2B7-1499587F77E0}"/>
              </a:ext>
            </a:extLst>
          </p:cNvPr>
          <p:cNvSpPr>
            <a:spLocks noGrp="1"/>
          </p:cNvSpPr>
          <p:nvPr>
            <p:ph idx="1"/>
          </p:nvPr>
        </p:nvSpPr>
        <p:spPr/>
        <p:txBody>
          <a:bodyPr/>
          <a:lstStyle/>
          <a:p>
            <a:pPr>
              <a:lnSpc>
                <a:spcPct val="150000"/>
              </a:lnSpc>
              <a:buClr>
                <a:srgbClr val="0070C0"/>
              </a:buClr>
              <a:buSzPct val="150000"/>
              <a:buFont typeface="Wingdings" panose="05000000000000000000" pitchFamily="2" charset="2"/>
              <a:buChar char="§"/>
            </a:pPr>
            <a:r>
              <a:rPr lang="fr-FR" dirty="0"/>
              <a:t>Si beaucoup de variables : faire une ACM et ne conserver que les premières dimensions, on se ramène au cas classique</a:t>
            </a:r>
          </a:p>
          <a:p>
            <a:pPr>
              <a:lnSpc>
                <a:spcPct val="150000"/>
              </a:lnSpc>
              <a:buClr>
                <a:srgbClr val="0070C0"/>
              </a:buClr>
              <a:buSzPct val="150000"/>
              <a:buFont typeface="Wingdings" panose="05000000000000000000" pitchFamily="2" charset="2"/>
              <a:buChar char="§"/>
            </a:pPr>
            <a:r>
              <a:rPr lang="fr-FR" dirty="0"/>
              <a:t>Si beaucoup d’individus : l’algorithme de hiérarchique sera trop long et dans ce cas : </a:t>
            </a:r>
          </a:p>
          <a:p>
            <a:pPr>
              <a:lnSpc>
                <a:spcPct val="150000"/>
              </a:lnSpc>
              <a:buFont typeface="Arial" panose="020B0604020202020204" pitchFamily="34" charset="0"/>
              <a:buChar char="•"/>
            </a:pPr>
            <a:r>
              <a:rPr lang="fr-FR" dirty="0"/>
              <a:t>		Faire une partition (par K-means) en une centaine de classes</a:t>
            </a:r>
          </a:p>
          <a:p>
            <a:pPr>
              <a:lnSpc>
                <a:spcPct val="150000"/>
              </a:lnSpc>
              <a:buFont typeface="Arial" panose="020B0604020202020204" pitchFamily="34" charset="0"/>
              <a:buChar char="•"/>
            </a:pPr>
            <a:r>
              <a:rPr lang="fr-FR" dirty="0"/>
              <a:t>		Construire l’algorithme à partir des classes (utiliser l’effectif des classes 		dans le calcul)</a:t>
            </a:r>
          </a:p>
        </p:txBody>
      </p:sp>
      <p:sp>
        <p:nvSpPr>
          <p:cNvPr id="4" name="Espace réservé du numéro de diapositive 3">
            <a:extLst>
              <a:ext uri="{FF2B5EF4-FFF2-40B4-BE49-F238E27FC236}">
                <a16:creationId xmlns:a16="http://schemas.microsoft.com/office/drawing/2014/main" id="{333C7C55-4E2A-424E-B448-0F7ADB4C9F3D}"/>
              </a:ext>
            </a:extLst>
          </p:cNvPr>
          <p:cNvSpPr>
            <a:spLocks noGrp="1"/>
          </p:cNvSpPr>
          <p:nvPr>
            <p:ph type="sldNum" sz="quarter" idx="12"/>
          </p:nvPr>
        </p:nvSpPr>
        <p:spPr/>
        <p:txBody>
          <a:bodyPr/>
          <a:lstStyle/>
          <a:p>
            <a:fld id="{F54A3231-3632-4722-BDDC-460418050467}" type="slidenum">
              <a:rPr lang="fr-FR" smtClean="0"/>
              <a:t>48</a:t>
            </a:fld>
            <a:endParaRPr lang="fr-FR" dirty="0"/>
          </a:p>
        </p:txBody>
      </p:sp>
    </p:spTree>
    <p:extLst>
      <p:ext uri="{BB962C8B-B14F-4D97-AF65-F5344CB8AC3E}">
        <p14:creationId xmlns:p14="http://schemas.microsoft.com/office/powerpoint/2010/main" val="1097487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D1BBF6-9F00-478F-8DF5-65007A257FB9}"/>
              </a:ext>
            </a:extLst>
          </p:cNvPr>
          <p:cNvSpPr>
            <a:spLocks noGrp="1"/>
          </p:cNvSpPr>
          <p:nvPr>
            <p:ph type="title"/>
          </p:nvPr>
        </p:nvSpPr>
        <p:spPr>
          <a:xfrm>
            <a:off x="2402007" y="624110"/>
            <a:ext cx="9102606" cy="1280890"/>
          </a:xfrm>
        </p:spPr>
        <p:txBody>
          <a:bodyPr/>
          <a:lstStyle/>
          <a:p>
            <a:r>
              <a:rPr lang="fr-FR" dirty="0">
                <a:solidFill>
                  <a:schemeClr val="accent1"/>
                </a:solidFill>
                <a:latin typeface="+mn-lt"/>
                <a:ea typeface="+mn-ea"/>
                <a:cs typeface="+mn-cs"/>
              </a:rPr>
              <a:t>Avantages des méthodes Hiérarchiques</a:t>
            </a:r>
          </a:p>
        </p:txBody>
      </p:sp>
      <p:sp>
        <p:nvSpPr>
          <p:cNvPr id="3" name="Espace réservé du contenu 2">
            <a:extLst>
              <a:ext uri="{FF2B5EF4-FFF2-40B4-BE49-F238E27FC236}">
                <a16:creationId xmlns:a16="http://schemas.microsoft.com/office/drawing/2014/main" id="{62F81C90-A864-45C7-B21D-6D5CCE3878A0}"/>
              </a:ext>
            </a:extLst>
          </p:cNvPr>
          <p:cNvSpPr>
            <a:spLocks noGrp="1"/>
          </p:cNvSpPr>
          <p:nvPr>
            <p:ph idx="1"/>
          </p:nvPr>
        </p:nvSpPr>
        <p:spPr>
          <a:xfrm>
            <a:off x="1883391" y="2133600"/>
            <a:ext cx="9621221" cy="3777622"/>
          </a:xfrm>
        </p:spPr>
        <p:txBody>
          <a:bodyPr>
            <a:normAutofit fontScale="92500" lnSpcReduction="10000"/>
          </a:bodyPr>
          <a:lstStyle/>
          <a:p>
            <a:pPr>
              <a:lnSpc>
                <a:spcPct val="150000"/>
              </a:lnSpc>
              <a:buClr>
                <a:srgbClr val="0070C0"/>
              </a:buClr>
              <a:buSzPct val="150000"/>
              <a:buFont typeface="Wingdings" panose="05000000000000000000" pitchFamily="2" charset="2"/>
              <a:buChar char="§"/>
            </a:pPr>
            <a:r>
              <a:rPr lang="fr-FR" sz="2000" dirty="0">
                <a:solidFill>
                  <a:srgbClr val="292929"/>
                </a:solidFill>
                <a:latin typeface="+mj-lt"/>
              </a:rPr>
              <a:t>Les méthodes hiérarchiques peuvent gérer tout type de données, y compris les données catégorielles, continues et binaires.</a:t>
            </a:r>
          </a:p>
          <a:p>
            <a:pPr>
              <a:lnSpc>
                <a:spcPct val="150000"/>
              </a:lnSpc>
              <a:buClr>
                <a:srgbClr val="0070C0"/>
              </a:buClr>
              <a:buSzPct val="150000"/>
              <a:buFont typeface="Wingdings" panose="05000000000000000000" pitchFamily="2" charset="2"/>
              <a:buChar char="§"/>
            </a:pPr>
            <a:r>
              <a:rPr lang="fr-FR" sz="2000" dirty="0">
                <a:solidFill>
                  <a:srgbClr val="292929"/>
                </a:solidFill>
                <a:latin typeface="+mj-lt"/>
              </a:rPr>
              <a:t>Elles peuvent déterminer automatiquement le nombre de clusters. </a:t>
            </a:r>
          </a:p>
          <a:p>
            <a:pPr>
              <a:lnSpc>
                <a:spcPct val="150000"/>
              </a:lnSpc>
              <a:buClr>
                <a:srgbClr val="0070C0"/>
              </a:buClr>
              <a:buSzPct val="150000"/>
              <a:buFont typeface="Wingdings" panose="05000000000000000000" pitchFamily="2" charset="2"/>
              <a:buChar char="§"/>
            </a:pPr>
            <a:r>
              <a:rPr lang="fr-FR" sz="2000" dirty="0">
                <a:solidFill>
                  <a:srgbClr val="292929"/>
                </a:solidFill>
                <a:latin typeface="+mj-lt"/>
              </a:rPr>
              <a:t>Alors que les algorithmes de partitionnement supposent que les données sont normalement distribuées, les méthodes hiérarchiques peuvent gérer tout type de distribution de données. </a:t>
            </a:r>
          </a:p>
          <a:p>
            <a:pPr>
              <a:lnSpc>
                <a:spcPct val="150000"/>
              </a:lnSpc>
              <a:buClr>
                <a:srgbClr val="0070C0"/>
              </a:buClr>
              <a:buSzPct val="150000"/>
              <a:buFont typeface="Wingdings" panose="05000000000000000000" pitchFamily="2" charset="2"/>
              <a:buChar char="§"/>
            </a:pPr>
            <a:r>
              <a:rPr lang="fr-FR" sz="2000" dirty="0">
                <a:solidFill>
                  <a:srgbClr val="292929"/>
                </a:solidFill>
                <a:latin typeface="+mj-lt"/>
              </a:rPr>
              <a:t>Enfin, elles produisent des dendrogrammes qui fournissent une représentation visuelle de la structure des clusters</a:t>
            </a:r>
          </a:p>
          <a:p>
            <a:pPr>
              <a:lnSpc>
                <a:spcPct val="150000"/>
              </a:lnSpc>
              <a:buClr>
                <a:srgbClr val="0070C0"/>
              </a:buClr>
              <a:buSzPct val="150000"/>
              <a:buFont typeface="Wingdings" panose="05000000000000000000" pitchFamily="2" charset="2"/>
              <a:buChar char="§"/>
            </a:pPr>
            <a:endParaRPr lang="fr-FR" sz="2000" dirty="0">
              <a:solidFill>
                <a:srgbClr val="292929"/>
              </a:solidFill>
              <a:latin typeface="+mj-lt"/>
            </a:endParaRPr>
          </a:p>
        </p:txBody>
      </p:sp>
      <p:sp>
        <p:nvSpPr>
          <p:cNvPr id="4" name="Espace réservé du numéro de diapositive 3">
            <a:extLst>
              <a:ext uri="{FF2B5EF4-FFF2-40B4-BE49-F238E27FC236}">
                <a16:creationId xmlns:a16="http://schemas.microsoft.com/office/drawing/2014/main" id="{0569F9FE-0FF4-4EBE-AFDD-1D85CFC015C7}"/>
              </a:ext>
            </a:extLst>
          </p:cNvPr>
          <p:cNvSpPr>
            <a:spLocks noGrp="1"/>
          </p:cNvSpPr>
          <p:nvPr>
            <p:ph type="sldNum" sz="quarter" idx="12"/>
          </p:nvPr>
        </p:nvSpPr>
        <p:spPr/>
        <p:txBody>
          <a:bodyPr/>
          <a:lstStyle/>
          <a:p>
            <a:fld id="{F54A3231-3632-4722-BDDC-460418050467}" type="slidenum">
              <a:rPr lang="fr-FR" smtClean="0"/>
              <a:t>49</a:t>
            </a:fld>
            <a:endParaRPr lang="fr-FR" dirty="0"/>
          </a:p>
        </p:txBody>
      </p:sp>
    </p:spTree>
    <p:extLst>
      <p:ext uri="{BB962C8B-B14F-4D97-AF65-F5344CB8AC3E}">
        <p14:creationId xmlns:p14="http://schemas.microsoft.com/office/powerpoint/2010/main" val="133476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7836D9-CBA5-4E79-9DD2-AAFB17C80F24}"/>
              </a:ext>
            </a:extLst>
          </p:cNvPr>
          <p:cNvSpPr>
            <a:spLocks noGrp="1"/>
          </p:cNvSpPr>
          <p:nvPr>
            <p:ph type="title"/>
          </p:nvPr>
        </p:nvSpPr>
        <p:spPr/>
        <p:txBody>
          <a:bodyPr/>
          <a:lstStyle/>
          <a:p>
            <a:r>
              <a:rPr lang="fr-FR" dirty="0">
                <a:solidFill>
                  <a:schemeClr val="accent1"/>
                </a:solidFill>
              </a:rPr>
              <a:t>Les clustering basées sur des partitions</a:t>
            </a:r>
          </a:p>
        </p:txBody>
      </p:sp>
      <p:sp>
        <p:nvSpPr>
          <p:cNvPr id="3" name="Espace réservé du contenu 2">
            <a:extLst>
              <a:ext uri="{FF2B5EF4-FFF2-40B4-BE49-F238E27FC236}">
                <a16:creationId xmlns:a16="http://schemas.microsoft.com/office/drawing/2014/main" id="{25502E2D-8682-4717-A8D3-A4D152D8B9FA}"/>
              </a:ext>
            </a:extLst>
          </p:cNvPr>
          <p:cNvSpPr>
            <a:spLocks noGrp="1"/>
          </p:cNvSpPr>
          <p:nvPr>
            <p:ph idx="1"/>
          </p:nvPr>
        </p:nvSpPr>
        <p:spPr>
          <a:xfrm>
            <a:off x="1934816" y="1815548"/>
            <a:ext cx="9418983" cy="4361415"/>
          </a:xfrm>
        </p:spPr>
        <p:txBody>
          <a:bodyPr/>
          <a:lstStyle/>
          <a:p>
            <a:pPr marL="0" marR="0" lvl="0" indent="0" algn="l" defTabSz="914400" rtl="0" eaLnBrk="1" fontAlgn="base" latinLnBrk="0" hangingPunct="1">
              <a:lnSpc>
                <a:spcPct val="100000"/>
              </a:lnSpc>
              <a:spcBef>
                <a:spcPct val="20000"/>
              </a:spcBef>
              <a:spcAft>
                <a:spcPct val="0"/>
              </a:spcAft>
              <a:buClr>
                <a:srgbClr val="3333CC"/>
              </a:buClr>
              <a:buSzPct val="60000"/>
              <a:buNone/>
              <a:tabLst/>
              <a:defRPr/>
            </a:pPr>
            <a:r>
              <a:rPr kumimoji="0" lang="fr-FR" sz="2400" b="0" i="0" u="none" strike="noStrike" kern="1200" cap="none" spc="0" normalizeH="0" baseline="0" noProof="0" dirty="0">
                <a:ln>
                  <a:noFill/>
                </a:ln>
                <a:solidFill>
                  <a:srgbClr val="000000"/>
                </a:solidFill>
                <a:effectLst/>
                <a:uLnTx/>
                <a:uFillTx/>
                <a:latin typeface="Tahoma"/>
                <a:ea typeface="+mn-ea"/>
                <a:cs typeface="+mn-cs"/>
              </a:rPr>
              <a:t>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lang="fr-FR" sz="2400" dirty="0"/>
              <a:t>Les k-Means</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lang="fr-FR" sz="2400" dirty="0"/>
              <a:t>Les k-Médoïdes</a:t>
            </a:r>
          </a:p>
          <a:p>
            <a:pPr marL="342900" indent="-342900" fontAlgn="base">
              <a:lnSpc>
                <a:spcPct val="100000"/>
              </a:lnSpc>
              <a:spcBef>
                <a:spcPct val="20000"/>
              </a:spcBef>
              <a:spcAft>
                <a:spcPct val="0"/>
              </a:spcAft>
              <a:buClr>
                <a:srgbClr val="3333CC"/>
              </a:buClr>
              <a:buSzPct val="60000"/>
              <a:buFont typeface="Wingdings" panose="05000000000000000000" pitchFamily="2" charset="2"/>
              <a:buChar char="n"/>
              <a:defRPr/>
            </a:pPr>
            <a:r>
              <a:rPr lang="fr-FR" sz="2400" dirty="0"/>
              <a:t>Fuzzy C-Means </a:t>
            </a:r>
          </a:p>
          <a:p>
            <a:pPr marL="342900" marR="0" lvl="0" indent="-342900" fontAlgn="base">
              <a:lnSpc>
                <a:spcPct val="100000"/>
              </a:lnSpc>
              <a:spcBef>
                <a:spcPct val="20000"/>
              </a:spcBef>
              <a:spcAft>
                <a:spcPct val="0"/>
              </a:spcAft>
              <a:buClr>
                <a:srgbClr val="3333CC"/>
              </a:buClr>
              <a:buSzPct val="60000"/>
              <a:buFont typeface="Wingdings" panose="05000000000000000000" pitchFamily="2" charset="2"/>
              <a:buChar char="n"/>
              <a:tabLst/>
              <a:defRPr/>
            </a:pPr>
            <a:r>
              <a:rPr lang="fr-FR" sz="2400" dirty="0"/>
              <a:t>Clustering Spectral</a:t>
            </a:r>
          </a:p>
        </p:txBody>
      </p:sp>
      <p:sp>
        <p:nvSpPr>
          <p:cNvPr id="5" name="Espace réservé du numéro de diapositive 4">
            <a:extLst>
              <a:ext uri="{FF2B5EF4-FFF2-40B4-BE49-F238E27FC236}">
                <a16:creationId xmlns:a16="http://schemas.microsoft.com/office/drawing/2014/main" id="{CB77D347-7F89-4935-A3D0-9C28C33C60C7}"/>
              </a:ext>
            </a:extLst>
          </p:cNvPr>
          <p:cNvSpPr>
            <a:spLocks noGrp="1"/>
          </p:cNvSpPr>
          <p:nvPr>
            <p:ph type="sldNum" sz="quarter" idx="12"/>
          </p:nvPr>
        </p:nvSpPr>
        <p:spPr/>
        <p:txBody>
          <a:bodyPr/>
          <a:lstStyle/>
          <a:p>
            <a:fld id="{F54A3231-3632-4722-BDDC-460418050467}" type="slidenum">
              <a:rPr lang="fr-FR" smtClean="0"/>
              <a:t>5</a:t>
            </a:fld>
            <a:endParaRPr lang="fr-FR" dirty="0"/>
          </a:p>
        </p:txBody>
      </p:sp>
    </p:spTree>
    <p:extLst>
      <p:ext uri="{BB962C8B-B14F-4D97-AF65-F5344CB8AC3E}">
        <p14:creationId xmlns:p14="http://schemas.microsoft.com/office/powerpoint/2010/main" val="1324289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1BBF78-9DB4-46D9-B1CC-3561A64AF7EB}"/>
              </a:ext>
            </a:extLst>
          </p:cNvPr>
          <p:cNvSpPr>
            <a:spLocks noGrp="1"/>
          </p:cNvSpPr>
          <p:nvPr>
            <p:ph type="title"/>
          </p:nvPr>
        </p:nvSpPr>
        <p:spPr/>
        <p:txBody>
          <a:bodyPr/>
          <a:lstStyle/>
          <a:p>
            <a:r>
              <a:rPr lang="fr-FR" dirty="0">
                <a:solidFill>
                  <a:schemeClr val="accent1"/>
                </a:solidFill>
                <a:latin typeface="+mn-lt"/>
                <a:ea typeface="+mn-ea"/>
                <a:cs typeface="+mn-cs"/>
              </a:rPr>
              <a:t>Limites des méthodes Hiérarchiques</a:t>
            </a:r>
          </a:p>
        </p:txBody>
      </p:sp>
      <p:sp>
        <p:nvSpPr>
          <p:cNvPr id="3" name="Espace réservé du contenu 2">
            <a:extLst>
              <a:ext uri="{FF2B5EF4-FFF2-40B4-BE49-F238E27FC236}">
                <a16:creationId xmlns:a16="http://schemas.microsoft.com/office/drawing/2014/main" id="{DF4A009A-E8B2-40DA-9F71-1EDF998CB880}"/>
              </a:ext>
            </a:extLst>
          </p:cNvPr>
          <p:cNvSpPr>
            <a:spLocks noGrp="1"/>
          </p:cNvSpPr>
          <p:nvPr>
            <p:ph idx="1"/>
          </p:nvPr>
        </p:nvSpPr>
        <p:spPr>
          <a:xfrm>
            <a:off x="1869742" y="2133600"/>
            <a:ext cx="9634869" cy="3777622"/>
          </a:xfrm>
        </p:spPr>
        <p:txBody>
          <a:bodyPr>
            <a:normAutofit fontScale="92500" lnSpcReduction="10000"/>
          </a:bodyPr>
          <a:lstStyle/>
          <a:p>
            <a:pPr>
              <a:lnSpc>
                <a:spcPct val="150000"/>
              </a:lnSpc>
              <a:buClr>
                <a:srgbClr val="0070C0"/>
              </a:buClr>
              <a:buSzPct val="150000"/>
              <a:buFont typeface="Wingdings" panose="05000000000000000000" pitchFamily="2" charset="2"/>
              <a:buChar char="§"/>
            </a:pPr>
            <a:r>
              <a:rPr lang="fr-FR" sz="2000" b="0" i="0" dirty="0">
                <a:solidFill>
                  <a:srgbClr val="292929"/>
                </a:solidFill>
                <a:effectLst/>
                <a:latin typeface="+mj-lt"/>
              </a:rPr>
              <a:t> Les algorithmes ne conviennent pas aux grands ensembles de données en raison des grandes complexités spatiales et temporelles.</a:t>
            </a:r>
          </a:p>
          <a:p>
            <a:pPr>
              <a:lnSpc>
                <a:spcPct val="150000"/>
              </a:lnSpc>
              <a:buClr>
                <a:srgbClr val="0070C0"/>
              </a:buClr>
              <a:buSzPct val="150000"/>
              <a:buFont typeface="Wingdings" panose="05000000000000000000" pitchFamily="2" charset="2"/>
              <a:buChar char="§"/>
            </a:pPr>
            <a:r>
              <a:rPr lang="fr-FR" sz="2000" dirty="0">
                <a:latin typeface="+mj-lt"/>
              </a:rPr>
              <a:t>Ils sont coûteux en calcul pour les grands ensembles de données, ce qui les rend inadaptés au clustering en temps réel.</a:t>
            </a:r>
          </a:p>
          <a:p>
            <a:pPr>
              <a:lnSpc>
                <a:spcPct val="150000"/>
              </a:lnSpc>
              <a:buClr>
                <a:srgbClr val="0070C0"/>
              </a:buClr>
              <a:buSzPct val="150000"/>
              <a:buFont typeface="Wingdings" panose="05000000000000000000" pitchFamily="2" charset="2"/>
              <a:buChar char="§"/>
            </a:pPr>
            <a:r>
              <a:rPr lang="fr-FR" sz="2000" dirty="0">
                <a:latin typeface="+mj-lt"/>
              </a:rPr>
              <a:t>Ils produisent des résultats sous-optimaux si le critère de regroupement n'est pas bien défini. </a:t>
            </a:r>
          </a:p>
          <a:p>
            <a:pPr>
              <a:lnSpc>
                <a:spcPct val="150000"/>
              </a:lnSpc>
              <a:buClr>
                <a:srgbClr val="0070C0"/>
              </a:buClr>
              <a:buSzPct val="150000"/>
              <a:buFont typeface="Wingdings" panose="05000000000000000000" pitchFamily="2" charset="2"/>
              <a:buChar char="§"/>
            </a:pPr>
            <a:r>
              <a:rPr lang="fr-FR" sz="2000" dirty="0">
                <a:latin typeface="+mj-lt"/>
              </a:rPr>
              <a:t>Enfin, la qualité du regroupement dépend du choix de la mesure de distance et de la méthode de liaison.</a:t>
            </a:r>
          </a:p>
        </p:txBody>
      </p:sp>
      <p:sp>
        <p:nvSpPr>
          <p:cNvPr id="4" name="Espace réservé du numéro de diapositive 3">
            <a:extLst>
              <a:ext uri="{FF2B5EF4-FFF2-40B4-BE49-F238E27FC236}">
                <a16:creationId xmlns:a16="http://schemas.microsoft.com/office/drawing/2014/main" id="{122B1A34-34D6-45A7-8B19-E02872F42544}"/>
              </a:ext>
            </a:extLst>
          </p:cNvPr>
          <p:cNvSpPr>
            <a:spLocks noGrp="1"/>
          </p:cNvSpPr>
          <p:nvPr>
            <p:ph type="sldNum" sz="quarter" idx="12"/>
          </p:nvPr>
        </p:nvSpPr>
        <p:spPr/>
        <p:txBody>
          <a:bodyPr/>
          <a:lstStyle/>
          <a:p>
            <a:fld id="{F54A3231-3632-4722-BDDC-460418050467}" type="slidenum">
              <a:rPr lang="fr-FR" smtClean="0"/>
              <a:t>50</a:t>
            </a:fld>
            <a:endParaRPr lang="fr-FR" dirty="0"/>
          </a:p>
        </p:txBody>
      </p:sp>
    </p:spTree>
    <p:extLst>
      <p:ext uri="{BB962C8B-B14F-4D97-AF65-F5344CB8AC3E}">
        <p14:creationId xmlns:p14="http://schemas.microsoft.com/office/powerpoint/2010/main" val="29573075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FDEF73-03FA-4DEA-A762-E1445B6E357A}"/>
              </a:ext>
            </a:extLst>
          </p:cNvPr>
          <p:cNvSpPr>
            <a:spLocks noGrp="1"/>
          </p:cNvSpPr>
          <p:nvPr>
            <p:ph type="title"/>
          </p:nvPr>
        </p:nvSpPr>
        <p:spPr/>
        <p:txBody>
          <a:bodyPr/>
          <a:lstStyle/>
          <a:p>
            <a:r>
              <a:rPr lang="fr-FR" dirty="0">
                <a:solidFill>
                  <a:schemeClr val="accent1"/>
                </a:solidFill>
                <a:latin typeface="+mn-lt"/>
              </a:rPr>
              <a:t>Les algorithmes de clustering basés sur la densité</a:t>
            </a:r>
          </a:p>
        </p:txBody>
      </p:sp>
      <p:sp>
        <p:nvSpPr>
          <p:cNvPr id="3" name="Espace réservé du contenu 2">
            <a:extLst>
              <a:ext uri="{FF2B5EF4-FFF2-40B4-BE49-F238E27FC236}">
                <a16:creationId xmlns:a16="http://schemas.microsoft.com/office/drawing/2014/main" id="{C0EC10FB-D466-450B-8FD7-DE6BF656D6C9}"/>
              </a:ext>
            </a:extLst>
          </p:cNvPr>
          <p:cNvSpPr>
            <a:spLocks noGrp="1"/>
          </p:cNvSpPr>
          <p:nvPr>
            <p:ph idx="1"/>
          </p:nvPr>
        </p:nvSpPr>
        <p:spPr/>
        <p:txBody>
          <a:bodyPr/>
          <a:lstStyle/>
          <a:p>
            <a:pPr defTabSz="914400" fontAlgn="base">
              <a:spcBef>
                <a:spcPct val="20000"/>
              </a:spcBef>
              <a:spcAft>
                <a:spcPct val="0"/>
              </a:spcAft>
              <a:buClr>
                <a:srgbClr val="3333CC"/>
              </a:buClr>
              <a:buSzPct val="60000"/>
              <a:buFont typeface="Wingdings" panose="05000000000000000000" pitchFamily="2" charset="2"/>
              <a:buChar char="n"/>
              <a:defRPr/>
            </a:pPr>
            <a:r>
              <a:rPr lang="fr-FR" sz="2800" dirty="0">
                <a:solidFill>
                  <a:srgbClr val="313338"/>
                </a:solidFill>
                <a:latin typeface="+mj-lt"/>
              </a:rPr>
              <a:t>DBSCAN</a:t>
            </a:r>
          </a:p>
          <a:p>
            <a:pPr marL="0" indent="0" defTabSz="914400" fontAlgn="base">
              <a:spcBef>
                <a:spcPct val="20000"/>
              </a:spcBef>
              <a:spcAft>
                <a:spcPct val="0"/>
              </a:spcAft>
              <a:buClr>
                <a:srgbClr val="3333CC"/>
              </a:buClr>
              <a:buSzPct val="60000"/>
              <a:buNone/>
              <a:defRPr/>
            </a:pPr>
            <a:endParaRPr lang="fr-FR" sz="2800" dirty="0">
              <a:solidFill>
                <a:srgbClr val="313338"/>
              </a:solidFill>
              <a:latin typeface="+mj-lt"/>
            </a:endParaRPr>
          </a:p>
        </p:txBody>
      </p:sp>
      <p:sp>
        <p:nvSpPr>
          <p:cNvPr id="5" name="Espace réservé du numéro de diapositive 4">
            <a:extLst>
              <a:ext uri="{FF2B5EF4-FFF2-40B4-BE49-F238E27FC236}">
                <a16:creationId xmlns:a16="http://schemas.microsoft.com/office/drawing/2014/main" id="{64F85750-79DE-4D22-B294-DC2481AEBB72}"/>
              </a:ext>
            </a:extLst>
          </p:cNvPr>
          <p:cNvSpPr>
            <a:spLocks noGrp="1"/>
          </p:cNvSpPr>
          <p:nvPr>
            <p:ph type="sldNum" sz="quarter" idx="12"/>
          </p:nvPr>
        </p:nvSpPr>
        <p:spPr/>
        <p:txBody>
          <a:bodyPr/>
          <a:lstStyle/>
          <a:p>
            <a:fld id="{F54A3231-3632-4722-BDDC-460418050467}" type="slidenum">
              <a:rPr lang="fr-FR" smtClean="0"/>
              <a:t>51</a:t>
            </a:fld>
            <a:endParaRPr lang="fr-FR" dirty="0"/>
          </a:p>
        </p:txBody>
      </p:sp>
    </p:spTree>
    <p:extLst>
      <p:ext uri="{BB962C8B-B14F-4D97-AF65-F5344CB8AC3E}">
        <p14:creationId xmlns:p14="http://schemas.microsoft.com/office/powerpoint/2010/main" val="23042965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CC1C3C22-506E-4FE3-8BD5-DC52F51F769C}"/>
              </a:ext>
            </a:extLst>
          </p:cNvPr>
          <p:cNvSpPr>
            <a:spLocks noGrp="1"/>
          </p:cNvSpPr>
          <p:nvPr>
            <p:ph type="sldNum" sz="quarter" idx="12"/>
          </p:nvPr>
        </p:nvSpPr>
        <p:spPr/>
        <p:txBody>
          <a:bodyPr/>
          <a:lstStyle/>
          <a:p>
            <a:fld id="{F54A3231-3632-4722-BDDC-460418050467}" type="slidenum">
              <a:rPr lang="fr-FR" smtClean="0"/>
              <a:t>52</a:t>
            </a:fld>
            <a:endParaRPr lang="fr-FR" dirty="0"/>
          </a:p>
        </p:txBody>
      </p:sp>
      <p:sp>
        <p:nvSpPr>
          <p:cNvPr id="6" name="Rectangle 2">
            <a:extLst>
              <a:ext uri="{FF2B5EF4-FFF2-40B4-BE49-F238E27FC236}">
                <a16:creationId xmlns:a16="http://schemas.microsoft.com/office/drawing/2014/main" id="{9B9819A2-E008-4A2B-9567-F8AFA5E0CC3B}"/>
              </a:ext>
            </a:extLst>
          </p:cNvPr>
          <p:cNvSpPr>
            <a:spLocks noGrp="1" noChangeArrowheads="1"/>
          </p:cNvSpPr>
          <p:nvPr>
            <p:ph type="title"/>
          </p:nvPr>
        </p:nvSpPr>
        <p:spPr>
          <a:xfrm>
            <a:off x="1984513" y="254382"/>
            <a:ext cx="8458200" cy="533400"/>
          </a:xfrm>
        </p:spPr>
        <p:txBody>
          <a:bodyPr>
            <a:normAutofit fontScale="90000"/>
          </a:bodyPr>
          <a:lstStyle/>
          <a:p>
            <a:r>
              <a:rPr lang="fr-FR" altLang="zh-CN" dirty="0">
                <a:solidFill>
                  <a:schemeClr val="accent1"/>
                </a:solidFill>
                <a:latin typeface="+mn-lt"/>
              </a:rPr>
              <a:t>Principe des clustering basé sur la densité</a:t>
            </a:r>
          </a:p>
        </p:txBody>
      </p:sp>
      <p:sp>
        <p:nvSpPr>
          <p:cNvPr id="7" name="Rectangle 3">
            <a:extLst>
              <a:ext uri="{FF2B5EF4-FFF2-40B4-BE49-F238E27FC236}">
                <a16:creationId xmlns:a16="http://schemas.microsoft.com/office/drawing/2014/main" id="{51C70E72-A398-4888-99C2-1A25701F263C}"/>
              </a:ext>
            </a:extLst>
          </p:cNvPr>
          <p:cNvSpPr txBox="1">
            <a:spLocks noChangeArrowheads="1"/>
          </p:cNvSpPr>
          <p:nvPr/>
        </p:nvSpPr>
        <p:spPr>
          <a:xfrm>
            <a:off x="1984513" y="1016382"/>
            <a:ext cx="8534400" cy="5867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spcBef>
                <a:spcPct val="50000"/>
              </a:spcBef>
            </a:pPr>
            <a:r>
              <a:rPr lang="fr-FR" altLang="zh-CN" sz="2400" dirty="0">
                <a:ea typeface="SimSun" panose="02010600030101010101" pitchFamily="2" charset="-122"/>
              </a:rPr>
              <a:t>Voit les clusters comme des régions denses séparées par des régions qui le sont moins (bruit)</a:t>
            </a:r>
          </a:p>
          <a:p>
            <a:pPr>
              <a:lnSpc>
                <a:spcPct val="90000"/>
              </a:lnSpc>
              <a:spcBef>
                <a:spcPct val="50000"/>
              </a:spcBef>
            </a:pPr>
            <a:r>
              <a:rPr lang="fr-FR" altLang="zh-CN" sz="2400" dirty="0">
                <a:ea typeface="SimSun" panose="02010600030101010101" pitchFamily="2" charset="-122"/>
              </a:rPr>
              <a:t>Deux paramètres</a:t>
            </a:r>
            <a:r>
              <a:rPr lang="fr-FR" altLang="zh-CN" sz="2400" b="1" i="1" dirty="0">
                <a:ea typeface="SimSun" panose="02010600030101010101" pitchFamily="2" charset="-122"/>
              </a:rPr>
              <a:t>:</a:t>
            </a:r>
          </a:p>
          <a:p>
            <a:pPr lvl="1">
              <a:lnSpc>
                <a:spcPct val="90000"/>
              </a:lnSpc>
              <a:spcBef>
                <a:spcPct val="50000"/>
              </a:spcBef>
            </a:pPr>
            <a:r>
              <a:rPr lang="fr-FR" altLang="zh-CN" sz="2400" b="1" i="1" dirty="0" err="1">
                <a:ea typeface="SimSun" panose="02010600030101010101" pitchFamily="2" charset="-122"/>
              </a:rPr>
              <a:t>Eps</a:t>
            </a:r>
            <a:r>
              <a:rPr lang="fr-FR" altLang="zh-CN" sz="2400" dirty="0">
                <a:ea typeface="SimSun" panose="02010600030101010101" pitchFamily="2" charset="-122"/>
              </a:rPr>
              <a:t>: Rayon maximum du voisinage</a:t>
            </a:r>
          </a:p>
          <a:p>
            <a:pPr lvl="1">
              <a:lnSpc>
                <a:spcPct val="90000"/>
              </a:lnSpc>
              <a:spcBef>
                <a:spcPct val="50000"/>
              </a:spcBef>
            </a:pPr>
            <a:r>
              <a:rPr lang="fr-FR" altLang="zh-CN" sz="2400" b="1" i="1" dirty="0" err="1">
                <a:ea typeface="SimSun" panose="02010600030101010101" pitchFamily="2" charset="-122"/>
              </a:rPr>
              <a:t>MinPts</a:t>
            </a:r>
            <a:r>
              <a:rPr lang="fr-FR" altLang="zh-CN" sz="2400" dirty="0">
                <a:ea typeface="SimSun" panose="02010600030101010101" pitchFamily="2" charset="-122"/>
              </a:rPr>
              <a:t>: Nombre minimum de points dans le voisinage-</a:t>
            </a:r>
            <a:r>
              <a:rPr lang="fr-FR" altLang="zh-CN" sz="2400" dirty="0" err="1">
                <a:ea typeface="SimSun" panose="02010600030101010101" pitchFamily="2" charset="-122"/>
              </a:rPr>
              <a:t>Eps</a:t>
            </a:r>
            <a:r>
              <a:rPr lang="fr-FR" altLang="zh-CN" sz="2400" dirty="0">
                <a:ea typeface="SimSun" panose="02010600030101010101" pitchFamily="2" charset="-122"/>
              </a:rPr>
              <a:t> d’un point</a:t>
            </a:r>
          </a:p>
          <a:p>
            <a:pPr>
              <a:lnSpc>
                <a:spcPct val="90000"/>
              </a:lnSpc>
              <a:spcBef>
                <a:spcPct val="50000"/>
              </a:spcBef>
            </a:pPr>
            <a:r>
              <a:rPr lang="fr-FR" altLang="zh-CN" sz="2400" b="1" i="1" dirty="0">
                <a:ea typeface="SimSun" panose="02010600030101010101" pitchFamily="2" charset="-122"/>
              </a:rPr>
              <a:t>Voisinage : </a:t>
            </a:r>
            <a:r>
              <a:rPr lang="fr-FR" altLang="zh-CN" sz="2400" b="1" i="1" dirty="0" err="1">
                <a:ea typeface="SimSun" panose="02010600030101010101" pitchFamily="2" charset="-122"/>
              </a:rPr>
              <a:t>V</a:t>
            </a:r>
            <a:r>
              <a:rPr lang="fr-FR" altLang="zh-CN" sz="2400" b="1" i="1" baseline="-25000" dirty="0" err="1">
                <a:ea typeface="SimSun" panose="02010600030101010101" pitchFamily="2" charset="-122"/>
              </a:rPr>
              <a:t>Eps</a:t>
            </a:r>
            <a:r>
              <a:rPr lang="fr-FR" altLang="zh-CN" sz="2400" b="1" i="1" dirty="0">
                <a:ea typeface="SimSun" panose="02010600030101010101" pitchFamily="2" charset="-122"/>
              </a:rPr>
              <a:t>(p)</a:t>
            </a:r>
            <a:r>
              <a:rPr lang="fr-FR" altLang="zh-CN" sz="2400" dirty="0">
                <a:ea typeface="SimSun" panose="02010600030101010101" pitchFamily="2" charset="-122"/>
              </a:rPr>
              <a:t>:	</a:t>
            </a:r>
            <a:r>
              <a:rPr lang="fr-FR" altLang="zh-CN" sz="2400" b="1" i="1" dirty="0">
                <a:ea typeface="SimSun" panose="02010600030101010101" pitchFamily="2" charset="-122"/>
              </a:rPr>
              <a:t>{q </a:t>
            </a:r>
            <a:r>
              <a:rPr lang="fr-FR" altLang="zh-CN" sz="2400" b="1" i="1" dirty="0">
                <a:ea typeface="SimSun" panose="02010600030101010101" pitchFamily="2" charset="-122"/>
                <a:sym typeface="Symbol" panose="05050102010706020507" pitchFamily="18" charset="2"/>
              </a:rPr>
              <a:t></a:t>
            </a:r>
            <a:r>
              <a:rPr lang="fr-FR" altLang="zh-CN" sz="2400" b="1" i="1" dirty="0">
                <a:ea typeface="SimSun" panose="02010600030101010101" pitchFamily="2" charset="-122"/>
              </a:rPr>
              <a:t> D | </a:t>
            </a:r>
            <a:r>
              <a:rPr lang="fr-FR" altLang="zh-CN" sz="2400" b="1" i="1" dirty="0" err="1">
                <a:ea typeface="SimSun" panose="02010600030101010101" pitchFamily="2" charset="-122"/>
              </a:rPr>
              <a:t>dist</a:t>
            </a:r>
            <a:r>
              <a:rPr lang="fr-FR" altLang="zh-CN" sz="2400" b="1" i="1" dirty="0">
                <a:ea typeface="SimSun" panose="02010600030101010101" pitchFamily="2" charset="-122"/>
              </a:rPr>
              <a:t>(</a:t>
            </a:r>
            <a:r>
              <a:rPr lang="fr-FR" altLang="zh-CN" sz="2400" b="1" i="1" dirty="0" err="1">
                <a:ea typeface="SimSun" panose="02010600030101010101" pitchFamily="2" charset="-122"/>
              </a:rPr>
              <a:t>p,q</a:t>
            </a:r>
            <a:r>
              <a:rPr lang="fr-FR" altLang="zh-CN" sz="2400" b="1" i="1" dirty="0">
                <a:ea typeface="SimSun" panose="02010600030101010101" pitchFamily="2" charset="-122"/>
              </a:rPr>
              <a:t>) &lt;= </a:t>
            </a:r>
            <a:r>
              <a:rPr lang="fr-FR" altLang="zh-CN" sz="2400" b="1" i="1" dirty="0" err="1">
                <a:ea typeface="SimSun" panose="02010600030101010101" pitchFamily="2" charset="-122"/>
              </a:rPr>
              <a:t>Eps</a:t>
            </a:r>
            <a:r>
              <a:rPr lang="fr-FR" altLang="zh-CN" sz="2400" b="1" i="1" dirty="0">
                <a:ea typeface="SimSun" panose="02010600030101010101" pitchFamily="2" charset="-122"/>
              </a:rPr>
              <a:t>}</a:t>
            </a:r>
          </a:p>
          <a:p>
            <a:pPr>
              <a:lnSpc>
                <a:spcPct val="90000"/>
              </a:lnSpc>
              <a:spcBef>
                <a:spcPct val="50000"/>
              </a:spcBef>
            </a:pPr>
            <a:r>
              <a:rPr lang="fr-FR" altLang="zh-CN" sz="2400" dirty="0">
                <a:ea typeface="SimSun" panose="02010600030101010101" pitchFamily="2" charset="-122"/>
              </a:rPr>
              <a:t>Un point </a:t>
            </a:r>
            <a:r>
              <a:rPr lang="fr-FR" altLang="zh-CN" sz="2400" b="1" i="1" dirty="0">
                <a:ea typeface="SimSun" panose="02010600030101010101" pitchFamily="2" charset="-122"/>
              </a:rPr>
              <a:t>p</a:t>
            </a:r>
            <a:r>
              <a:rPr lang="fr-FR" altLang="zh-CN" sz="2400" dirty="0">
                <a:ea typeface="SimSun" panose="02010600030101010101" pitchFamily="2" charset="-122"/>
              </a:rPr>
              <a:t> est directement densité-accessible à partir de </a:t>
            </a:r>
            <a:r>
              <a:rPr lang="fr-FR" altLang="zh-CN" sz="2400" b="1" i="1" dirty="0">
                <a:ea typeface="SimSun" panose="02010600030101010101" pitchFamily="2" charset="-122"/>
              </a:rPr>
              <a:t>q</a:t>
            </a:r>
            <a:r>
              <a:rPr lang="fr-FR" altLang="zh-CN" sz="2400" dirty="0">
                <a:ea typeface="SimSun" panose="02010600030101010101" pitchFamily="2" charset="-122"/>
              </a:rPr>
              <a:t> resp. à </a:t>
            </a:r>
            <a:r>
              <a:rPr lang="fr-FR" altLang="zh-CN" sz="2400" b="1" i="1" dirty="0" err="1">
                <a:ea typeface="SimSun" panose="02010600030101010101" pitchFamily="2" charset="-122"/>
              </a:rPr>
              <a:t>Eps</a:t>
            </a:r>
            <a:r>
              <a:rPr lang="fr-FR" altLang="zh-CN" sz="2400" dirty="0">
                <a:ea typeface="SimSun" panose="02010600030101010101" pitchFamily="2" charset="-122"/>
              </a:rPr>
              <a:t>, </a:t>
            </a:r>
            <a:r>
              <a:rPr lang="fr-FR" altLang="zh-CN" sz="2400" b="1" i="1" dirty="0" err="1">
                <a:ea typeface="SimSun" panose="02010600030101010101" pitchFamily="2" charset="-122"/>
              </a:rPr>
              <a:t>MinPts</a:t>
            </a:r>
            <a:r>
              <a:rPr lang="fr-FR" altLang="zh-CN" sz="2400" dirty="0">
                <a:ea typeface="SimSun" panose="02010600030101010101" pitchFamily="2" charset="-122"/>
              </a:rPr>
              <a:t> si	</a:t>
            </a:r>
          </a:p>
          <a:p>
            <a:pPr lvl="1">
              <a:lnSpc>
                <a:spcPct val="90000"/>
              </a:lnSpc>
              <a:spcBef>
                <a:spcPct val="50000"/>
              </a:spcBef>
            </a:pPr>
            <a:r>
              <a:rPr lang="fr-FR" altLang="zh-CN" sz="2400" dirty="0">
                <a:ea typeface="SimSun" panose="02010600030101010101" pitchFamily="2" charset="-122"/>
              </a:rPr>
              <a:t>1) </a:t>
            </a:r>
            <a:r>
              <a:rPr lang="fr-FR" altLang="zh-CN" sz="2400" b="1" i="1" dirty="0">
                <a:ea typeface="SimSun" panose="02010600030101010101" pitchFamily="2" charset="-122"/>
              </a:rPr>
              <a:t>p</a:t>
            </a:r>
            <a:r>
              <a:rPr lang="fr-FR" altLang="zh-CN" sz="2400" dirty="0">
                <a:ea typeface="SimSun" panose="02010600030101010101" pitchFamily="2" charset="-122"/>
              </a:rPr>
              <a:t> </a:t>
            </a:r>
            <a:r>
              <a:rPr lang="fr-FR" altLang="zh-CN" sz="2400" dirty="0">
                <a:ea typeface="SimSun" panose="02010600030101010101" pitchFamily="2" charset="-122"/>
                <a:sym typeface="Symbol" panose="05050102010706020507" pitchFamily="18" charset="2"/>
              </a:rPr>
              <a:t></a:t>
            </a:r>
            <a:r>
              <a:rPr lang="fr-FR" altLang="zh-CN" sz="2400" b="1" i="1" dirty="0" err="1">
                <a:ea typeface="SimSun" panose="02010600030101010101" pitchFamily="2" charset="-122"/>
              </a:rPr>
              <a:t>V</a:t>
            </a:r>
            <a:r>
              <a:rPr lang="fr-FR" altLang="zh-CN" sz="2400" b="1" i="1" baseline="-25000" dirty="0" err="1">
                <a:ea typeface="SimSun" panose="02010600030101010101" pitchFamily="2" charset="-122"/>
              </a:rPr>
              <a:t>Eps</a:t>
            </a:r>
            <a:r>
              <a:rPr lang="fr-FR" altLang="zh-CN" sz="2400" b="1" i="1" dirty="0">
                <a:ea typeface="SimSun" panose="02010600030101010101" pitchFamily="2" charset="-122"/>
              </a:rPr>
              <a:t>(q)</a:t>
            </a:r>
          </a:p>
          <a:p>
            <a:pPr lvl="1">
              <a:lnSpc>
                <a:spcPct val="90000"/>
              </a:lnSpc>
              <a:spcBef>
                <a:spcPct val="50000"/>
              </a:spcBef>
            </a:pPr>
            <a:r>
              <a:rPr lang="fr-FR" altLang="zh-CN" sz="2400" dirty="0">
                <a:ea typeface="SimSun" panose="02010600030101010101" pitchFamily="2" charset="-122"/>
              </a:rPr>
              <a:t>2) </a:t>
            </a:r>
            <a:r>
              <a:rPr lang="fr-FR" altLang="zh-CN" sz="2400" b="1" dirty="0">
                <a:ea typeface="SimSun" panose="02010600030101010101" pitchFamily="2" charset="-122"/>
              </a:rPr>
              <a:t>|</a:t>
            </a:r>
            <a:r>
              <a:rPr lang="fr-FR" altLang="zh-CN" sz="2400" b="1" i="1" dirty="0" err="1">
                <a:ea typeface="SimSun" panose="02010600030101010101" pitchFamily="2" charset="-122"/>
              </a:rPr>
              <a:t>V</a:t>
            </a:r>
            <a:r>
              <a:rPr lang="fr-FR" altLang="zh-CN" sz="2400" b="1" i="1" baseline="-25000" dirty="0" err="1">
                <a:ea typeface="SimSun" panose="02010600030101010101" pitchFamily="2" charset="-122"/>
              </a:rPr>
              <a:t>Eps</a:t>
            </a:r>
            <a:r>
              <a:rPr lang="fr-FR" altLang="zh-CN" sz="2400" b="1" i="1" dirty="0">
                <a:ea typeface="SimSun" panose="02010600030101010101" pitchFamily="2" charset="-122"/>
              </a:rPr>
              <a:t> (q)</a:t>
            </a:r>
            <a:r>
              <a:rPr lang="fr-FR" altLang="zh-CN" sz="2400" b="1" dirty="0">
                <a:ea typeface="SimSun" panose="02010600030101010101" pitchFamily="2" charset="-122"/>
              </a:rPr>
              <a:t>|</a:t>
            </a:r>
            <a:r>
              <a:rPr lang="fr-FR" altLang="zh-CN" sz="2400" dirty="0">
                <a:ea typeface="SimSun" panose="02010600030101010101" pitchFamily="2" charset="-122"/>
              </a:rPr>
              <a:t> &gt;= </a:t>
            </a:r>
            <a:r>
              <a:rPr lang="fr-FR" altLang="zh-CN" sz="2400" b="1" i="1" dirty="0" err="1">
                <a:ea typeface="SimSun" panose="02010600030101010101" pitchFamily="2" charset="-122"/>
              </a:rPr>
              <a:t>MinPts</a:t>
            </a:r>
            <a:r>
              <a:rPr lang="fr-FR" altLang="zh-CN" sz="2400" dirty="0">
                <a:ea typeface="SimSun" panose="02010600030101010101" pitchFamily="2" charset="-122"/>
              </a:rPr>
              <a:t> </a:t>
            </a:r>
          </a:p>
          <a:p>
            <a:pPr lvl="1">
              <a:lnSpc>
                <a:spcPct val="90000"/>
              </a:lnSpc>
              <a:spcBef>
                <a:spcPct val="50000"/>
              </a:spcBef>
              <a:buFont typeface="Wingdings" panose="05000000000000000000" pitchFamily="2" charset="2"/>
              <a:buNone/>
            </a:pPr>
            <a:r>
              <a:rPr lang="fr-FR" altLang="zh-CN" sz="2400" dirty="0">
                <a:ea typeface="SimSun" panose="02010600030101010101" pitchFamily="2" charset="-122"/>
              </a:rPr>
              <a:t>     </a:t>
            </a:r>
          </a:p>
        </p:txBody>
      </p:sp>
      <p:grpSp>
        <p:nvGrpSpPr>
          <p:cNvPr id="8" name="Group 4">
            <a:extLst>
              <a:ext uri="{FF2B5EF4-FFF2-40B4-BE49-F238E27FC236}">
                <a16:creationId xmlns:a16="http://schemas.microsoft.com/office/drawing/2014/main" id="{DFD1CCA7-5985-4CEC-8282-4A17DACD05AB}"/>
              </a:ext>
            </a:extLst>
          </p:cNvPr>
          <p:cNvGrpSpPr>
            <a:grpSpLocks/>
          </p:cNvGrpSpPr>
          <p:nvPr/>
        </p:nvGrpSpPr>
        <p:grpSpPr bwMode="auto">
          <a:xfrm>
            <a:off x="6404113" y="5054982"/>
            <a:ext cx="3879850" cy="1663700"/>
            <a:chOff x="3316" y="2788"/>
            <a:chExt cx="2444" cy="1048"/>
          </a:xfrm>
        </p:grpSpPr>
        <p:grpSp>
          <p:nvGrpSpPr>
            <p:cNvPr id="9" name="Group 5">
              <a:extLst>
                <a:ext uri="{FF2B5EF4-FFF2-40B4-BE49-F238E27FC236}">
                  <a16:creationId xmlns:a16="http://schemas.microsoft.com/office/drawing/2014/main" id="{90E25D81-92F0-4274-A359-164CC2F8225A}"/>
                </a:ext>
              </a:extLst>
            </p:cNvPr>
            <p:cNvGrpSpPr>
              <a:grpSpLocks/>
            </p:cNvGrpSpPr>
            <p:nvPr/>
          </p:nvGrpSpPr>
          <p:grpSpPr bwMode="auto">
            <a:xfrm>
              <a:off x="3316" y="2788"/>
              <a:ext cx="1048" cy="1048"/>
              <a:chOff x="3316" y="2788"/>
              <a:chExt cx="1048" cy="1048"/>
            </a:xfrm>
          </p:grpSpPr>
          <p:sp>
            <p:nvSpPr>
              <p:cNvPr id="11" name="Oval 6">
                <a:extLst>
                  <a:ext uri="{FF2B5EF4-FFF2-40B4-BE49-F238E27FC236}">
                    <a16:creationId xmlns:a16="http://schemas.microsoft.com/office/drawing/2014/main" id="{D55E983B-59D1-4772-9C6E-7B843659F2B7}"/>
                  </a:ext>
                </a:extLst>
              </p:cNvPr>
              <p:cNvSpPr>
                <a:spLocks noChangeArrowheads="1"/>
              </p:cNvSpPr>
              <p:nvPr/>
            </p:nvSpPr>
            <p:spPr bwMode="auto">
              <a:xfrm>
                <a:off x="3386" y="3281"/>
                <a:ext cx="63"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2" name="Oval 7">
                <a:extLst>
                  <a:ext uri="{FF2B5EF4-FFF2-40B4-BE49-F238E27FC236}">
                    <a16:creationId xmlns:a16="http://schemas.microsoft.com/office/drawing/2014/main" id="{42EAA202-CDDF-4C95-92B8-C205A5415F2A}"/>
                  </a:ext>
                </a:extLst>
              </p:cNvPr>
              <p:cNvSpPr>
                <a:spLocks noChangeArrowheads="1"/>
              </p:cNvSpPr>
              <p:nvPr/>
            </p:nvSpPr>
            <p:spPr bwMode="auto">
              <a:xfrm>
                <a:off x="3598" y="3351"/>
                <a:ext cx="62"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3" name="Oval 8">
                <a:extLst>
                  <a:ext uri="{FF2B5EF4-FFF2-40B4-BE49-F238E27FC236}">
                    <a16:creationId xmlns:a16="http://schemas.microsoft.com/office/drawing/2014/main" id="{A6BB03E4-650C-4D01-A2C8-AC979420C5B0}"/>
                  </a:ext>
                </a:extLst>
              </p:cNvPr>
              <p:cNvSpPr>
                <a:spLocks noChangeArrowheads="1"/>
              </p:cNvSpPr>
              <p:nvPr/>
            </p:nvSpPr>
            <p:spPr bwMode="auto">
              <a:xfrm>
                <a:off x="3598" y="3140"/>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4" name="Oval 9">
                <a:extLst>
                  <a:ext uri="{FF2B5EF4-FFF2-40B4-BE49-F238E27FC236}">
                    <a16:creationId xmlns:a16="http://schemas.microsoft.com/office/drawing/2014/main" id="{AA77A4A0-3BA7-4855-9E44-4E7CFE2D27DD}"/>
                  </a:ext>
                </a:extLst>
              </p:cNvPr>
              <p:cNvSpPr>
                <a:spLocks noChangeArrowheads="1"/>
              </p:cNvSpPr>
              <p:nvPr/>
            </p:nvSpPr>
            <p:spPr bwMode="auto">
              <a:xfrm>
                <a:off x="3316" y="3562"/>
                <a:ext cx="62"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5" name="Oval 10">
                <a:extLst>
                  <a:ext uri="{FF2B5EF4-FFF2-40B4-BE49-F238E27FC236}">
                    <a16:creationId xmlns:a16="http://schemas.microsoft.com/office/drawing/2014/main" id="{15A12D3B-9DCC-49F9-B370-FFB802F874AB}"/>
                  </a:ext>
                </a:extLst>
              </p:cNvPr>
              <p:cNvSpPr>
                <a:spLocks noChangeArrowheads="1"/>
              </p:cNvSpPr>
              <p:nvPr/>
            </p:nvSpPr>
            <p:spPr bwMode="auto">
              <a:xfrm>
                <a:off x="3457" y="3422"/>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6" name="Oval 11">
                <a:extLst>
                  <a:ext uri="{FF2B5EF4-FFF2-40B4-BE49-F238E27FC236}">
                    <a16:creationId xmlns:a16="http://schemas.microsoft.com/office/drawing/2014/main" id="{71CFFDCD-E0FE-4494-84C7-606143AEBC6A}"/>
                  </a:ext>
                </a:extLst>
              </p:cNvPr>
              <p:cNvSpPr>
                <a:spLocks noChangeArrowheads="1"/>
              </p:cNvSpPr>
              <p:nvPr/>
            </p:nvSpPr>
            <p:spPr bwMode="auto">
              <a:xfrm>
                <a:off x="3457" y="3562"/>
                <a:ext cx="62"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7" name="Oval 12">
                <a:extLst>
                  <a:ext uri="{FF2B5EF4-FFF2-40B4-BE49-F238E27FC236}">
                    <a16:creationId xmlns:a16="http://schemas.microsoft.com/office/drawing/2014/main" id="{9421E919-3780-4896-9B86-AB87A5E7D826}"/>
                  </a:ext>
                </a:extLst>
              </p:cNvPr>
              <p:cNvSpPr>
                <a:spLocks noChangeArrowheads="1"/>
              </p:cNvSpPr>
              <p:nvPr/>
            </p:nvSpPr>
            <p:spPr bwMode="auto">
              <a:xfrm>
                <a:off x="3668" y="3633"/>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8" name="Oval 13">
                <a:extLst>
                  <a:ext uri="{FF2B5EF4-FFF2-40B4-BE49-F238E27FC236}">
                    <a16:creationId xmlns:a16="http://schemas.microsoft.com/office/drawing/2014/main" id="{CC73AF05-A7F3-4949-8EE7-5ABD9F6B7569}"/>
                  </a:ext>
                </a:extLst>
              </p:cNvPr>
              <p:cNvSpPr>
                <a:spLocks noChangeArrowheads="1"/>
              </p:cNvSpPr>
              <p:nvPr/>
            </p:nvSpPr>
            <p:spPr bwMode="auto">
              <a:xfrm>
                <a:off x="3668" y="2788"/>
                <a:ext cx="696" cy="69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9" name="Oval 14">
                <a:extLst>
                  <a:ext uri="{FF2B5EF4-FFF2-40B4-BE49-F238E27FC236}">
                    <a16:creationId xmlns:a16="http://schemas.microsoft.com/office/drawing/2014/main" id="{2B7F8C65-9403-497B-8AA0-F41D3C1D346A}"/>
                  </a:ext>
                </a:extLst>
              </p:cNvPr>
              <p:cNvSpPr>
                <a:spLocks noChangeArrowheads="1"/>
              </p:cNvSpPr>
              <p:nvPr/>
            </p:nvSpPr>
            <p:spPr bwMode="auto">
              <a:xfrm>
                <a:off x="3668" y="2999"/>
                <a:ext cx="62"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0" name="Oval 15">
                <a:extLst>
                  <a:ext uri="{FF2B5EF4-FFF2-40B4-BE49-F238E27FC236}">
                    <a16:creationId xmlns:a16="http://schemas.microsoft.com/office/drawing/2014/main" id="{DC9B7CCF-8CCD-422D-A86F-805215CFA547}"/>
                  </a:ext>
                </a:extLst>
              </p:cNvPr>
              <p:cNvSpPr>
                <a:spLocks noChangeArrowheads="1"/>
              </p:cNvSpPr>
              <p:nvPr/>
            </p:nvSpPr>
            <p:spPr bwMode="auto">
              <a:xfrm>
                <a:off x="4090" y="3422"/>
                <a:ext cx="63"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1" name="Oval 16">
                <a:extLst>
                  <a:ext uri="{FF2B5EF4-FFF2-40B4-BE49-F238E27FC236}">
                    <a16:creationId xmlns:a16="http://schemas.microsoft.com/office/drawing/2014/main" id="{C381C9E3-3368-4E48-B82A-1EE81840C059}"/>
                  </a:ext>
                </a:extLst>
              </p:cNvPr>
              <p:cNvSpPr>
                <a:spLocks noChangeArrowheads="1"/>
              </p:cNvSpPr>
              <p:nvPr/>
            </p:nvSpPr>
            <p:spPr bwMode="auto">
              <a:xfrm>
                <a:off x="3950" y="3140"/>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2" name="Oval 17">
                <a:extLst>
                  <a:ext uri="{FF2B5EF4-FFF2-40B4-BE49-F238E27FC236}">
                    <a16:creationId xmlns:a16="http://schemas.microsoft.com/office/drawing/2014/main" id="{9A5F4A98-3BC9-4519-B6F9-1A9EC0109B2A}"/>
                  </a:ext>
                </a:extLst>
              </p:cNvPr>
              <p:cNvSpPr>
                <a:spLocks noChangeArrowheads="1"/>
              </p:cNvSpPr>
              <p:nvPr/>
            </p:nvSpPr>
            <p:spPr bwMode="auto">
              <a:xfrm>
                <a:off x="3598" y="3492"/>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3" name="Oval 18">
                <a:extLst>
                  <a:ext uri="{FF2B5EF4-FFF2-40B4-BE49-F238E27FC236}">
                    <a16:creationId xmlns:a16="http://schemas.microsoft.com/office/drawing/2014/main" id="{DF655655-9639-43F0-9A8C-99A2FCB7D983}"/>
                  </a:ext>
                </a:extLst>
              </p:cNvPr>
              <p:cNvSpPr>
                <a:spLocks noChangeArrowheads="1"/>
              </p:cNvSpPr>
              <p:nvPr/>
            </p:nvSpPr>
            <p:spPr bwMode="auto">
              <a:xfrm>
                <a:off x="3738" y="3351"/>
                <a:ext cx="63"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4" name="Oval 19">
                <a:extLst>
                  <a:ext uri="{FF2B5EF4-FFF2-40B4-BE49-F238E27FC236}">
                    <a16:creationId xmlns:a16="http://schemas.microsoft.com/office/drawing/2014/main" id="{CC30DC39-DEDA-4E80-9109-A8C4CA4B8925}"/>
                  </a:ext>
                </a:extLst>
              </p:cNvPr>
              <p:cNvSpPr>
                <a:spLocks noChangeArrowheads="1"/>
              </p:cNvSpPr>
              <p:nvPr/>
            </p:nvSpPr>
            <p:spPr bwMode="auto">
              <a:xfrm>
                <a:off x="3879" y="3562"/>
                <a:ext cx="63"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5" name="Oval 20">
                <a:extLst>
                  <a:ext uri="{FF2B5EF4-FFF2-40B4-BE49-F238E27FC236}">
                    <a16:creationId xmlns:a16="http://schemas.microsoft.com/office/drawing/2014/main" id="{94A092F8-E7E8-4BA7-847B-E604F4A8BF39}"/>
                  </a:ext>
                </a:extLst>
              </p:cNvPr>
              <p:cNvSpPr>
                <a:spLocks noChangeArrowheads="1"/>
              </p:cNvSpPr>
              <p:nvPr/>
            </p:nvSpPr>
            <p:spPr bwMode="auto">
              <a:xfrm>
                <a:off x="4231" y="3633"/>
                <a:ext cx="63"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6" name="Oval 21">
                <a:extLst>
                  <a:ext uri="{FF2B5EF4-FFF2-40B4-BE49-F238E27FC236}">
                    <a16:creationId xmlns:a16="http://schemas.microsoft.com/office/drawing/2014/main" id="{8578343D-ACEA-4713-90AE-A338352A3CED}"/>
                  </a:ext>
                </a:extLst>
              </p:cNvPr>
              <p:cNvSpPr>
                <a:spLocks noChangeArrowheads="1"/>
              </p:cNvSpPr>
              <p:nvPr/>
            </p:nvSpPr>
            <p:spPr bwMode="auto">
              <a:xfrm>
                <a:off x="3457" y="3140"/>
                <a:ext cx="696" cy="69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7" name="Rectangle 22">
                <a:extLst>
                  <a:ext uri="{FF2B5EF4-FFF2-40B4-BE49-F238E27FC236}">
                    <a16:creationId xmlns:a16="http://schemas.microsoft.com/office/drawing/2014/main" id="{FEB3CF44-B475-402C-A942-54A1766D1E5A}"/>
                  </a:ext>
                </a:extLst>
              </p:cNvPr>
              <p:cNvSpPr>
                <a:spLocks noChangeArrowheads="1"/>
              </p:cNvSpPr>
              <p:nvPr/>
            </p:nvSpPr>
            <p:spPr bwMode="auto">
              <a:xfrm>
                <a:off x="3984" y="297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fr-FR" altLang="zh-CN">
                    <a:ea typeface="SimSun" panose="02010600030101010101" pitchFamily="2" charset="-122"/>
                  </a:rPr>
                  <a:t>p</a:t>
                </a:r>
              </a:p>
            </p:txBody>
          </p:sp>
          <p:sp>
            <p:nvSpPr>
              <p:cNvPr id="28" name="Rectangle 23">
                <a:extLst>
                  <a:ext uri="{FF2B5EF4-FFF2-40B4-BE49-F238E27FC236}">
                    <a16:creationId xmlns:a16="http://schemas.microsoft.com/office/drawing/2014/main" id="{131D158B-241F-4E2D-894F-2B711D23022A}"/>
                  </a:ext>
                </a:extLst>
              </p:cNvPr>
              <p:cNvSpPr>
                <a:spLocks noChangeArrowheads="1"/>
              </p:cNvSpPr>
              <p:nvPr/>
            </p:nvSpPr>
            <p:spPr bwMode="auto">
              <a:xfrm>
                <a:off x="3792" y="32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fr-FR" altLang="zh-CN">
                    <a:ea typeface="SimSun" panose="02010600030101010101" pitchFamily="2" charset="-122"/>
                  </a:rPr>
                  <a:t>q</a:t>
                </a:r>
              </a:p>
            </p:txBody>
          </p:sp>
        </p:grpSp>
        <p:sp>
          <p:nvSpPr>
            <p:cNvPr id="10" name="Rectangle 24">
              <a:extLst>
                <a:ext uri="{FF2B5EF4-FFF2-40B4-BE49-F238E27FC236}">
                  <a16:creationId xmlns:a16="http://schemas.microsoft.com/office/drawing/2014/main" id="{562DC31B-280E-402D-BE8B-190A87151FA4}"/>
                </a:ext>
              </a:extLst>
            </p:cNvPr>
            <p:cNvSpPr>
              <a:spLocks noChangeArrowheads="1"/>
            </p:cNvSpPr>
            <p:nvPr/>
          </p:nvSpPr>
          <p:spPr bwMode="auto">
            <a:xfrm>
              <a:off x="4608" y="2976"/>
              <a:ext cx="1152"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fr-FR" altLang="zh-CN">
                  <a:ea typeface="SimSun" panose="02010600030101010101" pitchFamily="2" charset="-122"/>
                </a:rPr>
                <a:t>MinPts = 5</a:t>
              </a:r>
            </a:p>
            <a:p>
              <a:pPr>
                <a:spcBef>
                  <a:spcPct val="50000"/>
                </a:spcBef>
              </a:pPr>
              <a:r>
                <a:rPr lang="fr-FR" altLang="zh-CN">
                  <a:ea typeface="SimSun" panose="02010600030101010101" pitchFamily="2" charset="-122"/>
                </a:rPr>
                <a:t>Eps = 1 cm</a:t>
              </a:r>
            </a:p>
          </p:txBody>
        </p:sp>
      </p:grpSp>
    </p:spTree>
    <p:extLst>
      <p:ext uri="{BB962C8B-B14F-4D97-AF65-F5344CB8AC3E}">
        <p14:creationId xmlns:p14="http://schemas.microsoft.com/office/powerpoint/2010/main" val="19090220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F91314CF-183A-49C5-9F01-69929ED9A577}"/>
              </a:ext>
            </a:extLst>
          </p:cNvPr>
          <p:cNvSpPr>
            <a:spLocks noGrp="1"/>
          </p:cNvSpPr>
          <p:nvPr>
            <p:ph type="sldNum" sz="quarter" idx="12"/>
          </p:nvPr>
        </p:nvSpPr>
        <p:spPr/>
        <p:txBody>
          <a:bodyPr/>
          <a:lstStyle/>
          <a:p>
            <a:fld id="{F54A3231-3632-4722-BDDC-460418050467}" type="slidenum">
              <a:rPr lang="fr-FR" smtClean="0"/>
              <a:t>53</a:t>
            </a:fld>
            <a:endParaRPr lang="fr-FR" dirty="0"/>
          </a:p>
        </p:txBody>
      </p:sp>
      <p:sp>
        <p:nvSpPr>
          <p:cNvPr id="7" name="Rectangle 3">
            <a:extLst>
              <a:ext uri="{FF2B5EF4-FFF2-40B4-BE49-F238E27FC236}">
                <a16:creationId xmlns:a16="http://schemas.microsoft.com/office/drawing/2014/main" id="{6ABD4BD9-47D3-460A-9330-2F2228879BBD}"/>
              </a:ext>
            </a:extLst>
          </p:cNvPr>
          <p:cNvSpPr txBox="1">
            <a:spLocks noChangeArrowheads="1"/>
          </p:cNvSpPr>
          <p:nvPr/>
        </p:nvSpPr>
        <p:spPr>
          <a:xfrm>
            <a:off x="1714500" y="1964635"/>
            <a:ext cx="5638800" cy="4648200"/>
          </a:xfrm>
          <a:prstGeom prst="rect">
            <a:avLst/>
          </a:prstGeom>
          <a:noFill/>
        </p:spPr>
        <p:txBody>
          <a:bodyPr vert="horz" lIns="92075" tIns="46038" rIns="92075" bIns="46038"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spcBef>
                <a:spcPct val="50000"/>
              </a:spcBef>
            </a:pPr>
            <a:r>
              <a:rPr lang="fr-FR" altLang="zh-CN" sz="2400" dirty="0">
                <a:ea typeface="SimSun" panose="02010600030101010101" pitchFamily="2" charset="-122"/>
              </a:rPr>
              <a:t>Accessibilité: </a:t>
            </a:r>
          </a:p>
          <a:p>
            <a:pPr lvl="1">
              <a:lnSpc>
                <a:spcPct val="90000"/>
              </a:lnSpc>
              <a:spcBef>
                <a:spcPct val="50000"/>
              </a:spcBef>
            </a:pPr>
            <a:r>
              <a:rPr lang="fr-FR" altLang="zh-CN" sz="2400" i="1" dirty="0">
                <a:ea typeface="SimSun" panose="02010600030101010101" pitchFamily="2" charset="-122"/>
              </a:rPr>
              <a:t>p</a:t>
            </a:r>
            <a:r>
              <a:rPr lang="fr-FR" altLang="zh-CN" sz="2400" dirty="0">
                <a:ea typeface="SimSun" panose="02010600030101010101" pitchFamily="2" charset="-122"/>
              </a:rPr>
              <a:t> est accessible à partir de </a:t>
            </a:r>
            <a:r>
              <a:rPr lang="fr-FR" altLang="zh-CN" sz="2400" i="1" dirty="0">
                <a:ea typeface="SimSun" panose="02010600030101010101" pitchFamily="2" charset="-122"/>
              </a:rPr>
              <a:t>q</a:t>
            </a:r>
            <a:r>
              <a:rPr lang="fr-FR" altLang="zh-CN" sz="2400" dirty="0">
                <a:ea typeface="SimSun" panose="02010600030101010101" pitchFamily="2" charset="-122"/>
              </a:rPr>
              <a:t> resp. à </a:t>
            </a:r>
            <a:r>
              <a:rPr lang="fr-FR" altLang="zh-CN" sz="2400" i="1" dirty="0" err="1">
                <a:ea typeface="SimSun" panose="02010600030101010101" pitchFamily="2" charset="-122"/>
              </a:rPr>
              <a:t>Eps</a:t>
            </a:r>
            <a:r>
              <a:rPr lang="fr-FR" altLang="zh-CN" sz="2400" dirty="0">
                <a:ea typeface="SimSun" panose="02010600030101010101" pitchFamily="2" charset="-122"/>
              </a:rPr>
              <a:t>, </a:t>
            </a:r>
            <a:r>
              <a:rPr lang="fr-FR" altLang="zh-CN" sz="2400" i="1" dirty="0" err="1">
                <a:ea typeface="SimSun" panose="02010600030101010101" pitchFamily="2" charset="-122"/>
              </a:rPr>
              <a:t>MinPts</a:t>
            </a:r>
            <a:r>
              <a:rPr lang="fr-FR" altLang="zh-CN" sz="2400" dirty="0">
                <a:ea typeface="SimSun" panose="02010600030101010101" pitchFamily="2" charset="-122"/>
              </a:rPr>
              <a:t> si il existe </a:t>
            </a:r>
            <a:r>
              <a:rPr lang="fr-FR" altLang="zh-CN" sz="2400" i="1" dirty="0">
                <a:ea typeface="SimSun" panose="02010600030101010101" pitchFamily="2" charset="-122"/>
              </a:rPr>
              <a:t>p</a:t>
            </a:r>
            <a:r>
              <a:rPr lang="fr-FR" altLang="zh-CN" sz="2400" i="1" baseline="-25000" dirty="0">
                <a:ea typeface="SimSun" panose="02010600030101010101" pitchFamily="2" charset="-122"/>
              </a:rPr>
              <a:t>1</a:t>
            </a:r>
            <a:r>
              <a:rPr lang="fr-FR" altLang="zh-CN" sz="2400" dirty="0">
                <a:ea typeface="SimSun" panose="02010600030101010101" pitchFamily="2" charset="-122"/>
              </a:rPr>
              <a:t>, …, </a:t>
            </a:r>
            <a:r>
              <a:rPr lang="fr-FR" altLang="zh-CN" sz="2400" i="1" dirty="0" err="1">
                <a:ea typeface="SimSun" panose="02010600030101010101" pitchFamily="2" charset="-122"/>
              </a:rPr>
              <a:t>p</a:t>
            </a:r>
            <a:r>
              <a:rPr lang="fr-FR" altLang="zh-CN" sz="2400" i="1" baseline="-25000" dirty="0" err="1">
                <a:ea typeface="SimSun" panose="02010600030101010101" pitchFamily="2" charset="-122"/>
              </a:rPr>
              <a:t>n</a:t>
            </a:r>
            <a:r>
              <a:rPr lang="fr-FR" altLang="zh-CN" sz="2400" dirty="0">
                <a:ea typeface="SimSun" panose="02010600030101010101" pitchFamily="2" charset="-122"/>
              </a:rPr>
              <a:t>, </a:t>
            </a:r>
            <a:r>
              <a:rPr lang="fr-FR" altLang="zh-CN" sz="2400" i="1" dirty="0">
                <a:ea typeface="SimSun" panose="02010600030101010101" pitchFamily="2" charset="-122"/>
              </a:rPr>
              <a:t>p</a:t>
            </a:r>
            <a:r>
              <a:rPr lang="fr-FR" altLang="zh-CN" sz="2400" i="1" baseline="-25000" dirty="0">
                <a:ea typeface="SimSun" panose="02010600030101010101" pitchFamily="2" charset="-122"/>
              </a:rPr>
              <a:t>1</a:t>
            </a:r>
            <a:r>
              <a:rPr lang="fr-FR" altLang="zh-CN" sz="2400" dirty="0">
                <a:ea typeface="SimSun" panose="02010600030101010101" pitchFamily="2" charset="-122"/>
              </a:rPr>
              <a:t> = </a:t>
            </a:r>
            <a:r>
              <a:rPr lang="fr-FR" altLang="zh-CN" sz="2400" i="1" dirty="0">
                <a:ea typeface="SimSun" panose="02010600030101010101" pitchFamily="2" charset="-122"/>
              </a:rPr>
              <a:t>q</a:t>
            </a:r>
            <a:r>
              <a:rPr lang="fr-FR" altLang="zh-CN" sz="2400" dirty="0">
                <a:ea typeface="SimSun" panose="02010600030101010101" pitchFamily="2" charset="-122"/>
              </a:rPr>
              <a:t>, </a:t>
            </a:r>
            <a:r>
              <a:rPr lang="fr-FR" altLang="zh-CN" sz="2400" i="1" dirty="0" err="1">
                <a:ea typeface="SimSun" panose="02010600030101010101" pitchFamily="2" charset="-122"/>
              </a:rPr>
              <a:t>p</a:t>
            </a:r>
            <a:r>
              <a:rPr lang="fr-FR" altLang="zh-CN" sz="2400" i="1" baseline="-25000" dirty="0" err="1">
                <a:ea typeface="SimSun" panose="02010600030101010101" pitchFamily="2" charset="-122"/>
              </a:rPr>
              <a:t>n</a:t>
            </a:r>
            <a:r>
              <a:rPr lang="fr-FR" altLang="zh-CN" sz="2400" dirty="0">
                <a:ea typeface="SimSun" panose="02010600030101010101" pitchFamily="2" charset="-122"/>
              </a:rPr>
              <a:t> = </a:t>
            </a:r>
            <a:r>
              <a:rPr lang="fr-FR" altLang="zh-CN" sz="2400" i="1" dirty="0">
                <a:ea typeface="SimSun" panose="02010600030101010101" pitchFamily="2" charset="-122"/>
              </a:rPr>
              <a:t>p</a:t>
            </a:r>
            <a:r>
              <a:rPr lang="fr-FR" altLang="zh-CN" sz="2400" dirty="0">
                <a:ea typeface="SimSun" panose="02010600030101010101" pitchFamily="2" charset="-122"/>
              </a:rPr>
              <a:t> tel que </a:t>
            </a:r>
            <a:r>
              <a:rPr lang="fr-FR" altLang="zh-CN" sz="2400" i="1" dirty="0">
                <a:ea typeface="SimSun" panose="02010600030101010101" pitchFamily="2" charset="-122"/>
              </a:rPr>
              <a:t>p</a:t>
            </a:r>
            <a:r>
              <a:rPr lang="fr-FR" altLang="zh-CN" sz="2400" i="1" baseline="-25000" dirty="0">
                <a:ea typeface="SimSun" panose="02010600030101010101" pitchFamily="2" charset="-122"/>
              </a:rPr>
              <a:t>i+1</a:t>
            </a:r>
            <a:r>
              <a:rPr lang="fr-FR" altLang="zh-CN" sz="2400" dirty="0">
                <a:ea typeface="SimSun" panose="02010600030101010101" pitchFamily="2" charset="-122"/>
              </a:rPr>
              <a:t> est directement densité accessible à partir de </a:t>
            </a:r>
            <a:r>
              <a:rPr lang="fr-FR" altLang="zh-CN" sz="2400" i="1" dirty="0">
                <a:ea typeface="SimSun" panose="02010600030101010101" pitchFamily="2" charset="-122"/>
              </a:rPr>
              <a:t>p</a:t>
            </a:r>
            <a:r>
              <a:rPr lang="fr-FR" altLang="zh-CN" sz="2400" i="1" baseline="-25000" dirty="0">
                <a:ea typeface="SimSun" panose="02010600030101010101" pitchFamily="2" charset="-122"/>
              </a:rPr>
              <a:t>i</a:t>
            </a:r>
            <a:r>
              <a:rPr lang="fr-FR" altLang="zh-CN" sz="2400" dirty="0">
                <a:ea typeface="SimSun" panose="02010600030101010101" pitchFamily="2" charset="-122"/>
              </a:rPr>
              <a:t>	</a:t>
            </a:r>
          </a:p>
          <a:p>
            <a:pPr>
              <a:lnSpc>
                <a:spcPct val="90000"/>
              </a:lnSpc>
              <a:spcBef>
                <a:spcPct val="50000"/>
              </a:spcBef>
            </a:pPr>
            <a:r>
              <a:rPr lang="fr-FR" altLang="zh-CN" sz="2400" dirty="0">
                <a:ea typeface="SimSun" panose="02010600030101010101" pitchFamily="2" charset="-122"/>
              </a:rPr>
              <a:t>Connexité</a:t>
            </a:r>
          </a:p>
          <a:p>
            <a:pPr lvl="1">
              <a:lnSpc>
                <a:spcPct val="90000"/>
              </a:lnSpc>
              <a:spcBef>
                <a:spcPct val="50000"/>
              </a:spcBef>
            </a:pPr>
            <a:r>
              <a:rPr lang="fr-FR" altLang="zh-CN" sz="2400" i="1" dirty="0">
                <a:ea typeface="SimSun" panose="02010600030101010101" pitchFamily="2" charset="-122"/>
              </a:rPr>
              <a:t>p</a:t>
            </a:r>
            <a:r>
              <a:rPr lang="fr-FR" altLang="zh-CN" sz="2400" dirty="0">
                <a:ea typeface="SimSun" panose="02010600030101010101" pitchFamily="2" charset="-122"/>
              </a:rPr>
              <a:t> est connecté à </a:t>
            </a:r>
            <a:r>
              <a:rPr lang="fr-FR" altLang="zh-CN" sz="2400" i="1" dirty="0">
                <a:ea typeface="SimSun" panose="02010600030101010101" pitchFamily="2" charset="-122"/>
              </a:rPr>
              <a:t>q</a:t>
            </a:r>
            <a:r>
              <a:rPr lang="fr-FR" altLang="zh-CN" sz="2400" dirty="0">
                <a:ea typeface="SimSun" panose="02010600030101010101" pitchFamily="2" charset="-122"/>
              </a:rPr>
              <a:t> resp. à </a:t>
            </a:r>
            <a:r>
              <a:rPr lang="fr-FR" altLang="zh-CN" sz="2400" i="1" dirty="0" err="1">
                <a:ea typeface="SimSun" panose="02010600030101010101" pitchFamily="2" charset="-122"/>
              </a:rPr>
              <a:t>Eps</a:t>
            </a:r>
            <a:r>
              <a:rPr lang="fr-FR" altLang="zh-CN" sz="2400" dirty="0">
                <a:ea typeface="SimSun" panose="02010600030101010101" pitchFamily="2" charset="-122"/>
              </a:rPr>
              <a:t>, </a:t>
            </a:r>
            <a:r>
              <a:rPr lang="fr-FR" altLang="zh-CN" sz="2400" i="1" dirty="0" err="1">
                <a:ea typeface="SimSun" panose="02010600030101010101" pitchFamily="2" charset="-122"/>
              </a:rPr>
              <a:t>MinPts</a:t>
            </a:r>
            <a:r>
              <a:rPr lang="fr-FR" altLang="zh-CN" sz="2400" dirty="0">
                <a:ea typeface="SimSun" panose="02010600030101010101" pitchFamily="2" charset="-122"/>
              </a:rPr>
              <a:t> si il existe un point </a:t>
            </a:r>
            <a:r>
              <a:rPr lang="fr-FR" altLang="zh-CN" sz="2400" i="1" dirty="0">
                <a:ea typeface="SimSun" panose="02010600030101010101" pitchFamily="2" charset="-122"/>
              </a:rPr>
              <a:t>o </a:t>
            </a:r>
            <a:r>
              <a:rPr lang="fr-FR" altLang="zh-CN" sz="2400" dirty="0">
                <a:ea typeface="SimSun" panose="02010600030101010101" pitchFamily="2" charset="-122"/>
              </a:rPr>
              <a:t>tel que </a:t>
            </a:r>
            <a:r>
              <a:rPr lang="fr-FR" altLang="zh-CN" sz="2400" i="1" dirty="0">
                <a:ea typeface="SimSun" panose="02010600030101010101" pitchFamily="2" charset="-122"/>
              </a:rPr>
              <a:t>p</a:t>
            </a:r>
            <a:r>
              <a:rPr lang="fr-FR" altLang="zh-CN" sz="2400" dirty="0">
                <a:ea typeface="SimSun" panose="02010600030101010101" pitchFamily="2" charset="-122"/>
              </a:rPr>
              <a:t> et </a:t>
            </a:r>
            <a:r>
              <a:rPr lang="fr-FR" altLang="zh-CN" sz="2400" i="1" dirty="0">
                <a:ea typeface="SimSun" panose="02010600030101010101" pitchFamily="2" charset="-122"/>
              </a:rPr>
              <a:t>q</a:t>
            </a:r>
            <a:r>
              <a:rPr lang="fr-FR" altLang="zh-CN" sz="2400" dirty="0">
                <a:ea typeface="SimSun" panose="02010600030101010101" pitchFamily="2" charset="-122"/>
              </a:rPr>
              <a:t> accessibles à partir de </a:t>
            </a:r>
            <a:r>
              <a:rPr lang="fr-FR" altLang="zh-CN" sz="2400" i="1" dirty="0">
                <a:ea typeface="SimSun" panose="02010600030101010101" pitchFamily="2" charset="-122"/>
              </a:rPr>
              <a:t>o</a:t>
            </a:r>
            <a:r>
              <a:rPr lang="fr-FR" altLang="zh-CN" sz="2400" dirty="0">
                <a:ea typeface="SimSun" panose="02010600030101010101" pitchFamily="2" charset="-122"/>
              </a:rPr>
              <a:t> resp. à </a:t>
            </a:r>
            <a:r>
              <a:rPr lang="fr-FR" altLang="zh-CN" sz="2400" i="1" dirty="0" err="1">
                <a:ea typeface="SimSun" panose="02010600030101010101" pitchFamily="2" charset="-122"/>
              </a:rPr>
              <a:t>Eps</a:t>
            </a:r>
            <a:r>
              <a:rPr lang="fr-FR" altLang="zh-CN" sz="2400" dirty="0">
                <a:ea typeface="SimSun" panose="02010600030101010101" pitchFamily="2" charset="-122"/>
              </a:rPr>
              <a:t> et </a:t>
            </a:r>
            <a:r>
              <a:rPr lang="fr-FR" altLang="zh-CN" sz="2400" i="1" dirty="0" err="1">
                <a:ea typeface="SimSun" panose="02010600030101010101" pitchFamily="2" charset="-122"/>
              </a:rPr>
              <a:t>MinPts</a:t>
            </a:r>
            <a:r>
              <a:rPr lang="fr-FR" altLang="zh-CN" sz="2400" dirty="0">
                <a:ea typeface="SimSun" panose="02010600030101010101" pitchFamily="2" charset="-122"/>
              </a:rPr>
              <a:t>.</a:t>
            </a:r>
          </a:p>
        </p:txBody>
      </p:sp>
      <p:sp>
        <p:nvSpPr>
          <p:cNvPr id="8" name="Oval 4">
            <a:extLst>
              <a:ext uri="{FF2B5EF4-FFF2-40B4-BE49-F238E27FC236}">
                <a16:creationId xmlns:a16="http://schemas.microsoft.com/office/drawing/2014/main" id="{D489943B-856C-4DD9-A874-3C701FA855FB}"/>
              </a:ext>
            </a:extLst>
          </p:cNvPr>
          <p:cNvSpPr>
            <a:spLocks noChangeArrowheads="1"/>
          </p:cNvSpPr>
          <p:nvPr/>
        </p:nvSpPr>
        <p:spPr bwMode="auto">
          <a:xfrm>
            <a:off x="8505825" y="2671073"/>
            <a:ext cx="100013" cy="98425"/>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9" name="Oval 5">
            <a:extLst>
              <a:ext uri="{FF2B5EF4-FFF2-40B4-BE49-F238E27FC236}">
                <a16:creationId xmlns:a16="http://schemas.microsoft.com/office/drawing/2014/main" id="{D6EF30F5-2B58-46CE-8061-F5D3C74ECFB1}"/>
              </a:ext>
            </a:extLst>
          </p:cNvPr>
          <p:cNvSpPr>
            <a:spLocks noChangeArrowheads="1"/>
          </p:cNvSpPr>
          <p:nvPr/>
        </p:nvSpPr>
        <p:spPr bwMode="auto">
          <a:xfrm>
            <a:off x="8842375" y="2782198"/>
            <a:ext cx="98425" cy="10001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0" name="Oval 6">
            <a:extLst>
              <a:ext uri="{FF2B5EF4-FFF2-40B4-BE49-F238E27FC236}">
                <a16:creationId xmlns:a16="http://schemas.microsoft.com/office/drawing/2014/main" id="{C1B641D9-21FB-4D16-8F92-F25E556069A7}"/>
              </a:ext>
            </a:extLst>
          </p:cNvPr>
          <p:cNvSpPr>
            <a:spLocks noChangeArrowheads="1"/>
          </p:cNvSpPr>
          <p:nvPr/>
        </p:nvSpPr>
        <p:spPr bwMode="auto">
          <a:xfrm>
            <a:off x="8842375" y="2447235"/>
            <a:ext cx="98425" cy="98425"/>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1" name="Oval 7">
            <a:extLst>
              <a:ext uri="{FF2B5EF4-FFF2-40B4-BE49-F238E27FC236}">
                <a16:creationId xmlns:a16="http://schemas.microsoft.com/office/drawing/2014/main" id="{0A8BE86B-9E2B-49AC-8AF0-1249BA67963A}"/>
              </a:ext>
            </a:extLst>
          </p:cNvPr>
          <p:cNvSpPr>
            <a:spLocks noChangeArrowheads="1"/>
          </p:cNvSpPr>
          <p:nvPr/>
        </p:nvSpPr>
        <p:spPr bwMode="auto">
          <a:xfrm>
            <a:off x="8394700" y="3117160"/>
            <a:ext cx="98425" cy="10001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2" name="Oval 8">
            <a:extLst>
              <a:ext uri="{FF2B5EF4-FFF2-40B4-BE49-F238E27FC236}">
                <a16:creationId xmlns:a16="http://schemas.microsoft.com/office/drawing/2014/main" id="{B9082D2B-1F0C-45CC-A99D-D3FAB9F8F527}"/>
              </a:ext>
            </a:extLst>
          </p:cNvPr>
          <p:cNvSpPr>
            <a:spLocks noChangeArrowheads="1"/>
          </p:cNvSpPr>
          <p:nvPr/>
        </p:nvSpPr>
        <p:spPr bwMode="auto">
          <a:xfrm>
            <a:off x="8618538" y="2894910"/>
            <a:ext cx="98425" cy="98425"/>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3" name="Oval 9">
            <a:extLst>
              <a:ext uri="{FF2B5EF4-FFF2-40B4-BE49-F238E27FC236}">
                <a16:creationId xmlns:a16="http://schemas.microsoft.com/office/drawing/2014/main" id="{B0F4FA86-E0D5-4A00-BC8D-A385D7853D20}"/>
              </a:ext>
            </a:extLst>
          </p:cNvPr>
          <p:cNvSpPr>
            <a:spLocks noChangeArrowheads="1"/>
          </p:cNvSpPr>
          <p:nvPr/>
        </p:nvSpPr>
        <p:spPr bwMode="auto">
          <a:xfrm>
            <a:off x="8618538" y="3117160"/>
            <a:ext cx="98425" cy="10001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4" name="Oval 10">
            <a:extLst>
              <a:ext uri="{FF2B5EF4-FFF2-40B4-BE49-F238E27FC236}">
                <a16:creationId xmlns:a16="http://schemas.microsoft.com/office/drawing/2014/main" id="{9BE54720-1CA0-4C66-BAFE-746E3953022A}"/>
              </a:ext>
            </a:extLst>
          </p:cNvPr>
          <p:cNvSpPr>
            <a:spLocks noChangeArrowheads="1"/>
          </p:cNvSpPr>
          <p:nvPr/>
        </p:nvSpPr>
        <p:spPr bwMode="auto">
          <a:xfrm>
            <a:off x="8953500" y="3229873"/>
            <a:ext cx="98425" cy="98425"/>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5" name="Oval 11">
            <a:extLst>
              <a:ext uri="{FF2B5EF4-FFF2-40B4-BE49-F238E27FC236}">
                <a16:creationId xmlns:a16="http://schemas.microsoft.com/office/drawing/2014/main" id="{2B210748-A4A9-474F-B8AB-107695BD5B11}"/>
              </a:ext>
            </a:extLst>
          </p:cNvPr>
          <p:cNvSpPr>
            <a:spLocks noChangeArrowheads="1"/>
          </p:cNvSpPr>
          <p:nvPr/>
        </p:nvSpPr>
        <p:spPr bwMode="auto">
          <a:xfrm>
            <a:off x="8953500" y="2223398"/>
            <a:ext cx="98425" cy="10001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6" name="Oval 12">
            <a:extLst>
              <a:ext uri="{FF2B5EF4-FFF2-40B4-BE49-F238E27FC236}">
                <a16:creationId xmlns:a16="http://schemas.microsoft.com/office/drawing/2014/main" id="{CF9BB35F-15C0-4A50-BB6D-91A89CE770F3}"/>
              </a:ext>
            </a:extLst>
          </p:cNvPr>
          <p:cNvSpPr>
            <a:spLocks noChangeArrowheads="1"/>
          </p:cNvSpPr>
          <p:nvPr/>
        </p:nvSpPr>
        <p:spPr bwMode="auto">
          <a:xfrm>
            <a:off x="9623425" y="2894910"/>
            <a:ext cx="100013" cy="98425"/>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7" name="Oval 13">
            <a:extLst>
              <a:ext uri="{FF2B5EF4-FFF2-40B4-BE49-F238E27FC236}">
                <a16:creationId xmlns:a16="http://schemas.microsoft.com/office/drawing/2014/main" id="{E0D2014D-3B25-4DF0-9C88-F8E5CA387710}"/>
              </a:ext>
            </a:extLst>
          </p:cNvPr>
          <p:cNvSpPr>
            <a:spLocks noChangeArrowheads="1"/>
          </p:cNvSpPr>
          <p:nvPr/>
        </p:nvSpPr>
        <p:spPr bwMode="auto">
          <a:xfrm>
            <a:off x="9401175" y="2447235"/>
            <a:ext cx="98425" cy="98425"/>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8" name="Oval 14">
            <a:extLst>
              <a:ext uri="{FF2B5EF4-FFF2-40B4-BE49-F238E27FC236}">
                <a16:creationId xmlns:a16="http://schemas.microsoft.com/office/drawing/2014/main" id="{9E0E70F2-03D5-4049-B781-5CEF366E5CB8}"/>
              </a:ext>
            </a:extLst>
          </p:cNvPr>
          <p:cNvSpPr>
            <a:spLocks noChangeArrowheads="1"/>
          </p:cNvSpPr>
          <p:nvPr/>
        </p:nvSpPr>
        <p:spPr bwMode="auto">
          <a:xfrm>
            <a:off x="8842375" y="3006035"/>
            <a:ext cx="98425" cy="98425"/>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9" name="Oval 15">
            <a:extLst>
              <a:ext uri="{FF2B5EF4-FFF2-40B4-BE49-F238E27FC236}">
                <a16:creationId xmlns:a16="http://schemas.microsoft.com/office/drawing/2014/main" id="{8E606327-1394-4A1B-BA34-17B3CAB59171}"/>
              </a:ext>
            </a:extLst>
          </p:cNvPr>
          <p:cNvSpPr>
            <a:spLocks noChangeArrowheads="1"/>
          </p:cNvSpPr>
          <p:nvPr/>
        </p:nvSpPr>
        <p:spPr bwMode="auto">
          <a:xfrm>
            <a:off x="9064625" y="2782198"/>
            <a:ext cx="100013" cy="10001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0" name="Oval 16">
            <a:extLst>
              <a:ext uri="{FF2B5EF4-FFF2-40B4-BE49-F238E27FC236}">
                <a16:creationId xmlns:a16="http://schemas.microsoft.com/office/drawing/2014/main" id="{FD03A985-797F-431E-970C-174B753356F7}"/>
              </a:ext>
            </a:extLst>
          </p:cNvPr>
          <p:cNvSpPr>
            <a:spLocks noChangeArrowheads="1"/>
          </p:cNvSpPr>
          <p:nvPr/>
        </p:nvSpPr>
        <p:spPr bwMode="auto">
          <a:xfrm>
            <a:off x="9288463" y="3117160"/>
            <a:ext cx="100012" cy="10001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1" name="Oval 17">
            <a:extLst>
              <a:ext uri="{FF2B5EF4-FFF2-40B4-BE49-F238E27FC236}">
                <a16:creationId xmlns:a16="http://schemas.microsoft.com/office/drawing/2014/main" id="{D8B85E60-EE29-48B0-8060-1F4B5EDB7D7E}"/>
              </a:ext>
            </a:extLst>
          </p:cNvPr>
          <p:cNvSpPr>
            <a:spLocks noChangeArrowheads="1"/>
          </p:cNvSpPr>
          <p:nvPr/>
        </p:nvSpPr>
        <p:spPr bwMode="auto">
          <a:xfrm>
            <a:off x="9847263" y="3229873"/>
            <a:ext cx="100012" cy="98425"/>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2" name="Oval 18">
            <a:extLst>
              <a:ext uri="{FF2B5EF4-FFF2-40B4-BE49-F238E27FC236}">
                <a16:creationId xmlns:a16="http://schemas.microsoft.com/office/drawing/2014/main" id="{B8FEB04A-8001-42F0-919E-1D4D764FB234}"/>
              </a:ext>
            </a:extLst>
          </p:cNvPr>
          <p:cNvSpPr>
            <a:spLocks noChangeArrowheads="1"/>
          </p:cNvSpPr>
          <p:nvPr/>
        </p:nvSpPr>
        <p:spPr bwMode="auto">
          <a:xfrm>
            <a:off x="8572500" y="2650435"/>
            <a:ext cx="1104900" cy="1104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3" name="Oval 19">
            <a:extLst>
              <a:ext uri="{FF2B5EF4-FFF2-40B4-BE49-F238E27FC236}">
                <a16:creationId xmlns:a16="http://schemas.microsoft.com/office/drawing/2014/main" id="{DE994D8C-BD4B-4749-AEFC-0C0AEE55B047}"/>
              </a:ext>
            </a:extLst>
          </p:cNvPr>
          <p:cNvSpPr>
            <a:spLocks noChangeArrowheads="1"/>
          </p:cNvSpPr>
          <p:nvPr/>
        </p:nvSpPr>
        <p:spPr bwMode="auto">
          <a:xfrm>
            <a:off x="7856538" y="2523435"/>
            <a:ext cx="1104900" cy="1104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4" name="Rectangle 20">
            <a:extLst>
              <a:ext uri="{FF2B5EF4-FFF2-40B4-BE49-F238E27FC236}">
                <a16:creationId xmlns:a16="http://schemas.microsoft.com/office/drawing/2014/main" id="{B2812D16-6CFA-4189-BD27-25B1F0033081}"/>
              </a:ext>
            </a:extLst>
          </p:cNvPr>
          <p:cNvSpPr>
            <a:spLocks noChangeArrowheads="1"/>
          </p:cNvSpPr>
          <p:nvPr/>
        </p:nvSpPr>
        <p:spPr bwMode="auto">
          <a:xfrm>
            <a:off x="9455150" y="226308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zh-CN" b="1" i="1">
                <a:latin typeface="Times New Roman" panose="02020603050405020304" pitchFamily="18" charset="0"/>
                <a:ea typeface="SimSun" panose="02010600030101010101" pitchFamily="2" charset="-122"/>
              </a:rPr>
              <a:t>p</a:t>
            </a:r>
          </a:p>
        </p:txBody>
      </p:sp>
      <p:sp>
        <p:nvSpPr>
          <p:cNvPr id="25" name="Rectangle 21">
            <a:extLst>
              <a:ext uri="{FF2B5EF4-FFF2-40B4-BE49-F238E27FC236}">
                <a16:creationId xmlns:a16="http://schemas.microsoft.com/office/drawing/2014/main" id="{FA53E128-BB95-46FC-B247-856165C1AE93}"/>
              </a:ext>
            </a:extLst>
          </p:cNvPr>
          <p:cNvSpPr>
            <a:spLocks noChangeArrowheads="1"/>
          </p:cNvSpPr>
          <p:nvPr/>
        </p:nvSpPr>
        <p:spPr bwMode="auto">
          <a:xfrm>
            <a:off x="8083550" y="2948885"/>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zh-CN" b="1" i="1">
                <a:latin typeface="Times New Roman" panose="02020603050405020304" pitchFamily="18" charset="0"/>
                <a:ea typeface="SimSun" panose="02010600030101010101" pitchFamily="2" charset="-122"/>
              </a:rPr>
              <a:t>q</a:t>
            </a:r>
          </a:p>
        </p:txBody>
      </p:sp>
      <p:sp>
        <p:nvSpPr>
          <p:cNvPr id="26" name="Oval 22">
            <a:extLst>
              <a:ext uri="{FF2B5EF4-FFF2-40B4-BE49-F238E27FC236}">
                <a16:creationId xmlns:a16="http://schemas.microsoft.com/office/drawing/2014/main" id="{7A99B8B7-17CD-4D87-B89B-41C3C3BC7E71}"/>
              </a:ext>
            </a:extLst>
          </p:cNvPr>
          <p:cNvSpPr>
            <a:spLocks noChangeArrowheads="1"/>
          </p:cNvSpPr>
          <p:nvPr/>
        </p:nvSpPr>
        <p:spPr bwMode="auto">
          <a:xfrm>
            <a:off x="8801100" y="1964635"/>
            <a:ext cx="1104900" cy="11049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7" name="Rectangle 23">
            <a:extLst>
              <a:ext uri="{FF2B5EF4-FFF2-40B4-BE49-F238E27FC236}">
                <a16:creationId xmlns:a16="http://schemas.microsoft.com/office/drawing/2014/main" id="{AB5D8461-F672-4D40-91C8-340A67361D9C}"/>
              </a:ext>
            </a:extLst>
          </p:cNvPr>
          <p:cNvSpPr>
            <a:spLocks noChangeArrowheads="1"/>
          </p:cNvSpPr>
          <p:nvPr/>
        </p:nvSpPr>
        <p:spPr bwMode="auto">
          <a:xfrm>
            <a:off x="8845550" y="2720285"/>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zh-CN" b="1" i="1">
                <a:latin typeface="Times New Roman" panose="02020603050405020304" pitchFamily="18" charset="0"/>
                <a:ea typeface="SimSun" panose="02010600030101010101" pitchFamily="2" charset="-122"/>
              </a:rPr>
              <a:t>p</a:t>
            </a:r>
            <a:r>
              <a:rPr lang="en-US" altLang="zh-CN" b="1" i="1" baseline="-25000">
                <a:latin typeface="Times New Roman" panose="02020603050405020304" pitchFamily="18" charset="0"/>
                <a:ea typeface="SimSun" panose="02010600030101010101" pitchFamily="2" charset="-122"/>
              </a:rPr>
              <a:t>1</a:t>
            </a:r>
          </a:p>
        </p:txBody>
      </p:sp>
      <p:sp>
        <p:nvSpPr>
          <p:cNvPr id="28" name="Line 24">
            <a:extLst>
              <a:ext uri="{FF2B5EF4-FFF2-40B4-BE49-F238E27FC236}">
                <a16:creationId xmlns:a16="http://schemas.microsoft.com/office/drawing/2014/main" id="{8800E87C-7570-40AE-BB02-EFF579832CF1}"/>
              </a:ext>
            </a:extLst>
          </p:cNvPr>
          <p:cNvSpPr>
            <a:spLocks noChangeShapeType="1"/>
          </p:cNvSpPr>
          <p:nvPr/>
        </p:nvSpPr>
        <p:spPr bwMode="auto">
          <a:xfrm flipH="1">
            <a:off x="8921750" y="2567885"/>
            <a:ext cx="457200" cy="228600"/>
          </a:xfrm>
          <a:prstGeom prst="line">
            <a:avLst/>
          </a:prstGeom>
          <a:noFill/>
          <a:ln w="25400">
            <a:solidFill>
              <a:schemeClr val="tx1"/>
            </a:solidFill>
            <a:round/>
            <a:headEnd type="stealth" w="lg"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nvGrpSpPr>
          <p:cNvPr id="29" name="Group 25">
            <a:extLst>
              <a:ext uri="{FF2B5EF4-FFF2-40B4-BE49-F238E27FC236}">
                <a16:creationId xmlns:a16="http://schemas.microsoft.com/office/drawing/2014/main" id="{DA1C8E00-8259-46B6-A9B1-647AEBA4FBD3}"/>
              </a:ext>
            </a:extLst>
          </p:cNvPr>
          <p:cNvGrpSpPr>
            <a:grpSpLocks/>
          </p:cNvGrpSpPr>
          <p:nvPr/>
        </p:nvGrpSpPr>
        <p:grpSpPr bwMode="auto">
          <a:xfrm>
            <a:off x="7353300" y="4555435"/>
            <a:ext cx="2863850" cy="1638300"/>
            <a:chOff x="3428" y="2740"/>
            <a:chExt cx="1804" cy="1032"/>
          </a:xfrm>
        </p:grpSpPr>
        <p:sp>
          <p:nvSpPr>
            <p:cNvPr id="30" name="Oval 26">
              <a:extLst>
                <a:ext uri="{FF2B5EF4-FFF2-40B4-BE49-F238E27FC236}">
                  <a16:creationId xmlns:a16="http://schemas.microsoft.com/office/drawing/2014/main" id="{3D1DC985-4F75-4A3E-8BCD-9BBC56323A90}"/>
                </a:ext>
              </a:extLst>
            </p:cNvPr>
            <p:cNvSpPr>
              <a:spLocks noChangeArrowheads="1"/>
            </p:cNvSpPr>
            <p:nvPr/>
          </p:nvSpPr>
          <p:spPr bwMode="auto">
            <a:xfrm>
              <a:off x="3914" y="3089"/>
              <a:ext cx="63"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31" name="Oval 27">
              <a:extLst>
                <a:ext uri="{FF2B5EF4-FFF2-40B4-BE49-F238E27FC236}">
                  <a16:creationId xmlns:a16="http://schemas.microsoft.com/office/drawing/2014/main" id="{38351E2B-C42A-429D-BA07-FC3F68627A8F}"/>
                </a:ext>
              </a:extLst>
            </p:cNvPr>
            <p:cNvSpPr>
              <a:spLocks noChangeArrowheads="1"/>
            </p:cNvSpPr>
            <p:nvPr/>
          </p:nvSpPr>
          <p:spPr bwMode="auto">
            <a:xfrm>
              <a:off x="4126" y="3159"/>
              <a:ext cx="62"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32" name="Oval 28">
              <a:extLst>
                <a:ext uri="{FF2B5EF4-FFF2-40B4-BE49-F238E27FC236}">
                  <a16:creationId xmlns:a16="http://schemas.microsoft.com/office/drawing/2014/main" id="{90AB2949-4E66-49AC-8853-FD5E009C2052}"/>
                </a:ext>
              </a:extLst>
            </p:cNvPr>
            <p:cNvSpPr>
              <a:spLocks noChangeArrowheads="1"/>
            </p:cNvSpPr>
            <p:nvPr/>
          </p:nvSpPr>
          <p:spPr bwMode="auto">
            <a:xfrm>
              <a:off x="4126" y="2948"/>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33" name="Oval 29">
              <a:extLst>
                <a:ext uri="{FF2B5EF4-FFF2-40B4-BE49-F238E27FC236}">
                  <a16:creationId xmlns:a16="http://schemas.microsoft.com/office/drawing/2014/main" id="{80D52413-FB41-440F-994E-9E0548C25573}"/>
                </a:ext>
              </a:extLst>
            </p:cNvPr>
            <p:cNvSpPr>
              <a:spLocks noChangeArrowheads="1"/>
            </p:cNvSpPr>
            <p:nvPr/>
          </p:nvSpPr>
          <p:spPr bwMode="auto">
            <a:xfrm>
              <a:off x="3844" y="3370"/>
              <a:ext cx="62"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34" name="Oval 30">
              <a:extLst>
                <a:ext uri="{FF2B5EF4-FFF2-40B4-BE49-F238E27FC236}">
                  <a16:creationId xmlns:a16="http://schemas.microsoft.com/office/drawing/2014/main" id="{23B2539C-DD24-44B9-B200-678B26222AD9}"/>
                </a:ext>
              </a:extLst>
            </p:cNvPr>
            <p:cNvSpPr>
              <a:spLocks noChangeArrowheads="1"/>
            </p:cNvSpPr>
            <p:nvPr/>
          </p:nvSpPr>
          <p:spPr bwMode="auto">
            <a:xfrm>
              <a:off x="3985" y="3230"/>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35" name="Oval 31">
              <a:extLst>
                <a:ext uri="{FF2B5EF4-FFF2-40B4-BE49-F238E27FC236}">
                  <a16:creationId xmlns:a16="http://schemas.microsoft.com/office/drawing/2014/main" id="{AC1EAD36-3A30-44AE-81E8-9B70E18441AB}"/>
                </a:ext>
              </a:extLst>
            </p:cNvPr>
            <p:cNvSpPr>
              <a:spLocks noChangeArrowheads="1"/>
            </p:cNvSpPr>
            <p:nvPr/>
          </p:nvSpPr>
          <p:spPr bwMode="auto">
            <a:xfrm>
              <a:off x="4129" y="3514"/>
              <a:ext cx="62"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36" name="Oval 32">
              <a:extLst>
                <a:ext uri="{FF2B5EF4-FFF2-40B4-BE49-F238E27FC236}">
                  <a16:creationId xmlns:a16="http://schemas.microsoft.com/office/drawing/2014/main" id="{463B1EB4-1294-45AF-A360-8D42B127138F}"/>
                </a:ext>
              </a:extLst>
            </p:cNvPr>
            <p:cNvSpPr>
              <a:spLocks noChangeArrowheads="1"/>
            </p:cNvSpPr>
            <p:nvPr/>
          </p:nvSpPr>
          <p:spPr bwMode="auto">
            <a:xfrm>
              <a:off x="4196" y="3297"/>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37" name="Oval 33">
              <a:extLst>
                <a:ext uri="{FF2B5EF4-FFF2-40B4-BE49-F238E27FC236}">
                  <a16:creationId xmlns:a16="http://schemas.microsoft.com/office/drawing/2014/main" id="{106C2B7E-19AF-4E4A-9197-838E7A22C89E}"/>
                </a:ext>
              </a:extLst>
            </p:cNvPr>
            <p:cNvSpPr>
              <a:spLocks noChangeArrowheads="1"/>
            </p:cNvSpPr>
            <p:nvPr/>
          </p:nvSpPr>
          <p:spPr bwMode="auto">
            <a:xfrm>
              <a:off x="4196" y="2807"/>
              <a:ext cx="62"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38" name="Oval 34">
              <a:extLst>
                <a:ext uri="{FF2B5EF4-FFF2-40B4-BE49-F238E27FC236}">
                  <a16:creationId xmlns:a16="http://schemas.microsoft.com/office/drawing/2014/main" id="{CC514AF2-0D65-4EA3-A94A-DA9B69ACB693}"/>
                </a:ext>
              </a:extLst>
            </p:cNvPr>
            <p:cNvSpPr>
              <a:spLocks noChangeArrowheads="1"/>
            </p:cNvSpPr>
            <p:nvPr/>
          </p:nvSpPr>
          <p:spPr bwMode="auto">
            <a:xfrm>
              <a:off x="4618" y="3230"/>
              <a:ext cx="63"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39" name="Oval 35">
              <a:extLst>
                <a:ext uri="{FF2B5EF4-FFF2-40B4-BE49-F238E27FC236}">
                  <a16:creationId xmlns:a16="http://schemas.microsoft.com/office/drawing/2014/main" id="{1C20A71F-2416-4ABC-96C1-5C98B8A7F690}"/>
                </a:ext>
              </a:extLst>
            </p:cNvPr>
            <p:cNvSpPr>
              <a:spLocks noChangeArrowheads="1"/>
            </p:cNvSpPr>
            <p:nvPr/>
          </p:nvSpPr>
          <p:spPr bwMode="auto">
            <a:xfrm>
              <a:off x="4478" y="2948"/>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40" name="Oval 36">
              <a:extLst>
                <a:ext uri="{FF2B5EF4-FFF2-40B4-BE49-F238E27FC236}">
                  <a16:creationId xmlns:a16="http://schemas.microsoft.com/office/drawing/2014/main" id="{CD5A7367-C12D-4FE6-B5F2-C38C1EABDAE5}"/>
                </a:ext>
              </a:extLst>
            </p:cNvPr>
            <p:cNvSpPr>
              <a:spLocks noChangeArrowheads="1"/>
            </p:cNvSpPr>
            <p:nvPr/>
          </p:nvSpPr>
          <p:spPr bwMode="auto">
            <a:xfrm>
              <a:off x="3694" y="3252"/>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41" name="Oval 37">
              <a:extLst>
                <a:ext uri="{FF2B5EF4-FFF2-40B4-BE49-F238E27FC236}">
                  <a16:creationId xmlns:a16="http://schemas.microsoft.com/office/drawing/2014/main" id="{63F3D590-7D0A-4868-8B94-7A6FC0BB66FD}"/>
                </a:ext>
              </a:extLst>
            </p:cNvPr>
            <p:cNvSpPr>
              <a:spLocks noChangeArrowheads="1"/>
            </p:cNvSpPr>
            <p:nvPr/>
          </p:nvSpPr>
          <p:spPr bwMode="auto">
            <a:xfrm>
              <a:off x="4266" y="3159"/>
              <a:ext cx="63"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42" name="Oval 38">
              <a:extLst>
                <a:ext uri="{FF2B5EF4-FFF2-40B4-BE49-F238E27FC236}">
                  <a16:creationId xmlns:a16="http://schemas.microsoft.com/office/drawing/2014/main" id="{D428FE35-6BAD-46E3-BD47-4E2ADF617E13}"/>
                </a:ext>
              </a:extLst>
            </p:cNvPr>
            <p:cNvSpPr>
              <a:spLocks noChangeArrowheads="1"/>
            </p:cNvSpPr>
            <p:nvPr/>
          </p:nvSpPr>
          <p:spPr bwMode="auto">
            <a:xfrm>
              <a:off x="4407" y="3370"/>
              <a:ext cx="63"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43" name="Oval 39">
              <a:extLst>
                <a:ext uri="{FF2B5EF4-FFF2-40B4-BE49-F238E27FC236}">
                  <a16:creationId xmlns:a16="http://schemas.microsoft.com/office/drawing/2014/main" id="{629A0AB7-A733-4FE4-BFCF-C0F725F2D7CB}"/>
                </a:ext>
              </a:extLst>
            </p:cNvPr>
            <p:cNvSpPr>
              <a:spLocks noChangeArrowheads="1"/>
            </p:cNvSpPr>
            <p:nvPr/>
          </p:nvSpPr>
          <p:spPr bwMode="auto">
            <a:xfrm>
              <a:off x="4759" y="3441"/>
              <a:ext cx="63"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44" name="Rectangle 40">
              <a:extLst>
                <a:ext uri="{FF2B5EF4-FFF2-40B4-BE49-F238E27FC236}">
                  <a16:creationId xmlns:a16="http://schemas.microsoft.com/office/drawing/2014/main" id="{864BE189-2E79-4FB8-85EE-4C0F96503276}"/>
                </a:ext>
              </a:extLst>
            </p:cNvPr>
            <p:cNvSpPr>
              <a:spLocks noChangeArrowheads="1"/>
            </p:cNvSpPr>
            <p:nvPr/>
          </p:nvSpPr>
          <p:spPr bwMode="auto">
            <a:xfrm>
              <a:off x="3504" y="28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zh-CN" b="1" i="1">
                  <a:latin typeface="Times New Roman" panose="02020603050405020304" pitchFamily="18" charset="0"/>
                  <a:ea typeface="SimSun" panose="02010600030101010101" pitchFamily="2" charset="-122"/>
                </a:rPr>
                <a:t>p</a:t>
              </a:r>
            </a:p>
          </p:txBody>
        </p:sp>
        <p:sp>
          <p:nvSpPr>
            <p:cNvPr id="45" name="Rectangle 41">
              <a:extLst>
                <a:ext uri="{FF2B5EF4-FFF2-40B4-BE49-F238E27FC236}">
                  <a16:creationId xmlns:a16="http://schemas.microsoft.com/office/drawing/2014/main" id="{A804777E-1A13-4512-9CA2-7F2DBA61F354}"/>
                </a:ext>
              </a:extLst>
            </p:cNvPr>
            <p:cNvSpPr>
              <a:spLocks noChangeArrowheads="1"/>
            </p:cNvSpPr>
            <p:nvPr/>
          </p:nvSpPr>
          <p:spPr bwMode="auto">
            <a:xfrm>
              <a:off x="4992" y="28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zh-CN" b="1" i="1">
                  <a:latin typeface="Times New Roman" panose="02020603050405020304" pitchFamily="18" charset="0"/>
                  <a:ea typeface="SimSun" panose="02010600030101010101" pitchFamily="2" charset="-122"/>
                </a:rPr>
                <a:t>q</a:t>
              </a:r>
            </a:p>
          </p:txBody>
        </p:sp>
        <p:sp>
          <p:nvSpPr>
            <p:cNvPr id="46" name="Oval 42">
              <a:extLst>
                <a:ext uri="{FF2B5EF4-FFF2-40B4-BE49-F238E27FC236}">
                  <a16:creationId xmlns:a16="http://schemas.microsoft.com/office/drawing/2014/main" id="{6728E194-D349-43DA-8FAC-1DE6187A6E50}"/>
                </a:ext>
              </a:extLst>
            </p:cNvPr>
            <p:cNvSpPr>
              <a:spLocks noChangeArrowheads="1"/>
            </p:cNvSpPr>
            <p:nvPr/>
          </p:nvSpPr>
          <p:spPr bwMode="auto">
            <a:xfrm>
              <a:off x="4858" y="3182"/>
              <a:ext cx="63"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47" name="Oval 43">
              <a:extLst>
                <a:ext uri="{FF2B5EF4-FFF2-40B4-BE49-F238E27FC236}">
                  <a16:creationId xmlns:a16="http://schemas.microsoft.com/office/drawing/2014/main" id="{4C12D5C5-5546-4D83-8592-BF42D303C55F}"/>
                </a:ext>
              </a:extLst>
            </p:cNvPr>
            <p:cNvSpPr>
              <a:spLocks noChangeArrowheads="1"/>
            </p:cNvSpPr>
            <p:nvPr/>
          </p:nvSpPr>
          <p:spPr bwMode="auto">
            <a:xfrm>
              <a:off x="4506" y="3207"/>
              <a:ext cx="63"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48" name="Oval 44">
              <a:extLst>
                <a:ext uri="{FF2B5EF4-FFF2-40B4-BE49-F238E27FC236}">
                  <a16:creationId xmlns:a16="http://schemas.microsoft.com/office/drawing/2014/main" id="{9805EA73-6165-4776-BB62-D9DFBCC3B6AA}"/>
                </a:ext>
              </a:extLst>
            </p:cNvPr>
            <p:cNvSpPr>
              <a:spLocks noChangeArrowheads="1"/>
            </p:cNvSpPr>
            <p:nvPr/>
          </p:nvSpPr>
          <p:spPr bwMode="auto">
            <a:xfrm>
              <a:off x="4647" y="3322"/>
              <a:ext cx="63"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49" name="Oval 45">
              <a:extLst>
                <a:ext uri="{FF2B5EF4-FFF2-40B4-BE49-F238E27FC236}">
                  <a16:creationId xmlns:a16="http://schemas.microsoft.com/office/drawing/2014/main" id="{110AE205-5394-4FAA-9C8F-2F9B7C5E41AC}"/>
                </a:ext>
              </a:extLst>
            </p:cNvPr>
            <p:cNvSpPr>
              <a:spLocks noChangeArrowheads="1"/>
            </p:cNvSpPr>
            <p:nvPr/>
          </p:nvSpPr>
          <p:spPr bwMode="auto">
            <a:xfrm>
              <a:off x="4954" y="2942"/>
              <a:ext cx="63"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50" name="Oval 46">
              <a:extLst>
                <a:ext uri="{FF2B5EF4-FFF2-40B4-BE49-F238E27FC236}">
                  <a16:creationId xmlns:a16="http://schemas.microsoft.com/office/drawing/2014/main" id="{23AE8243-7173-4197-8A5D-14A77977E810}"/>
                </a:ext>
              </a:extLst>
            </p:cNvPr>
            <p:cNvSpPr>
              <a:spLocks noChangeArrowheads="1"/>
            </p:cNvSpPr>
            <p:nvPr/>
          </p:nvSpPr>
          <p:spPr bwMode="auto">
            <a:xfrm>
              <a:off x="4602" y="2871"/>
              <a:ext cx="63"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51" name="Oval 47">
              <a:extLst>
                <a:ext uri="{FF2B5EF4-FFF2-40B4-BE49-F238E27FC236}">
                  <a16:creationId xmlns:a16="http://schemas.microsoft.com/office/drawing/2014/main" id="{11F924E9-25E6-4EE5-A640-9571E1F76371}"/>
                </a:ext>
              </a:extLst>
            </p:cNvPr>
            <p:cNvSpPr>
              <a:spLocks noChangeArrowheads="1"/>
            </p:cNvSpPr>
            <p:nvPr/>
          </p:nvSpPr>
          <p:spPr bwMode="auto">
            <a:xfrm>
              <a:off x="4791" y="3034"/>
              <a:ext cx="63"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52" name="Oval 48">
              <a:extLst>
                <a:ext uri="{FF2B5EF4-FFF2-40B4-BE49-F238E27FC236}">
                  <a16:creationId xmlns:a16="http://schemas.microsoft.com/office/drawing/2014/main" id="{41659FAC-3086-456D-8EB1-DA59E59302E0}"/>
                </a:ext>
              </a:extLst>
            </p:cNvPr>
            <p:cNvSpPr>
              <a:spLocks noChangeArrowheads="1"/>
            </p:cNvSpPr>
            <p:nvPr/>
          </p:nvSpPr>
          <p:spPr bwMode="auto">
            <a:xfrm>
              <a:off x="3524" y="2980"/>
              <a:ext cx="696" cy="69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53" name="Oval 49">
              <a:extLst>
                <a:ext uri="{FF2B5EF4-FFF2-40B4-BE49-F238E27FC236}">
                  <a16:creationId xmlns:a16="http://schemas.microsoft.com/office/drawing/2014/main" id="{19B12136-939D-4667-A81E-7237810B076E}"/>
                </a:ext>
              </a:extLst>
            </p:cNvPr>
            <p:cNvSpPr>
              <a:spLocks noChangeArrowheads="1"/>
            </p:cNvSpPr>
            <p:nvPr/>
          </p:nvSpPr>
          <p:spPr bwMode="auto">
            <a:xfrm>
              <a:off x="3860" y="3076"/>
              <a:ext cx="696" cy="69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54" name="Oval 50">
              <a:extLst>
                <a:ext uri="{FF2B5EF4-FFF2-40B4-BE49-F238E27FC236}">
                  <a16:creationId xmlns:a16="http://schemas.microsoft.com/office/drawing/2014/main" id="{2AED084E-DCA7-4514-B980-96072251918D}"/>
                </a:ext>
              </a:extLst>
            </p:cNvPr>
            <p:cNvSpPr>
              <a:spLocks noChangeArrowheads="1"/>
            </p:cNvSpPr>
            <p:nvPr/>
          </p:nvSpPr>
          <p:spPr bwMode="auto">
            <a:xfrm>
              <a:off x="4244" y="2980"/>
              <a:ext cx="696" cy="69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55" name="Oval 51">
              <a:extLst>
                <a:ext uri="{FF2B5EF4-FFF2-40B4-BE49-F238E27FC236}">
                  <a16:creationId xmlns:a16="http://schemas.microsoft.com/office/drawing/2014/main" id="{180C4299-5958-44E9-85F9-D33A37C134E9}"/>
                </a:ext>
              </a:extLst>
            </p:cNvPr>
            <p:cNvSpPr>
              <a:spLocks noChangeArrowheads="1"/>
            </p:cNvSpPr>
            <p:nvPr/>
          </p:nvSpPr>
          <p:spPr bwMode="auto">
            <a:xfrm>
              <a:off x="4484" y="2740"/>
              <a:ext cx="696" cy="69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56" name="Line 52">
              <a:extLst>
                <a:ext uri="{FF2B5EF4-FFF2-40B4-BE49-F238E27FC236}">
                  <a16:creationId xmlns:a16="http://schemas.microsoft.com/office/drawing/2014/main" id="{DBCA236A-F0F4-44D4-8677-D94D33AF26B2}"/>
                </a:ext>
              </a:extLst>
            </p:cNvPr>
            <p:cNvSpPr>
              <a:spLocks noChangeShapeType="1"/>
            </p:cNvSpPr>
            <p:nvPr/>
          </p:nvSpPr>
          <p:spPr bwMode="auto">
            <a:xfrm flipV="1">
              <a:off x="3888" y="3312"/>
              <a:ext cx="288" cy="96"/>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7" name="Line 53">
              <a:extLst>
                <a:ext uri="{FF2B5EF4-FFF2-40B4-BE49-F238E27FC236}">
                  <a16:creationId xmlns:a16="http://schemas.microsoft.com/office/drawing/2014/main" id="{1132E788-F848-434E-BB39-C83F53934BC1}"/>
                </a:ext>
              </a:extLst>
            </p:cNvPr>
            <p:cNvSpPr>
              <a:spLocks noChangeShapeType="1"/>
            </p:cNvSpPr>
            <p:nvPr/>
          </p:nvSpPr>
          <p:spPr bwMode="auto">
            <a:xfrm flipH="1">
              <a:off x="4272" y="3264"/>
              <a:ext cx="240" cy="48"/>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58" name="Oval 54">
              <a:extLst>
                <a:ext uri="{FF2B5EF4-FFF2-40B4-BE49-F238E27FC236}">
                  <a16:creationId xmlns:a16="http://schemas.microsoft.com/office/drawing/2014/main" id="{0FA01E05-5EC2-4BF4-A039-9488AB67CA9B}"/>
                </a:ext>
              </a:extLst>
            </p:cNvPr>
            <p:cNvSpPr>
              <a:spLocks noChangeArrowheads="1"/>
            </p:cNvSpPr>
            <p:nvPr/>
          </p:nvSpPr>
          <p:spPr bwMode="auto">
            <a:xfrm>
              <a:off x="3818" y="2993"/>
              <a:ext cx="63"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59" name="Oval 55">
              <a:extLst>
                <a:ext uri="{FF2B5EF4-FFF2-40B4-BE49-F238E27FC236}">
                  <a16:creationId xmlns:a16="http://schemas.microsoft.com/office/drawing/2014/main" id="{B966C0CB-FA48-4401-B05C-7B25487B2873}"/>
                </a:ext>
              </a:extLst>
            </p:cNvPr>
            <p:cNvSpPr>
              <a:spLocks noChangeArrowheads="1"/>
            </p:cNvSpPr>
            <p:nvPr/>
          </p:nvSpPr>
          <p:spPr bwMode="auto">
            <a:xfrm>
              <a:off x="3694" y="3044"/>
              <a:ext cx="62" cy="62"/>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60" name="Oval 56">
              <a:extLst>
                <a:ext uri="{FF2B5EF4-FFF2-40B4-BE49-F238E27FC236}">
                  <a16:creationId xmlns:a16="http://schemas.microsoft.com/office/drawing/2014/main" id="{74F42F51-0960-44AC-A5B2-94F7791D489D}"/>
                </a:ext>
              </a:extLst>
            </p:cNvPr>
            <p:cNvSpPr>
              <a:spLocks noChangeArrowheads="1"/>
            </p:cNvSpPr>
            <p:nvPr/>
          </p:nvSpPr>
          <p:spPr bwMode="auto">
            <a:xfrm>
              <a:off x="3860" y="2807"/>
              <a:ext cx="62" cy="63"/>
            </a:xfrm>
            <a:prstGeom prst="ellipse">
              <a:avLst/>
            </a:prstGeom>
            <a:solidFill>
              <a:srgbClr val="CC3300"/>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61" name="Oval 57">
              <a:extLst>
                <a:ext uri="{FF2B5EF4-FFF2-40B4-BE49-F238E27FC236}">
                  <a16:creationId xmlns:a16="http://schemas.microsoft.com/office/drawing/2014/main" id="{EC8FE2B5-B87D-4AED-9991-C9BCF4BDBB94}"/>
                </a:ext>
              </a:extLst>
            </p:cNvPr>
            <p:cNvSpPr>
              <a:spLocks noChangeArrowheads="1"/>
            </p:cNvSpPr>
            <p:nvPr/>
          </p:nvSpPr>
          <p:spPr bwMode="auto">
            <a:xfrm>
              <a:off x="3428" y="2740"/>
              <a:ext cx="696" cy="696"/>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62" name="Line 58">
              <a:extLst>
                <a:ext uri="{FF2B5EF4-FFF2-40B4-BE49-F238E27FC236}">
                  <a16:creationId xmlns:a16="http://schemas.microsoft.com/office/drawing/2014/main" id="{C21B1E78-9F68-4281-8B02-D8BE7F91EE57}"/>
                </a:ext>
              </a:extLst>
            </p:cNvPr>
            <p:cNvSpPr>
              <a:spLocks noChangeShapeType="1"/>
            </p:cNvSpPr>
            <p:nvPr/>
          </p:nvSpPr>
          <p:spPr bwMode="auto">
            <a:xfrm>
              <a:off x="3744" y="3072"/>
              <a:ext cx="96" cy="288"/>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3" name="Line 59">
              <a:extLst>
                <a:ext uri="{FF2B5EF4-FFF2-40B4-BE49-F238E27FC236}">
                  <a16:creationId xmlns:a16="http://schemas.microsoft.com/office/drawing/2014/main" id="{AA19C84C-42FE-4EF5-A512-302A742849DC}"/>
                </a:ext>
              </a:extLst>
            </p:cNvPr>
            <p:cNvSpPr>
              <a:spLocks noChangeShapeType="1"/>
            </p:cNvSpPr>
            <p:nvPr/>
          </p:nvSpPr>
          <p:spPr bwMode="auto">
            <a:xfrm flipH="1">
              <a:off x="4560" y="3072"/>
              <a:ext cx="240" cy="144"/>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dirty="0"/>
            </a:p>
          </p:txBody>
        </p:sp>
        <p:sp>
          <p:nvSpPr>
            <p:cNvPr id="64" name="Rectangle 60">
              <a:extLst>
                <a:ext uri="{FF2B5EF4-FFF2-40B4-BE49-F238E27FC236}">
                  <a16:creationId xmlns:a16="http://schemas.microsoft.com/office/drawing/2014/main" id="{BFD34EB1-0E94-46AB-A0C7-092DABDC892E}"/>
                </a:ext>
              </a:extLst>
            </p:cNvPr>
            <p:cNvSpPr>
              <a:spLocks noChangeArrowheads="1"/>
            </p:cNvSpPr>
            <p:nvPr/>
          </p:nvSpPr>
          <p:spPr bwMode="auto">
            <a:xfrm>
              <a:off x="4176" y="331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zh-CN" b="1" i="1">
                  <a:latin typeface="Times New Roman" panose="02020603050405020304" pitchFamily="18" charset="0"/>
                  <a:ea typeface="SimSun" panose="02010600030101010101" pitchFamily="2" charset="-122"/>
                </a:rPr>
                <a:t>o</a:t>
              </a:r>
            </a:p>
          </p:txBody>
        </p:sp>
      </p:grpSp>
      <p:sp>
        <p:nvSpPr>
          <p:cNvPr id="65" name="Line 61">
            <a:extLst>
              <a:ext uri="{FF2B5EF4-FFF2-40B4-BE49-F238E27FC236}">
                <a16:creationId xmlns:a16="http://schemas.microsoft.com/office/drawing/2014/main" id="{BD824FF0-6F00-4922-BC22-3D1CA9C70266}"/>
              </a:ext>
            </a:extLst>
          </p:cNvPr>
          <p:cNvSpPr>
            <a:spLocks noChangeShapeType="1"/>
          </p:cNvSpPr>
          <p:nvPr/>
        </p:nvSpPr>
        <p:spPr bwMode="auto">
          <a:xfrm flipV="1">
            <a:off x="8420100" y="2879035"/>
            <a:ext cx="457200" cy="30480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9" name="Rectangle 2">
            <a:extLst>
              <a:ext uri="{FF2B5EF4-FFF2-40B4-BE49-F238E27FC236}">
                <a16:creationId xmlns:a16="http://schemas.microsoft.com/office/drawing/2014/main" id="{F33138D7-27F5-45FC-88A0-C7E9BF4D2C32}"/>
              </a:ext>
            </a:extLst>
          </p:cNvPr>
          <p:cNvSpPr>
            <a:spLocks noGrp="1" noChangeArrowheads="1"/>
          </p:cNvSpPr>
          <p:nvPr>
            <p:ph type="title"/>
          </p:nvPr>
        </p:nvSpPr>
        <p:spPr>
          <a:xfrm>
            <a:off x="1984513" y="254382"/>
            <a:ext cx="8458200" cy="533400"/>
          </a:xfrm>
        </p:spPr>
        <p:txBody>
          <a:bodyPr>
            <a:normAutofit fontScale="90000"/>
          </a:bodyPr>
          <a:lstStyle/>
          <a:p>
            <a:r>
              <a:rPr lang="fr-FR" altLang="zh-CN" dirty="0">
                <a:solidFill>
                  <a:schemeClr val="accent1"/>
                </a:solidFill>
                <a:latin typeface="+mn-lt"/>
              </a:rPr>
              <a:t>Principe des clustering basé sur la densité </a:t>
            </a:r>
          </a:p>
        </p:txBody>
      </p:sp>
    </p:spTree>
    <p:extLst>
      <p:ext uri="{BB962C8B-B14F-4D97-AF65-F5344CB8AC3E}">
        <p14:creationId xmlns:p14="http://schemas.microsoft.com/office/powerpoint/2010/main" val="3299065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526CF60-CDAA-4023-A1A0-7C21266C81AE}"/>
              </a:ext>
            </a:extLst>
          </p:cNvPr>
          <p:cNvSpPr>
            <a:spLocks noGrp="1"/>
          </p:cNvSpPr>
          <p:nvPr>
            <p:ph type="sldNum" sz="quarter" idx="12"/>
          </p:nvPr>
        </p:nvSpPr>
        <p:spPr/>
        <p:txBody>
          <a:bodyPr/>
          <a:lstStyle/>
          <a:p>
            <a:fld id="{F54A3231-3632-4722-BDDC-460418050467}" type="slidenum">
              <a:rPr lang="fr-FR" smtClean="0"/>
              <a:t>54</a:t>
            </a:fld>
            <a:endParaRPr lang="fr-FR" dirty="0"/>
          </a:p>
        </p:txBody>
      </p:sp>
      <p:sp>
        <p:nvSpPr>
          <p:cNvPr id="6" name="Rectangle 1026">
            <a:extLst>
              <a:ext uri="{FF2B5EF4-FFF2-40B4-BE49-F238E27FC236}">
                <a16:creationId xmlns:a16="http://schemas.microsoft.com/office/drawing/2014/main" id="{1BEF923A-9F96-4EE8-816D-FD1FFBFEB906}"/>
              </a:ext>
            </a:extLst>
          </p:cNvPr>
          <p:cNvSpPr>
            <a:spLocks noGrp="1" noChangeArrowheads="1"/>
          </p:cNvSpPr>
          <p:nvPr>
            <p:ph type="title"/>
          </p:nvPr>
        </p:nvSpPr>
        <p:spPr>
          <a:xfrm>
            <a:off x="2239618" y="292481"/>
            <a:ext cx="8759686" cy="1323109"/>
          </a:xfrm>
        </p:spPr>
        <p:txBody>
          <a:bodyPr>
            <a:noAutofit/>
          </a:bodyPr>
          <a:lstStyle/>
          <a:p>
            <a:r>
              <a:rPr lang="en-US" altLang="zh-CN" sz="3200" dirty="0">
                <a:solidFill>
                  <a:schemeClr val="accent1"/>
                </a:solidFill>
                <a:latin typeface="+mn-lt"/>
                <a:ea typeface="+mn-ea"/>
                <a:cs typeface="+mn-cs"/>
              </a:rPr>
              <a:t>DBSCAN: Density Based Spatial Clustering of Applications with Noise</a:t>
            </a:r>
          </a:p>
        </p:txBody>
      </p:sp>
      <p:sp>
        <p:nvSpPr>
          <p:cNvPr id="7" name="Rectangle 1027">
            <a:extLst>
              <a:ext uri="{FF2B5EF4-FFF2-40B4-BE49-F238E27FC236}">
                <a16:creationId xmlns:a16="http://schemas.microsoft.com/office/drawing/2014/main" id="{35D39930-F23C-4015-AB85-833031E6D7D9}"/>
              </a:ext>
            </a:extLst>
          </p:cNvPr>
          <p:cNvSpPr txBox="1">
            <a:spLocks noChangeArrowheads="1"/>
          </p:cNvSpPr>
          <p:nvPr/>
        </p:nvSpPr>
        <p:spPr>
          <a:xfrm>
            <a:off x="1742661" y="1740282"/>
            <a:ext cx="8305800" cy="4876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Clr>
                <a:srgbClr val="0070C0"/>
              </a:buClr>
              <a:buSzPct val="150000"/>
              <a:buFont typeface="Wingdings" panose="05000000000000000000" pitchFamily="2" charset="2"/>
              <a:buChar char="§"/>
            </a:pPr>
            <a:r>
              <a:rPr lang="fr-FR" altLang="zh-CN" sz="2400" dirty="0">
                <a:ea typeface="SimSun" panose="02010600030101010101" pitchFamily="2" charset="-122"/>
              </a:rPr>
              <a:t>Un </a:t>
            </a:r>
            <a:r>
              <a:rPr lang="fr-FR" altLang="zh-CN" sz="2400" i="1" dirty="0">
                <a:ea typeface="SimSun" panose="02010600030101010101" pitchFamily="2" charset="-122"/>
              </a:rPr>
              <a:t>cluster</a:t>
            </a:r>
            <a:r>
              <a:rPr lang="fr-FR" altLang="zh-CN" sz="2400" dirty="0">
                <a:ea typeface="SimSun" panose="02010600030101010101" pitchFamily="2" charset="-122"/>
              </a:rPr>
              <a:t> est l’ensemble maximal de points connectés</a:t>
            </a:r>
          </a:p>
          <a:p>
            <a:pPr>
              <a:buClr>
                <a:srgbClr val="0070C0"/>
              </a:buClr>
              <a:buSzPct val="150000"/>
              <a:buFont typeface="Wingdings" panose="05000000000000000000" pitchFamily="2" charset="2"/>
              <a:buChar char="§"/>
            </a:pPr>
            <a:r>
              <a:rPr lang="fr-FR" altLang="zh-CN" sz="2400" dirty="0">
                <a:ea typeface="SimSun" panose="02010600030101010101" pitchFamily="2" charset="-122"/>
              </a:rPr>
              <a:t>Découvre des clusters non nécessairement convexes</a:t>
            </a:r>
          </a:p>
        </p:txBody>
      </p:sp>
      <p:grpSp>
        <p:nvGrpSpPr>
          <p:cNvPr id="8" name="Group 1028">
            <a:extLst>
              <a:ext uri="{FF2B5EF4-FFF2-40B4-BE49-F238E27FC236}">
                <a16:creationId xmlns:a16="http://schemas.microsoft.com/office/drawing/2014/main" id="{7431CA2E-CA7C-48AF-B271-901146897CBC}"/>
              </a:ext>
            </a:extLst>
          </p:cNvPr>
          <p:cNvGrpSpPr>
            <a:grpSpLocks/>
          </p:cNvGrpSpPr>
          <p:nvPr/>
        </p:nvGrpSpPr>
        <p:grpSpPr bwMode="auto">
          <a:xfrm>
            <a:off x="3342861" y="3569082"/>
            <a:ext cx="6324600" cy="2743200"/>
            <a:chOff x="672" y="1824"/>
            <a:chExt cx="4608" cy="2112"/>
          </a:xfrm>
        </p:grpSpPr>
        <p:sp>
          <p:nvSpPr>
            <p:cNvPr id="9" name="Oval 1029">
              <a:extLst>
                <a:ext uri="{FF2B5EF4-FFF2-40B4-BE49-F238E27FC236}">
                  <a16:creationId xmlns:a16="http://schemas.microsoft.com/office/drawing/2014/main" id="{6BD462A1-C1F4-49EB-8B5A-23F4EBDA213D}"/>
                </a:ext>
              </a:extLst>
            </p:cNvPr>
            <p:cNvSpPr>
              <a:spLocks noChangeArrowheads="1"/>
            </p:cNvSpPr>
            <p:nvPr/>
          </p:nvSpPr>
          <p:spPr bwMode="auto">
            <a:xfrm>
              <a:off x="1872"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0" name="Oval 1030">
              <a:extLst>
                <a:ext uri="{FF2B5EF4-FFF2-40B4-BE49-F238E27FC236}">
                  <a16:creationId xmlns:a16="http://schemas.microsoft.com/office/drawing/2014/main" id="{54A8CE17-9DA8-4957-BDC8-2CB862A4BC27}"/>
                </a:ext>
              </a:extLst>
            </p:cNvPr>
            <p:cNvSpPr>
              <a:spLocks noChangeArrowheads="1"/>
            </p:cNvSpPr>
            <p:nvPr/>
          </p:nvSpPr>
          <p:spPr bwMode="auto">
            <a:xfrm>
              <a:off x="1824" y="273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1" name="Oval 1031">
              <a:extLst>
                <a:ext uri="{FF2B5EF4-FFF2-40B4-BE49-F238E27FC236}">
                  <a16:creationId xmlns:a16="http://schemas.microsoft.com/office/drawing/2014/main" id="{2109AD62-0230-4EEF-9449-AA6689D97C53}"/>
                </a:ext>
              </a:extLst>
            </p:cNvPr>
            <p:cNvSpPr>
              <a:spLocks noChangeArrowheads="1"/>
            </p:cNvSpPr>
            <p:nvPr/>
          </p:nvSpPr>
          <p:spPr bwMode="auto">
            <a:xfrm>
              <a:off x="2064" y="278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2" name="Oval 1032">
              <a:extLst>
                <a:ext uri="{FF2B5EF4-FFF2-40B4-BE49-F238E27FC236}">
                  <a16:creationId xmlns:a16="http://schemas.microsoft.com/office/drawing/2014/main" id="{74C427C7-719A-4FF5-9B34-3FDB27D0AD1F}"/>
                </a:ext>
              </a:extLst>
            </p:cNvPr>
            <p:cNvSpPr>
              <a:spLocks noChangeArrowheads="1"/>
            </p:cNvSpPr>
            <p:nvPr/>
          </p:nvSpPr>
          <p:spPr bwMode="auto">
            <a:xfrm>
              <a:off x="2160"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3" name="Oval 1033">
              <a:extLst>
                <a:ext uri="{FF2B5EF4-FFF2-40B4-BE49-F238E27FC236}">
                  <a16:creationId xmlns:a16="http://schemas.microsoft.com/office/drawing/2014/main" id="{7556161F-BE65-45A5-81A5-BC2500380965}"/>
                </a:ext>
              </a:extLst>
            </p:cNvPr>
            <p:cNvSpPr>
              <a:spLocks noChangeArrowheads="1"/>
            </p:cNvSpPr>
            <p:nvPr/>
          </p:nvSpPr>
          <p:spPr bwMode="auto">
            <a:xfrm>
              <a:off x="2256" y="2928"/>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4" name="Oval 1034">
              <a:extLst>
                <a:ext uri="{FF2B5EF4-FFF2-40B4-BE49-F238E27FC236}">
                  <a16:creationId xmlns:a16="http://schemas.microsoft.com/office/drawing/2014/main" id="{FE0A8231-5877-4DE0-B139-9FFB5C96EF27}"/>
                </a:ext>
              </a:extLst>
            </p:cNvPr>
            <p:cNvSpPr>
              <a:spLocks noChangeArrowheads="1"/>
            </p:cNvSpPr>
            <p:nvPr/>
          </p:nvSpPr>
          <p:spPr bwMode="auto">
            <a:xfrm>
              <a:off x="1872" y="297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5" name="Oval 1035">
              <a:extLst>
                <a:ext uri="{FF2B5EF4-FFF2-40B4-BE49-F238E27FC236}">
                  <a16:creationId xmlns:a16="http://schemas.microsoft.com/office/drawing/2014/main" id="{8BD9D7B8-C70D-4ABE-A119-AA288C17A856}"/>
                </a:ext>
              </a:extLst>
            </p:cNvPr>
            <p:cNvSpPr>
              <a:spLocks noChangeArrowheads="1"/>
            </p:cNvSpPr>
            <p:nvPr/>
          </p:nvSpPr>
          <p:spPr bwMode="auto">
            <a:xfrm>
              <a:off x="2064" y="3120"/>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6" name="Oval 1036">
              <a:extLst>
                <a:ext uri="{FF2B5EF4-FFF2-40B4-BE49-F238E27FC236}">
                  <a16:creationId xmlns:a16="http://schemas.microsoft.com/office/drawing/2014/main" id="{820127D0-6EE1-4995-9888-70A45DD276E5}"/>
                </a:ext>
              </a:extLst>
            </p:cNvPr>
            <p:cNvSpPr>
              <a:spLocks noChangeArrowheads="1"/>
            </p:cNvSpPr>
            <p:nvPr/>
          </p:nvSpPr>
          <p:spPr bwMode="auto">
            <a:xfrm>
              <a:off x="1968" y="3360"/>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7" name="Oval 1037">
              <a:extLst>
                <a:ext uri="{FF2B5EF4-FFF2-40B4-BE49-F238E27FC236}">
                  <a16:creationId xmlns:a16="http://schemas.microsoft.com/office/drawing/2014/main" id="{D1EEAD46-40D9-42AD-BC3D-06D25F873798}"/>
                </a:ext>
              </a:extLst>
            </p:cNvPr>
            <p:cNvSpPr>
              <a:spLocks noChangeArrowheads="1"/>
            </p:cNvSpPr>
            <p:nvPr/>
          </p:nvSpPr>
          <p:spPr bwMode="auto">
            <a:xfrm>
              <a:off x="2208" y="350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8" name="Oval 1038">
              <a:extLst>
                <a:ext uri="{FF2B5EF4-FFF2-40B4-BE49-F238E27FC236}">
                  <a16:creationId xmlns:a16="http://schemas.microsoft.com/office/drawing/2014/main" id="{63E96F18-782D-4BBE-905A-A9DE4A9D5246}"/>
                </a:ext>
              </a:extLst>
            </p:cNvPr>
            <p:cNvSpPr>
              <a:spLocks noChangeArrowheads="1"/>
            </p:cNvSpPr>
            <p:nvPr/>
          </p:nvSpPr>
          <p:spPr bwMode="auto">
            <a:xfrm>
              <a:off x="2304" y="36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19" name="Oval 1039">
              <a:extLst>
                <a:ext uri="{FF2B5EF4-FFF2-40B4-BE49-F238E27FC236}">
                  <a16:creationId xmlns:a16="http://schemas.microsoft.com/office/drawing/2014/main" id="{3E1FDF55-DEC0-44D4-A570-738B81A6BF37}"/>
                </a:ext>
              </a:extLst>
            </p:cNvPr>
            <p:cNvSpPr>
              <a:spLocks noChangeArrowheads="1"/>
            </p:cNvSpPr>
            <p:nvPr/>
          </p:nvSpPr>
          <p:spPr bwMode="auto">
            <a:xfrm>
              <a:off x="2256" y="326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0" name="Oval 1040">
              <a:extLst>
                <a:ext uri="{FF2B5EF4-FFF2-40B4-BE49-F238E27FC236}">
                  <a16:creationId xmlns:a16="http://schemas.microsoft.com/office/drawing/2014/main" id="{4451707A-74B5-446A-BB32-AC58EC48ECEC}"/>
                </a:ext>
              </a:extLst>
            </p:cNvPr>
            <p:cNvSpPr>
              <a:spLocks noChangeArrowheads="1"/>
            </p:cNvSpPr>
            <p:nvPr/>
          </p:nvSpPr>
          <p:spPr bwMode="auto">
            <a:xfrm>
              <a:off x="2880" y="1920"/>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1" name="Oval 1041">
              <a:extLst>
                <a:ext uri="{FF2B5EF4-FFF2-40B4-BE49-F238E27FC236}">
                  <a16:creationId xmlns:a16="http://schemas.microsoft.com/office/drawing/2014/main" id="{7AF39823-E0F7-466B-AC76-30F1FE31AC15}"/>
                </a:ext>
              </a:extLst>
            </p:cNvPr>
            <p:cNvSpPr>
              <a:spLocks noChangeArrowheads="1"/>
            </p:cNvSpPr>
            <p:nvPr/>
          </p:nvSpPr>
          <p:spPr bwMode="auto">
            <a:xfrm>
              <a:off x="2976" y="249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2" name="Oval 1042">
              <a:extLst>
                <a:ext uri="{FF2B5EF4-FFF2-40B4-BE49-F238E27FC236}">
                  <a16:creationId xmlns:a16="http://schemas.microsoft.com/office/drawing/2014/main" id="{D0DF21AE-E657-4FD2-A331-6EE40F29A3C5}"/>
                </a:ext>
              </a:extLst>
            </p:cNvPr>
            <p:cNvSpPr>
              <a:spLocks noChangeArrowheads="1"/>
            </p:cNvSpPr>
            <p:nvPr/>
          </p:nvSpPr>
          <p:spPr bwMode="auto">
            <a:xfrm>
              <a:off x="2832" y="2688"/>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3" name="Oval 1043">
              <a:extLst>
                <a:ext uri="{FF2B5EF4-FFF2-40B4-BE49-F238E27FC236}">
                  <a16:creationId xmlns:a16="http://schemas.microsoft.com/office/drawing/2014/main" id="{31BC7EB9-996B-49A9-AB32-EE6DBFEB3DE6}"/>
                </a:ext>
              </a:extLst>
            </p:cNvPr>
            <p:cNvSpPr>
              <a:spLocks noChangeArrowheads="1"/>
            </p:cNvSpPr>
            <p:nvPr/>
          </p:nvSpPr>
          <p:spPr bwMode="auto">
            <a:xfrm>
              <a:off x="3168" y="278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4" name="Oval 1044">
              <a:extLst>
                <a:ext uri="{FF2B5EF4-FFF2-40B4-BE49-F238E27FC236}">
                  <a16:creationId xmlns:a16="http://schemas.microsoft.com/office/drawing/2014/main" id="{150E4B34-F122-42BB-B374-5205C036DE2D}"/>
                </a:ext>
              </a:extLst>
            </p:cNvPr>
            <p:cNvSpPr>
              <a:spLocks noChangeArrowheads="1"/>
            </p:cNvSpPr>
            <p:nvPr/>
          </p:nvSpPr>
          <p:spPr bwMode="auto">
            <a:xfrm>
              <a:off x="3264" y="254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5" name="Oval 1045">
              <a:extLst>
                <a:ext uri="{FF2B5EF4-FFF2-40B4-BE49-F238E27FC236}">
                  <a16:creationId xmlns:a16="http://schemas.microsoft.com/office/drawing/2014/main" id="{355B5D79-A6C2-4974-91FF-96A173B80778}"/>
                </a:ext>
              </a:extLst>
            </p:cNvPr>
            <p:cNvSpPr>
              <a:spLocks noChangeArrowheads="1"/>
            </p:cNvSpPr>
            <p:nvPr/>
          </p:nvSpPr>
          <p:spPr bwMode="auto">
            <a:xfrm>
              <a:off x="2976" y="2880"/>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6" name="Rectangle 1046">
              <a:extLst>
                <a:ext uri="{FF2B5EF4-FFF2-40B4-BE49-F238E27FC236}">
                  <a16:creationId xmlns:a16="http://schemas.microsoft.com/office/drawing/2014/main" id="{83E26087-AD12-45B8-A48E-57CEA0CB4474}"/>
                </a:ext>
              </a:extLst>
            </p:cNvPr>
            <p:cNvSpPr>
              <a:spLocks noChangeArrowheads="1"/>
            </p:cNvSpPr>
            <p:nvPr/>
          </p:nvSpPr>
          <p:spPr bwMode="auto">
            <a:xfrm>
              <a:off x="1392" y="1824"/>
              <a:ext cx="2448" cy="21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7" name="Oval 1047">
              <a:extLst>
                <a:ext uri="{FF2B5EF4-FFF2-40B4-BE49-F238E27FC236}">
                  <a16:creationId xmlns:a16="http://schemas.microsoft.com/office/drawing/2014/main" id="{E72DE511-7288-428D-BF89-E0B4D973041D}"/>
                </a:ext>
              </a:extLst>
            </p:cNvPr>
            <p:cNvSpPr>
              <a:spLocks noChangeArrowheads="1"/>
            </p:cNvSpPr>
            <p:nvPr/>
          </p:nvSpPr>
          <p:spPr bwMode="auto">
            <a:xfrm>
              <a:off x="1584" y="2304"/>
              <a:ext cx="576" cy="624"/>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8" name="Oval 1048">
              <a:extLst>
                <a:ext uri="{FF2B5EF4-FFF2-40B4-BE49-F238E27FC236}">
                  <a16:creationId xmlns:a16="http://schemas.microsoft.com/office/drawing/2014/main" id="{2F2E3DE6-F69A-453F-B11E-90FB7BF30102}"/>
                </a:ext>
              </a:extLst>
            </p:cNvPr>
            <p:cNvSpPr>
              <a:spLocks noChangeArrowheads="1"/>
            </p:cNvSpPr>
            <p:nvPr/>
          </p:nvSpPr>
          <p:spPr bwMode="auto">
            <a:xfrm>
              <a:off x="1872" y="2880"/>
              <a:ext cx="576" cy="624"/>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29" name="Oval 1049">
              <a:extLst>
                <a:ext uri="{FF2B5EF4-FFF2-40B4-BE49-F238E27FC236}">
                  <a16:creationId xmlns:a16="http://schemas.microsoft.com/office/drawing/2014/main" id="{C4AF2E7B-F135-4D55-B107-A2F5F1840B92}"/>
                </a:ext>
              </a:extLst>
            </p:cNvPr>
            <p:cNvSpPr>
              <a:spLocks noChangeArrowheads="1"/>
            </p:cNvSpPr>
            <p:nvPr/>
          </p:nvSpPr>
          <p:spPr bwMode="auto">
            <a:xfrm>
              <a:off x="2688" y="1824"/>
              <a:ext cx="576" cy="624"/>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sp>
          <p:nvSpPr>
            <p:cNvPr id="30" name="AutoShape 1050">
              <a:extLst>
                <a:ext uri="{FF2B5EF4-FFF2-40B4-BE49-F238E27FC236}">
                  <a16:creationId xmlns:a16="http://schemas.microsoft.com/office/drawing/2014/main" id="{D9ECC902-98F0-4C92-A1B9-226CA4E1DBF0}"/>
                </a:ext>
              </a:extLst>
            </p:cNvPr>
            <p:cNvSpPr>
              <a:spLocks/>
            </p:cNvSpPr>
            <p:nvPr/>
          </p:nvSpPr>
          <p:spPr bwMode="auto">
            <a:xfrm>
              <a:off x="1094" y="3124"/>
              <a:ext cx="576" cy="313"/>
            </a:xfrm>
            <a:prstGeom prst="borderCallout1">
              <a:avLst>
                <a:gd name="adj1" fmla="val 18750"/>
                <a:gd name="adj2" fmla="val 108333"/>
                <a:gd name="adj3" fmla="val 18750"/>
                <a:gd name="adj4" fmla="val 16875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sz="2000">
                  <a:latin typeface="Times New Roman" panose="02020603050405020304" pitchFamily="18" charset="0"/>
                  <a:ea typeface="SimSun" panose="02010600030101010101" pitchFamily="2" charset="-122"/>
                </a:rPr>
                <a:t>Centr</a:t>
              </a:r>
            </a:p>
          </p:txBody>
        </p:sp>
        <p:sp>
          <p:nvSpPr>
            <p:cNvPr id="31" name="AutoShape 1051">
              <a:extLst>
                <a:ext uri="{FF2B5EF4-FFF2-40B4-BE49-F238E27FC236}">
                  <a16:creationId xmlns:a16="http://schemas.microsoft.com/office/drawing/2014/main" id="{FAB05A3B-53D4-41A4-B5EA-D26FE368FC25}"/>
                </a:ext>
              </a:extLst>
            </p:cNvPr>
            <p:cNvSpPr>
              <a:spLocks/>
            </p:cNvSpPr>
            <p:nvPr/>
          </p:nvSpPr>
          <p:spPr bwMode="auto">
            <a:xfrm>
              <a:off x="672" y="2523"/>
              <a:ext cx="817" cy="359"/>
            </a:xfrm>
            <a:prstGeom prst="borderCallout1">
              <a:avLst>
                <a:gd name="adj1" fmla="val 14458"/>
                <a:gd name="adj2" fmla="val 105884"/>
                <a:gd name="adj3" fmla="val 14458"/>
                <a:gd name="adj4" fmla="val 148528"/>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a:latin typeface="Times New Roman" panose="02020603050405020304" pitchFamily="18" charset="0"/>
                  <a:ea typeface="SimSun" panose="02010600030101010101" pitchFamily="2" charset="-122"/>
                </a:rPr>
                <a:t>Limite</a:t>
              </a:r>
            </a:p>
          </p:txBody>
        </p:sp>
        <p:sp>
          <p:nvSpPr>
            <p:cNvPr id="32" name="AutoShape 1052">
              <a:extLst>
                <a:ext uri="{FF2B5EF4-FFF2-40B4-BE49-F238E27FC236}">
                  <a16:creationId xmlns:a16="http://schemas.microsoft.com/office/drawing/2014/main" id="{329F096D-76F9-423A-B8B3-68D67CBDCFB4}"/>
                </a:ext>
              </a:extLst>
            </p:cNvPr>
            <p:cNvSpPr>
              <a:spLocks/>
            </p:cNvSpPr>
            <p:nvPr/>
          </p:nvSpPr>
          <p:spPr bwMode="auto">
            <a:xfrm>
              <a:off x="3697" y="1921"/>
              <a:ext cx="824" cy="359"/>
            </a:xfrm>
            <a:prstGeom prst="borderCallout1">
              <a:avLst>
                <a:gd name="adj1" fmla="val 24491"/>
                <a:gd name="adj2" fmla="val -5810"/>
                <a:gd name="adj3" fmla="val 21431"/>
                <a:gd name="adj4" fmla="val -82810"/>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zh-CN">
                  <a:latin typeface="Times New Roman" panose="02020603050405020304" pitchFamily="18" charset="0"/>
                  <a:ea typeface="SimSun" panose="02010600030101010101" pitchFamily="2" charset="-122"/>
                </a:rPr>
                <a:t>Bruit</a:t>
              </a:r>
            </a:p>
          </p:txBody>
        </p:sp>
        <p:sp>
          <p:nvSpPr>
            <p:cNvPr id="33" name="Text Box 1053">
              <a:extLst>
                <a:ext uri="{FF2B5EF4-FFF2-40B4-BE49-F238E27FC236}">
                  <a16:creationId xmlns:a16="http://schemas.microsoft.com/office/drawing/2014/main" id="{5FA67AD1-56E8-451F-AC60-7658CA5CAE3A}"/>
                </a:ext>
              </a:extLst>
            </p:cNvPr>
            <p:cNvSpPr txBox="1">
              <a:spLocks noChangeArrowheads="1"/>
            </p:cNvSpPr>
            <p:nvPr/>
          </p:nvSpPr>
          <p:spPr bwMode="auto">
            <a:xfrm>
              <a:off x="4081" y="2736"/>
              <a:ext cx="1199" cy="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r>
                <a:rPr lang="en-US" altLang="zh-CN">
                  <a:latin typeface="Times New Roman" panose="02020603050405020304" pitchFamily="18" charset="0"/>
                  <a:ea typeface="SimSun" panose="02010600030101010101" pitchFamily="2" charset="-122"/>
                </a:rPr>
                <a:t>Eps = 1cm</a:t>
              </a:r>
            </a:p>
            <a:p>
              <a:pPr>
                <a:spcBef>
                  <a:spcPct val="50000"/>
                </a:spcBef>
              </a:pPr>
              <a:r>
                <a:rPr lang="en-US" altLang="zh-CN">
                  <a:latin typeface="Times New Roman" panose="02020603050405020304" pitchFamily="18" charset="0"/>
                  <a:ea typeface="SimSun" panose="02010600030101010101" pitchFamily="2" charset="-122"/>
                </a:rPr>
                <a:t>MinPts = 5</a:t>
              </a:r>
            </a:p>
          </p:txBody>
        </p:sp>
        <p:sp>
          <p:nvSpPr>
            <p:cNvPr id="34" name="Oval 1054">
              <a:extLst>
                <a:ext uri="{FF2B5EF4-FFF2-40B4-BE49-F238E27FC236}">
                  <a16:creationId xmlns:a16="http://schemas.microsoft.com/office/drawing/2014/main" id="{5739E09D-D35D-46F3-B6E2-01EAABCFB2FA}"/>
                </a:ext>
              </a:extLst>
            </p:cNvPr>
            <p:cNvSpPr>
              <a:spLocks noChangeArrowheads="1"/>
            </p:cNvSpPr>
            <p:nvPr/>
          </p:nvSpPr>
          <p:spPr bwMode="auto">
            <a:xfrm>
              <a:off x="2400" y="345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fr-FR" altLang="fr-FR"/>
            </a:p>
          </p:txBody>
        </p:sp>
      </p:grpSp>
    </p:spTree>
    <p:extLst>
      <p:ext uri="{BB962C8B-B14F-4D97-AF65-F5344CB8AC3E}">
        <p14:creationId xmlns:p14="http://schemas.microsoft.com/office/powerpoint/2010/main" val="1315868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8D74BE36-087C-46C5-A090-39185550A879}"/>
              </a:ext>
            </a:extLst>
          </p:cNvPr>
          <p:cNvSpPr>
            <a:spLocks noGrp="1"/>
          </p:cNvSpPr>
          <p:nvPr>
            <p:ph type="sldNum" sz="quarter" idx="12"/>
          </p:nvPr>
        </p:nvSpPr>
        <p:spPr/>
        <p:txBody>
          <a:bodyPr/>
          <a:lstStyle/>
          <a:p>
            <a:fld id="{F54A3231-3632-4722-BDDC-460418050467}" type="slidenum">
              <a:rPr lang="fr-FR" smtClean="0"/>
              <a:t>55</a:t>
            </a:fld>
            <a:endParaRPr lang="fr-FR" dirty="0"/>
          </a:p>
        </p:txBody>
      </p:sp>
      <p:sp>
        <p:nvSpPr>
          <p:cNvPr id="7" name="Rectangle 3">
            <a:extLst>
              <a:ext uri="{FF2B5EF4-FFF2-40B4-BE49-F238E27FC236}">
                <a16:creationId xmlns:a16="http://schemas.microsoft.com/office/drawing/2014/main" id="{76FB17AB-4975-4560-A3DD-C7B65676DC2F}"/>
              </a:ext>
            </a:extLst>
          </p:cNvPr>
          <p:cNvSpPr txBox="1">
            <a:spLocks noChangeArrowheads="1"/>
          </p:cNvSpPr>
          <p:nvPr/>
        </p:nvSpPr>
        <p:spPr>
          <a:xfrm>
            <a:off x="2196548" y="1831907"/>
            <a:ext cx="8305800" cy="4876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1">
              <a:lnSpc>
                <a:spcPct val="120000"/>
              </a:lnSpc>
              <a:spcBef>
                <a:spcPct val="50000"/>
              </a:spcBef>
              <a:buClr>
                <a:srgbClr val="0070C0"/>
              </a:buClr>
              <a:buSzPct val="150000"/>
              <a:buFont typeface="Wingdings" panose="05000000000000000000" pitchFamily="2" charset="2"/>
              <a:buChar char="§"/>
            </a:pPr>
            <a:r>
              <a:rPr lang="fr-FR" altLang="zh-CN" sz="2400" dirty="0">
                <a:ea typeface="SimSun" panose="02010600030101010101" pitchFamily="2" charset="-122"/>
              </a:rPr>
              <a:t>Choisir </a:t>
            </a:r>
            <a:r>
              <a:rPr lang="fr-FR" altLang="zh-CN" sz="2400" b="1" i="1" dirty="0">
                <a:ea typeface="SimSun" panose="02010600030101010101" pitchFamily="2" charset="-122"/>
              </a:rPr>
              <a:t>p</a:t>
            </a:r>
          </a:p>
          <a:p>
            <a:pPr lvl="1">
              <a:lnSpc>
                <a:spcPct val="120000"/>
              </a:lnSpc>
              <a:spcBef>
                <a:spcPct val="50000"/>
              </a:spcBef>
              <a:buClr>
                <a:srgbClr val="0070C0"/>
              </a:buClr>
              <a:buSzPct val="150000"/>
              <a:buFont typeface="Wingdings" panose="05000000000000000000" pitchFamily="2" charset="2"/>
              <a:buChar char="§"/>
            </a:pPr>
            <a:r>
              <a:rPr lang="fr-FR" altLang="zh-CN" sz="2400" dirty="0">
                <a:ea typeface="SimSun" panose="02010600030101010101" pitchFamily="2" charset="-122"/>
              </a:rPr>
              <a:t>Récupérer tous les points accessibles à partir de </a:t>
            </a:r>
            <a:r>
              <a:rPr lang="fr-FR" altLang="zh-CN" sz="2400" b="1" i="1" dirty="0">
                <a:ea typeface="SimSun" panose="02010600030101010101" pitchFamily="2" charset="-122"/>
              </a:rPr>
              <a:t>p</a:t>
            </a:r>
            <a:r>
              <a:rPr lang="fr-FR" altLang="zh-CN" sz="2400" dirty="0">
                <a:ea typeface="SimSun" panose="02010600030101010101" pitchFamily="2" charset="-122"/>
              </a:rPr>
              <a:t> resp. </a:t>
            </a:r>
            <a:r>
              <a:rPr lang="fr-FR" altLang="zh-CN" sz="2400" b="1" i="1" dirty="0" err="1">
                <a:ea typeface="SimSun" panose="02010600030101010101" pitchFamily="2" charset="-122"/>
              </a:rPr>
              <a:t>Eps</a:t>
            </a:r>
            <a:r>
              <a:rPr lang="fr-FR" altLang="zh-CN" sz="2400" dirty="0">
                <a:ea typeface="SimSun" panose="02010600030101010101" pitchFamily="2" charset="-122"/>
              </a:rPr>
              <a:t> et </a:t>
            </a:r>
            <a:r>
              <a:rPr lang="fr-FR" altLang="zh-CN" sz="2400" b="1" i="1" dirty="0" err="1">
                <a:ea typeface="SimSun" panose="02010600030101010101" pitchFamily="2" charset="-122"/>
              </a:rPr>
              <a:t>MinPts</a:t>
            </a:r>
            <a:r>
              <a:rPr lang="fr-FR" altLang="zh-CN" sz="2400" dirty="0">
                <a:ea typeface="SimSun" panose="02010600030101010101" pitchFamily="2" charset="-122"/>
              </a:rPr>
              <a:t>.</a:t>
            </a:r>
          </a:p>
          <a:p>
            <a:pPr lvl="1">
              <a:lnSpc>
                <a:spcPct val="120000"/>
              </a:lnSpc>
              <a:spcBef>
                <a:spcPct val="50000"/>
              </a:spcBef>
              <a:buClr>
                <a:srgbClr val="0070C0"/>
              </a:buClr>
              <a:buSzPct val="150000"/>
              <a:buFont typeface="Wingdings" panose="05000000000000000000" pitchFamily="2" charset="2"/>
              <a:buChar char="§"/>
            </a:pPr>
            <a:r>
              <a:rPr lang="fr-FR" altLang="zh-CN" sz="2400" dirty="0">
                <a:ea typeface="SimSun" panose="02010600030101010101" pitchFamily="2" charset="-122"/>
              </a:rPr>
              <a:t>Si </a:t>
            </a:r>
            <a:r>
              <a:rPr lang="fr-FR" altLang="zh-CN" sz="2400" b="1" i="1" dirty="0">
                <a:ea typeface="SimSun" panose="02010600030101010101" pitchFamily="2" charset="-122"/>
              </a:rPr>
              <a:t>p</a:t>
            </a:r>
            <a:r>
              <a:rPr lang="fr-FR" altLang="zh-CN" sz="2400" dirty="0">
                <a:ea typeface="SimSun" panose="02010600030101010101" pitchFamily="2" charset="-122"/>
              </a:rPr>
              <a:t> est un centre, un cluster est formé.</a:t>
            </a:r>
          </a:p>
          <a:p>
            <a:pPr lvl="1">
              <a:lnSpc>
                <a:spcPct val="120000"/>
              </a:lnSpc>
              <a:spcBef>
                <a:spcPct val="50000"/>
              </a:spcBef>
              <a:buClr>
                <a:srgbClr val="0070C0"/>
              </a:buClr>
              <a:buSzPct val="150000"/>
              <a:buFont typeface="Wingdings" panose="05000000000000000000" pitchFamily="2" charset="2"/>
              <a:buChar char="§"/>
            </a:pPr>
            <a:r>
              <a:rPr lang="fr-FR" altLang="zh-CN" sz="2400" dirty="0">
                <a:ea typeface="SimSun" panose="02010600030101010101" pitchFamily="2" charset="-122"/>
              </a:rPr>
              <a:t>si </a:t>
            </a:r>
            <a:r>
              <a:rPr lang="fr-FR" altLang="zh-CN" sz="2400" b="1" i="1" dirty="0">
                <a:ea typeface="SimSun" panose="02010600030101010101" pitchFamily="2" charset="-122"/>
              </a:rPr>
              <a:t>p</a:t>
            </a:r>
            <a:r>
              <a:rPr lang="fr-FR" altLang="zh-CN" sz="2400" dirty="0">
                <a:ea typeface="SimSun" panose="02010600030101010101" pitchFamily="2" charset="-122"/>
              </a:rPr>
              <a:t> est une limite, alors il n’y a pas de points accessibles de </a:t>
            </a:r>
            <a:r>
              <a:rPr lang="fr-FR" altLang="zh-CN" sz="2400" b="1" i="1" dirty="0">
                <a:ea typeface="SimSun" panose="02010600030101010101" pitchFamily="2" charset="-122"/>
              </a:rPr>
              <a:t>p</a:t>
            </a:r>
            <a:r>
              <a:rPr lang="fr-FR" altLang="zh-CN" sz="2400" dirty="0">
                <a:ea typeface="SimSun" panose="02010600030101010101" pitchFamily="2" charset="-122"/>
              </a:rPr>
              <a:t> : passer à un autre point</a:t>
            </a:r>
          </a:p>
          <a:p>
            <a:pPr lvl="1">
              <a:lnSpc>
                <a:spcPct val="120000"/>
              </a:lnSpc>
              <a:spcBef>
                <a:spcPct val="50000"/>
              </a:spcBef>
              <a:buClr>
                <a:srgbClr val="0070C0"/>
              </a:buClr>
              <a:buSzPct val="150000"/>
              <a:buFont typeface="Wingdings" panose="05000000000000000000" pitchFamily="2" charset="2"/>
              <a:buChar char="§"/>
            </a:pPr>
            <a:r>
              <a:rPr lang="fr-FR" altLang="zh-CN" sz="2400" dirty="0">
                <a:ea typeface="SimSun" panose="02010600030101010101" pitchFamily="2" charset="-122"/>
              </a:rPr>
              <a:t>Répéter le processus jusqu’à épuiser tous les points.</a:t>
            </a:r>
            <a:endParaRPr lang="fr-FR" altLang="zh-CN" sz="2000" dirty="0">
              <a:ea typeface="SimSun" panose="02010600030101010101" pitchFamily="2" charset="-122"/>
            </a:endParaRPr>
          </a:p>
        </p:txBody>
      </p:sp>
      <p:sp>
        <p:nvSpPr>
          <p:cNvPr id="10" name="Titre 1">
            <a:extLst>
              <a:ext uri="{FF2B5EF4-FFF2-40B4-BE49-F238E27FC236}">
                <a16:creationId xmlns:a16="http://schemas.microsoft.com/office/drawing/2014/main" id="{F4C900DD-59D9-44BE-A822-F474F01D08D2}"/>
              </a:ext>
            </a:extLst>
          </p:cNvPr>
          <p:cNvSpPr>
            <a:spLocks noGrp="1"/>
          </p:cNvSpPr>
          <p:nvPr>
            <p:ph type="title"/>
          </p:nvPr>
        </p:nvSpPr>
        <p:spPr>
          <a:xfrm>
            <a:off x="1676400" y="307562"/>
            <a:ext cx="10515600" cy="1325563"/>
          </a:xfrm>
        </p:spPr>
        <p:txBody>
          <a:bodyPr>
            <a:normAutofit/>
          </a:bodyPr>
          <a:lstStyle/>
          <a:p>
            <a:r>
              <a:rPr lang="fr-FR" dirty="0">
                <a:solidFill>
                  <a:schemeClr val="accent1"/>
                </a:solidFill>
                <a:latin typeface="+mn-lt"/>
                <a:ea typeface="+mn-ea"/>
                <a:cs typeface="+mn-cs"/>
              </a:rPr>
              <a:t>L’algorithme DBSCAN</a:t>
            </a:r>
          </a:p>
        </p:txBody>
      </p:sp>
    </p:spTree>
    <p:extLst>
      <p:ext uri="{BB962C8B-B14F-4D97-AF65-F5344CB8AC3E}">
        <p14:creationId xmlns:p14="http://schemas.microsoft.com/office/powerpoint/2010/main" val="1243575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2D7E3D-146A-49EB-BD62-2B5015AE1979}"/>
              </a:ext>
            </a:extLst>
          </p:cNvPr>
          <p:cNvSpPr>
            <a:spLocks noGrp="1"/>
          </p:cNvSpPr>
          <p:nvPr>
            <p:ph type="title"/>
          </p:nvPr>
        </p:nvSpPr>
        <p:spPr>
          <a:xfrm>
            <a:off x="1676400" y="307562"/>
            <a:ext cx="10515600" cy="1325563"/>
          </a:xfrm>
        </p:spPr>
        <p:txBody>
          <a:bodyPr>
            <a:normAutofit/>
          </a:bodyPr>
          <a:lstStyle/>
          <a:p>
            <a:r>
              <a:rPr lang="fr-FR" dirty="0">
                <a:solidFill>
                  <a:schemeClr val="accent1"/>
                </a:solidFill>
                <a:latin typeface="+mn-lt"/>
                <a:ea typeface="+mn-ea"/>
                <a:cs typeface="+mn-cs"/>
              </a:rPr>
              <a:t>L’algorithme DBSCAN</a:t>
            </a:r>
          </a:p>
        </p:txBody>
      </p:sp>
      <p:sp>
        <p:nvSpPr>
          <p:cNvPr id="3" name="Espace réservé du contenu 2">
            <a:extLst>
              <a:ext uri="{FF2B5EF4-FFF2-40B4-BE49-F238E27FC236}">
                <a16:creationId xmlns:a16="http://schemas.microsoft.com/office/drawing/2014/main" id="{0A646B54-0821-4DB3-A1BC-06CEECE6DE1A}"/>
              </a:ext>
            </a:extLst>
          </p:cNvPr>
          <p:cNvSpPr>
            <a:spLocks noGrp="1"/>
          </p:cNvSpPr>
          <p:nvPr>
            <p:ph idx="1"/>
          </p:nvPr>
        </p:nvSpPr>
        <p:spPr>
          <a:xfrm>
            <a:off x="1555542" y="1855304"/>
            <a:ext cx="3679066" cy="3777622"/>
          </a:xfrm>
        </p:spPr>
        <p:txBody>
          <a:bodyPr>
            <a:normAutofit/>
          </a:bodyPr>
          <a:lstStyle/>
          <a:p>
            <a:pPr marL="0" indent="0">
              <a:buNone/>
            </a:pPr>
            <a:r>
              <a:rPr lang="fr-FR" sz="2000" b="0" i="0" dirty="0">
                <a:solidFill>
                  <a:srgbClr val="292929"/>
                </a:solidFill>
                <a:effectLst/>
                <a:latin typeface="+mj-lt"/>
              </a:rPr>
              <a:t> </a:t>
            </a:r>
          </a:p>
          <a:p>
            <a:pPr marL="0" indent="0">
              <a:buNone/>
            </a:pPr>
            <a:r>
              <a:rPr lang="fr-FR" sz="2000" dirty="0">
                <a:solidFill>
                  <a:srgbClr val="292929"/>
                </a:solidFill>
                <a:latin typeface="+mj-lt"/>
              </a:rPr>
              <a:t>Pour comprendre le fonctionnement de l'algorithme, nous allons parcourir un exemple simple. Disons que nous avons un ensemble de données de points comme celui-ci :</a:t>
            </a:r>
          </a:p>
        </p:txBody>
      </p:sp>
      <p:sp>
        <p:nvSpPr>
          <p:cNvPr id="5" name="Espace réservé du numéro de diapositive 4">
            <a:extLst>
              <a:ext uri="{FF2B5EF4-FFF2-40B4-BE49-F238E27FC236}">
                <a16:creationId xmlns:a16="http://schemas.microsoft.com/office/drawing/2014/main" id="{EDA32863-B9DE-4EC0-994C-9BE2D0521507}"/>
              </a:ext>
            </a:extLst>
          </p:cNvPr>
          <p:cNvSpPr>
            <a:spLocks noGrp="1"/>
          </p:cNvSpPr>
          <p:nvPr>
            <p:ph type="sldNum" sz="quarter" idx="12"/>
          </p:nvPr>
        </p:nvSpPr>
        <p:spPr/>
        <p:txBody>
          <a:bodyPr/>
          <a:lstStyle/>
          <a:p>
            <a:fld id="{F54A3231-3632-4722-BDDC-460418050467}" type="slidenum">
              <a:rPr lang="fr-FR" smtClean="0"/>
              <a:t>56</a:t>
            </a:fld>
            <a:endParaRPr lang="fr-FR" dirty="0"/>
          </a:p>
        </p:txBody>
      </p:sp>
      <p:pic>
        <p:nvPicPr>
          <p:cNvPr id="7" name="Image 6">
            <a:extLst>
              <a:ext uri="{FF2B5EF4-FFF2-40B4-BE49-F238E27FC236}">
                <a16:creationId xmlns:a16="http://schemas.microsoft.com/office/drawing/2014/main" id="{9FEC21B1-8CB5-41F8-97C2-7F9B6066E3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443" y="1225074"/>
            <a:ext cx="5677776" cy="4544059"/>
          </a:xfrm>
          <a:prstGeom prst="rect">
            <a:avLst/>
          </a:prstGeom>
        </p:spPr>
      </p:pic>
    </p:spTree>
    <p:extLst>
      <p:ext uri="{BB962C8B-B14F-4D97-AF65-F5344CB8AC3E}">
        <p14:creationId xmlns:p14="http://schemas.microsoft.com/office/powerpoint/2010/main" val="31683908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2D17600-A438-4FDB-AFFC-A9B83C256297}"/>
              </a:ext>
            </a:extLst>
          </p:cNvPr>
          <p:cNvSpPr>
            <a:spLocks noGrp="1"/>
          </p:cNvSpPr>
          <p:nvPr>
            <p:ph idx="1"/>
          </p:nvPr>
        </p:nvSpPr>
        <p:spPr>
          <a:xfrm>
            <a:off x="1676400" y="1828800"/>
            <a:ext cx="3253409" cy="3777622"/>
          </a:xfrm>
        </p:spPr>
        <p:txBody>
          <a:bodyPr/>
          <a:lstStyle/>
          <a:p>
            <a:pPr marL="0" indent="0">
              <a:buNone/>
            </a:pPr>
            <a:r>
              <a:rPr lang="fr-FR" sz="2000" dirty="0">
                <a:solidFill>
                  <a:srgbClr val="292929"/>
                </a:solidFill>
                <a:latin typeface="+mj-lt"/>
              </a:rPr>
              <a:t>Notre objectif est de regrouper ces points en groupes denses. Tout d'abord, nous comptons le nombre de points proches de chaque point. Par exemple, si nous commençons par le point vert, nous dessinons un cercle autour de lui</a:t>
            </a:r>
            <a:r>
              <a:rPr lang="fr-FR" b="0" i="0" dirty="0">
                <a:solidFill>
                  <a:srgbClr val="292929"/>
                </a:solidFill>
                <a:effectLst/>
                <a:latin typeface="source-serif-pro"/>
              </a:rPr>
              <a:t>.</a:t>
            </a:r>
            <a:endParaRPr lang="fr-FR" dirty="0"/>
          </a:p>
        </p:txBody>
      </p:sp>
      <p:sp>
        <p:nvSpPr>
          <p:cNvPr id="4" name="Espace réservé du numéro de diapositive 3">
            <a:extLst>
              <a:ext uri="{FF2B5EF4-FFF2-40B4-BE49-F238E27FC236}">
                <a16:creationId xmlns:a16="http://schemas.microsoft.com/office/drawing/2014/main" id="{6A4DD63F-D567-45B4-8CCD-06D891C393CE}"/>
              </a:ext>
            </a:extLst>
          </p:cNvPr>
          <p:cNvSpPr>
            <a:spLocks noGrp="1"/>
          </p:cNvSpPr>
          <p:nvPr>
            <p:ph type="sldNum" sz="quarter" idx="12"/>
          </p:nvPr>
        </p:nvSpPr>
        <p:spPr/>
        <p:txBody>
          <a:bodyPr/>
          <a:lstStyle/>
          <a:p>
            <a:fld id="{F54A3231-3632-4722-BDDC-460418050467}" type="slidenum">
              <a:rPr lang="fr-FR" smtClean="0"/>
              <a:t>57</a:t>
            </a:fld>
            <a:endParaRPr lang="fr-FR" dirty="0"/>
          </a:p>
        </p:txBody>
      </p:sp>
      <p:sp>
        <p:nvSpPr>
          <p:cNvPr id="5" name="Titre 1">
            <a:extLst>
              <a:ext uri="{FF2B5EF4-FFF2-40B4-BE49-F238E27FC236}">
                <a16:creationId xmlns:a16="http://schemas.microsoft.com/office/drawing/2014/main" id="{916485C4-4370-431F-86E3-E0A5ED40ECBC}"/>
              </a:ext>
            </a:extLst>
          </p:cNvPr>
          <p:cNvSpPr>
            <a:spLocks noGrp="1"/>
          </p:cNvSpPr>
          <p:nvPr>
            <p:ph type="title"/>
          </p:nvPr>
        </p:nvSpPr>
        <p:spPr>
          <a:xfrm>
            <a:off x="1676400" y="307562"/>
            <a:ext cx="10515600" cy="1325563"/>
          </a:xfrm>
        </p:spPr>
        <p:txBody>
          <a:bodyPr>
            <a:normAutofit/>
          </a:bodyPr>
          <a:lstStyle/>
          <a:p>
            <a:r>
              <a:rPr lang="fr-FR" dirty="0">
                <a:solidFill>
                  <a:schemeClr val="accent1"/>
                </a:solidFill>
                <a:latin typeface="+mn-lt"/>
                <a:ea typeface="+mn-ea"/>
                <a:cs typeface="+mn-cs"/>
              </a:rPr>
              <a:t>L’algorithme DBSCAN</a:t>
            </a:r>
          </a:p>
        </p:txBody>
      </p:sp>
      <p:pic>
        <p:nvPicPr>
          <p:cNvPr id="7" name="Image 6">
            <a:extLst>
              <a:ext uri="{FF2B5EF4-FFF2-40B4-BE49-F238E27FC236}">
                <a16:creationId xmlns:a16="http://schemas.microsoft.com/office/drawing/2014/main" id="{375B3A09-45F8-4BAE-805E-C109BFE36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853" y="1278050"/>
            <a:ext cx="6344535" cy="4658375"/>
          </a:xfrm>
          <a:prstGeom prst="rect">
            <a:avLst/>
          </a:prstGeom>
        </p:spPr>
      </p:pic>
    </p:spTree>
    <p:extLst>
      <p:ext uri="{BB962C8B-B14F-4D97-AF65-F5344CB8AC3E}">
        <p14:creationId xmlns:p14="http://schemas.microsoft.com/office/powerpoint/2010/main" val="38742300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37D3370-6998-4DEA-85BE-2041AD6DC8B0}"/>
              </a:ext>
            </a:extLst>
          </p:cNvPr>
          <p:cNvSpPr>
            <a:spLocks noGrp="1"/>
          </p:cNvSpPr>
          <p:nvPr>
            <p:ph idx="1"/>
          </p:nvPr>
        </p:nvSpPr>
        <p:spPr>
          <a:xfrm>
            <a:off x="1431235" y="2133600"/>
            <a:ext cx="5022574" cy="3777622"/>
          </a:xfrm>
        </p:spPr>
        <p:txBody>
          <a:bodyPr>
            <a:noAutofit/>
          </a:bodyPr>
          <a:lstStyle/>
          <a:p>
            <a:pPr algn="l"/>
            <a:r>
              <a:rPr lang="fr-FR" sz="2000" b="0" i="0" dirty="0">
                <a:solidFill>
                  <a:srgbClr val="292929"/>
                </a:solidFill>
                <a:effectLst/>
                <a:latin typeface="+mj-lt"/>
              </a:rPr>
              <a:t>Le rayon ε (epsilon) du cercle est le premier paramètre que nous devons déterminer lors de l'utilisation de DBSCAN.</a:t>
            </a:r>
          </a:p>
          <a:p>
            <a:pPr algn="l"/>
            <a:r>
              <a:rPr lang="fr-FR" sz="2000" b="0" i="0" dirty="0">
                <a:solidFill>
                  <a:srgbClr val="292929"/>
                </a:solidFill>
                <a:effectLst/>
                <a:latin typeface="+mj-lt"/>
              </a:rPr>
              <a:t>Après avoir tracé le cercle, nous comptons les chevauchements. Par exemple, pour notre point jaune, il y a 5 points proches.</a:t>
            </a:r>
          </a:p>
          <a:p>
            <a:pPr algn="l"/>
            <a:r>
              <a:rPr lang="fr-FR" sz="2000" b="0" i="0" dirty="0">
                <a:solidFill>
                  <a:srgbClr val="292929"/>
                </a:solidFill>
                <a:effectLst/>
                <a:latin typeface="+mj-lt"/>
              </a:rPr>
              <a:t>De même, nous comptons le nombre de points proches pour tous les points restants.</a:t>
            </a:r>
          </a:p>
          <a:p>
            <a:pPr marL="0" indent="0">
              <a:buNone/>
            </a:pPr>
            <a:endParaRPr lang="fr-FR" sz="2000" dirty="0">
              <a:latin typeface="+mj-lt"/>
            </a:endParaRPr>
          </a:p>
        </p:txBody>
      </p:sp>
      <p:sp>
        <p:nvSpPr>
          <p:cNvPr id="4" name="Espace réservé du numéro de diapositive 3">
            <a:extLst>
              <a:ext uri="{FF2B5EF4-FFF2-40B4-BE49-F238E27FC236}">
                <a16:creationId xmlns:a16="http://schemas.microsoft.com/office/drawing/2014/main" id="{3B777501-7F33-42A3-8044-5B6926E99514}"/>
              </a:ext>
            </a:extLst>
          </p:cNvPr>
          <p:cNvSpPr>
            <a:spLocks noGrp="1"/>
          </p:cNvSpPr>
          <p:nvPr>
            <p:ph type="sldNum" sz="quarter" idx="12"/>
          </p:nvPr>
        </p:nvSpPr>
        <p:spPr/>
        <p:txBody>
          <a:bodyPr/>
          <a:lstStyle/>
          <a:p>
            <a:fld id="{F54A3231-3632-4722-BDDC-460418050467}" type="slidenum">
              <a:rPr lang="fr-FR" smtClean="0"/>
              <a:t>58</a:t>
            </a:fld>
            <a:endParaRPr lang="fr-FR" dirty="0"/>
          </a:p>
        </p:txBody>
      </p:sp>
      <p:sp>
        <p:nvSpPr>
          <p:cNvPr id="5" name="Titre 1">
            <a:extLst>
              <a:ext uri="{FF2B5EF4-FFF2-40B4-BE49-F238E27FC236}">
                <a16:creationId xmlns:a16="http://schemas.microsoft.com/office/drawing/2014/main" id="{FF6742BC-3FFC-4AFF-8D91-8B68FD7B7F87}"/>
              </a:ext>
            </a:extLst>
          </p:cNvPr>
          <p:cNvSpPr>
            <a:spLocks noGrp="1"/>
          </p:cNvSpPr>
          <p:nvPr>
            <p:ph type="title"/>
          </p:nvPr>
        </p:nvSpPr>
        <p:spPr>
          <a:xfrm>
            <a:off x="1676400" y="307562"/>
            <a:ext cx="10515600" cy="1325563"/>
          </a:xfrm>
        </p:spPr>
        <p:txBody>
          <a:bodyPr>
            <a:normAutofit/>
          </a:bodyPr>
          <a:lstStyle/>
          <a:p>
            <a:r>
              <a:rPr lang="fr-FR" dirty="0">
                <a:solidFill>
                  <a:schemeClr val="accent1"/>
                </a:solidFill>
                <a:latin typeface="+mn-lt"/>
                <a:ea typeface="+mn-ea"/>
                <a:cs typeface="+mn-cs"/>
              </a:rPr>
              <a:t>L’algorithme DBSCAN</a:t>
            </a:r>
          </a:p>
        </p:txBody>
      </p:sp>
      <p:pic>
        <p:nvPicPr>
          <p:cNvPr id="7" name="Image 6">
            <a:extLst>
              <a:ext uri="{FF2B5EF4-FFF2-40B4-BE49-F238E27FC236}">
                <a16:creationId xmlns:a16="http://schemas.microsoft.com/office/drawing/2014/main" id="{127F262F-937C-4809-9648-0D322D0FC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6331" y="1426353"/>
            <a:ext cx="5287618" cy="4667901"/>
          </a:xfrm>
          <a:prstGeom prst="rect">
            <a:avLst/>
          </a:prstGeom>
        </p:spPr>
      </p:pic>
    </p:spTree>
    <p:extLst>
      <p:ext uri="{BB962C8B-B14F-4D97-AF65-F5344CB8AC3E}">
        <p14:creationId xmlns:p14="http://schemas.microsoft.com/office/powerpoint/2010/main" val="31222101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6251376-62AC-465C-AA1D-4F42CFAD773B}"/>
              </a:ext>
            </a:extLst>
          </p:cNvPr>
          <p:cNvSpPr>
            <a:spLocks noGrp="1"/>
          </p:cNvSpPr>
          <p:nvPr>
            <p:ph idx="1"/>
          </p:nvPr>
        </p:nvSpPr>
        <p:spPr>
          <a:xfrm>
            <a:off x="1462777" y="1828801"/>
            <a:ext cx="4633223" cy="3777622"/>
          </a:xfrm>
        </p:spPr>
        <p:txBody>
          <a:bodyPr>
            <a:normAutofit/>
          </a:bodyPr>
          <a:lstStyle/>
          <a:p>
            <a:pPr marL="0" indent="0">
              <a:buNone/>
            </a:pPr>
            <a:r>
              <a:rPr lang="fr-FR" sz="2000" b="0" i="0" dirty="0">
                <a:solidFill>
                  <a:srgbClr val="292929"/>
                </a:solidFill>
                <a:effectLst/>
                <a:latin typeface="+mj-lt"/>
              </a:rPr>
              <a:t>Ensuite, nous déterminerons un autre paramètre, le nombre minimum de points </a:t>
            </a:r>
            <a:r>
              <a:rPr lang="fr-FR" sz="2000" b="0" i="1" dirty="0">
                <a:solidFill>
                  <a:srgbClr val="292929"/>
                </a:solidFill>
                <a:effectLst/>
                <a:latin typeface="+mj-lt"/>
              </a:rPr>
              <a:t>m. </a:t>
            </a:r>
            <a:r>
              <a:rPr lang="fr-FR" sz="2000" b="0" i="0" dirty="0">
                <a:solidFill>
                  <a:srgbClr val="292929"/>
                </a:solidFill>
                <a:effectLst/>
                <a:latin typeface="+mj-lt"/>
              </a:rPr>
              <a:t>Chaque point est considéré comme point central s'il est proche d'au moins </a:t>
            </a:r>
            <a:r>
              <a:rPr lang="fr-FR" sz="2000" b="0" i="1" dirty="0">
                <a:solidFill>
                  <a:srgbClr val="292929"/>
                </a:solidFill>
                <a:effectLst/>
                <a:latin typeface="+mj-lt"/>
              </a:rPr>
              <a:t>m</a:t>
            </a:r>
            <a:r>
              <a:rPr lang="fr-FR" sz="2000" b="0" i="0" dirty="0">
                <a:solidFill>
                  <a:srgbClr val="292929"/>
                </a:solidFill>
                <a:effectLst/>
                <a:latin typeface="+mj-lt"/>
              </a:rPr>
              <a:t> autres points. Par exemple, si nous prenons m comme 3, alors les points violets sont considérés comme des points centraux mais le jaune ne l'est pas car il n'a pas de points proches autour de lui.</a:t>
            </a:r>
            <a:endParaRPr lang="fr-FR" sz="2000" dirty="0">
              <a:latin typeface="+mj-lt"/>
            </a:endParaRPr>
          </a:p>
        </p:txBody>
      </p:sp>
      <p:sp>
        <p:nvSpPr>
          <p:cNvPr id="4" name="Espace réservé du numéro de diapositive 3">
            <a:extLst>
              <a:ext uri="{FF2B5EF4-FFF2-40B4-BE49-F238E27FC236}">
                <a16:creationId xmlns:a16="http://schemas.microsoft.com/office/drawing/2014/main" id="{1F9E9EC3-7696-4231-95B5-EC08EFED3D73}"/>
              </a:ext>
            </a:extLst>
          </p:cNvPr>
          <p:cNvSpPr>
            <a:spLocks noGrp="1"/>
          </p:cNvSpPr>
          <p:nvPr>
            <p:ph type="sldNum" sz="quarter" idx="12"/>
          </p:nvPr>
        </p:nvSpPr>
        <p:spPr/>
        <p:txBody>
          <a:bodyPr/>
          <a:lstStyle/>
          <a:p>
            <a:fld id="{F54A3231-3632-4722-BDDC-460418050467}" type="slidenum">
              <a:rPr lang="fr-FR" smtClean="0"/>
              <a:t>59</a:t>
            </a:fld>
            <a:endParaRPr lang="fr-FR" dirty="0"/>
          </a:p>
        </p:txBody>
      </p:sp>
      <p:sp>
        <p:nvSpPr>
          <p:cNvPr id="5" name="Titre 1">
            <a:extLst>
              <a:ext uri="{FF2B5EF4-FFF2-40B4-BE49-F238E27FC236}">
                <a16:creationId xmlns:a16="http://schemas.microsoft.com/office/drawing/2014/main" id="{18A1D1BA-15E1-40D7-B323-6FE3B63F2319}"/>
              </a:ext>
            </a:extLst>
          </p:cNvPr>
          <p:cNvSpPr>
            <a:spLocks noGrp="1"/>
          </p:cNvSpPr>
          <p:nvPr>
            <p:ph type="title"/>
          </p:nvPr>
        </p:nvSpPr>
        <p:spPr>
          <a:xfrm>
            <a:off x="1676400" y="307562"/>
            <a:ext cx="10515600" cy="1325563"/>
          </a:xfrm>
        </p:spPr>
        <p:txBody>
          <a:bodyPr>
            <a:normAutofit/>
          </a:bodyPr>
          <a:lstStyle/>
          <a:p>
            <a:r>
              <a:rPr lang="fr-FR" dirty="0">
                <a:solidFill>
                  <a:schemeClr val="accent1"/>
                </a:solidFill>
                <a:latin typeface="+mn-lt"/>
                <a:ea typeface="+mn-ea"/>
                <a:cs typeface="+mn-cs"/>
              </a:rPr>
              <a:t>L’algorithme DBSCAN</a:t>
            </a:r>
          </a:p>
        </p:txBody>
      </p:sp>
      <p:pic>
        <p:nvPicPr>
          <p:cNvPr id="7" name="Image 6">
            <a:extLst>
              <a:ext uri="{FF2B5EF4-FFF2-40B4-BE49-F238E27FC236}">
                <a16:creationId xmlns:a16="http://schemas.microsoft.com/office/drawing/2014/main" id="{2B3B8540-590D-42FC-88FF-DC830B83A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821" y="1538033"/>
            <a:ext cx="5420139" cy="4359157"/>
          </a:xfrm>
          <a:prstGeom prst="rect">
            <a:avLst/>
          </a:prstGeom>
        </p:spPr>
      </p:pic>
    </p:spTree>
    <p:extLst>
      <p:ext uri="{BB962C8B-B14F-4D97-AF65-F5344CB8AC3E}">
        <p14:creationId xmlns:p14="http://schemas.microsoft.com/office/powerpoint/2010/main" val="2780095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12727-3C03-4359-8287-77FEB4AD286F}"/>
              </a:ext>
            </a:extLst>
          </p:cNvPr>
          <p:cNvSpPr>
            <a:spLocks noGrp="1"/>
          </p:cNvSpPr>
          <p:nvPr>
            <p:ph type="title"/>
          </p:nvPr>
        </p:nvSpPr>
        <p:spPr/>
        <p:txBody>
          <a:bodyPr/>
          <a:lstStyle/>
          <a:p>
            <a:r>
              <a:rPr lang="fr-FR" dirty="0">
                <a:solidFill>
                  <a:schemeClr val="accent1"/>
                </a:solidFill>
              </a:rPr>
              <a:t>Les K-Means </a:t>
            </a:r>
          </a:p>
        </p:txBody>
      </p:sp>
      <p:sp>
        <p:nvSpPr>
          <p:cNvPr id="3" name="Espace réservé du contenu 2">
            <a:extLst>
              <a:ext uri="{FF2B5EF4-FFF2-40B4-BE49-F238E27FC236}">
                <a16:creationId xmlns:a16="http://schemas.microsoft.com/office/drawing/2014/main" id="{A1F9E65B-A0AD-4BAE-848C-B450FF1B6BB9}"/>
              </a:ext>
            </a:extLst>
          </p:cNvPr>
          <p:cNvSpPr>
            <a:spLocks noGrp="1"/>
          </p:cNvSpPr>
          <p:nvPr>
            <p:ph idx="1"/>
          </p:nvPr>
        </p:nvSpPr>
        <p:spPr>
          <a:xfrm>
            <a:off x="838200" y="1690688"/>
            <a:ext cx="4224130" cy="4723364"/>
          </a:xfrm>
        </p:spPr>
        <p:txBody>
          <a:bodyPr>
            <a:normAutofit/>
          </a:bodyPr>
          <a:lstStyle/>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lang="fr-FR" dirty="0"/>
              <a:t>L'algorithme des k-means est un algorithme itératif qui tente de partitionner l'ensemble de données en </a:t>
            </a:r>
            <a:r>
              <a:rPr lang="fr-FR" dirty="0">
                <a:solidFill>
                  <a:srgbClr val="FF0000"/>
                </a:solidFill>
              </a:rPr>
              <a:t>k sous-groupes (clusters) distincts</a:t>
            </a:r>
            <a:r>
              <a:rPr lang="fr-FR" dirty="0"/>
              <a:t>, où chaque point de données appartient à un seul groupe . </a:t>
            </a:r>
          </a:p>
          <a:p>
            <a:pPr marL="0" marR="0" lvl="0" indent="0" algn="just" defTabSz="914400" rtl="0" eaLnBrk="1" fontAlgn="base" latinLnBrk="0" hangingPunct="1">
              <a:lnSpc>
                <a:spcPct val="100000"/>
              </a:lnSpc>
              <a:spcBef>
                <a:spcPct val="20000"/>
              </a:spcBef>
              <a:spcAft>
                <a:spcPct val="0"/>
              </a:spcAft>
              <a:buClr>
                <a:srgbClr val="3333CC"/>
              </a:buClr>
              <a:buSzPct val="60000"/>
              <a:buNone/>
              <a:tabLst/>
              <a:defRPr/>
            </a:pPr>
            <a:endParaRPr lang="fr-FR" dirty="0"/>
          </a:p>
          <a:p>
            <a:pPr marL="342900" marR="0" lvl="0" indent="-342900" algn="just"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lang="fr-FR" dirty="0"/>
              <a:t>Il essaye de rendre les points de données intra-cluster aussi </a:t>
            </a:r>
            <a:r>
              <a:rPr lang="fr-FR" dirty="0">
                <a:solidFill>
                  <a:srgbClr val="FF0000"/>
                </a:solidFill>
              </a:rPr>
              <a:t>similaires</a:t>
            </a:r>
            <a:r>
              <a:rPr lang="fr-FR" dirty="0"/>
              <a:t> que possible tout en gardant les clusters aussi </a:t>
            </a:r>
            <a:r>
              <a:rPr lang="fr-FR" dirty="0">
                <a:solidFill>
                  <a:srgbClr val="FF0000"/>
                </a:solidFill>
              </a:rPr>
              <a:t>différents</a:t>
            </a:r>
            <a:r>
              <a:rPr lang="fr-FR" dirty="0"/>
              <a:t> que possible. </a:t>
            </a:r>
          </a:p>
          <a:p>
            <a:pPr marL="0" marR="0" lvl="0" indent="0" algn="just" defTabSz="914400" rtl="0" eaLnBrk="1" fontAlgn="base" latinLnBrk="0" hangingPunct="1">
              <a:lnSpc>
                <a:spcPct val="100000"/>
              </a:lnSpc>
              <a:spcBef>
                <a:spcPct val="20000"/>
              </a:spcBef>
              <a:spcAft>
                <a:spcPct val="0"/>
              </a:spcAft>
              <a:buClr>
                <a:srgbClr val="3333CC"/>
              </a:buClr>
              <a:buSzPct val="60000"/>
              <a:buNone/>
              <a:tabLst/>
              <a:defRPr/>
            </a:pPr>
            <a:endParaRPr lang="fr-FR" dirty="0"/>
          </a:p>
        </p:txBody>
      </p:sp>
      <p:sp>
        <p:nvSpPr>
          <p:cNvPr id="5" name="Espace réservé du numéro de diapositive 4">
            <a:extLst>
              <a:ext uri="{FF2B5EF4-FFF2-40B4-BE49-F238E27FC236}">
                <a16:creationId xmlns:a16="http://schemas.microsoft.com/office/drawing/2014/main" id="{16E7E811-E64A-4318-9DF7-2D1E2E39D1EA}"/>
              </a:ext>
            </a:extLst>
          </p:cNvPr>
          <p:cNvSpPr>
            <a:spLocks noGrp="1"/>
          </p:cNvSpPr>
          <p:nvPr>
            <p:ph type="sldNum" sz="quarter" idx="12"/>
          </p:nvPr>
        </p:nvSpPr>
        <p:spPr/>
        <p:txBody>
          <a:bodyPr/>
          <a:lstStyle/>
          <a:p>
            <a:fld id="{F54A3231-3632-4722-BDDC-460418050467}" type="slidenum">
              <a:rPr lang="fr-FR" smtClean="0"/>
              <a:t>6</a:t>
            </a:fld>
            <a:endParaRPr lang="fr-FR" dirty="0"/>
          </a:p>
        </p:txBody>
      </p:sp>
      <p:pic>
        <p:nvPicPr>
          <p:cNvPr id="9" name="Image 8">
            <a:extLst>
              <a:ext uri="{FF2B5EF4-FFF2-40B4-BE49-F238E27FC236}">
                <a16:creationId xmlns:a16="http://schemas.microsoft.com/office/drawing/2014/main" id="{DF14DD31-BD26-4929-887B-3069ADE92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5036" y="1690688"/>
            <a:ext cx="5596139" cy="3895352"/>
          </a:xfrm>
          <a:prstGeom prst="rect">
            <a:avLst/>
          </a:prstGeom>
        </p:spPr>
      </p:pic>
    </p:spTree>
    <p:extLst>
      <p:ext uri="{BB962C8B-B14F-4D97-AF65-F5344CB8AC3E}">
        <p14:creationId xmlns:p14="http://schemas.microsoft.com/office/powerpoint/2010/main" val="42911424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891FB7A-9304-4E71-8A46-4225CA878B74}"/>
              </a:ext>
            </a:extLst>
          </p:cNvPr>
          <p:cNvSpPr>
            <a:spLocks noGrp="1"/>
          </p:cNvSpPr>
          <p:nvPr>
            <p:ph idx="1"/>
          </p:nvPr>
        </p:nvSpPr>
        <p:spPr>
          <a:xfrm>
            <a:off x="1676400" y="2001078"/>
            <a:ext cx="3506788" cy="3777622"/>
          </a:xfrm>
        </p:spPr>
        <p:txBody>
          <a:bodyPr>
            <a:normAutofit/>
          </a:bodyPr>
          <a:lstStyle/>
          <a:p>
            <a:pPr marL="0" indent="0">
              <a:buNone/>
            </a:pPr>
            <a:r>
              <a:rPr lang="fr-FR" sz="2000" b="0" i="0" dirty="0">
                <a:solidFill>
                  <a:srgbClr val="292929"/>
                </a:solidFill>
                <a:effectLst/>
                <a:latin typeface="+mj-lt"/>
              </a:rPr>
              <a:t>Ensuite, nous sélectionnons au hasard un point central et l'attribuons comme premier point de notre premier groupe. D'autres points proches de ce point sont également affectés au même cluster (c'est-à-dire dans le cercle du point sélectionné). </a:t>
            </a:r>
            <a:endParaRPr lang="fr-FR" sz="2000" dirty="0">
              <a:latin typeface="+mj-lt"/>
            </a:endParaRPr>
          </a:p>
        </p:txBody>
      </p:sp>
      <p:sp>
        <p:nvSpPr>
          <p:cNvPr id="4" name="Espace réservé du numéro de diapositive 3">
            <a:extLst>
              <a:ext uri="{FF2B5EF4-FFF2-40B4-BE49-F238E27FC236}">
                <a16:creationId xmlns:a16="http://schemas.microsoft.com/office/drawing/2014/main" id="{180A833A-D289-401F-9655-18B3F6D5C2BD}"/>
              </a:ext>
            </a:extLst>
          </p:cNvPr>
          <p:cNvSpPr>
            <a:spLocks noGrp="1"/>
          </p:cNvSpPr>
          <p:nvPr>
            <p:ph type="sldNum" sz="quarter" idx="12"/>
          </p:nvPr>
        </p:nvSpPr>
        <p:spPr/>
        <p:txBody>
          <a:bodyPr/>
          <a:lstStyle/>
          <a:p>
            <a:fld id="{F54A3231-3632-4722-BDDC-460418050467}" type="slidenum">
              <a:rPr lang="fr-FR" smtClean="0"/>
              <a:t>60</a:t>
            </a:fld>
            <a:endParaRPr lang="fr-FR" dirty="0"/>
          </a:p>
        </p:txBody>
      </p:sp>
      <p:sp>
        <p:nvSpPr>
          <p:cNvPr id="5" name="Titre 1">
            <a:extLst>
              <a:ext uri="{FF2B5EF4-FFF2-40B4-BE49-F238E27FC236}">
                <a16:creationId xmlns:a16="http://schemas.microsoft.com/office/drawing/2014/main" id="{3C41379E-2AD9-4426-8007-BC670CFAEF37}"/>
              </a:ext>
            </a:extLst>
          </p:cNvPr>
          <p:cNvSpPr>
            <a:spLocks noGrp="1"/>
          </p:cNvSpPr>
          <p:nvPr>
            <p:ph type="title"/>
          </p:nvPr>
        </p:nvSpPr>
        <p:spPr>
          <a:xfrm>
            <a:off x="1676400" y="307562"/>
            <a:ext cx="10515600" cy="1325563"/>
          </a:xfrm>
        </p:spPr>
        <p:txBody>
          <a:bodyPr>
            <a:normAutofit/>
          </a:bodyPr>
          <a:lstStyle/>
          <a:p>
            <a:r>
              <a:rPr lang="fr-FR" dirty="0">
                <a:solidFill>
                  <a:schemeClr val="accent1"/>
                </a:solidFill>
                <a:latin typeface="+mn-lt"/>
                <a:ea typeface="+mn-ea"/>
                <a:cs typeface="+mn-cs"/>
              </a:rPr>
              <a:t>L’algorithme DBSCAN</a:t>
            </a:r>
          </a:p>
        </p:txBody>
      </p:sp>
      <p:pic>
        <p:nvPicPr>
          <p:cNvPr id="7" name="Image 6">
            <a:extLst>
              <a:ext uri="{FF2B5EF4-FFF2-40B4-BE49-F238E27FC236}">
                <a16:creationId xmlns:a16="http://schemas.microsoft.com/office/drawing/2014/main" id="{605BE208-3213-43A7-B2EC-FC89511C2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4450" y="1185290"/>
            <a:ext cx="5459897" cy="2704599"/>
          </a:xfrm>
          <a:prstGeom prst="rect">
            <a:avLst/>
          </a:prstGeom>
        </p:spPr>
      </p:pic>
      <p:pic>
        <p:nvPicPr>
          <p:cNvPr id="9" name="Image 8">
            <a:extLst>
              <a:ext uri="{FF2B5EF4-FFF2-40B4-BE49-F238E27FC236}">
                <a16:creationId xmlns:a16="http://schemas.microsoft.com/office/drawing/2014/main" id="{0051247A-30EF-4E7C-B059-4E01448A72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4450" y="4015409"/>
            <a:ext cx="5459898" cy="2570404"/>
          </a:xfrm>
          <a:prstGeom prst="rect">
            <a:avLst/>
          </a:prstGeom>
        </p:spPr>
      </p:pic>
    </p:spTree>
    <p:extLst>
      <p:ext uri="{BB962C8B-B14F-4D97-AF65-F5344CB8AC3E}">
        <p14:creationId xmlns:p14="http://schemas.microsoft.com/office/powerpoint/2010/main" val="2915784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F692C68-2AFC-400C-AA64-7A894187C10E}"/>
              </a:ext>
            </a:extLst>
          </p:cNvPr>
          <p:cNvSpPr>
            <a:spLocks noGrp="1"/>
          </p:cNvSpPr>
          <p:nvPr>
            <p:ph idx="1"/>
          </p:nvPr>
        </p:nvSpPr>
        <p:spPr>
          <a:xfrm>
            <a:off x="1569493" y="1974574"/>
            <a:ext cx="4526507" cy="3777622"/>
          </a:xfrm>
        </p:spPr>
        <p:txBody>
          <a:bodyPr>
            <a:normAutofit fontScale="92500" lnSpcReduction="10000"/>
          </a:bodyPr>
          <a:lstStyle/>
          <a:p>
            <a:pPr marL="0" indent="0">
              <a:lnSpc>
                <a:spcPct val="150000"/>
              </a:lnSpc>
              <a:buNone/>
            </a:pPr>
            <a:r>
              <a:rPr lang="fr-FR" b="0" i="0" dirty="0">
                <a:solidFill>
                  <a:srgbClr val="292929"/>
                </a:solidFill>
                <a:effectLst/>
                <a:latin typeface="+mj-lt"/>
              </a:rPr>
              <a:t>Nous nous arrêtons lorsque nous ne pouvons pas attribuer plus de points centraux au premier cluster. Certains points centraux n'ont pas pu être nommés même s'ils étaient proches du premier groupe. Nous dessinons les cercles de ces points et voyons si le premier cluster est proche des points centraux. S'il y a un chevauchement, nous les mettons dans le premier groupe.</a:t>
            </a:r>
            <a:endParaRPr lang="fr-FR" dirty="0">
              <a:latin typeface="+mj-lt"/>
            </a:endParaRPr>
          </a:p>
        </p:txBody>
      </p:sp>
      <p:sp>
        <p:nvSpPr>
          <p:cNvPr id="4" name="Espace réservé du numéro de diapositive 3">
            <a:extLst>
              <a:ext uri="{FF2B5EF4-FFF2-40B4-BE49-F238E27FC236}">
                <a16:creationId xmlns:a16="http://schemas.microsoft.com/office/drawing/2014/main" id="{7385BFB7-72E9-422B-A710-15F33C548C7A}"/>
              </a:ext>
            </a:extLst>
          </p:cNvPr>
          <p:cNvSpPr>
            <a:spLocks noGrp="1"/>
          </p:cNvSpPr>
          <p:nvPr>
            <p:ph type="sldNum" sz="quarter" idx="12"/>
          </p:nvPr>
        </p:nvSpPr>
        <p:spPr/>
        <p:txBody>
          <a:bodyPr/>
          <a:lstStyle/>
          <a:p>
            <a:fld id="{F54A3231-3632-4722-BDDC-460418050467}" type="slidenum">
              <a:rPr lang="fr-FR" smtClean="0"/>
              <a:t>61</a:t>
            </a:fld>
            <a:endParaRPr lang="fr-FR" dirty="0"/>
          </a:p>
        </p:txBody>
      </p:sp>
      <p:sp>
        <p:nvSpPr>
          <p:cNvPr id="5" name="Titre 1">
            <a:extLst>
              <a:ext uri="{FF2B5EF4-FFF2-40B4-BE49-F238E27FC236}">
                <a16:creationId xmlns:a16="http://schemas.microsoft.com/office/drawing/2014/main" id="{B2C5E5AC-EE64-47CB-82D4-70F71596052B}"/>
              </a:ext>
            </a:extLst>
          </p:cNvPr>
          <p:cNvSpPr>
            <a:spLocks noGrp="1"/>
          </p:cNvSpPr>
          <p:nvPr>
            <p:ph type="title"/>
          </p:nvPr>
        </p:nvSpPr>
        <p:spPr>
          <a:xfrm>
            <a:off x="1676400" y="307562"/>
            <a:ext cx="10515600" cy="1325563"/>
          </a:xfrm>
        </p:spPr>
        <p:txBody>
          <a:bodyPr>
            <a:normAutofit/>
          </a:bodyPr>
          <a:lstStyle/>
          <a:p>
            <a:r>
              <a:rPr lang="fr-FR" dirty="0">
                <a:solidFill>
                  <a:schemeClr val="accent1"/>
                </a:solidFill>
                <a:latin typeface="+mn-lt"/>
                <a:ea typeface="+mn-ea"/>
                <a:cs typeface="+mn-cs"/>
              </a:rPr>
              <a:t>L’algorithme DBSCAN</a:t>
            </a:r>
          </a:p>
        </p:txBody>
      </p:sp>
      <p:pic>
        <p:nvPicPr>
          <p:cNvPr id="7" name="Image 6">
            <a:extLst>
              <a:ext uri="{FF2B5EF4-FFF2-40B4-BE49-F238E27FC236}">
                <a16:creationId xmlns:a16="http://schemas.microsoft.com/office/drawing/2014/main" id="{17E14400-4D3B-4175-8E6A-6F1D2B770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852" y="1974574"/>
            <a:ext cx="4505740" cy="3777622"/>
          </a:xfrm>
          <a:prstGeom prst="rect">
            <a:avLst/>
          </a:prstGeom>
        </p:spPr>
      </p:pic>
    </p:spTree>
    <p:extLst>
      <p:ext uri="{BB962C8B-B14F-4D97-AF65-F5344CB8AC3E}">
        <p14:creationId xmlns:p14="http://schemas.microsoft.com/office/powerpoint/2010/main" val="2857138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7C480F-AFF3-44B3-8B1E-53B53BB59B45}"/>
              </a:ext>
            </a:extLst>
          </p:cNvPr>
          <p:cNvSpPr>
            <a:spLocks noGrp="1"/>
          </p:cNvSpPr>
          <p:nvPr>
            <p:ph type="title"/>
          </p:nvPr>
        </p:nvSpPr>
        <p:spPr/>
        <p:txBody>
          <a:bodyPr>
            <a:normAutofit fontScale="90000"/>
          </a:bodyPr>
          <a:lstStyle/>
          <a:p>
            <a:r>
              <a:rPr lang="fr-FR" sz="4000" dirty="0">
                <a:solidFill>
                  <a:schemeClr val="accent1"/>
                </a:solidFill>
                <a:latin typeface="+mn-lt"/>
                <a:ea typeface="+mn-ea"/>
                <a:cs typeface="+mn-cs"/>
              </a:rPr>
              <a:t>Mise en place de l’algorithme DBSCAN</a:t>
            </a:r>
          </a:p>
        </p:txBody>
      </p:sp>
      <p:pic>
        <p:nvPicPr>
          <p:cNvPr id="7" name="Espace réservé du contenu 6">
            <a:extLst>
              <a:ext uri="{FF2B5EF4-FFF2-40B4-BE49-F238E27FC236}">
                <a16:creationId xmlns:a16="http://schemas.microsoft.com/office/drawing/2014/main" id="{19AD309B-7E64-4B23-8017-6525AC060F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391" y="1537253"/>
            <a:ext cx="5738192" cy="4982816"/>
          </a:xfrm>
        </p:spPr>
      </p:pic>
      <p:sp>
        <p:nvSpPr>
          <p:cNvPr id="5" name="Espace réservé du numéro de diapositive 4">
            <a:extLst>
              <a:ext uri="{FF2B5EF4-FFF2-40B4-BE49-F238E27FC236}">
                <a16:creationId xmlns:a16="http://schemas.microsoft.com/office/drawing/2014/main" id="{65D05C78-0983-423C-A5F2-C25022376B73}"/>
              </a:ext>
            </a:extLst>
          </p:cNvPr>
          <p:cNvSpPr>
            <a:spLocks noGrp="1"/>
          </p:cNvSpPr>
          <p:nvPr>
            <p:ph type="sldNum" sz="quarter" idx="12"/>
          </p:nvPr>
        </p:nvSpPr>
        <p:spPr/>
        <p:txBody>
          <a:bodyPr/>
          <a:lstStyle/>
          <a:p>
            <a:fld id="{F54A3231-3632-4722-BDDC-460418050467}" type="slidenum">
              <a:rPr lang="fr-FR" smtClean="0"/>
              <a:t>62</a:t>
            </a:fld>
            <a:endParaRPr lang="fr-FR" dirty="0"/>
          </a:p>
        </p:txBody>
      </p:sp>
      <p:pic>
        <p:nvPicPr>
          <p:cNvPr id="9" name="Image 8">
            <a:extLst>
              <a:ext uri="{FF2B5EF4-FFF2-40B4-BE49-F238E27FC236}">
                <a16:creationId xmlns:a16="http://schemas.microsoft.com/office/drawing/2014/main" id="{625E3AE8-42BE-4264-AB43-E20B0CB5B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357" y="1537253"/>
            <a:ext cx="5095666" cy="4969563"/>
          </a:xfrm>
          <a:prstGeom prst="rect">
            <a:avLst/>
          </a:prstGeom>
        </p:spPr>
      </p:pic>
    </p:spTree>
    <p:extLst>
      <p:ext uri="{BB962C8B-B14F-4D97-AF65-F5344CB8AC3E}">
        <p14:creationId xmlns:p14="http://schemas.microsoft.com/office/powerpoint/2010/main" val="10771385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54F145-6949-4B0A-B1F4-53BE70BF5F6C}"/>
              </a:ext>
            </a:extLst>
          </p:cNvPr>
          <p:cNvSpPr>
            <a:spLocks noGrp="1"/>
          </p:cNvSpPr>
          <p:nvPr>
            <p:ph type="title"/>
          </p:nvPr>
        </p:nvSpPr>
        <p:spPr/>
        <p:txBody>
          <a:bodyPr/>
          <a:lstStyle/>
          <a:p>
            <a:r>
              <a:rPr lang="fr-FR" dirty="0">
                <a:solidFill>
                  <a:schemeClr val="accent1"/>
                </a:solidFill>
                <a:latin typeface="+mn-lt"/>
                <a:ea typeface="+mn-ea"/>
                <a:cs typeface="+mn-cs"/>
              </a:rPr>
              <a:t>Avantages des algorithmes basés sur les densités</a:t>
            </a:r>
          </a:p>
        </p:txBody>
      </p:sp>
      <p:sp>
        <p:nvSpPr>
          <p:cNvPr id="3" name="Espace réservé du contenu 2">
            <a:extLst>
              <a:ext uri="{FF2B5EF4-FFF2-40B4-BE49-F238E27FC236}">
                <a16:creationId xmlns:a16="http://schemas.microsoft.com/office/drawing/2014/main" id="{5C7674EE-C58F-4D9C-8755-7C08D871A049}"/>
              </a:ext>
            </a:extLst>
          </p:cNvPr>
          <p:cNvSpPr>
            <a:spLocks noGrp="1"/>
          </p:cNvSpPr>
          <p:nvPr>
            <p:ph idx="1"/>
          </p:nvPr>
        </p:nvSpPr>
        <p:spPr/>
        <p:txBody>
          <a:bodyPr/>
          <a:lstStyle/>
          <a:p>
            <a:pPr>
              <a:lnSpc>
                <a:spcPct val="140000"/>
              </a:lnSpc>
              <a:buClr>
                <a:srgbClr val="0070C0"/>
              </a:buClr>
              <a:buSzPct val="150000"/>
              <a:buFont typeface="Wingdings" panose="05000000000000000000" pitchFamily="2" charset="2"/>
              <a:buChar char="§"/>
            </a:pPr>
            <a:r>
              <a:rPr lang="fr-FR" sz="1900" dirty="0">
                <a:solidFill>
                  <a:srgbClr val="292929"/>
                </a:solidFill>
                <a:latin typeface="+mj-lt"/>
              </a:rPr>
              <a:t>DBSCAN peut être utilisé pour des ensembles de données avec des clusters de forme arbitraire.</a:t>
            </a:r>
          </a:p>
          <a:p>
            <a:pPr>
              <a:lnSpc>
                <a:spcPct val="140000"/>
              </a:lnSpc>
              <a:buClr>
                <a:srgbClr val="0070C0"/>
              </a:buClr>
              <a:buSzPct val="150000"/>
              <a:buFont typeface="Wingdings" panose="05000000000000000000" pitchFamily="2" charset="2"/>
              <a:buChar char="§"/>
            </a:pPr>
            <a:r>
              <a:rPr lang="fr-FR" sz="1900" dirty="0">
                <a:solidFill>
                  <a:srgbClr val="292929"/>
                </a:solidFill>
                <a:latin typeface="+mj-lt"/>
              </a:rPr>
              <a:t>Est excellent pour séparer les clusters à haute densité des clusters à faible densité dans un ensemble de données.</a:t>
            </a:r>
          </a:p>
          <a:p>
            <a:pPr>
              <a:lnSpc>
                <a:spcPct val="140000"/>
              </a:lnSpc>
              <a:buClr>
                <a:srgbClr val="0070C0"/>
              </a:buClr>
              <a:buSzPct val="150000"/>
              <a:buFont typeface="Wingdings" panose="05000000000000000000" pitchFamily="2" charset="2"/>
              <a:buChar char="§"/>
            </a:pPr>
            <a:r>
              <a:rPr lang="fr-FR" sz="1900" dirty="0">
                <a:solidFill>
                  <a:srgbClr val="292929"/>
                </a:solidFill>
                <a:latin typeface="+mj-lt"/>
              </a:rPr>
              <a:t>Est idéal pour gérer les valeurs aberrantes dans l'ensemble de données. </a:t>
            </a:r>
          </a:p>
          <a:p>
            <a:pPr>
              <a:lnSpc>
                <a:spcPct val="140000"/>
              </a:lnSpc>
              <a:buClr>
                <a:srgbClr val="0070C0"/>
              </a:buClr>
              <a:buSzPct val="150000"/>
              <a:buFont typeface="Wingdings" panose="05000000000000000000" pitchFamily="2" charset="2"/>
              <a:buChar char="§"/>
            </a:pPr>
            <a:endParaRPr lang="fr-FR" sz="1900" dirty="0">
              <a:solidFill>
                <a:srgbClr val="292929"/>
              </a:solidFill>
              <a:latin typeface="+mj-lt"/>
            </a:endParaRPr>
          </a:p>
        </p:txBody>
      </p:sp>
      <p:sp>
        <p:nvSpPr>
          <p:cNvPr id="4" name="Espace réservé du numéro de diapositive 3">
            <a:extLst>
              <a:ext uri="{FF2B5EF4-FFF2-40B4-BE49-F238E27FC236}">
                <a16:creationId xmlns:a16="http://schemas.microsoft.com/office/drawing/2014/main" id="{54E5DD6C-5EE9-4640-AF6A-27B59FED2D63}"/>
              </a:ext>
            </a:extLst>
          </p:cNvPr>
          <p:cNvSpPr>
            <a:spLocks noGrp="1"/>
          </p:cNvSpPr>
          <p:nvPr>
            <p:ph type="sldNum" sz="quarter" idx="12"/>
          </p:nvPr>
        </p:nvSpPr>
        <p:spPr/>
        <p:txBody>
          <a:bodyPr/>
          <a:lstStyle/>
          <a:p>
            <a:fld id="{F54A3231-3632-4722-BDDC-460418050467}" type="slidenum">
              <a:rPr lang="fr-FR" smtClean="0"/>
              <a:t>63</a:t>
            </a:fld>
            <a:endParaRPr lang="fr-FR" dirty="0"/>
          </a:p>
        </p:txBody>
      </p:sp>
    </p:spTree>
    <p:extLst>
      <p:ext uri="{BB962C8B-B14F-4D97-AF65-F5344CB8AC3E}">
        <p14:creationId xmlns:p14="http://schemas.microsoft.com/office/powerpoint/2010/main" val="28469617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F7C83D-CABA-45DB-B243-456EEFE46A98}"/>
              </a:ext>
            </a:extLst>
          </p:cNvPr>
          <p:cNvSpPr>
            <a:spLocks noGrp="1"/>
          </p:cNvSpPr>
          <p:nvPr>
            <p:ph type="title"/>
          </p:nvPr>
        </p:nvSpPr>
        <p:spPr/>
        <p:txBody>
          <a:bodyPr/>
          <a:lstStyle/>
          <a:p>
            <a:r>
              <a:rPr lang="fr-FR" dirty="0">
                <a:solidFill>
                  <a:schemeClr val="accent1"/>
                </a:solidFill>
                <a:latin typeface="+mn-lt"/>
                <a:ea typeface="+mn-ea"/>
                <a:cs typeface="+mn-cs"/>
              </a:rPr>
              <a:t>Inconvénients </a:t>
            </a:r>
          </a:p>
        </p:txBody>
      </p:sp>
      <p:sp>
        <p:nvSpPr>
          <p:cNvPr id="3" name="Espace réservé du contenu 2">
            <a:extLst>
              <a:ext uri="{FF2B5EF4-FFF2-40B4-BE49-F238E27FC236}">
                <a16:creationId xmlns:a16="http://schemas.microsoft.com/office/drawing/2014/main" id="{D371F432-1D4C-43E4-ACC3-E34333D57765}"/>
              </a:ext>
            </a:extLst>
          </p:cNvPr>
          <p:cNvSpPr>
            <a:spLocks noGrp="1"/>
          </p:cNvSpPr>
          <p:nvPr>
            <p:ph idx="1"/>
          </p:nvPr>
        </p:nvSpPr>
        <p:spPr>
          <a:xfrm>
            <a:off x="1856096" y="2133600"/>
            <a:ext cx="9648516" cy="3777622"/>
          </a:xfrm>
        </p:spPr>
        <p:txBody>
          <a:bodyPr/>
          <a:lstStyle/>
          <a:p>
            <a:pPr>
              <a:lnSpc>
                <a:spcPct val="150000"/>
              </a:lnSpc>
              <a:buClr>
                <a:srgbClr val="0070C0"/>
              </a:buClr>
              <a:buSzPct val="150000"/>
              <a:buFont typeface="Wingdings" panose="05000000000000000000" pitchFamily="2" charset="2"/>
              <a:buChar char="§"/>
            </a:pPr>
            <a:r>
              <a:rPr lang="fr-FR" dirty="0"/>
              <a:t>Alors que DBSCAN est excellent pour séparer les clusters à haute densité des clusters à faible densité, il a du mal avec des clusters de densité similaire .</a:t>
            </a:r>
          </a:p>
          <a:p>
            <a:pPr>
              <a:lnSpc>
                <a:spcPct val="150000"/>
              </a:lnSpc>
              <a:buClr>
                <a:srgbClr val="0070C0"/>
              </a:buClr>
              <a:buSzPct val="150000"/>
              <a:buFont typeface="Wingdings" panose="05000000000000000000" pitchFamily="2" charset="2"/>
              <a:buChar char="§"/>
            </a:pPr>
            <a:r>
              <a:rPr lang="fr-FR" dirty="0"/>
              <a:t>Lutte avec les données de haute dimensionnalité. Il est excellent pour déformer les données en différentes dimensions et formes. Cependant, DBSCAN ne peut aller si loin, si on lui donne des données avec trop de dimensions, l’algorithme souffre.</a:t>
            </a:r>
          </a:p>
        </p:txBody>
      </p:sp>
      <p:sp>
        <p:nvSpPr>
          <p:cNvPr id="4" name="Espace réservé du numéro de diapositive 3">
            <a:extLst>
              <a:ext uri="{FF2B5EF4-FFF2-40B4-BE49-F238E27FC236}">
                <a16:creationId xmlns:a16="http://schemas.microsoft.com/office/drawing/2014/main" id="{F87616F7-6464-4514-B38D-535CDF953938}"/>
              </a:ext>
            </a:extLst>
          </p:cNvPr>
          <p:cNvSpPr>
            <a:spLocks noGrp="1"/>
          </p:cNvSpPr>
          <p:nvPr>
            <p:ph type="sldNum" sz="quarter" idx="12"/>
          </p:nvPr>
        </p:nvSpPr>
        <p:spPr/>
        <p:txBody>
          <a:bodyPr/>
          <a:lstStyle/>
          <a:p>
            <a:fld id="{F54A3231-3632-4722-BDDC-460418050467}" type="slidenum">
              <a:rPr lang="fr-FR" smtClean="0"/>
              <a:t>64</a:t>
            </a:fld>
            <a:endParaRPr lang="fr-FR" dirty="0"/>
          </a:p>
        </p:txBody>
      </p:sp>
    </p:spTree>
    <p:extLst>
      <p:ext uri="{BB962C8B-B14F-4D97-AF65-F5344CB8AC3E}">
        <p14:creationId xmlns:p14="http://schemas.microsoft.com/office/powerpoint/2010/main" val="6840029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146A60-6D94-40B1-85CA-5B805E624AC4}"/>
              </a:ext>
            </a:extLst>
          </p:cNvPr>
          <p:cNvSpPr>
            <a:spLocks noGrp="1"/>
          </p:cNvSpPr>
          <p:nvPr>
            <p:ph type="title"/>
          </p:nvPr>
        </p:nvSpPr>
        <p:spPr/>
        <p:txBody>
          <a:bodyPr>
            <a:normAutofit fontScale="90000"/>
          </a:bodyPr>
          <a:lstStyle/>
          <a:p>
            <a:r>
              <a:rPr lang="fr-FR" dirty="0">
                <a:solidFill>
                  <a:schemeClr val="accent1"/>
                </a:solidFill>
                <a:latin typeface="+mn-lt"/>
                <a:ea typeface="+mn-ea"/>
                <a:cs typeface="+mn-cs"/>
              </a:rPr>
              <a:t>Bilan des différentes méthodes de classifications (basée sur le partitionnement)</a:t>
            </a:r>
          </a:p>
        </p:txBody>
      </p:sp>
      <p:sp>
        <p:nvSpPr>
          <p:cNvPr id="3" name="Espace réservé du contenu 2">
            <a:extLst>
              <a:ext uri="{FF2B5EF4-FFF2-40B4-BE49-F238E27FC236}">
                <a16:creationId xmlns:a16="http://schemas.microsoft.com/office/drawing/2014/main" id="{6C9179FD-E103-4024-9B9A-B2430D3B3F07}"/>
              </a:ext>
            </a:extLst>
          </p:cNvPr>
          <p:cNvSpPr>
            <a:spLocks noGrp="1"/>
          </p:cNvSpPr>
          <p:nvPr>
            <p:ph idx="1"/>
          </p:nvPr>
        </p:nvSpPr>
        <p:spPr>
          <a:xfrm>
            <a:off x="1801505" y="2133600"/>
            <a:ext cx="9703108" cy="3777622"/>
          </a:xfrm>
        </p:spPr>
        <p:txBody>
          <a:bodyPr>
            <a:normAutofit fontScale="85000" lnSpcReduction="10000"/>
          </a:bodyPr>
          <a:lstStyle/>
          <a:p>
            <a:pPr>
              <a:lnSpc>
                <a:spcPct val="150000"/>
              </a:lnSpc>
              <a:buClr>
                <a:srgbClr val="0070C0"/>
              </a:buClr>
              <a:buSzPct val="150000"/>
              <a:buFont typeface="Wingdings" panose="05000000000000000000" pitchFamily="2" charset="2"/>
              <a:buChar char="§"/>
            </a:pPr>
            <a:r>
              <a:rPr lang="fr-FR" sz="2000" dirty="0"/>
              <a:t>Ces algorithmes sont le plus utilisé pour le clustering des bases de données immenses.</a:t>
            </a:r>
          </a:p>
          <a:p>
            <a:pPr>
              <a:lnSpc>
                <a:spcPct val="150000"/>
              </a:lnSpc>
              <a:buClr>
                <a:srgbClr val="0070C0"/>
              </a:buClr>
              <a:buSzPct val="150000"/>
              <a:buFont typeface="Wingdings" panose="05000000000000000000" pitchFamily="2" charset="2"/>
              <a:buChar char="§"/>
            </a:pPr>
            <a:r>
              <a:rPr lang="fr-FR" sz="2000" dirty="0"/>
              <a:t> ces algorithmes sont itératifs et tentent de partitionner l'ensemble de données en K sous-groupes (clusters) distincts et non superposés prédéfinis, où chaque point de données appartient à un seul groupe . </a:t>
            </a:r>
          </a:p>
          <a:p>
            <a:pPr>
              <a:lnSpc>
                <a:spcPct val="150000"/>
              </a:lnSpc>
              <a:buClr>
                <a:srgbClr val="0070C0"/>
              </a:buClr>
              <a:buSzPct val="150000"/>
              <a:buFont typeface="Wingdings" panose="05000000000000000000" pitchFamily="2" charset="2"/>
              <a:buChar char="§"/>
            </a:pPr>
            <a:r>
              <a:rPr lang="fr-FR" sz="2000" dirty="0"/>
              <a:t>Ils essayent de rendre les points de données intra-cluster aussi similaires que possible tout en gardant les clusters aussi différents (loin) que possible.</a:t>
            </a:r>
          </a:p>
          <a:p>
            <a:pPr>
              <a:lnSpc>
                <a:spcPct val="150000"/>
              </a:lnSpc>
              <a:buClr>
                <a:srgbClr val="0070C0"/>
              </a:buClr>
              <a:buSzPct val="150000"/>
              <a:buFont typeface="Wingdings" panose="05000000000000000000" pitchFamily="2" charset="2"/>
              <a:buChar char="§"/>
            </a:pPr>
            <a:r>
              <a:rPr lang="fr-FR" sz="2000" dirty="0"/>
              <a:t> Moins nous avons de variation au sein des clusters, plus les points de données sont homogènes (similaires) au sein du même cluster. </a:t>
            </a:r>
          </a:p>
        </p:txBody>
      </p:sp>
      <p:sp>
        <p:nvSpPr>
          <p:cNvPr id="4" name="Espace réservé du numéro de diapositive 3">
            <a:extLst>
              <a:ext uri="{FF2B5EF4-FFF2-40B4-BE49-F238E27FC236}">
                <a16:creationId xmlns:a16="http://schemas.microsoft.com/office/drawing/2014/main" id="{A8682C81-E406-45D3-A0E3-BA5D733E263C}"/>
              </a:ext>
            </a:extLst>
          </p:cNvPr>
          <p:cNvSpPr>
            <a:spLocks noGrp="1"/>
          </p:cNvSpPr>
          <p:nvPr>
            <p:ph type="sldNum" sz="quarter" idx="12"/>
          </p:nvPr>
        </p:nvSpPr>
        <p:spPr/>
        <p:txBody>
          <a:bodyPr/>
          <a:lstStyle/>
          <a:p>
            <a:fld id="{F54A3231-3632-4722-BDDC-460418050467}" type="slidenum">
              <a:rPr lang="fr-FR" smtClean="0"/>
              <a:t>65</a:t>
            </a:fld>
            <a:endParaRPr lang="fr-FR" dirty="0"/>
          </a:p>
        </p:txBody>
      </p:sp>
    </p:spTree>
    <p:extLst>
      <p:ext uri="{BB962C8B-B14F-4D97-AF65-F5344CB8AC3E}">
        <p14:creationId xmlns:p14="http://schemas.microsoft.com/office/powerpoint/2010/main" val="16191821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146A60-6D94-40B1-85CA-5B805E624AC4}"/>
              </a:ext>
            </a:extLst>
          </p:cNvPr>
          <p:cNvSpPr>
            <a:spLocks noGrp="1"/>
          </p:cNvSpPr>
          <p:nvPr>
            <p:ph type="title"/>
          </p:nvPr>
        </p:nvSpPr>
        <p:spPr/>
        <p:txBody>
          <a:bodyPr>
            <a:normAutofit/>
          </a:bodyPr>
          <a:lstStyle/>
          <a:p>
            <a:r>
              <a:rPr lang="fr-FR" sz="3200" dirty="0">
                <a:solidFill>
                  <a:schemeClr val="accent1"/>
                </a:solidFill>
                <a:latin typeface="+mn-lt"/>
                <a:ea typeface="+mn-ea"/>
                <a:cs typeface="+mn-cs"/>
              </a:rPr>
              <a:t>Bilan des différentes méthodes de classifications (Hiérarchiques)</a:t>
            </a:r>
          </a:p>
        </p:txBody>
      </p:sp>
      <p:sp>
        <p:nvSpPr>
          <p:cNvPr id="3" name="Espace réservé du contenu 2">
            <a:extLst>
              <a:ext uri="{FF2B5EF4-FFF2-40B4-BE49-F238E27FC236}">
                <a16:creationId xmlns:a16="http://schemas.microsoft.com/office/drawing/2014/main" id="{6C9179FD-E103-4024-9B9A-B2430D3B3F07}"/>
              </a:ext>
            </a:extLst>
          </p:cNvPr>
          <p:cNvSpPr>
            <a:spLocks noGrp="1"/>
          </p:cNvSpPr>
          <p:nvPr>
            <p:ph idx="1"/>
          </p:nvPr>
        </p:nvSpPr>
        <p:spPr>
          <a:xfrm>
            <a:off x="1842449" y="2133599"/>
            <a:ext cx="9662164" cy="4308143"/>
          </a:xfrm>
        </p:spPr>
        <p:txBody>
          <a:bodyPr>
            <a:normAutofit fontScale="92500" lnSpcReduction="20000"/>
          </a:bodyPr>
          <a:lstStyle/>
          <a:p>
            <a:pPr>
              <a:lnSpc>
                <a:spcPct val="150000"/>
              </a:lnSpc>
              <a:buClr>
                <a:srgbClr val="0070C0"/>
              </a:buClr>
              <a:buSzPct val="150000"/>
              <a:buFont typeface="Wingdings" panose="05000000000000000000" pitchFamily="2" charset="2"/>
              <a:buChar char="§"/>
            </a:pPr>
            <a:r>
              <a:rPr lang="fr-FR" dirty="0"/>
              <a:t>Elle est utilisé principalement lorsqu’on cherche à classer les individus suivant un critère particulier et s’emploi principalement sur les variables de type qualitative. </a:t>
            </a:r>
          </a:p>
          <a:p>
            <a:pPr>
              <a:lnSpc>
                <a:spcPct val="150000"/>
              </a:lnSpc>
              <a:buClr>
                <a:srgbClr val="0070C0"/>
              </a:buClr>
              <a:buSzPct val="150000"/>
              <a:buFont typeface="Wingdings" panose="05000000000000000000" pitchFamily="2" charset="2"/>
              <a:buChar char="§"/>
            </a:pPr>
            <a:r>
              <a:rPr lang="fr-FR" dirty="0"/>
              <a:t>Le clustering hiérarchique cherche à regrouper les variables en paquets homogènes : les variables dans un même groupe sont fortement liées entre elles, les variables dans des groupes différents sont faiblement liées.</a:t>
            </a:r>
          </a:p>
          <a:p>
            <a:pPr>
              <a:lnSpc>
                <a:spcPct val="150000"/>
              </a:lnSpc>
              <a:buClr>
                <a:srgbClr val="0070C0"/>
              </a:buClr>
              <a:buSzPct val="150000"/>
              <a:buFont typeface="Wingdings" panose="05000000000000000000" pitchFamily="2" charset="2"/>
              <a:buChar char="§"/>
            </a:pPr>
            <a:r>
              <a:rPr lang="fr-FR" dirty="0"/>
              <a:t>La méthode apporte une réelle valeur ajoutée quand il s’agit de détecter des redondances, par exemple, guider ou aider à interpréter la sélection de variables dans un processus de modélisation prédictive.</a:t>
            </a:r>
          </a:p>
          <a:p>
            <a:pPr>
              <a:lnSpc>
                <a:spcPct val="150000"/>
              </a:lnSpc>
              <a:buClr>
                <a:srgbClr val="0070C0"/>
              </a:buClr>
              <a:buSzPct val="150000"/>
              <a:buFont typeface="Wingdings" panose="05000000000000000000" pitchFamily="2" charset="2"/>
              <a:buChar char="§"/>
            </a:pPr>
            <a:r>
              <a:rPr lang="fr-FR" dirty="0"/>
              <a:t>La technique repose essentiellement sur la définition d’un indice de similarité entre modalités.</a:t>
            </a:r>
            <a:endParaRPr lang="fr-FR" sz="1800" b="0" i="0" u="none" strike="noStrike" baseline="0" dirty="0">
              <a:solidFill>
                <a:srgbClr val="000000"/>
              </a:solidFill>
              <a:latin typeface="Arial" panose="020B0604020202020204" pitchFamily="34" charset="0"/>
            </a:endParaRPr>
          </a:p>
          <a:p>
            <a:pPr>
              <a:lnSpc>
                <a:spcPct val="150000"/>
              </a:lnSpc>
              <a:buClr>
                <a:srgbClr val="0070C0"/>
              </a:buClr>
              <a:buSzPct val="150000"/>
              <a:buFont typeface="Wingdings" panose="05000000000000000000" pitchFamily="2" charset="2"/>
              <a:buChar char="§"/>
            </a:pPr>
            <a:r>
              <a:rPr lang="fr-FR" dirty="0"/>
              <a:t>Mais elle ne donne pas d’indications sur la nature de l’association entre les variables.</a:t>
            </a:r>
          </a:p>
        </p:txBody>
      </p:sp>
      <p:sp>
        <p:nvSpPr>
          <p:cNvPr id="4" name="Espace réservé du numéro de diapositive 3">
            <a:extLst>
              <a:ext uri="{FF2B5EF4-FFF2-40B4-BE49-F238E27FC236}">
                <a16:creationId xmlns:a16="http://schemas.microsoft.com/office/drawing/2014/main" id="{A8682C81-E406-45D3-A0E3-BA5D733E263C}"/>
              </a:ext>
            </a:extLst>
          </p:cNvPr>
          <p:cNvSpPr>
            <a:spLocks noGrp="1"/>
          </p:cNvSpPr>
          <p:nvPr>
            <p:ph type="sldNum" sz="quarter" idx="12"/>
          </p:nvPr>
        </p:nvSpPr>
        <p:spPr/>
        <p:txBody>
          <a:bodyPr/>
          <a:lstStyle/>
          <a:p>
            <a:fld id="{F54A3231-3632-4722-BDDC-460418050467}" type="slidenum">
              <a:rPr lang="fr-FR" smtClean="0"/>
              <a:t>66</a:t>
            </a:fld>
            <a:endParaRPr lang="fr-FR" dirty="0"/>
          </a:p>
        </p:txBody>
      </p:sp>
    </p:spTree>
    <p:extLst>
      <p:ext uri="{BB962C8B-B14F-4D97-AF65-F5344CB8AC3E}">
        <p14:creationId xmlns:p14="http://schemas.microsoft.com/office/powerpoint/2010/main" val="2517241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AAE27E7-222E-42DF-836A-057E78D17B35}"/>
              </a:ext>
            </a:extLst>
          </p:cNvPr>
          <p:cNvSpPr>
            <a:spLocks noGrp="1"/>
          </p:cNvSpPr>
          <p:nvPr>
            <p:ph idx="1"/>
          </p:nvPr>
        </p:nvSpPr>
        <p:spPr/>
        <p:txBody>
          <a:bodyPr>
            <a:normAutofit/>
          </a:bodyPr>
          <a:lstStyle/>
          <a:p>
            <a:pPr>
              <a:lnSpc>
                <a:spcPct val="150000"/>
              </a:lnSpc>
              <a:buClr>
                <a:srgbClr val="0070C0"/>
              </a:buClr>
              <a:buSzPct val="150000"/>
              <a:buFont typeface="Wingdings" panose="05000000000000000000" pitchFamily="2" charset="2"/>
              <a:buChar char="§"/>
            </a:pPr>
            <a:r>
              <a:rPr lang="fr-FR" dirty="0"/>
              <a:t>Ces algorithmes sont utilisée dans l'apprentissage automatique pour séparer les clusters de haute densité des clusters de faible densité.</a:t>
            </a:r>
          </a:p>
          <a:p>
            <a:pPr>
              <a:lnSpc>
                <a:spcPct val="150000"/>
              </a:lnSpc>
              <a:buClr>
                <a:srgbClr val="0070C0"/>
              </a:buClr>
              <a:buSzPct val="150000"/>
              <a:buFont typeface="Wingdings" panose="05000000000000000000" pitchFamily="2" charset="2"/>
              <a:buChar char="§"/>
            </a:pPr>
            <a:r>
              <a:rPr lang="fr-FR" dirty="0"/>
              <a:t>Ils sont excellents pour rechercher des zones dans les données qui ont une forte densité d'observations, par rapport aux zones des données qui ne sont pas très denses en observations. </a:t>
            </a:r>
          </a:p>
          <a:p>
            <a:pPr>
              <a:lnSpc>
                <a:spcPct val="150000"/>
              </a:lnSpc>
              <a:buClr>
                <a:srgbClr val="0070C0"/>
              </a:buClr>
              <a:buSzPct val="150000"/>
              <a:buFont typeface="Wingdings" panose="05000000000000000000" pitchFamily="2" charset="2"/>
              <a:buChar char="§"/>
            </a:pPr>
            <a:r>
              <a:rPr lang="fr-FR" dirty="0"/>
              <a:t>peuvent également trier les données en grappes de formes variées, un autre avantage important</a:t>
            </a:r>
          </a:p>
        </p:txBody>
      </p:sp>
      <p:sp>
        <p:nvSpPr>
          <p:cNvPr id="4" name="Espace réservé du numéro de diapositive 3">
            <a:extLst>
              <a:ext uri="{FF2B5EF4-FFF2-40B4-BE49-F238E27FC236}">
                <a16:creationId xmlns:a16="http://schemas.microsoft.com/office/drawing/2014/main" id="{15CB5AC0-5971-40DD-8892-325CDBB5D3D4}"/>
              </a:ext>
            </a:extLst>
          </p:cNvPr>
          <p:cNvSpPr>
            <a:spLocks noGrp="1"/>
          </p:cNvSpPr>
          <p:nvPr>
            <p:ph type="sldNum" sz="quarter" idx="12"/>
          </p:nvPr>
        </p:nvSpPr>
        <p:spPr/>
        <p:txBody>
          <a:bodyPr/>
          <a:lstStyle/>
          <a:p>
            <a:fld id="{F54A3231-3632-4722-BDDC-460418050467}" type="slidenum">
              <a:rPr lang="fr-FR" smtClean="0"/>
              <a:t>67</a:t>
            </a:fld>
            <a:endParaRPr lang="fr-FR" dirty="0"/>
          </a:p>
        </p:txBody>
      </p:sp>
      <p:sp>
        <p:nvSpPr>
          <p:cNvPr id="5" name="Titre 1">
            <a:extLst>
              <a:ext uri="{FF2B5EF4-FFF2-40B4-BE49-F238E27FC236}">
                <a16:creationId xmlns:a16="http://schemas.microsoft.com/office/drawing/2014/main" id="{BE03C777-184C-4680-8DFD-84FFC11637EB}"/>
              </a:ext>
            </a:extLst>
          </p:cNvPr>
          <p:cNvSpPr>
            <a:spLocks noGrp="1"/>
          </p:cNvSpPr>
          <p:nvPr>
            <p:ph type="title"/>
          </p:nvPr>
        </p:nvSpPr>
        <p:spPr>
          <a:xfrm>
            <a:off x="2592925" y="624110"/>
            <a:ext cx="8911687" cy="1280890"/>
          </a:xfrm>
        </p:spPr>
        <p:txBody>
          <a:bodyPr>
            <a:normAutofit/>
          </a:bodyPr>
          <a:lstStyle/>
          <a:p>
            <a:r>
              <a:rPr lang="fr-FR" sz="3200" dirty="0">
                <a:solidFill>
                  <a:schemeClr val="accent1"/>
                </a:solidFill>
                <a:latin typeface="+mn-lt"/>
                <a:ea typeface="+mn-ea"/>
                <a:cs typeface="+mn-cs"/>
              </a:rPr>
              <a:t>Bilan des différentes méthodes de classifications (basée sur les densités)</a:t>
            </a:r>
          </a:p>
        </p:txBody>
      </p:sp>
    </p:spTree>
    <p:extLst>
      <p:ext uri="{BB962C8B-B14F-4D97-AF65-F5344CB8AC3E}">
        <p14:creationId xmlns:p14="http://schemas.microsoft.com/office/powerpoint/2010/main" val="24522786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85DEC2-6AB9-4037-9326-776DBD4E28FE}"/>
              </a:ext>
            </a:extLst>
          </p:cNvPr>
          <p:cNvSpPr>
            <a:spLocks noGrp="1"/>
          </p:cNvSpPr>
          <p:nvPr>
            <p:ph type="title"/>
          </p:nvPr>
        </p:nvSpPr>
        <p:spPr>
          <a:xfrm>
            <a:off x="2685691" y="2532423"/>
            <a:ext cx="8911687" cy="1280890"/>
          </a:xfrm>
        </p:spPr>
        <p:txBody>
          <a:bodyPr>
            <a:normAutofit/>
          </a:bodyPr>
          <a:lstStyle/>
          <a:p>
            <a:r>
              <a:rPr lang="fr-FR" sz="4400" dirty="0">
                <a:solidFill>
                  <a:schemeClr val="accent1"/>
                </a:solidFill>
                <a:latin typeface="+mn-lt"/>
                <a:ea typeface="+mn-ea"/>
                <a:cs typeface="+mn-cs"/>
              </a:rPr>
              <a:t>Evaluation des clusters </a:t>
            </a:r>
          </a:p>
        </p:txBody>
      </p:sp>
      <p:sp>
        <p:nvSpPr>
          <p:cNvPr id="4" name="Espace réservé du numéro de diapositive 3">
            <a:extLst>
              <a:ext uri="{FF2B5EF4-FFF2-40B4-BE49-F238E27FC236}">
                <a16:creationId xmlns:a16="http://schemas.microsoft.com/office/drawing/2014/main" id="{36D3D24E-6CEB-4803-AC42-0C5C3F65C0B7}"/>
              </a:ext>
            </a:extLst>
          </p:cNvPr>
          <p:cNvSpPr>
            <a:spLocks noGrp="1"/>
          </p:cNvSpPr>
          <p:nvPr>
            <p:ph type="sldNum" sz="quarter" idx="12"/>
          </p:nvPr>
        </p:nvSpPr>
        <p:spPr/>
        <p:txBody>
          <a:bodyPr/>
          <a:lstStyle/>
          <a:p>
            <a:fld id="{F54A3231-3632-4722-BDDC-460418050467}" type="slidenum">
              <a:rPr lang="fr-FR" smtClean="0"/>
              <a:t>68</a:t>
            </a:fld>
            <a:endParaRPr lang="fr-FR" dirty="0"/>
          </a:p>
        </p:txBody>
      </p:sp>
    </p:spTree>
    <p:extLst>
      <p:ext uri="{BB962C8B-B14F-4D97-AF65-F5344CB8AC3E}">
        <p14:creationId xmlns:p14="http://schemas.microsoft.com/office/powerpoint/2010/main" val="7271849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70D6DE-9B66-40B9-ACA1-90369835DD0D}"/>
              </a:ext>
            </a:extLst>
          </p:cNvPr>
          <p:cNvSpPr>
            <a:spLocks noGrp="1"/>
          </p:cNvSpPr>
          <p:nvPr>
            <p:ph type="title"/>
          </p:nvPr>
        </p:nvSpPr>
        <p:spPr/>
        <p:txBody>
          <a:bodyPr/>
          <a:lstStyle/>
          <a:p>
            <a:pPr fontAlgn="base">
              <a:spcAft>
                <a:spcPct val="0"/>
              </a:spcAft>
              <a:defRPr/>
            </a:pPr>
            <a:r>
              <a:rPr lang="fr-FR" dirty="0">
                <a:solidFill>
                  <a:schemeClr val="accent1"/>
                </a:solidFill>
              </a:rPr>
              <a:t>Qualité d’un cluster</a:t>
            </a:r>
          </a:p>
        </p:txBody>
      </p:sp>
      <p:sp>
        <p:nvSpPr>
          <p:cNvPr id="3" name="Espace réservé du contenu 2">
            <a:extLst>
              <a:ext uri="{FF2B5EF4-FFF2-40B4-BE49-F238E27FC236}">
                <a16:creationId xmlns:a16="http://schemas.microsoft.com/office/drawing/2014/main" id="{65360DF5-26EA-40C6-92F6-EDB97F5C65F1}"/>
              </a:ext>
            </a:extLst>
          </p:cNvPr>
          <p:cNvSpPr>
            <a:spLocks noGrp="1"/>
          </p:cNvSpPr>
          <p:nvPr>
            <p:ph idx="1"/>
          </p:nvPr>
        </p:nvSpPr>
        <p:spPr>
          <a:xfrm>
            <a:off x="2226364" y="2133600"/>
            <a:ext cx="9278247" cy="4100290"/>
          </a:xfrm>
        </p:spPr>
        <p:txBody>
          <a:bodyPr>
            <a:normAutofit/>
          </a:bodyPr>
          <a:lstStyle/>
          <a:p>
            <a:pPr marL="0" indent="0" defTabSz="914400" fontAlgn="base">
              <a:lnSpc>
                <a:spcPct val="90000"/>
              </a:lnSpc>
              <a:spcBef>
                <a:spcPct val="20000"/>
              </a:spcBef>
              <a:spcAft>
                <a:spcPct val="0"/>
              </a:spcAft>
              <a:buClr>
                <a:srgbClr val="3333CC"/>
              </a:buClr>
              <a:buSzPct val="60000"/>
              <a:buNone/>
              <a:defRPr/>
            </a:pPr>
            <a:r>
              <a:rPr lang="fr-FR" sz="2200" dirty="0"/>
              <a:t>Quand une partition est-elle bonne ?</a:t>
            </a:r>
          </a:p>
          <a:p>
            <a:pPr marL="0" indent="0" defTabSz="914400" fontAlgn="base">
              <a:lnSpc>
                <a:spcPct val="90000"/>
              </a:lnSpc>
              <a:spcBef>
                <a:spcPct val="20000"/>
              </a:spcBef>
              <a:spcAft>
                <a:spcPct val="0"/>
              </a:spcAft>
              <a:buClr>
                <a:srgbClr val="3333CC"/>
              </a:buClr>
              <a:buSzPct val="60000"/>
              <a:buNone/>
              <a:defRPr/>
            </a:pPr>
            <a:endParaRPr lang="fr-FR" sz="2200" dirty="0"/>
          </a:p>
          <a:p>
            <a:pPr defTabSz="914400" fontAlgn="base">
              <a:lnSpc>
                <a:spcPct val="90000"/>
              </a:lnSpc>
              <a:spcBef>
                <a:spcPct val="20000"/>
              </a:spcBef>
              <a:spcAft>
                <a:spcPct val="0"/>
              </a:spcAft>
              <a:buClr>
                <a:srgbClr val="3333CC"/>
              </a:buClr>
              <a:buSzPct val="60000"/>
              <a:buFont typeface="Wingdings" panose="05000000000000000000" pitchFamily="2" charset="2"/>
              <a:buChar char="n"/>
              <a:defRPr/>
            </a:pPr>
            <a:r>
              <a:rPr lang="fr-FR" sz="2200" dirty="0"/>
              <a:t>Si les individus d’une même classe sont proches</a:t>
            </a:r>
          </a:p>
          <a:p>
            <a:pPr defTabSz="914400" fontAlgn="base">
              <a:lnSpc>
                <a:spcPct val="90000"/>
              </a:lnSpc>
              <a:spcBef>
                <a:spcPct val="20000"/>
              </a:spcBef>
              <a:spcAft>
                <a:spcPct val="0"/>
              </a:spcAft>
              <a:buClr>
                <a:srgbClr val="3333CC"/>
              </a:buClr>
              <a:buSzPct val="60000"/>
              <a:buFont typeface="Wingdings" panose="05000000000000000000" pitchFamily="2" charset="2"/>
              <a:buChar char="n"/>
              <a:defRPr/>
            </a:pPr>
            <a:r>
              <a:rPr lang="fr-FR" sz="2200" dirty="0"/>
              <a:t>Si les individus de 2 classes différentes sont éloignés</a:t>
            </a:r>
          </a:p>
          <a:p>
            <a:pPr marL="0" indent="0" defTabSz="914400" fontAlgn="base">
              <a:lnSpc>
                <a:spcPct val="90000"/>
              </a:lnSpc>
              <a:spcBef>
                <a:spcPct val="20000"/>
              </a:spcBef>
              <a:spcAft>
                <a:spcPct val="0"/>
              </a:spcAft>
              <a:buClr>
                <a:srgbClr val="3333CC"/>
              </a:buClr>
              <a:buSzPct val="60000"/>
              <a:buNone/>
              <a:defRPr/>
            </a:pPr>
            <a:endParaRPr lang="fr-FR" sz="2200" dirty="0"/>
          </a:p>
          <a:p>
            <a:pPr marL="0" indent="0" defTabSz="914400" fontAlgn="base">
              <a:lnSpc>
                <a:spcPct val="90000"/>
              </a:lnSpc>
              <a:spcBef>
                <a:spcPct val="20000"/>
              </a:spcBef>
              <a:spcAft>
                <a:spcPct val="0"/>
              </a:spcAft>
              <a:buClr>
                <a:srgbClr val="3333CC"/>
              </a:buClr>
              <a:buSzPct val="60000"/>
              <a:buNone/>
              <a:defRPr/>
            </a:pPr>
            <a:r>
              <a:rPr lang="fr-FR" sz="2200" dirty="0"/>
              <a:t>Et mathématiquement ça se traduit par ?</a:t>
            </a:r>
          </a:p>
          <a:p>
            <a:pPr marL="0" indent="0" defTabSz="914400" fontAlgn="base">
              <a:lnSpc>
                <a:spcPct val="90000"/>
              </a:lnSpc>
              <a:spcBef>
                <a:spcPct val="20000"/>
              </a:spcBef>
              <a:spcAft>
                <a:spcPct val="0"/>
              </a:spcAft>
              <a:buClr>
                <a:srgbClr val="3333CC"/>
              </a:buClr>
              <a:buSzPct val="60000"/>
              <a:buNone/>
              <a:defRPr/>
            </a:pPr>
            <a:endParaRPr lang="fr-FR" sz="2200" dirty="0"/>
          </a:p>
          <a:p>
            <a:pPr defTabSz="914400" fontAlgn="base">
              <a:lnSpc>
                <a:spcPct val="90000"/>
              </a:lnSpc>
              <a:spcBef>
                <a:spcPct val="20000"/>
              </a:spcBef>
              <a:spcAft>
                <a:spcPct val="0"/>
              </a:spcAft>
              <a:buClr>
                <a:srgbClr val="3333CC"/>
              </a:buClr>
              <a:buSzPct val="60000"/>
              <a:buFont typeface="Wingdings" panose="05000000000000000000" pitchFamily="2" charset="2"/>
              <a:buChar char="n"/>
              <a:defRPr/>
            </a:pPr>
            <a:r>
              <a:rPr lang="fr-FR" sz="2200" dirty="0"/>
              <a:t>Variabilité </a:t>
            </a:r>
            <a:r>
              <a:rPr lang="fr-FR" sz="2200" dirty="0" err="1"/>
              <a:t>intra-classe</a:t>
            </a:r>
            <a:r>
              <a:rPr lang="fr-FR" sz="2200" dirty="0"/>
              <a:t> petite</a:t>
            </a:r>
          </a:p>
          <a:p>
            <a:pPr defTabSz="914400" fontAlgn="base">
              <a:lnSpc>
                <a:spcPct val="90000"/>
              </a:lnSpc>
              <a:spcBef>
                <a:spcPct val="20000"/>
              </a:spcBef>
              <a:spcAft>
                <a:spcPct val="0"/>
              </a:spcAft>
              <a:buClr>
                <a:srgbClr val="3333CC"/>
              </a:buClr>
              <a:buSzPct val="60000"/>
              <a:buFont typeface="Wingdings" panose="05000000000000000000" pitchFamily="2" charset="2"/>
              <a:buChar char="n"/>
              <a:defRPr/>
            </a:pPr>
            <a:r>
              <a:rPr lang="fr-FR" sz="2200" dirty="0"/>
              <a:t>Variabilité </a:t>
            </a:r>
            <a:r>
              <a:rPr lang="fr-FR" sz="2200" dirty="0" err="1"/>
              <a:t>inter-classe</a:t>
            </a:r>
            <a:r>
              <a:rPr lang="fr-FR" sz="2200" dirty="0"/>
              <a:t> grande</a:t>
            </a:r>
          </a:p>
          <a:p>
            <a:pPr defTabSz="914400" fontAlgn="base">
              <a:lnSpc>
                <a:spcPct val="90000"/>
              </a:lnSpc>
              <a:spcBef>
                <a:spcPct val="20000"/>
              </a:spcBef>
              <a:spcAft>
                <a:spcPct val="0"/>
              </a:spcAft>
              <a:buClr>
                <a:srgbClr val="3333CC"/>
              </a:buClr>
              <a:buSzPct val="60000"/>
              <a:buFont typeface="Wingdings" panose="05000000000000000000" pitchFamily="2" charset="2"/>
              <a:buChar char="n"/>
              <a:defRPr/>
            </a:pPr>
            <a:endParaRPr lang="fr-FR" sz="2200" dirty="0"/>
          </a:p>
          <a:p>
            <a:pPr marL="0" indent="0" defTabSz="914400" fontAlgn="base">
              <a:lnSpc>
                <a:spcPct val="90000"/>
              </a:lnSpc>
              <a:spcBef>
                <a:spcPct val="20000"/>
              </a:spcBef>
              <a:spcAft>
                <a:spcPct val="0"/>
              </a:spcAft>
              <a:buClr>
                <a:srgbClr val="3333CC"/>
              </a:buClr>
              <a:buSzPct val="60000"/>
              <a:buNone/>
              <a:defRPr/>
            </a:pPr>
            <a:endParaRPr lang="fr-FR" sz="2200" dirty="0"/>
          </a:p>
        </p:txBody>
      </p:sp>
      <p:sp>
        <p:nvSpPr>
          <p:cNvPr id="4" name="Espace réservé du numéro de diapositive 3">
            <a:extLst>
              <a:ext uri="{FF2B5EF4-FFF2-40B4-BE49-F238E27FC236}">
                <a16:creationId xmlns:a16="http://schemas.microsoft.com/office/drawing/2014/main" id="{4C502963-CA68-4676-9AC5-93B277EACC9D}"/>
              </a:ext>
            </a:extLst>
          </p:cNvPr>
          <p:cNvSpPr>
            <a:spLocks noGrp="1"/>
          </p:cNvSpPr>
          <p:nvPr>
            <p:ph type="sldNum" sz="quarter" idx="12"/>
          </p:nvPr>
        </p:nvSpPr>
        <p:spPr/>
        <p:txBody>
          <a:bodyPr/>
          <a:lstStyle/>
          <a:p>
            <a:fld id="{F54A3231-3632-4722-BDDC-460418050467}" type="slidenum">
              <a:rPr lang="fr-FR" smtClean="0"/>
              <a:t>69</a:t>
            </a:fld>
            <a:endParaRPr lang="fr-FR" dirty="0"/>
          </a:p>
        </p:txBody>
      </p:sp>
    </p:spTree>
    <p:extLst>
      <p:ext uri="{BB962C8B-B14F-4D97-AF65-F5344CB8AC3E}">
        <p14:creationId xmlns:p14="http://schemas.microsoft.com/office/powerpoint/2010/main" val="381986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E1494D-495E-4D35-A699-AAB27FCB3873}"/>
              </a:ext>
            </a:extLst>
          </p:cNvPr>
          <p:cNvSpPr>
            <a:spLocks noGrp="1"/>
          </p:cNvSpPr>
          <p:nvPr>
            <p:ph type="title"/>
          </p:nvPr>
        </p:nvSpPr>
        <p:spPr>
          <a:xfrm>
            <a:off x="1736034" y="384313"/>
            <a:ext cx="9617765" cy="1139687"/>
          </a:xfrm>
        </p:spPr>
        <p:txBody>
          <a:bodyPr>
            <a:noAutofit/>
          </a:bodyPr>
          <a:lstStyle/>
          <a:p>
            <a:r>
              <a:rPr lang="fr-FR" sz="2800" dirty="0">
                <a:solidFill>
                  <a:schemeClr val="accent1"/>
                </a:solidFill>
                <a:latin typeface="+mn-lt"/>
                <a:ea typeface="+mn-ea"/>
                <a:cs typeface="+mn-cs"/>
              </a:rPr>
              <a:t>La mise en place de l'algorithme k-means se fait en trois étapes et de la manière suivantes </a:t>
            </a:r>
            <a:r>
              <a:rPr lang="fr-FR" sz="2800" dirty="0"/>
              <a:t>:</a:t>
            </a:r>
            <a:br>
              <a:rPr lang="fr-FR" sz="2800" dirty="0"/>
            </a:br>
            <a:endParaRPr lang="fr-FR" sz="2800" dirty="0"/>
          </a:p>
        </p:txBody>
      </p:sp>
      <p:sp>
        <p:nvSpPr>
          <p:cNvPr id="3" name="Espace réservé du contenu 2">
            <a:extLst>
              <a:ext uri="{FF2B5EF4-FFF2-40B4-BE49-F238E27FC236}">
                <a16:creationId xmlns:a16="http://schemas.microsoft.com/office/drawing/2014/main" id="{A42998DC-ADFC-4387-8609-CC6CBC0875EE}"/>
              </a:ext>
            </a:extLst>
          </p:cNvPr>
          <p:cNvSpPr>
            <a:spLocks noGrp="1"/>
          </p:cNvSpPr>
          <p:nvPr>
            <p:ph idx="1"/>
          </p:nvPr>
        </p:nvSpPr>
        <p:spPr>
          <a:xfrm>
            <a:off x="1736034" y="1719608"/>
            <a:ext cx="9365975" cy="4648062"/>
          </a:xfrm>
        </p:spPr>
        <p:txBody>
          <a:bodyPr>
            <a:normAutofit/>
          </a:bodyPr>
          <a:lstStyle/>
          <a:p>
            <a:pPr marL="514350" indent="-514350">
              <a:buFont typeface="+mj-lt"/>
              <a:buAutoNum type="arabicPeriod"/>
            </a:pPr>
            <a:r>
              <a:rPr lang="fr-FR" dirty="0"/>
              <a:t>Spécifiez le nombre de clusters k</a:t>
            </a:r>
          </a:p>
          <a:p>
            <a:pPr marL="514350" indent="-514350">
              <a:buFont typeface="+mj-lt"/>
              <a:buAutoNum type="arabicPeriod"/>
            </a:pPr>
            <a:r>
              <a:rPr lang="fr-FR" dirty="0"/>
              <a:t>Initialisez les centroïdes en mélangeant l'ensemble de données, puis en sélectionnant au hasard k points de données pour les centroïdes sans remplacement. </a:t>
            </a:r>
          </a:p>
          <a:p>
            <a:pPr marL="514350" indent="-514350">
              <a:buFont typeface="+mj-lt"/>
              <a:buAutoNum type="arabicPeriod"/>
            </a:pPr>
            <a:r>
              <a:rPr lang="fr-FR" dirty="0"/>
              <a:t>Continuez à itérer jusqu'à ce qu'il n'y ait aucun changement dans les centroïdes. c'est-à-dire que l'affectation des points de données aux clusters ne change pas.</a:t>
            </a:r>
          </a:p>
          <a:p>
            <a:pPr marL="514350" indent="-514350">
              <a:buFont typeface="+mj-lt"/>
              <a:buAutoNum type="arabicPeriod"/>
            </a:pPr>
            <a:endParaRPr lang="fr-FR" dirty="0"/>
          </a:p>
          <a:p>
            <a:pPr marL="742950" marR="0" lvl="1" indent="-285750" algn="l" defTabSz="914400" rtl="0" eaLnBrk="1" fontAlgn="base" latinLnBrk="0" hangingPunct="1">
              <a:lnSpc>
                <a:spcPct val="110000"/>
              </a:lnSpc>
              <a:spcBef>
                <a:spcPct val="20000"/>
              </a:spcBef>
              <a:spcAft>
                <a:spcPct val="0"/>
              </a:spcAft>
              <a:buClr>
                <a:srgbClr val="FF0000"/>
              </a:buClr>
              <a:buSzPct val="55000"/>
              <a:buFont typeface="Wingdings" panose="05000000000000000000" pitchFamily="2" charset="2"/>
              <a:buChar char="n"/>
              <a:tabLst/>
              <a:defRPr/>
            </a:pPr>
            <a:r>
              <a:rPr lang="fr-FR" dirty="0"/>
              <a:t>Calculez la somme de la distance au carré entre les points de données et tous les centroïdes.</a:t>
            </a:r>
          </a:p>
          <a:p>
            <a:pPr marL="742950" marR="0" lvl="1" indent="-285750" algn="l" defTabSz="914400" rtl="0" eaLnBrk="1" fontAlgn="base" latinLnBrk="0" hangingPunct="1">
              <a:lnSpc>
                <a:spcPct val="110000"/>
              </a:lnSpc>
              <a:spcBef>
                <a:spcPct val="20000"/>
              </a:spcBef>
              <a:spcAft>
                <a:spcPct val="0"/>
              </a:spcAft>
              <a:buClr>
                <a:srgbClr val="FF0000"/>
              </a:buClr>
              <a:buSzPct val="55000"/>
              <a:buFont typeface="Wingdings" panose="05000000000000000000" pitchFamily="2" charset="2"/>
              <a:buChar char="n"/>
              <a:tabLst/>
              <a:defRPr/>
            </a:pPr>
            <a:r>
              <a:rPr lang="fr-FR" dirty="0"/>
              <a:t>Attribuez chaque point de données au cluster le plus proche (centre de gravité).</a:t>
            </a:r>
          </a:p>
          <a:p>
            <a:pPr marL="742950" marR="0" lvl="1" indent="-285750" algn="l" defTabSz="914400" rtl="0" eaLnBrk="1" fontAlgn="base" latinLnBrk="0" hangingPunct="1">
              <a:lnSpc>
                <a:spcPct val="110000"/>
              </a:lnSpc>
              <a:spcBef>
                <a:spcPct val="20000"/>
              </a:spcBef>
              <a:spcAft>
                <a:spcPct val="0"/>
              </a:spcAft>
              <a:buClr>
                <a:srgbClr val="FF0000"/>
              </a:buClr>
              <a:buSzPct val="55000"/>
              <a:buFont typeface="Wingdings" panose="05000000000000000000" pitchFamily="2" charset="2"/>
              <a:buChar char="n"/>
              <a:tabLst/>
              <a:defRPr/>
            </a:pPr>
            <a:r>
              <a:rPr lang="fr-FR" dirty="0"/>
              <a:t>Calculez les centroïdes des clusters en prenant la moyenne de tous les points de données appartenant à chaque cluster. </a:t>
            </a:r>
          </a:p>
        </p:txBody>
      </p:sp>
      <p:sp>
        <p:nvSpPr>
          <p:cNvPr id="5" name="Espace réservé du numéro de diapositive 4">
            <a:extLst>
              <a:ext uri="{FF2B5EF4-FFF2-40B4-BE49-F238E27FC236}">
                <a16:creationId xmlns:a16="http://schemas.microsoft.com/office/drawing/2014/main" id="{A22F842A-8438-4AE3-838A-7B11D6F5C58A}"/>
              </a:ext>
            </a:extLst>
          </p:cNvPr>
          <p:cNvSpPr>
            <a:spLocks noGrp="1"/>
          </p:cNvSpPr>
          <p:nvPr>
            <p:ph type="sldNum" sz="quarter" idx="12"/>
          </p:nvPr>
        </p:nvSpPr>
        <p:spPr/>
        <p:txBody>
          <a:bodyPr/>
          <a:lstStyle/>
          <a:p>
            <a:fld id="{F54A3231-3632-4722-BDDC-460418050467}" type="slidenum">
              <a:rPr lang="fr-FR" smtClean="0"/>
              <a:t>7</a:t>
            </a:fld>
            <a:endParaRPr lang="fr-FR" dirty="0"/>
          </a:p>
        </p:txBody>
      </p:sp>
    </p:spTree>
    <p:extLst>
      <p:ext uri="{BB962C8B-B14F-4D97-AF65-F5344CB8AC3E}">
        <p14:creationId xmlns:p14="http://schemas.microsoft.com/office/powerpoint/2010/main" val="27517400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FAD10E1-EFA4-4CB9-B695-FA1A5A3F7EAC}"/>
                  </a:ext>
                </a:extLst>
              </p:cNvPr>
              <p:cNvSpPr>
                <a:spLocks noGrp="1"/>
              </p:cNvSpPr>
              <p:nvPr>
                <p:ph idx="1"/>
              </p:nvPr>
            </p:nvSpPr>
            <p:spPr>
              <a:xfrm>
                <a:off x="2014330" y="1802296"/>
                <a:ext cx="9490282" cy="4770782"/>
              </a:xfrm>
            </p:spPr>
            <p:txBody>
              <a:bodyPr>
                <a:normAutofit fontScale="85000" lnSpcReduction="10000"/>
              </a:bodyPr>
              <a:lstStyle/>
              <a:p>
                <a:pPr marL="0" indent="0">
                  <a:buNone/>
                </a:pPr>
                <a14:m>
                  <m:oMath xmlns:m="http://schemas.openxmlformats.org/officeDocument/2006/math">
                    <m:acc>
                      <m:accPr>
                        <m:chr m:val="̅"/>
                        <m:ctrlPr>
                          <a:rPr lang="fr-FR" i="1" smtClean="0">
                            <a:latin typeface="Cambria Math" panose="02040503050406030204" pitchFamily="18" charset="0"/>
                          </a:rPr>
                        </m:ctrlPr>
                      </m:accPr>
                      <m:e>
                        <m:sSub>
                          <m:sSubPr>
                            <m:ctrlPr>
                              <a:rPr lang="fr-FR"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𝑘</m:t>
                            </m:r>
                          </m:sub>
                        </m:sSub>
                      </m:e>
                    </m:acc>
                    <m:r>
                      <a:rPr lang="fr-FR" b="0" i="1" smtClean="0">
                        <a:latin typeface="Cambria Math" panose="02040503050406030204" pitchFamily="18" charset="0"/>
                      </a:rPr>
                      <m:t> </m:t>
                    </m:r>
                    <m:r>
                      <a:rPr lang="fr-FR" b="0" i="1" smtClean="0">
                        <a:latin typeface="Cambria Math" panose="02040503050406030204" pitchFamily="18" charset="0"/>
                      </a:rPr>
                      <m:t>𝑙𝑎</m:t>
                    </m:r>
                    <m:r>
                      <a:rPr lang="fr-FR" b="0" i="1" smtClean="0">
                        <a:latin typeface="Cambria Math" panose="02040503050406030204" pitchFamily="18" charset="0"/>
                      </a:rPr>
                      <m:t> </m:t>
                    </m:r>
                    <m:r>
                      <a:rPr lang="fr-FR" b="0" i="1" smtClean="0">
                        <a:latin typeface="Cambria Math" panose="02040503050406030204" pitchFamily="18" charset="0"/>
                      </a:rPr>
                      <m:t>𝑚𝑜𝑦𝑒𝑛𝑛𝑒</m:t>
                    </m:r>
                    <m:r>
                      <a:rPr lang="fr-FR" b="0" i="1" smtClean="0">
                        <a:latin typeface="Cambria Math" panose="02040503050406030204" pitchFamily="18" charset="0"/>
                      </a:rPr>
                      <m:t> </m:t>
                    </m:r>
                    <m:r>
                      <a:rPr lang="fr-FR" b="0" i="1" smtClean="0">
                        <a:latin typeface="Cambria Math" panose="02040503050406030204" pitchFamily="18" charset="0"/>
                      </a:rPr>
                      <m:t>𝑑𝑒</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𝑘</m:t>
                        </m:r>
                      </m:sub>
                    </m:sSub>
                    <m:r>
                      <a:rPr lang="fr-FR" b="0" i="1" smtClean="0">
                        <a:latin typeface="Cambria Math" panose="02040503050406030204" pitchFamily="18" charset="0"/>
                      </a:rPr>
                      <m:t>𝑒𝑡</m:t>
                    </m:r>
                    <m:r>
                      <a:rPr lang="fr-FR" b="0" i="1" smtClean="0">
                        <a:latin typeface="Cambria Math" panose="02040503050406030204" pitchFamily="18" charset="0"/>
                      </a:rPr>
                      <m:t> </m:t>
                    </m:r>
                    <m:sSub>
                      <m:sSubPr>
                        <m:ctrlPr>
                          <a:rPr lang="fr-FR" i="1">
                            <a:latin typeface="Cambria Math" panose="02040503050406030204" pitchFamily="18" charset="0"/>
                          </a:rPr>
                        </m:ctrlPr>
                      </m:sSubPr>
                      <m:e>
                        <m:acc>
                          <m:accPr>
                            <m:chr m:val="̅"/>
                            <m:ctrlPr>
                              <a:rPr lang="fr-FR" i="1">
                                <a:latin typeface="Cambria Math" panose="02040503050406030204" pitchFamily="18" charset="0"/>
                              </a:rPr>
                            </m:ctrlPr>
                          </m:accPr>
                          <m:e>
                            <m:r>
                              <a:rPr lang="fr-FR" i="1">
                                <a:latin typeface="Cambria Math" panose="02040503050406030204" pitchFamily="18" charset="0"/>
                              </a:rPr>
                              <m:t>𝑥</m:t>
                            </m:r>
                          </m:e>
                        </m:acc>
                      </m:e>
                      <m:sub>
                        <m:r>
                          <a:rPr lang="fr-FR" b="0" i="1" smtClean="0">
                            <a:latin typeface="Cambria Math" panose="02040503050406030204" pitchFamily="18" charset="0"/>
                          </a:rPr>
                          <m:t>𝑞</m:t>
                        </m:r>
                        <m:r>
                          <a:rPr lang="fr-FR" i="1">
                            <a:latin typeface="Cambria Math" panose="02040503050406030204" pitchFamily="18" charset="0"/>
                          </a:rPr>
                          <m:t>𝑘</m:t>
                        </m:r>
                      </m:sub>
                    </m:sSub>
                    <m:r>
                      <a:rPr lang="fr-FR" b="0" i="1" smtClean="0">
                        <a:latin typeface="Cambria Math" panose="02040503050406030204" pitchFamily="18" charset="0"/>
                      </a:rPr>
                      <m:t> </m:t>
                    </m:r>
                    <m:r>
                      <a:rPr lang="fr-FR" b="0" i="1" smtClean="0">
                        <a:latin typeface="Cambria Math" panose="02040503050406030204" pitchFamily="18" charset="0"/>
                      </a:rPr>
                      <m:t>𝑙𝑎</m:t>
                    </m:r>
                    <m:r>
                      <a:rPr lang="fr-FR" b="0" i="1" smtClean="0">
                        <a:latin typeface="Cambria Math" panose="02040503050406030204" pitchFamily="18" charset="0"/>
                      </a:rPr>
                      <m:t> </m:t>
                    </m:r>
                    <m:r>
                      <a:rPr lang="fr-FR" b="0" i="1" smtClean="0">
                        <a:latin typeface="Cambria Math" panose="02040503050406030204" pitchFamily="18" charset="0"/>
                      </a:rPr>
                      <m:t>𝑚𝑜𝑦𝑒𝑛𝑛𝑒</m:t>
                    </m:r>
                    <m:r>
                      <a:rPr lang="fr-FR" b="0" i="1" smtClean="0">
                        <a:latin typeface="Cambria Math" panose="02040503050406030204" pitchFamily="18" charset="0"/>
                      </a:rPr>
                      <m:t> </m:t>
                    </m:r>
                    <m:r>
                      <a:rPr lang="fr-FR" b="0" i="1" smtClean="0">
                        <a:latin typeface="Cambria Math" panose="02040503050406030204" pitchFamily="18" charset="0"/>
                      </a:rPr>
                      <m:t>𝑑𝑒</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𝑘</m:t>
                        </m:r>
                      </m:sub>
                    </m:sSub>
                    <m:r>
                      <a:rPr lang="fr-FR" b="0" i="1" smtClean="0">
                        <a:latin typeface="Cambria Math" panose="02040503050406030204" pitchFamily="18" charset="0"/>
                      </a:rPr>
                      <m:t> </m:t>
                    </m:r>
                    <m:r>
                      <a:rPr lang="fr-FR" b="0" i="1" smtClean="0">
                        <a:latin typeface="Cambria Math" panose="02040503050406030204" pitchFamily="18" charset="0"/>
                      </a:rPr>
                      <m:t>𝑑𝑎𝑛𝑠</m:t>
                    </m:r>
                    <m:r>
                      <a:rPr lang="fr-FR" b="0" i="1" smtClean="0">
                        <a:latin typeface="Cambria Math" panose="02040503050406030204" pitchFamily="18" charset="0"/>
                      </a:rPr>
                      <m:t> </m:t>
                    </m:r>
                    <m:r>
                      <a:rPr lang="fr-FR" b="0" i="1" smtClean="0">
                        <a:latin typeface="Cambria Math" panose="02040503050406030204" pitchFamily="18" charset="0"/>
                      </a:rPr>
                      <m:t>𝑙𝑎</m:t>
                    </m:r>
                    <m:r>
                      <a:rPr lang="fr-FR" b="0" i="1" smtClean="0">
                        <a:latin typeface="Cambria Math" panose="02040503050406030204" pitchFamily="18" charset="0"/>
                      </a:rPr>
                      <m:t> </m:t>
                    </m:r>
                    <m:r>
                      <a:rPr lang="fr-FR" b="0" i="1" smtClean="0">
                        <a:latin typeface="Cambria Math" panose="02040503050406030204" pitchFamily="18" charset="0"/>
                      </a:rPr>
                      <m:t>𝑐𝑙𝑎𝑠𝑠𝑒</m:t>
                    </m:r>
                    <m:r>
                      <a:rPr lang="fr-FR" b="0" i="1" smtClean="0">
                        <a:latin typeface="Cambria Math" panose="02040503050406030204" pitchFamily="18" charset="0"/>
                      </a:rPr>
                      <m:t> </m:t>
                    </m:r>
                    <m:r>
                      <a:rPr lang="fr-FR" b="0" i="1" smtClean="0">
                        <a:latin typeface="Cambria Math" panose="02040503050406030204" pitchFamily="18" charset="0"/>
                      </a:rPr>
                      <m:t>𝑞</m:t>
                    </m:r>
                  </m:oMath>
                </a14:m>
                <a:r>
                  <a:rPr lang="fr-FR" dirty="0"/>
                  <a:t> alors on aura </a:t>
                </a:r>
              </a:p>
              <a:p>
                <a:pPr marL="0" indent="0">
                  <a:buNone/>
                </a:pPr>
                <a14:m>
                  <m:oMath xmlns:m="http://schemas.openxmlformats.org/officeDocument/2006/math">
                    <m:limLow>
                      <m:limLowPr>
                        <m:ctrlPr>
                          <a:rPr lang="fr-FR" sz="2000" i="1" smtClean="0">
                            <a:latin typeface="Cambria Math" panose="02040503050406030204" pitchFamily="18" charset="0"/>
                          </a:rPr>
                        </m:ctrlPr>
                      </m:limLowPr>
                      <m:e>
                        <m:groupChr>
                          <m:groupChrPr>
                            <m:chr m:val="⏟"/>
                            <m:ctrlPr>
                              <a:rPr lang="fr-FR" sz="2000" i="1" smtClean="0">
                                <a:latin typeface="Cambria Math" panose="02040503050406030204" pitchFamily="18" charset="0"/>
                              </a:rPr>
                            </m:ctrlPr>
                          </m:groupChrPr>
                          <m:e>
                            <m:nary>
                              <m:naryPr>
                                <m:chr m:val="∑"/>
                                <m:ctrlPr>
                                  <a:rPr lang="fr-FR" sz="2000" i="1" smtClean="0">
                                    <a:latin typeface="Cambria Math" panose="02040503050406030204" pitchFamily="18" charset="0"/>
                                  </a:rPr>
                                </m:ctrlPr>
                              </m:naryPr>
                              <m:sub>
                                <m:r>
                                  <m:rPr>
                                    <m:brk m:alnAt="23"/>
                                  </m:rPr>
                                  <a:rPr lang="fr-FR" sz="2000" b="0" i="1" smtClean="0">
                                    <a:latin typeface="Cambria Math" panose="02040503050406030204" pitchFamily="18" charset="0"/>
                                  </a:rPr>
                                  <m:t>𝑞</m:t>
                                </m:r>
                                <m:r>
                                  <a:rPr lang="fr-FR" sz="2000" b="0" i="1" smtClean="0">
                                    <a:latin typeface="Cambria Math" panose="02040503050406030204" pitchFamily="18" charset="0"/>
                                  </a:rPr>
                                  <m:t>=1</m:t>
                                </m:r>
                              </m:sub>
                              <m:sup>
                                <m:r>
                                  <a:rPr lang="fr-FR" sz="2000" b="0" i="1" smtClean="0">
                                    <a:latin typeface="Cambria Math" panose="02040503050406030204" pitchFamily="18" charset="0"/>
                                  </a:rPr>
                                  <m:t>𝑄</m:t>
                                </m:r>
                              </m:sup>
                              <m:e>
                                <m:nary>
                                  <m:naryPr>
                                    <m:chr m:val="∑"/>
                                    <m:ctrlPr>
                                      <a:rPr lang="fr-FR" sz="2000" i="1" smtClean="0">
                                        <a:latin typeface="Cambria Math" panose="02040503050406030204" pitchFamily="18" charset="0"/>
                                      </a:rPr>
                                    </m:ctrlPr>
                                  </m:naryPr>
                                  <m:sub>
                                    <m:r>
                                      <m:rPr>
                                        <m:brk m:alnAt="23"/>
                                      </m:rPr>
                                      <a:rPr lang="fr-FR" sz="2000" b="0" i="1" smtClean="0">
                                        <a:latin typeface="Cambria Math" panose="02040503050406030204" pitchFamily="18" charset="0"/>
                                      </a:rPr>
                                      <m:t>𝑖</m:t>
                                    </m:r>
                                    <m:r>
                                      <a:rPr lang="fr-FR" sz="2000" b="0" i="1" smtClean="0">
                                        <a:latin typeface="Cambria Math" panose="02040503050406030204" pitchFamily="18" charset="0"/>
                                      </a:rPr>
                                      <m:t>=1</m:t>
                                    </m:r>
                                  </m:sub>
                                  <m:sup>
                                    <m:r>
                                      <a:rPr lang="fr-FR" sz="2000" b="0" i="1" smtClean="0">
                                        <a:latin typeface="Cambria Math" panose="02040503050406030204" pitchFamily="18" charset="0"/>
                                      </a:rPr>
                                      <m:t>𝐼</m:t>
                                    </m:r>
                                  </m:sup>
                                  <m:e>
                                    <m:sSup>
                                      <m:sSupPr>
                                        <m:ctrlPr>
                                          <a:rPr lang="fr-FR" sz="2000" i="1" smtClean="0">
                                            <a:latin typeface="Cambria Math" panose="02040503050406030204" pitchFamily="18" charset="0"/>
                                          </a:rPr>
                                        </m:ctrlPr>
                                      </m:sSupPr>
                                      <m:e>
                                        <m:d>
                                          <m:dPr>
                                            <m:ctrlPr>
                                              <a:rPr lang="fr-FR" sz="2000" i="1" smtClean="0">
                                                <a:latin typeface="Cambria Math" panose="02040503050406030204" pitchFamily="18" charset="0"/>
                                              </a:rPr>
                                            </m:ctrlPr>
                                          </m:dPr>
                                          <m:e>
                                            <m:sSub>
                                              <m:sSubPr>
                                                <m:ctrlPr>
                                                  <a:rPr lang="fr-FR" sz="2000" i="1" smtClean="0">
                                                    <a:latin typeface="Cambria Math" panose="02040503050406030204" pitchFamily="18" charset="0"/>
                                                  </a:rPr>
                                                </m:ctrlPr>
                                              </m:sSubPr>
                                              <m:e>
                                                <m:r>
                                                  <a:rPr lang="fr-FR" sz="2000" b="0" i="1" smtClean="0">
                                                    <a:latin typeface="Cambria Math" panose="02040503050406030204" pitchFamily="18" charset="0"/>
                                                  </a:rPr>
                                                  <m:t>𝑥</m:t>
                                                </m:r>
                                              </m:e>
                                              <m:sub>
                                                <m:r>
                                                  <a:rPr lang="fr-FR" sz="2000" b="0" i="1" smtClean="0">
                                                    <a:latin typeface="Cambria Math" panose="02040503050406030204" pitchFamily="18" charset="0"/>
                                                  </a:rPr>
                                                  <m:t>𝑖𝑞𝑘</m:t>
                                                </m:r>
                                              </m:sub>
                                            </m:sSub>
                                            <m:r>
                                              <a:rPr lang="fr-FR" sz="2000" b="0" i="1" smtClean="0">
                                                <a:latin typeface="Cambria Math" panose="02040503050406030204" pitchFamily="18" charset="0"/>
                                              </a:rPr>
                                              <m:t>−</m:t>
                                            </m:r>
                                            <m:sSub>
                                              <m:sSubPr>
                                                <m:ctrlPr>
                                                  <a:rPr lang="fr-FR" sz="2000" b="0" i="1" smtClean="0">
                                                    <a:latin typeface="Cambria Math" panose="02040503050406030204" pitchFamily="18" charset="0"/>
                                                  </a:rPr>
                                                </m:ctrlPr>
                                              </m:sSubPr>
                                              <m:e>
                                                <m:acc>
                                                  <m:accPr>
                                                    <m:chr m:val="̅"/>
                                                    <m:ctrlPr>
                                                      <a:rPr lang="fr-FR" sz="2000" b="0" i="1" smtClean="0">
                                                        <a:latin typeface="Cambria Math" panose="02040503050406030204" pitchFamily="18" charset="0"/>
                                                      </a:rPr>
                                                    </m:ctrlPr>
                                                  </m:accPr>
                                                  <m:e>
                                                    <m:r>
                                                      <a:rPr lang="fr-FR" sz="2000" b="0" i="1" smtClean="0">
                                                        <a:latin typeface="Cambria Math" panose="02040503050406030204" pitchFamily="18" charset="0"/>
                                                      </a:rPr>
                                                      <m:t>𝑥</m:t>
                                                    </m:r>
                                                  </m:e>
                                                </m:acc>
                                              </m:e>
                                              <m:sub>
                                                <m:r>
                                                  <a:rPr lang="fr-FR" sz="2000" b="0" i="1" smtClean="0">
                                                    <a:latin typeface="Cambria Math" panose="02040503050406030204" pitchFamily="18" charset="0"/>
                                                  </a:rPr>
                                                  <m:t>𝑘</m:t>
                                                </m:r>
                                              </m:sub>
                                            </m:sSub>
                                          </m:e>
                                        </m:d>
                                      </m:e>
                                      <m:sup>
                                        <m:r>
                                          <a:rPr lang="fr-FR" sz="2000" b="0" i="1" smtClean="0">
                                            <a:latin typeface="Cambria Math" panose="02040503050406030204" pitchFamily="18" charset="0"/>
                                          </a:rPr>
                                          <m:t>2</m:t>
                                        </m:r>
                                      </m:sup>
                                    </m:sSup>
                                  </m:e>
                                </m:nary>
                              </m:e>
                            </m:nary>
                          </m:e>
                        </m:groupChr>
                      </m:e>
                      <m:lim>
                        <m:r>
                          <a:rPr lang="fr-FR" sz="2000" b="0" i="1" smtClean="0">
                            <a:latin typeface="Cambria Math" panose="02040503050406030204" pitchFamily="18" charset="0"/>
                          </a:rPr>
                          <m:t>𝑖𝑛𝑒𝑡𝑖𝑒</m:t>
                        </m:r>
                        <m:r>
                          <a:rPr lang="fr-FR" sz="2000" b="0" i="1" smtClean="0">
                            <a:latin typeface="Cambria Math" panose="02040503050406030204" pitchFamily="18" charset="0"/>
                          </a:rPr>
                          <m:t> </m:t>
                        </m:r>
                        <m:r>
                          <a:rPr lang="fr-FR" sz="2000" b="0" i="1" smtClean="0">
                            <a:latin typeface="Cambria Math" panose="02040503050406030204" pitchFamily="18" charset="0"/>
                          </a:rPr>
                          <m:t>𝑡𝑜𝑡𝑎𝑙𝑒</m:t>
                        </m:r>
                      </m:lim>
                    </m:limLow>
                  </m:oMath>
                </a14:m>
                <a:r>
                  <a:rPr lang="fr-FR" sz="2000" dirty="0"/>
                  <a:t> = </a:t>
                </a:r>
                <a14:m>
                  <m:oMath xmlns:m="http://schemas.openxmlformats.org/officeDocument/2006/math">
                    <m:limLow>
                      <m:limLowPr>
                        <m:ctrlPr>
                          <a:rPr lang="fr-FR" sz="2000" i="1">
                            <a:latin typeface="Cambria Math" panose="02040503050406030204" pitchFamily="18" charset="0"/>
                          </a:rPr>
                        </m:ctrlPr>
                      </m:limLowPr>
                      <m:e>
                        <m:groupChr>
                          <m:groupChrPr>
                            <m:chr m:val="⏟"/>
                            <m:ctrlPr>
                              <a:rPr lang="fr-FR" sz="2000" i="1">
                                <a:latin typeface="Cambria Math" panose="02040503050406030204" pitchFamily="18" charset="0"/>
                              </a:rPr>
                            </m:ctrlPr>
                          </m:groupChrPr>
                          <m:e>
                            <m:nary>
                              <m:naryPr>
                                <m:chr m:val="∑"/>
                                <m:ctrlPr>
                                  <a:rPr lang="fr-FR" sz="2000" i="1">
                                    <a:latin typeface="Cambria Math" panose="02040503050406030204" pitchFamily="18" charset="0"/>
                                  </a:rPr>
                                </m:ctrlPr>
                              </m:naryPr>
                              <m:sub>
                                <m:r>
                                  <a:rPr lang="fr-FR" sz="2000" b="0" i="1" smtClean="0">
                                    <a:latin typeface="Cambria Math" panose="02040503050406030204" pitchFamily="18" charset="0"/>
                                  </a:rPr>
                                  <m:t>𝑞</m:t>
                                </m:r>
                                <m:r>
                                  <a:rPr lang="fr-FR" sz="2000" i="1">
                                    <a:latin typeface="Cambria Math" panose="02040503050406030204" pitchFamily="18" charset="0"/>
                                  </a:rPr>
                                  <m:t>=1</m:t>
                                </m:r>
                              </m:sub>
                              <m:sup>
                                <m:r>
                                  <a:rPr lang="fr-FR" sz="2000" b="0" i="1" smtClean="0">
                                    <a:latin typeface="Cambria Math" panose="02040503050406030204" pitchFamily="18" charset="0"/>
                                  </a:rPr>
                                  <m:t>𝑄</m:t>
                                </m:r>
                              </m:sup>
                              <m:e>
                                <m:nary>
                                  <m:naryPr>
                                    <m:chr m:val="∑"/>
                                    <m:ctrlPr>
                                      <a:rPr lang="fr-FR" sz="2000" i="1">
                                        <a:latin typeface="Cambria Math" panose="02040503050406030204" pitchFamily="18" charset="0"/>
                                      </a:rPr>
                                    </m:ctrlPr>
                                  </m:naryPr>
                                  <m:sub>
                                    <m:r>
                                      <m:rPr>
                                        <m:brk m:alnAt="23"/>
                                      </m:rPr>
                                      <a:rPr lang="fr-FR" sz="2000" i="1">
                                        <a:latin typeface="Cambria Math" panose="02040503050406030204" pitchFamily="18" charset="0"/>
                                      </a:rPr>
                                      <m:t>𝑖</m:t>
                                    </m:r>
                                    <m:r>
                                      <a:rPr lang="fr-FR" sz="2000" i="1">
                                        <a:latin typeface="Cambria Math" panose="02040503050406030204" pitchFamily="18" charset="0"/>
                                      </a:rPr>
                                      <m:t>=1</m:t>
                                    </m:r>
                                  </m:sub>
                                  <m:sup>
                                    <m:r>
                                      <a:rPr lang="fr-FR" sz="2000" b="0" i="1" smtClean="0">
                                        <a:latin typeface="Cambria Math" panose="02040503050406030204" pitchFamily="18" charset="0"/>
                                      </a:rPr>
                                      <m:t>𝐼</m:t>
                                    </m:r>
                                  </m:sup>
                                  <m:e>
                                    <m:sSup>
                                      <m:sSupPr>
                                        <m:ctrlPr>
                                          <a:rPr lang="fr-FR" sz="2000" i="1">
                                            <a:latin typeface="Cambria Math" panose="02040503050406030204" pitchFamily="18" charset="0"/>
                                          </a:rPr>
                                        </m:ctrlPr>
                                      </m:sSupPr>
                                      <m:e>
                                        <m:d>
                                          <m:dPr>
                                            <m:ctrlPr>
                                              <a:rPr lang="fr-FR" sz="2000" i="1">
                                                <a:latin typeface="Cambria Math" panose="02040503050406030204" pitchFamily="18" charset="0"/>
                                              </a:rPr>
                                            </m:ctrlPr>
                                          </m:dPr>
                                          <m:e>
                                            <m:sSub>
                                              <m:sSubPr>
                                                <m:ctrlPr>
                                                  <a:rPr lang="fr-FR" sz="2000" i="1">
                                                    <a:latin typeface="Cambria Math" panose="02040503050406030204" pitchFamily="18" charset="0"/>
                                                  </a:rPr>
                                                </m:ctrlPr>
                                              </m:sSubPr>
                                              <m:e>
                                                <m:r>
                                                  <a:rPr lang="fr-FR" sz="2000" i="1">
                                                    <a:latin typeface="Cambria Math" panose="02040503050406030204" pitchFamily="18" charset="0"/>
                                                  </a:rPr>
                                                  <m:t>𝑥</m:t>
                                                </m:r>
                                              </m:e>
                                              <m:sub>
                                                <m:r>
                                                  <a:rPr lang="fr-FR" sz="2000" i="1">
                                                    <a:latin typeface="Cambria Math" panose="02040503050406030204" pitchFamily="18" charset="0"/>
                                                  </a:rPr>
                                                  <m:t>𝑖</m:t>
                                                </m:r>
                                                <m:r>
                                                  <a:rPr lang="fr-FR" sz="2000" b="0" i="1" smtClean="0">
                                                    <a:latin typeface="Cambria Math" panose="02040503050406030204" pitchFamily="18" charset="0"/>
                                                  </a:rPr>
                                                  <m:t>𝑞𝑘</m:t>
                                                </m:r>
                                              </m:sub>
                                            </m:sSub>
                                            <m:r>
                                              <a:rPr lang="fr-FR" sz="2000" i="1">
                                                <a:latin typeface="Cambria Math" panose="02040503050406030204" pitchFamily="18" charset="0"/>
                                              </a:rPr>
                                              <m:t>−</m:t>
                                            </m:r>
                                            <m:sSub>
                                              <m:sSubPr>
                                                <m:ctrlPr>
                                                  <a:rPr lang="fr-FR" sz="2000" i="1">
                                                    <a:latin typeface="Cambria Math" panose="02040503050406030204" pitchFamily="18" charset="0"/>
                                                  </a:rPr>
                                                </m:ctrlPr>
                                              </m:sSubPr>
                                              <m:e>
                                                <m:acc>
                                                  <m:accPr>
                                                    <m:chr m:val="̅"/>
                                                    <m:ctrlPr>
                                                      <a:rPr lang="fr-FR" sz="2000" i="1">
                                                        <a:latin typeface="Cambria Math" panose="02040503050406030204" pitchFamily="18" charset="0"/>
                                                      </a:rPr>
                                                    </m:ctrlPr>
                                                  </m:accPr>
                                                  <m:e>
                                                    <m:r>
                                                      <a:rPr lang="fr-FR" sz="2000" i="1">
                                                        <a:latin typeface="Cambria Math" panose="02040503050406030204" pitchFamily="18" charset="0"/>
                                                      </a:rPr>
                                                      <m:t>𝑥</m:t>
                                                    </m:r>
                                                  </m:e>
                                                </m:acc>
                                              </m:e>
                                              <m:sub>
                                                <m:r>
                                                  <a:rPr lang="fr-FR" sz="2000" b="0" i="1" smtClean="0">
                                                    <a:latin typeface="Cambria Math" panose="02040503050406030204" pitchFamily="18" charset="0"/>
                                                  </a:rPr>
                                                  <m:t>𝑞</m:t>
                                                </m:r>
                                                <m:r>
                                                  <a:rPr lang="fr-FR" sz="2000" i="1">
                                                    <a:latin typeface="Cambria Math" panose="02040503050406030204" pitchFamily="18" charset="0"/>
                                                  </a:rPr>
                                                  <m:t>𝑘</m:t>
                                                </m:r>
                                              </m:sub>
                                            </m:sSub>
                                          </m:e>
                                        </m:d>
                                      </m:e>
                                      <m:sup>
                                        <m:r>
                                          <a:rPr lang="fr-FR" sz="2000" i="1">
                                            <a:latin typeface="Cambria Math" panose="02040503050406030204" pitchFamily="18" charset="0"/>
                                          </a:rPr>
                                          <m:t>2</m:t>
                                        </m:r>
                                      </m:sup>
                                    </m:sSup>
                                  </m:e>
                                </m:nary>
                              </m:e>
                            </m:nary>
                          </m:e>
                        </m:groupChr>
                      </m:e>
                      <m:lim>
                        <m:r>
                          <a:rPr lang="fr-FR" sz="2000" i="1">
                            <a:latin typeface="Cambria Math" panose="02040503050406030204" pitchFamily="18" charset="0"/>
                          </a:rPr>
                          <m:t>𝑖𝑛𝑒𝑡𝑖𝑒</m:t>
                        </m:r>
                        <m:r>
                          <a:rPr lang="fr-FR" sz="2000" i="1">
                            <a:latin typeface="Cambria Math" panose="02040503050406030204" pitchFamily="18" charset="0"/>
                          </a:rPr>
                          <m:t> </m:t>
                        </m:r>
                        <m:r>
                          <a:rPr lang="fr-FR" sz="2000" b="0" i="1" smtClean="0">
                            <a:latin typeface="Cambria Math" panose="02040503050406030204" pitchFamily="18" charset="0"/>
                          </a:rPr>
                          <m:t>𝑖𝑛𝑡𝑟𝑎</m:t>
                        </m:r>
                        <m:r>
                          <a:rPr lang="fr-FR" sz="2000" b="0" i="1" smtClean="0">
                            <a:latin typeface="Cambria Math" panose="02040503050406030204" pitchFamily="18" charset="0"/>
                          </a:rPr>
                          <m:t>−</m:t>
                        </m:r>
                        <m:r>
                          <a:rPr lang="fr-FR" sz="2000" b="0" i="1" smtClean="0">
                            <a:latin typeface="Cambria Math" panose="02040503050406030204" pitchFamily="18" charset="0"/>
                          </a:rPr>
                          <m:t>𝑐𝑙𝑢𝑠𝑡𝑒𝑟</m:t>
                        </m:r>
                      </m:lim>
                    </m:limLow>
                  </m:oMath>
                </a14:m>
                <a:r>
                  <a:rPr lang="fr-FR" sz="2000" dirty="0"/>
                  <a:t> + </a:t>
                </a:r>
                <a14:m>
                  <m:oMath xmlns:m="http://schemas.openxmlformats.org/officeDocument/2006/math">
                    <m:limLow>
                      <m:limLowPr>
                        <m:ctrlPr>
                          <a:rPr lang="fr-FR" sz="2000" i="1">
                            <a:latin typeface="Cambria Math" panose="02040503050406030204" pitchFamily="18" charset="0"/>
                          </a:rPr>
                        </m:ctrlPr>
                      </m:limLowPr>
                      <m:e>
                        <m:groupChr>
                          <m:groupChrPr>
                            <m:chr m:val="⏟"/>
                            <m:ctrlPr>
                              <a:rPr lang="fr-FR" sz="2000" i="1">
                                <a:latin typeface="Cambria Math" panose="02040503050406030204" pitchFamily="18" charset="0"/>
                              </a:rPr>
                            </m:ctrlPr>
                          </m:groupChrPr>
                          <m:e>
                            <m:nary>
                              <m:naryPr>
                                <m:chr m:val="∑"/>
                                <m:ctrlPr>
                                  <a:rPr lang="fr-FR" sz="2000" i="1">
                                    <a:latin typeface="Cambria Math" panose="02040503050406030204" pitchFamily="18" charset="0"/>
                                  </a:rPr>
                                </m:ctrlPr>
                              </m:naryPr>
                              <m:sub>
                                <m:r>
                                  <a:rPr lang="fr-FR" sz="2000" b="0" i="1" smtClean="0">
                                    <a:latin typeface="Cambria Math" panose="02040503050406030204" pitchFamily="18" charset="0"/>
                                  </a:rPr>
                                  <m:t>𝑞</m:t>
                                </m:r>
                                <m:r>
                                  <a:rPr lang="fr-FR" sz="2000" i="1">
                                    <a:latin typeface="Cambria Math" panose="02040503050406030204" pitchFamily="18" charset="0"/>
                                  </a:rPr>
                                  <m:t>=1</m:t>
                                </m:r>
                              </m:sub>
                              <m:sup>
                                <m:r>
                                  <a:rPr lang="fr-FR" sz="2000" b="0" i="1" smtClean="0">
                                    <a:latin typeface="Cambria Math" panose="02040503050406030204" pitchFamily="18" charset="0"/>
                                  </a:rPr>
                                  <m:t>𝑄</m:t>
                                </m:r>
                              </m:sup>
                              <m:e>
                                <m:nary>
                                  <m:naryPr>
                                    <m:chr m:val="∑"/>
                                    <m:ctrlPr>
                                      <a:rPr lang="fr-FR" sz="2000" i="1">
                                        <a:latin typeface="Cambria Math" panose="02040503050406030204" pitchFamily="18" charset="0"/>
                                      </a:rPr>
                                    </m:ctrlPr>
                                  </m:naryPr>
                                  <m:sub>
                                    <m:r>
                                      <m:rPr>
                                        <m:brk m:alnAt="23"/>
                                      </m:rPr>
                                      <a:rPr lang="fr-FR" sz="2000" i="1">
                                        <a:latin typeface="Cambria Math" panose="02040503050406030204" pitchFamily="18" charset="0"/>
                                      </a:rPr>
                                      <m:t>𝑖</m:t>
                                    </m:r>
                                    <m:r>
                                      <a:rPr lang="fr-FR" sz="2000" i="1">
                                        <a:latin typeface="Cambria Math" panose="02040503050406030204" pitchFamily="18" charset="0"/>
                                      </a:rPr>
                                      <m:t>=1</m:t>
                                    </m:r>
                                  </m:sub>
                                  <m:sup>
                                    <m:r>
                                      <a:rPr lang="fr-FR" sz="2000" b="0" i="1" smtClean="0">
                                        <a:latin typeface="Cambria Math" panose="02040503050406030204" pitchFamily="18" charset="0"/>
                                      </a:rPr>
                                      <m:t>𝐼</m:t>
                                    </m:r>
                                  </m:sup>
                                  <m:e>
                                    <m:sSup>
                                      <m:sSupPr>
                                        <m:ctrlPr>
                                          <a:rPr lang="fr-FR" sz="2000" i="1">
                                            <a:latin typeface="Cambria Math" panose="02040503050406030204" pitchFamily="18" charset="0"/>
                                          </a:rPr>
                                        </m:ctrlPr>
                                      </m:sSupPr>
                                      <m:e>
                                        <m:d>
                                          <m:dPr>
                                            <m:ctrlPr>
                                              <a:rPr lang="fr-FR" sz="2000" i="1">
                                                <a:latin typeface="Cambria Math" panose="02040503050406030204" pitchFamily="18" charset="0"/>
                                              </a:rPr>
                                            </m:ctrlPr>
                                          </m:dPr>
                                          <m:e>
                                            <m:sSub>
                                              <m:sSubPr>
                                                <m:ctrlPr>
                                                  <a:rPr lang="fr-FR" sz="2000" i="1">
                                                    <a:latin typeface="Cambria Math" panose="02040503050406030204" pitchFamily="18" charset="0"/>
                                                  </a:rPr>
                                                </m:ctrlPr>
                                              </m:sSubPr>
                                              <m:e>
                                                <m:acc>
                                                  <m:accPr>
                                                    <m:chr m:val="̅"/>
                                                    <m:ctrlPr>
                                                      <a:rPr lang="fr-FR" sz="2000" i="1">
                                                        <a:latin typeface="Cambria Math" panose="02040503050406030204" pitchFamily="18" charset="0"/>
                                                      </a:rPr>
                                                    </m:ctrlPr>
                                                  </m:accPr>
                                                  <m:e>
                                                    <m:r>
                                                      <a:rPr lang="fr-FR" sz="2000" i="1">
                                                        <a:latin typeface="Cambria Math" panose="02040503050406030204" pitchFamily="18" charset="0"/>
                                                      </a:rPr>
                                                      <m:t>𝑥</m:t>
                                                    </m:r>
                                                  </m:e>
                                                </m:acc>
                                              </m:e>
                                              <m:sub>
                                                <m:r>
                                                  <a:rPr lang="fr-FR" sz="2000" i="1">
                                                    <a:latin typeface="Cambria Math" panose="02040503050406030204" pitchFamily="18" charset="0"/>
                                                  </a:rPr>
                                                  <m:t>𝑞𝑘</m:t>
                                                </m:r>
                                              </m:sub>
                                            </m:sSub>
                                            <m:r>
                                              <a:rPr lang="fr-FR" sz="2000" i="1">
                                                <a:latin typeface="Cambria Math" panose="02040503050406030204" pitchFamily="18" charset="0"/>
                                              </a:rPr>
                                              <m:t>−</m:t>
                                            </m:r>
                                            <m:sSub>
                                              <m:sSubPr>
                                                <m:ctrlPr>
                                                  <a:rPr lang="fr-FR" sz="2000" i="1">
                                                    <a:latin typeface="Cambria Math" panose="02040503050406030204" pitchFamily="18" charset="0"/>
                                                  </a:rPr>
                                                </m:ctrlPr>
                                              </m:sSubPr>
                                              <m:e>
                                                <m:acc>
                                                  <m:accPr>
                                                    <m:chr m:val="̅"/>
                                                    <m:ctrlPr>
                                                      <a:rPr lang="fr-FR" sz="2000" i="1">
                                                        <a:latin typeface="Cambria Math" panose="02040503050406030204" pitchFamily="18" charset="0"/>
                                                      </a:rPr>
                                                    </m:ctrlPr>
                                                  </m:accPr>
                                                  <m:e>
                                                    <m:r>
                                                      <a:rPr lang="fr-FR" sz="2000" i="1">
                                                        <a:latin typeface="Cambria Math" panose="02040503050406030204" pitchFamily="18" charset="0"/>
                                                      </a:rPr>
                                                      <m:t>𝑥</m:t>
                                                    </m:r>
                                                  </m:e>
                                                </m:acc>
                                              </m:e>
                                              <m:sub>
                                                <m:r>
                                                  <a:rPr lang="fr-FR" sz="2000" i="1">
                                                    <a:latin typeface="Cambria Math" panose="02040503050406030204" pitchFamily="18" charset="0"/>
                                                  </a:rPr>
                                                  <m:t>𝑘</m:t>
                                                </m:r>
                                              </m:sub>
                                            </m:sSub>
                                          </m:e>
                                        </m:d>
                                      </m:e>
                                      <m:sup>
                                        <m:r>
                                          <a:rPr lang="fr-FR" sz="2000" i="1">
                                            <a:latin typeface="Cambria Math" panose="02040503050406030204" pitchFamily="18" charset="0"/>
                                          </a:rPr>
                                          <m:t>2</m:t>
                                        </m:r>
                                      </m:sup>
                                    </m:sSup>
                                  </m:e>
                                </m:nary>
                              </m:e>
                            </m:nary>
                          </m:e>
                        </m:groupChr>
                      </m:e>
                      <m:lim>
                        <m:r>
                          <a:rPr lang="fr-FR" sz="2000" i="1">
                            <a:latin typeface="Cambria Math" panose="02040503050406030204" pitchFamily="18" charset="0"/>
                          </a:rPr>
                          <m:t>𝑖𝑛𝑒𝑡𝑖𝑒</m:t>
                        </m:r>
                        <m:r>
                          <a:rPr lang="fr-FR" sz="2000" i="1">
                            <a:latin typeface="Cambria Math" panose="02040503050406030204" pitchFamily="18" charset="0"/>
                          </a:rPr>
                          <m:t> </m:t>
                        </m:r>
                        <m:r>
                          <a:rPr lang="fr-FR" sz="2000" b="0" i="1" smtClean="0">
                            <a:latin typeface="Cambria Math" panose="02040503050406030204" pitchFamily="18" charset="0"/>
                          </a:rPr>
                          <m:t>𝑖𝑛𝑡𝑒𝑟</m:t>
                        </m:r>
                        <m:r>
                          <a:rPr lang="fr-FR" sz="2000" b="0" i="1" smtClean="0">
                            <a:latin typeface="Cambria Math" panose="02040503050406030204" pitchFamily="18" charset="0"/>
                          </a:rPr>
                          <m:t>−</m:t>
                        </m:r>
                        <m:r>
                          <a:rPr lang="fr-FR" sz="2000" b="0" i="1" smtClean="0">
                            <a:latin typeface="Cambria Math" panose="02040503050406030204" pitchFamily="18" charset="0"/>
                          </a:rPr>
                          <m:t>𝑐𝑙𝑢𝑠𝑡𝑒𝑟</m:t>
                        </m:r>
                      </m:lim>
                    </m:limLow>
                  </m:oMath>
                </a14:m>
                <a:r>
                  <a:rPr lang="fr-FR" dirty="0"/>
                  <a:t> </a:t>
                </a:r>
              </a:p>
              <a:p>
                <a:pPr marL="0" indent="0">
                  <a:buNone/>
                </a:pPr>
                <a:endParaRPr lang="fr-FR" dirty="0"/>
              </a:p>
              <a:p>
                <a:pPr>
                  <a:lnSpc>
                    <a:spcPct val="160000"/>
                  </a:lnSpc>
                  <a:buClr>
                    <a:srgbClr val="0070C0"/>
                  </a:buClr>
                  <a:buSzPct val="150000"/>
                  <a:buFont typeface="Wingdings" panose="05000000000000000000" pitchFamily="2" charset="2"/>
                  <a:buChar char="§"/>
                </a:pPr>
                <a:r>
                  <a:rPr lang="fr-FR" dirty="0"/>
                  <a:t>L’inertie totale représente le % de la variabilité des données. Il mesure la quantité de l’information en % contenu dans les clusters ou classes formées. </a:t>
                </a:r>
              </a:p>
              <a:p>
                <a:pPr>
                  <a:lnSpc>
                    <a:spcPct val="160000"/>
                  </a:lnSpc>
                  <a:buClr>
                    <a:srgbClr val="0070C0"/>
                  </a:buClr>
                  <a:buSzPct val="150000"/>
                  <a:buFont typeface="Wingdings" panose="05000000000000000000" pitchFamily="2" charset="2"/>
                  <a:buChar char="§"/>
                </a:pPr>
                <a:r>
                  <a:rPr lang="fr-FR" dirty="0"/>
                  <a:t>L’inertie intra-cluster mesure la quantité d’information apporter par les individus d’un même cluster.</a:t>
                </a:r>
              </a:p>
              <a:p>
                <a:pPr>
                  <a:lnSpc>
                    <a:spcPct val="160000"/>
                  </a:lnSpc>
                  <a:buClr>
                    <a:srgbClr val="0070C0"/>
                  </a:buClr>
                  <a:buSzPct val="150000"/>
                  <a:buFont typeface="Wingdings" panose="05000000000000000000" pitchFamily="2" charset="2"/>
                  <a:buChar char="§"/>
                </a:pPr>
                <a:r>
                  <a:rPr lang="fr-FR" dirty="0"/>
                  <a:t>L’inertie </a:t>
                </a:r>
                <a:r>
                  <a:rPr lang="fr-FR" dirty="0" err="1"/>
                  <a:t>intrer</a:t>
                </a:r>
                <a:r>
                  <a:rPr lang="fr-FR" dirty="0"/>
                  <a:t>-cluster mesure la quantité d’information contenu dans un cluster. </a:t>
                </a:r>
              </a:p>
              <a:p>
                <a:pPr marL="0" indent="0">
                  <a:lnSpc>
                    <a:spcPct val="160000"/>
                  </a:lnSpc>
                  <a:buNone/>
                </a:pPr>
                <a:r>
                  <a:rPr lang="fr-FR" dirty="0"/>
                  <a:t>La qualité d’une partition est mesurée par :</a:t>
                </a:r>
              </a:p>
              <a:p>
                <a:pPr marL="0" indent="0">
                  <a:buNone/>
                </a:pPr>
                <a:endParaRPr lang="fr-FR" dirty="0"/>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0</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𝑖𝑛𝑒𝑟𝑡𝑖𝑒</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𝑖𝑛𝑡𝑒𝑟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𝑐𝑙𝑢𝑠𝑡𝑒𝑟</m:t>
                          </m:r>
                          <m:r>
                            <a:rPr lang="fr-FR" b="0" i="1" smtClean="0">
                              <a:latin typeface="Cambria Math" panose="02040503050406030204" pitchFamily="18" charset="0"/>
                              <a:ea typeface="Cambria Math" panose="02040503050406030204" pitchFamily="18" charset="0"/>
                            </a:rPr>
                            <m:t> </m:t>
                          </m:r>
                        </m:num>
                        <m:den>
                          <m:r>
                            <a:rPr lang="fr-FR" b="0" i="1" smtClean="0">
                              <a:latin typeface="Cambria Math" panose="02040503050406030204" pitchFamily="18" charset="0"/>
                              <a:ea typeface="Cambria Math" panose="02040503050406030204" pitchFamily="18" charset="0"/>
                            </a:rPr>
                            <m:t>𝑖𝑛𝑒𝑟𝑡𝑖𝑒</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𝑡𝑜𝑡𝑎𝑙𝑒</m:t>
                          </m:r>
                        </m:den>
                      </m:f>
                      <m:r>
                        <a:rPr lang="fr-FR" b="0" i="1" smtClean="0">
                          <a:latin typeface="Cambria Math" panose="02040503050406030204" pitchFamily="18" charset="0"/>
                          <a:ea typeface="Cambria Math" panose="02040503050406030204" pitchFamily="18" charset="0"/>
                        </a:rPr>
                        <m:t>≤1</m:t>
                      </m:r>
                    </m:oMath>
                  </m:oMathPara>
                </a14:m>
                <a:endParaRPr lang="fr-FR" dirty="0"/>
              </a:p>
            </p:txBody>
          </p:sp>
        </mc:Choice>
        <mc:Fallback xmlns="">
          <p:sp>
            <p:nvSpPr>
              <p:cNvPr id="3" name="Espace réservé du contenu 2">
                <a:extLst>
                  <a:ext uri="{FF2B5EF4-FFF2-40B4-BE49-F238E27FC236}">
                    <a16:creationId xmlns:a16="http://schemas.microsoft.com/office/drawing/2014/main" id="{7FAD10E1-EFA4-4CB9-B695-FA1A5A3F7EAC}"/>
                  </a:ext>
                </a:extLst>
              </p:cNvPr>
              <p:cNvSpPr>
                <a:spLocks noGrp="1" noRot="1" noChangeAspect="1" noMove="1" noResize="1" noEditPoints="1" noAdjustHandles="1" noChangeArrowheads="1" noChangeShapeType="1" noTextEdit="1"/>
              </p:cNvSpPr>
              <p:nvPr>
                <p:ph idx="1"/>
              </p:nvPr>
            </p:nvSpPr>
            <p:spPr>
              <a:xfrm>
                <a:off x="2014330" y="1802296"/>
                <a:ext cx="9490282" cy="4770782"/>
              </a:xfrm>
              <a:blipFill>
                <a:blip r:embed="rId2"/>
                <a:stretch>
                  <a:fillRect l="-3147" t="-767"/>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1D868B84-07E3-478B-BBCB-3C9D975F60DB}"/>
              </a:ext>
            </a:extLst>
          </p:cNvPr>
          <p:cNvSpPr>
            <a:spLocks noGrp="1"/>
          </p:cNvSpPr>
          <p:nvPr>
            <p:ph type="sldNum" sz="quarter" idx="12"/>
          </p:nvPr>
        </p:nvSpPr>
        <p:spPr/>
        <p:txBody>
          <a:bodyPr/>
          <a:lstStyle/>
          <a:p>
            <a:fld id="{F54A3231-3632-4722-BDDC-460418050467}" type="slidenum">
              <a:rPr lang="fr-FR" smtClean="0"/>
              <a:t>70</a:t>
            </a:fld>
            <a:endParaRPr lang="fr-FR" dirty="0"/>
          </a:p>
        </p:txBody>
      </p:sp>
      <p:sp>
        <p:nvSpPr>
          <p:cNvPr id="5" name="Titre 1">
            <a:extLst>
              <a:ext uri="{FF2B5EF4-FFF2-40B4-BE49-F238E27FC236}">
                <a16:creationId xmlns:a16="http://schemas.microsoft.com/office/drawing/2014/main" id="{93DD0E2F-FA21-46FC-A9C4-BBC8447176A5}"/>
              </a:ext>
            </a:extLst>
          </p:cNvPr>
          <p:cNvSpPr>
            <a:spLocks noGrp="1"/>
          </p:cNvSpPr>
          <p:nvPr>
            <p:ph type="title"/>
          </p:nvPr>
        </p:nvSpPr>
        <p:spPr>
          <a:xfrm>
            <a:off x="2592925" y="624110"/>
            <a:ext cx="8911687" cy="1280890"/>
          </a:xfrm>
        </p:spPr>
        <p:txBody>
          <a:bodyPr/>
          <a:lstStyle/>
          <a:p>
            <a:pPr fontAlgn="base">
              <a:spcAft>
                <a:spcPct val="0"/>
              </a:spcAft>
              <a:defRPr/>
            </a:pPr>
            <a:r>
              <a:rPr lang="fr-FR" dirty="0">
                <a:solidFill>
                  <a:schemeClr val="accent1"/>
                </a:solidFill>
              </a:rPr>
              <a:t>Qualité d’un cluster</a:t>
            </a:r>
          </a:p>
        </p:txBody>
      </p:sp>
    </p:spTree>
    <p:extLst>
      <p:ext uri="{BB962C8B-B14F-4D97-AF65-F5344CB8AC3E}">
        <p14:creationId xmlns:p14="http://schemas.microsoft.com/office/powerpoint/2010/main" val="7774472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CDE8980E-33D8-46B6-9D98-AC23671A1233}"/>
                  </a:ext>
                </a:extLst>
              </p:cNvPr>
              <p:cNvSpPr>
                <a:spLocks noGrp="1"/>
              </p:cNvSpPr>
              <p:nvPr>
                <p:ph idx="1"/>
              </p:nvPr>
            </p:nvSpPr>
            <p:spPr/>
            <p:txBody>
              <a:bodyPr/>
              <a:lstStyle/>
              <a:p>
                <a:pPr>
                  <a:lnSpc>
                    <a:spcPct val="150000"/>
                  </a:lnSpc>
                  <a:buClr>
                    <a:srgbClr val="0070C0"/>
                  </a:buClr>
                  <a:buSzPct val="150000"/>
                  <a:buFont typeface="Wingdings" panose="05000000000000000000" pitchFamily="2" charset="2"/>
                  <a:buChar char="§"/>
                </a:pPr>
                <a14:m>
                  <m:oMath xmlns:m="http://schemas.openxmlformats.org/officeDocument/2006/math">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𝑖𝑛𝑒𝑟𝑡𝑖𝑒</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𝑖𝑛𝑡𝑒𝑟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𝑐𝑙𝑢𝑠𝑡𝑒𝑟</m:t>
                        </m:r>
                        <m:r>
                          <a:rPr lang="fr-FR" b="0" i="1" smtClean="0">
                            <a:latin typeface="Cambria Math" panose="02040503050406030204" pitchFamily="18" charset="0"/>
                            <a:ea typeface="Cambria Math" panose="02040503050406030204" pitchFamily="18" charset="0"/>
                          </a:rPr>
                          <m:t> </m:t>
                        </m:r>
                      </m:num>
                      <m:den>
                        <m:r>
                          <a:rPr lang="fr-FR" b="0" i="1" smtClean="0">
                            <a:latin typeface="Cambria Math" panose="02040503050406030204" pitchFamily="18" charset="0"/>
                            <a:ea typeface="Cambria Math" panose="02040503050406030204" pitchFamily="18" charset="0"/>
                          </a:rPr>
                          <m:t>𝑖𝑛𝑒𝑟𝑡𝑖𝑒</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𝑡𝑜𝑡𝑎𝑙𝑒</m:t>
                        </m:r>
                      </m:den>
                    </m:f>
                    <m:r>
                      <a:rPr lang="fr-FR" b="0" i="1" smtClean="0">
                        <a:latin typeface="Cambria Math" panose="02040503050406030204" pitchFamily="18" charset="0"/>
                        <a:ea typeface="Cambria Math" panose="02040503050406030204" pitchFamily="18" charset="0"/>
                      </a:rPr>
                      <m:t>=0</m:t>
                    </m:r>
                  </m:oMath>
                </a14:m>
                <a:r>
                  <a:rPr lang="fr-FR" dirty="0"/>
                  <a:t>  implique que pour cluster q, </a:t>
                </a:r>
                <a14:m>
                  <m:oMath xmlns:m="http://schemas.openxmlformats.org/officeDocument/2006/math">
                    <m:sSub>
                      <m:sSubPr>
                        <m:ctrlPr>
                          <a:rPr lang="fr-FR" i="1">
                            <a:latin typeface="Cambria Math" panose="02040503050406030204" pitchFamily="18" charset="0"/>
                          </a:rPr>
                        </m:ctrlPr>
                      </m:sSubPr>
                      <m:e>
                        <m:acc>
                          <m:accPr>
                            <m:chr m:val="̅"/>
                            <m:ctrlPr>
                              <a:rPr lang="fr-FR" i="1">
                                <a:latin typeface="Cambria Math" panose="02040503050406030204" pitchFamily="18" charset="0"/>
                              </a:rPr>
                            </m:ctrlPr>
                          </m:accPr>
                          <m:e>
                            <m:r>
                              <a:rPr lang="fr-FR" i="1">
                                <a:latin typeface="Cambria Math" panose="02040503050406030204" pitchFamily="18" charset="0"/>
                              </a:rPr>
                              <m:t>𝑥</m:t>
                            </m:r>
                          </m:e>
                        </m:acc>
                      </m:e>
                      <m:sub>
                        <m:r>
                          <a:rPr lang="fr-FR" i="1">
                            <a:latin typeface="Cambria Math" panose="02040503050406030204" pitchFamily="18" charset="0"/>
                          </a:rPr>
                          <m:t>𝑞𝑘</m:t>
                        </m:r>
                      </m:sub>
                    </m:sSub>
                    <m:r>
                      <a:rPr lang="fr-FR" b="0" i="0" smtClean="0">
                        <a:latin typeface="Cambria Math" panose="02040503050406030204" pitchFamily="18" charset="0"/>
                      </a:rPr>
                      <m:t>=</m:t>
                    </m:r>
                    <m:sSub>
                      <m:sSubPr>
                        <m:ctrlPr>
                          <a:rPr lang="fr-FR" i="1">
                            <a:latin typeface="Cambria Math" panose="02040503050406030204" pitchFamily="18" charset="0"/>
                          </a:rPr>
                        </m:ctrlPr>
                      </m:sSubPr>
                      <m:e>
                        <m:acc>
                          <m:accPr>
                            <m:chr m:val="̅"/>
                            <m:ctrlPr>
                              <a:rPr lang="fr-FR" i="1">
                                <a:latin typeface="Cambria Math" panose="02040503050406030204" pitchFamily="18" charset="0"/>
                              </a:rPr>
                            </m:ctrlPr>
                          </m:accPr>
                          <m:e>
                            <m:r>
                              <a:rPr lang="fr-FR" i="1">
                                <a:latin typeface="Cambria Math" panose="02040503050406030204" pitchFamily="18" charset="0"/>
                              </a:rPr>
                              <m:t>𝑥</m:t>
                            </m:r>
                          </m:e>
                        </m:acc>
                      </m:e>
                      <m:sub>
                        <m:r>
                          <a:rPr lang="fr-FR" i="1">
                            <a:latin typeface="Cambria Math" panose="02040503050406030204" pitchFamily="18" charset="0"/>
                          </a:rPr>
                          <m:t>𝑘</m:t>
                        </m:r>
                      </m:sub>
                    </m:sSub>
                  </m:oMath>
                </a14:m>
                <a:r>
                  <a:rPr lang="fr-FR" dirty="0"/>
                  <a:t> les classes ont les mêmes moyenne et cela ne permet pas de construire des clusters.  </a:t>
                </a:r>
              </a:p>
              <a:p>
                <a:pPr>
                  <a:lnSpc>
                    <a:spcPct val="150000"/>
                  </a:lnSpc>
                  <a:buClr>
                    <a:srgbClr val="0070C0"/>
                  </a:buClr>
                  <a:buSzPct val="150000"/>
                  <a:buFont typeface="Wingdings" panose="05000000000000000000" pitchFamily="2" charset="2"/>
                  <a:buChar char="§"/>
                </a:pPr>
                <a14:m>
                  <m:oMath xmlns:m="http://schemas.openxmlformats.org/officeDocument/2006/math">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𝑖𝑛𝑒𝑟𝑡𝑖𝑒</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𝑖𝑛𝑡𝑒𝑟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𝑐𝑙𝑢𝑠𝑡𝑒𝑟</m:t>
                        </m:r>
                        <m:r>
                          <a:rPr lang="fr-FR" b="0" i="1" smtClean="0">
                            <a:latin typeface="Cambria Math" panose="02040503050406030204" pitchFamily="18" charset="0"/>
                            <a:ea typeface="Cambria Math" panose="02040503050406030204" pitchFamily="18" charset="0"/>
                          </a:rPr>
                          <m:t> </m:t>
                        </m:r>
                      </m:num>
                      <m:den>
                        <m:r>
                          <a:rPr lang="fr-FR" b="0" i="1" smtClean="0">
                            <a:latin typeface="Cambria Math" panose="02040503050406030204" pitchFamily="18" charset="0"/>
                            <a:ea typeface="Cambria Math" panose="02040503050406030204" pitchFamily="18" charset="0"/>
                          </a:rPr>
                          <m:t>𝑖𝑛𝑒𝑟𝑡𝑖𝑒</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𝑡𝑜𝑡𝑎𝑙𝑒</m:t>
                        </m:r>
                      </m:den>
                    </m:f>
                    <m:r>
                      <a:rPr lang="fr-FR" b="0" i="1" smtClean="0">
                        <a:latin typeface="Cambria Math" panose="02040503050406030204" pitchFamily="18" charset="0"/>
                        <a:ea typeface="Cambria Math" panose="02040503050406030204" pitchFamily="18" charset="0"/>
                      </a:rPr>
                      <m:t>=1</m:t>
                    </m:r>
                  </m:oMath>
                </a14:m>
                <a:r>
                  <a:rPr lang="fr-FR" dirty="0"/>
                  <a:t>  implique que pour cluster q, et individu i,  </a:t>
                </a:r>
                <a14:m>
                  <m:oMath xmlns:m="http://schemas.openxmlformats.org/officeDocument/2006/math">
                    <m:sSub>
                      <m:sSubPr>
                        <m:ctrlPr>
                          <a:rPr lang="fr-FR" i="1">
                            <a:latin typeface="Cambria Math" panose="02040503050406030204" pitchFamily="18" charset="0"/>
                          </a:rPr>
                        </m:ctrlPr>
                      </m:sSubPr>
                      <m:e>
                        <m:acc>
                          <m:accPr>
                            <m:chr m:val="̅"/>
                            <m:ctrlPr>
                              <a:rPr lang="fr-FR" i="1">
                                <a:latin typeface="Cambria Math" panose="02040503050406030204" pitchFamily="18" charset="0"/>
                              </a:rPr>
                            </m:ctrlPr>
                          </m:accPr>
                          <m:e>
                            <m:r>
                              <a:rPr lang="fr-FR" i="1">
                                <a:latin typeface="Cambria Math" panose="02040503050406030204" pitchFamily="18" charset="0"/>
                              </a:rPr>
                              <m:t>𝑥</m:t>
                            </m:r>
                          </m:e>
                        </m:acc>
                      </m:e>
                      <m:sub>
                        <m:r>
                          <a:rPr lang="fr-FR" b="0" i="1" smtClean="0">
                            <a:latin typeface="Cambria Math" panose="02040503050406030204" pitchFamily="18" charset="0"/>
                          </a:rPr>
                          <m:t>𝑖</m:t>
                        </m:r>
                        <m:r>
                          <a:rPr lang="fr-FR" i="1">
                            <a:latin typeface="Cambria Math" panose="02040503050406030204" pitchFamily="18" charset="0"/>
                          </a:rPr>
                          <m:t>𝑞𝑘</m:t>
                        </m:r>
                      </m:sub>
                    </m:sSub>
                    <m:r>
                      <a:rPr lang="fr-FR" b="0" i="0" smtClean="0">
                        <a:latin typeface="Cambria Math" panose="02040503050406030204" pitchFamily="18" charset="0"/>
                      </a:rPr>
                      <m:t>=</m:t>
                    </m:r>
                    <m:sSub>
                      <m:sSubPr>
                        <m:ctrlPr>
                          <a:rPr lang="fr-FR" i="1">
                            <a:latin typeface="Cambria Math" panose="02040503050406030204" pitchFamily="18" charset="0"/>
                          </a:rPr>
                        </m:ctrlPr>
                      </m:sSubPr>
                      <m:e>
                        <m:acc>
                          <m:accPr>
                            <m:chr m:val="̅"/>
                            <m:ctrlPr>
                              <a:rPr lang="fr-FR" i="1">
                                <a:latin typeface="Cambria Math" panose="02040503050406030204" pitchFamily="18" charset="0"/>
                              </a:rPr>
                            </m:ctrlPr>
                          </m:accPr>
                          <m:e>
                            <m:r>
                              <a:rPr lang="fr-FR" i="1">
                                <a:latin typeface="Cambria Math" panose="02040503050406030204" pitchFamily="18" charset="0"/>
                              </a:rPr>
                              <m:t>𝑥</m:t>
                            </m:r>
                          </m:e>
                        </m:acc>
                      </m:e>
                      <m:sub>
                        <m:r>
                          <a:rPr lang="fr-FR" b="0" i="1" smtClean="0">
                            <a:latin typeface="Cambria Math" panose="02040503050406030204" pitchFamily="18" charset="0"/>
                          </a:rPr>
                          <m:t>𝑞</m:t>
                        </m:r>
                        <m:r>
                          <a:rPr lang="fr-FR" i="1">
                            <a:latin typeface="Cambria Math" panose="02040503050406030204" pitchFamily="18" charset="0"/>
                          </a:rPr>
                          <m:t>𝑘</m:t>
                        </m:r>
                      </m:sub>
                    </m:sSub>
                  </m:oMath>
                </a14:m>
                <a:r>
                  <a:rPr lang="fr-FR" dirty="0"/>
                  <a:t> ce qui des individus de classe identique donc idéale pour la construction des clusters </a:t>
                </a:r>
              </a:p>
              <a:p>
                <a:pPr>
                  <a:lnSpc>
                    <a:spcPct val="150000"/>
                  </a:lnSpc>
                  <a:buClr>
                    <a:srgbClr val="0070C0"/>
                  </a:buClr>
                  <a:buSzPct val="150000"/>
                  <a:buFont typeface="Wingdings" panose="05000000000000000000" pitchFamily="2" charset="2"/>
                  <a:buChar char="§"/>
                </a:pPr>
                <a:r>
                  <a:rPr lang="fr-FR" dirty="0">
                    <a:solidFill>
                      <a:srgbClr val="FF0000"/>
                    </a:solidFill>
                  </a:rPr>
                  <a:t>Attention</a:t>
                </a:r>
                <a:r>
                  <a:rPr lang="fr-FR" dirty="0"/>
                  <a:t> : ce critère ne peut être jugé en absolu car il dépend du nombre d’individus et du nombre de classes.</a:t>
                </a:r>
              </a:p>
            </p:txBody>
          </p:sp>
        </mc:Choice>
        <mc:Fallback xmlns="">
          <p:sp>
            <p:nvSpPr>
              <p:cNvPr id="3" name="Espace réservé du contenu 2">
                <a:extLst>
                  <a:ext uri="{FF2B5EF4-FFF2-40B4-BE49-F238E27FC236}">
                    <a16:creationId xmlns:a16="http://schemas.microsoft.com/office/drawing/2014/main" id="{CDE8980E-33D8-46B6-9D98-AC23671A1233}"/>
                  </a:ext>
                </a:extLst>
              </p:cNvPr>
              <p:cNvSpPr>
                <a:spLocks noGrp="1" noRot="1" noChangeAspect="1" noMove="1" noResize="1" noEditPoints="1" noAdjustHandles="1" noChangeArrowheads="1" noChangeShapeType="1" noTextEdit="1"/>
              </p:cNvSpPr>
              <p:nvPr>
                <p:ph idx="1"/>
              </p:nvPr>
            </p:nvSpPr>
            <p:spPr>
              <a:blipFill>
                <a:blip r:embed="rId2"/>
                <a:stretch>
                  <a:fillRect l="-1163" r="-684"/>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18290036-8EBD-4972-A072-0446069A0673}"/>
              </a:ext>
            </a:extLst>
          </p:cNvPr>
          <p:cNvSpPr>
            <a:spLocks noGrp="1"/>
          </p:cNvSpPr>
          <p:nvPr>
            <p:ph type="sldNum" sz="quarter" idx="12"/>
          </p:nvPr>
        </p:nvSpPr>
        <p:spPr/>
        <p:txBody>
          <a:bodyPr/>
          <a:lstStyle/>
          <a:p>
            <a:fld id="{F54A3231-3632-4722-BDDC-460418050467}" type="slidenum">
              <a:rPr lang="fr-FR" smtClean="0"/>
              <a:t>71</a:t>
            </a:fld>
            <a:endParaRPr lang="fr-FR" dirty="0"/>
          </a:p>
        </p:txBody>
      </p:sp>
      <p:sp>
        <p:nvSpPr>
          <p:cNvPr id="5" name="Titre 1">
            <a:extLst>
              <a:ext uri="{FF2B5EF4-FFF2-40B4-BE49-F238E27FC236}">
                <a16:creationId xmlns:a16="http://schemas.microsoft.com/office/drawing/2014/main" id="{0215FD2C-B695-484D-810C-D274CB2B7BA1}"/>
              </a:ext>
            </a:extLst>
          </p:cNvPr>
          <p:cNvSpPr>
            <a:spLocks noGrp="1"/>
          </p:cNvSpPr>
          <p:nvPr>
            <p:ph type="title"/>
          </p:nvPr>
        </p:nvSpPr>
        <p:spPr>
          <a:xfrm>
            <a:off x="2592925" y="624110"/>
            <a:ext cx="8911687" cy="1280890"/>
          </a:xfrm>
        </p:spPr>
        <p:txBody>
          <a:bodyPr/>
          <a:lstStyle/>
          <a:p>
            <a:pPr fontAlgn="base">
              <a:spcAft>
                <a:spcPct val="0"/>
              </a:spcAft>
              <a:defRPr/>
            </a:pPr>
            <a:r>
              <a:rPr lang="fr-FR" dirty="0">
                <a:solidFill>
                  <a:schemeClr val="accent1"/>
                </a:solidFill>
              </a:rPr>
              <a:t>Qualité d’un cluster </a:t>
            </a:r>
          </a:p>
        </p:txBody>
      </p:sp>
    </p:spTree>
    <p:extLst>
      <p:ext uri="{BB962C8B-B14F-4D97-AF65-F5344CB8AC3E}">
        <p14:creationId xmlns:p14="http://schemas.microsoft.com/office/powerpoint/2010/main" val="29645167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D3973-38C6-4864-85F0-72DCA1BED09B}"/>
              </a:ext>
            </a:extLst>
          </p:cNvPr>
          <p:cNvSpPr>
            <a:spLocks noGrp="1"/>
          </p:cNvSpPr>
          <p:nvPr>
            <p:ph type="title"/>
          </p:nvPr>
        </p:nvSpPr>
        <p:spPr/>
        <p:txBody>
          <a:bodyPr/>
          <a:lstStyle/>
          <a:p>
            <a:r>
              <a:rPr lang="fr-FR" dirty="0">
                <a:solidFill>
                  <a:schemeClr val="accent1"/>
                </a:solidFill>
              </a:rPr>
              <a:t>Les mesures de similarité dans le clustering</a:t>
            </a:r>
          </a:p>
        </p:txBody>
      </p:sp>
      <p:sp>
        <p:nvSpPr>
          <p:cNvPr id="3" name="Espace réservé du contenu 2">
            <a:extLst>
              <a:ext uri="{FF2B5EF4-FFF2-40B4-BE49-F238E27FC236}">
                <a16:creationId xmlns:a16="http://schemas.microsoft.com/office/drawing/2014/main" id="{EDCF6854-0F83-4E5C-B278-BAD688F3AC65}"/>
              </a:ext>
            </a:extLst>
          </p:cNvPr>
          <p:cNvSpPr>
            <a:spLocks noGrp="1"/>
          </p:cNvSpPr>
          <p:nvPr>
            <p:ph idx="1"/>
          </p:nvPr>
        </p:nvSpPr>
        <p:spPr/>
        <p:txBody>
          <a:bodyPr>
            <a:normAutofit fontScale="92500"/>
          </a:bodyPr>
          <a:lstStyle/>
          <a:p>
            <a:pPr marL="342900" indent="-342900" fontAlgn="base">
              <a:lnSpc>
                <a:spcPct val="100000"/>
              </a:lnSpc>
              <a:spcBef>
                <a:spcPct val="20000"/>
              </a:spcBef>
              <a:spcAft>
                <a:spcPct val="0"/>
              </a:spcAft>
              <a:buClr>
                <a:srgbClr val="3333CC"/>
              </a:buClr>
              <a:buSzPct val="60000"/>
              <a:buFont typeface="Wingdings" panose="05000000000000000000" pitchFamily="2" charset="2"/>
              <a:buChar char="n"/>
              <a:defRPr/>
            </a:pPr>
            <a:r>
              <a:rPr lang="fr-FR" sz="2400" dirty="0">
                <a:solidFill>
                  <a:srgbClr val="000000"/>
                </a:solidFill>
                <a:latin typeface="Tahoma"/>
              </a:rPr>
              <a:t>Faire un clustering, c'est regrouper ensemble les points les plus proches, ou les plus semblables. Le concept de clustering repose fortement sur les distances et les mesures de similarité. </a:t>
            </a:r>
          </a:p>
          <a:p>
            <a:pPr marL="0" indent="0" fontAlgn="base">
              <a:lnSpc>
                <a:spcPct val="100000"/>
              </a:lnSpc>
              <a:spcBef>
                <a:spcPct val="20000"/>
              </a:spcBef>
              <a:spcAft>
                <a:spcPct val="0"/>
              </a:spcAft>
              <a:buClr>
                <a:srgbClr val="3333CC"/>
              </a:buClr>
              <a:buSzPct val="60000"/>
              <a:buNone/>
              <a:defRPr/>
            </a:pPr>
            <a:endParaRPr lang="fr-FR" sz="2400" dirty="0">
              <a:solidFill>
                <a:srgbClr val="000000"/>
              </a:solidFill>
              <a:latin typeface="Tahoma"/>
            </a:endParaRPr>
          </a:p>
          <a:p>
            <a:pPr marL="342900" indent="-342900" fontAlgn="base">
              <a:lnSpc>
                <a:spcPct val="100000"/>
              </a:lnSpc>
              <a:spcBef>
                <a:spcPct val="20000"/>
              </a:spcBef>
              <a:spcAft>
                <a:spcPct val="0"/>
              </a:spcAft>
              <a:buClr>
                <a:srgbClr val="3333CC"/>
              </a:buClr>
              <a:buSzPct val="60000"/>
              <a:buFont typeface="Wingdings" panose="05000000000000000000" pitchFamily="2" charset="2"/>
              <a:buChar char="n"/>
              <a:defRPr/>
            </a:pPr>
            <a:r>
              <a:rPr lang="fr-FR" sz="2400" dirty="0">
                <a:solidFill>
                  <a:srgbClr val="000000"/>
                </a:solidFill>
                <a:latin typeface="Tahoma"/>
              </a:rPr>
              <a:t>La mesure de similarité repose sur le calcul de la distance entre deux données, sachant que chaque donnée est composée d’un ensemble d’attributs numériques et/ou catégoriels. </a:t>
            </a:r>
          </a:p>
          <a:p>
            <a:pPr marL="342900" indent="-342900" fontAlgn="base">
              <a:lnSpc>
                <a:spcPct val="100000"/>
              </a:lnSpc>
              <a:spcBef>
                <a:spcPct val="20000"/>
              </a:spcBef>
              <a:spcAft>
                <a:spcPct val="0"/>
              </a:spcAft>
              <a:buClr>
                <a:srgbClr val="3333CC"/>
              </a:buClr>
              <a:buSzPct val="60000"/>
              <a:buFont typeface="Wingdings" panose="05000000000000000000" pitchFamily="2" charset="2"/>
              <a:buChar char="n"/>
              <a:defRPr/>
            </a:pPr>
            <a:endParaRPr lang="fr-FR" sz="2400" dirty="0">
              <a:solidFill>
                <a:srgbClr val="000000"/>
              </a:solidFill>
              <a:latin typeface="Tahoma"/>
            </a:endParaRPr>
          </a:p>
          <a:p>
            <a:pPr marL="342900" indent="-342900" fontAlgn="base">
              <a:lnSpc>
                <a:spcPct val="100000"/>
              </a:lnSpc>
              <a:spcBef>
                <a:spcPct val="20000"/>
              </a:spcBef>
              <a:spcAft>
                <a:spcPct val="0"/>
              </a:spcAft>
              <a:buClr>
                <a:srgbClr val="3333CC"/>
              </a:buClr>
              <a:buSzPct val="60000"/>
              <a:buFont typeface="Wingdings" panose="05000000000000000000" pitchFamily="2" charset="2"/>
              <a:buChar char="n"/>
              <a:defRPr/>
            </a:pPr>
            <a:r>
              <a:rPr lang="fr-FR" sz="2400" dirty="0">
                <a:solidFill>
                  <a:srgbClr val="000000"/>
                </a:solidFill>
                <a:latin typeface="Tahoma"/>
              </a:rPr>
              <a:t>Plus la distance est importante, moins similaires sont les données et vice versa.</a:t>
            </a:r>
          </a:p>
        </p:txBody>
      </p:sp>
      <p:sp>
        <p:nvSpPr>
          <p:cNvPr id="5" name="Espace réservé du numéro de diapositive 4">
            <a:extLst>
              <a:ext uri="{FF2B5EF4-FFF2-40B4-BE49-F238E27FC236}">
                <a16:creationId xmlns:a16="http://schemas.microsoft.com/office/drawing/2014/main" id="{3534D48E-39E6-4776-8BF8-1D4CD6B2C799}"/>
              </a:ext>
            </a:extLst>
          </p:cNvPr>
          <p:cNvSpPr>
            <a:spLocks noGrp="1"/>
          </p:cNvSpPr>
          <p:nvPr>
            <p:ph type="sldNum" sz="quarter" idx="12"/>
          </p:nvPr>
        </p:nvSpPr>
        <p:spPr/>
        <p:txBody>
          <a:bodyPr/>
          <a:lstStyle/>
          <a:p>
            <a:fld id="{F54A3231-3632-4722-BDDC-460418050467}" type="slidenum">
              <a:rPr lang="fr-FR" smtClean="0"/>
              <a:t>72</a:t>
            </a:fld>
            <a:endParaRPr lang="fr-FR" dirty="0"/>
          </a:p>
        </p:txBody>
      </p:sp>
    </p:spTree>
    <p:extLst>
      <p:ext uri="{BB962C8B-B14F-4D97-AF65-F5344CB8AC3E}">
        <p14:creationId xmlns:p14="http://schemas.microsoft.com/office/powerpoint/2010/main" val="11013789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2E562E-83D5-4FC8-8506-7D004AF4DAD1}"/>
              </a:ext>
            </a:extLst>
          </p:cNvPr>
          <p:cNvSpPr>
            <a:spLocks noGrp="1"/>
          </p:cNvSpPr>
          <p:nvPr>
            <p:ph type="title"/>
          </p:nvPr>
        </p:nvSpPr>
        <p:spPr/>
        <p:txBody>
          <a:bodyPr/>
          <a:lstStyle/>
          <a:p>
            <a:r>
              <a:rPr lang="fr-FR" dirty="0">
                <a:solidFill>
                  <a:schemeClr val="accent1"/>
                </a:solidFill>
              </a:rPr>
              <a:t>Quelques mesures de similarité utilisées dans le clustering</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EFA4961B-D35A-40CC-B559-147EC04C0C02}"/>
                  </a:ext>
                </a:extLst>
              </p:cNvPr>
              <p:cNvSpPr>
                <a:spLocks noGrp="1"/>
              </p:cNvSpPr>
              <p:nvPr>
                <p:ph idx="1"/>
              </p:nvPr>
            </p:nvSpPr>
            <p:spPr/>
            <p:txBody>
              <a:bodyPr>
                <a:normAutofit fontScale="92500" lnSpcReduction="10000"/>
              </a:bodyPr>
              <a:lstStyle/>
              <a:p>
                <a:pPr marL="0" indent="0" algn="l">
                  <a:buNone/>
                </a:pPr>
                <a:endParaRPr lang="fr-FR" dirty="0"/>
              </a:p>
              <a:p>
                <a:pPr marL="0" indent="0" algn="l">
                  <a:buNone/>
                </a:pPr>
                <a:r>
                  <a:rPr lang="fr-FR" sz="2200" dirty="0">
                    <a:solidFill>
                      <a:prstClr val="black">
                        <a:lumMod val="75000"/>
                        <a:lumOff val="25000"/>
                      </a:prstClr>
                    </a:solidFill>
                    <a:latin typeface="Century Gothic" panose="020B0502020202020204"/>
                  </a:rPr>
                  <a:t>Pour mesurer la distance entre les données à attributs numériques, on peut utiliser les distances suivantes : </a:t>
                </a:r>
              </a:p>
              <a:p>
                <a:pPr marL="342900" indent="-342900" fontAlgn="base">
                  <a:lnSpc>
                    <a:spcPct val="100000"/>
                  </a:lnSpc>
                  <a:spcBef>
                    <a:spcPct val="20000"/>
                  </a:spcBef>
                  <a:spcAft>
                    <a:spcPct val="0"/>
                  </a:spcAft>
                  <a:buClr>
                    <a:srgbClr val="3333CC"/>
                  </a:buClr>
                  <a:buSzPct val="60000"/>
                  <a:buFont typeface="Wingdings" panose="05000000000000000000" pitchFamily="2" charset="2"/>
                  <a:buChar char="n"/>
                  <a:defRPr/>
                </a:pPr>
                <a:r>
                  <a:rPr lang="fr-FR" sz="2400" dirty="0">
                    <a:solidFill>
                      <a:srgbClr val="000000"/>
                    </a:solidFill>
                    <a:latin typeface="Tahoma"/>
                  </a:rPr>
                  <a:t>La distance euclidienne :</a:t>
                </a:r>
                <a14:m>
                  <m:oMath xmlns:m="http://schemas.openxmlformats.org/officeDocument/2006/math">
                    <m:sSub>
                      <m:sSubPr>
                        <m:ctrlPr>
                          <a:rPr lang="fr-FR" sz="240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𝐷</m:t>
                        </m:r>
                      </m:e>
                      <m:sub>
                        <m:r>
                          <a:rPr lang="fr-FR" sz="2400" b="0" i="1" smtClean="0">
                            <a:solidFill>
                              <a:srgbClr val="000000"/>
                            </a:solidFill>
                            <a:latin typeface="Cambria Math" panose="02040503050406030204" pitchFamily="18" charset="0"/>
                          </a:rPr>
                          <m:t>𝑛</m:t>
                        </m:r>
                      </m:sub>
                    </m:sSub>
                    <m:d>
                      <m:dPr>
                        <m:ctrlPr>
                          <a:rPr lang="fr-FR" sz="2400" i="1" smtClean="0">
                            <a:solidFill>
                              <a:srgbClr val="000000"/>
                            </a:solidFill>
                            <a:latin typeface="Cambria Math" panose="02040503050406030204" pitchFamily="18" charset="0"/>
                          </a:rPr>
                        </m:ctrlPr>
                      </m:dPr>
                      <m:e>
                        <m:sSub>
                          <m:sSubPr>
                            <m:ctrlPr>
                              <a:rPr lang="fr-FR" sz="240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𝑥</m:t>
                            </m:r>
                          </m:e>
                          <m:sub>
                            <m:r>
                              <a:rPr lang="fr-FR" sz="2400" b="0" i="1" smtClean="0">
                                <a:solidFill>
                                  <a:srgbClr val="000000"/>
                                </a:solidFill>
                                <a:latin typeface="Cambria Math" panose="02040503050406030204" pitchFamily="18" charset="0"/>
                              </a:rPr>
                              <m:t>𝑖</m:t>
                            </m:r>
                          </m:sub>
                        </m:sSub>
                        <m:r>
                          <a:rPr lang="fr-FR" sz="2400" b="0" i="1" smtClean="0">
                            <a:solidFill>
                              <a:srgbClr val="000000"/>
                            </a:solidFill>
                            <a:latin typeface="Cambria Math" panose="02040503050406030204" pitchFamily="18" charset="0"/>
                          </a:rPr>
                          <m:t>,</m:t>
                        </m:r>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𝑥</m:t>
                            </m:r>
                          </m:e>
                          <m:sub>
                            <m:r>
                              <a:rPr lang="fr-FR" sz="2400" b="0" i="1" smtClean="0">
                                <a:solidFill>
                                  <a:srgbClr val="000000"/>
                                </a:solidFill>
                                <a:latin typeface="Cambria Math" panose="02040503050406030204" pitchFamily="18" charset="0"/>
                              </a:rPr>
                              <m:t>𝑗</m:t>
                            </m:r>
                          </m:sub>
                        </m:sSub>
                      </m:e>
                    </m:d>
                    <m:r>
                      <a:rPr lang="fr-FR" sz="2400" b="0" i="1" smtClean="0">
                        <a:solidFill>
                          <a:srgbClr val="000000"/>
                        </a:solidFill>
                        <a:latin typeface="Cambria Math" panose="02040503050406030204" pitchFamily="18" charset="0"/>
                      </a:rPr>
                      <m:t>= </m:t>
                    </m:r>
                    <m:rad>
                      <m:radPr>
                        <m:degHide m:val="on"/>
                        <m:ctrlPr>
                          <a:rPr lang="fr-FR" sz="2400" b="0" i="1" smtClean="0">
                            <a:solidFill>
                              <a:srgbClr val="000000"/>
                            </a:solidFill>
                            <a:latin typeface="Cambria Math" panose="02040503050406030204" pitchFamily="18" charset="0"/>
                          </a:rPr>
                        </m:ctrlPr>
                      </m:radPr>
                      <m:deg/>
                      <m:e>
                        <m:nary>
                          <m:naryPr>
                            <m:chr m:val="∑"/>
                            <m:ctrlPr>
                              <a:rPr lang="fr-FR" sz="2400" b="0" i="1" smtClean="0">
                                <a:solidFill>
                                  <a:srgbClr val="000000"/>
                                </a:solidFill>
                                <a:latin typeface="Cambria Math" panose="02040503050406030204" pitchFamily="18" charset="0"/>
                              </a:rPr>
                            </m:ctrlPr>
                          </m:naryPr>
                          <m:sub>
                            <m:r>
                              <m:rPr>
                                <m:brk m:alnAt="23"/>
                              </m:rPr>
                              <a:rPr lang="fr-FR" sz="2400" b="0" i="1" smtClean="0">
                                <a:solidFill>
                                  <a:srgbClr val="000000"/>
                                </a:solidFill>
                                <a:latin typeface="Cambria Math" panose="02040503050406030204" pitchFamily="18" charset="0"/>
                              </a:rPr>
                              <m:t>𝑘</m:t>
                            </m:r>
                            <m:r>
                              <a:rPr lang="fr-FR" sz="2400" b="0" i="1" smtClean="0">
                                <a:solidFill>
                                  <a:srgbClr val="000000"/>
                                </a:solidFill>
                                <a:latin typeface="Cambria Math" panose="02040503050406030204" pitchFamily="18" charset="0"/>
                              </a:rPr>
                              <m:t>=1</m:t>
                            </m:r>
                          </m:sub>
                          <m:sup>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𝑛</m:t>
                                </m:r>
                              </m:e>
                              <m:sub>
                                <m:r>
                                  <a:rPr lang="fr-FR" sz="2400" b="0" i="1" smtClean="0">
                                    <a:solidFill>
                                      <a:srgbClr val="000000"/>
                                    </a:solidFill>
                                    <a:latin typeface="Cambria Math" panose="02040503050406030204" pitchFamily="18" charset="0"/>
                                  </a:rPr>
                                  <m:t>𝑛</m:t>
                                </m:r>
                              </m:sub>
                            </m:sSub>
                          </m:sup>
                          <m:e>
                            <m:sSup>
                              <m:sSupPr>
                                <m:ctrlPr>
                                  <a:rPr lang="fr-FR" sz="2400" b="0" i="1" smtClean="0">
                                    <a:solidFill>
                                      <a:srgbClr val="000000"/>
                                    </a:solidFill>
                                    <a:latin typeface="Cambria Math" panose="02040503050406030204" pitchFamily="18" charset="0"/>
                                  </a:rPr>
                                </m:ctrlPr>
                              </m:sSupPr>
                              <m:e>
                                <m:d>
                                  <m:dPr>
                                    <m:ctrlPr>
                                      <a:rPr lang="fr-FR" sz="2400" i="1">
                                        <a:solidFill>
                                          <a:srgbClr val="000000"/>
                                        </a:solidFill>
                                        <a:latin typeface="Cambria Math" panose="02040503050406030204" pitchFamily="18" charset="0"/>
                                      </a:rPr>
                                    </m:ctrlPr>
                                  </m:dPr>
                                  <m:e>
                                    <m:sSub>
                                      <m:sSubPr>
                                        <m:ctrlPr>
                                          <a:rPr lang="fr-FR" sz="2400" i="1">
                                            <a:solidFill>
                                              <a:srgbClr val="000000"/>
                                            </a:solidFill>
                                            <a:latin typeface="Cambria Math" panose="02040503050406030204" pitchFamily="18" charset="0"/>
                                          </a:rPr>
                                        </m:ctrlPr>
                                      </m:sSubPr>
                                      <m:e>
                                        <m:r>
                                          <a:rPr lang="fr-FR" sz="2400" i="1">
                                            <a:solidFill>
                                              <a:srgbClr val="000000"/>
                                            </a:solidFill>
                                            <a:latin typeface="Cambria Math" panose="02040503050406030204" pitchFamily="18" charset="0"/>
                                          </a:rPr>
                                          <m:t>𝑥</m:t>
                                        </m:r>
                                      </m:e>
                                      <m:sub>
                                        <m:r>
                                          <a:rPr lang="fr-FR" sz="2400" i="1">
                                            <a:solidFill>
                                              <a:srgbClr val="000000"/>
                                            </a:solidFill>
                                            <a:latin typeface="Cambria Math" panose="02040503050406030204" pitchFamily="18" charset="0"/>
                                          </a:rPr>
                                          <m:t>𝑖𝑘</m:t>
                                        </m:r>
                                      </m:sub>
                                    </m:sSub>
                                    <m:r>
                                      <a:rPr lang="fr-FR" sz="2400" i="1">
                                        <a:solidFill>
                                          <a:srgbClr val="000000"/>
                                        </a:solidFill>
                                        <a:latin typeface="Cambria Math" panose="02040503050406030204" pitchFamily="18" charset="0"/>
                                      </a:rPr>
                                      <m:t>−</m:t>
                                    </m:r>
                                    <m:sSub>
                                      <m:sSubPr>
                                        <m:ctrlPr>
                                          <a:rPr lang="fr-FR" sz="2400" i="1">
                                            <a:solidFill>
                                              <a:srgbClr val="000000"/>
                                            </a:solidFill>
                                            <a:latin typeface="Cambria Math" panose="02040503050406030204" pitchFamily="18" charset="0"/>
                                          </a:rPr>
                                        </m:ctrlPr>
                                      </m:sSubPr>
                                      <m:e>
                                        <m:r>
                                          <a:rPr lang="fr-FR" sz="2400" i="1">
                                            <a:solidFill>
                                              <a:srgbClr val="000000"/>
                                            </a:solidFill>
                                            <a:latin typeface="Cambria Math" panose="02040503050406030204" pitchFamily="18" charset="0"/>
                                          </a:rPr>
                                          <m:t>𝑥</m:t>
                                        </m:r>
                                      </m:e>
                                      <m:sub>
                                        <m:r>
                                          <a:rPr lang="fr-FR" sz="2400" i="1">
                                            <a:solidFill>
                                              <a:srgbClr val="000000"/>
                                            </a:solidFill>
                                            <a:latin typeface="Cambria Math" panose="02040503050406030204" pitchFamily="18" charset="0"/>
                                          </a:rPr>
                                          <m:t>𝑗𝑘</m:t>
                                        </m:r>
                                      </m:sub>
                                    </m:sSub>
                                  </m:e>
                                </m:d>
                              </m:e>
                              <m:sup>
                                <m:r>
                                  <a:rPr lang="fr-FR" sz="2400" b="0" i="1" smtClean="0">
                                    <a:solidFill>
                                      <a:srgbClr val="000000"/>
                                    </a:solidFill>
                                    <a:latin typeface="Cambria Math" panose="02040503050406030204" pitchFamily="18" charset="0"/>
                                  </a:rPr>
                                  <m:t>2</m:t>
                                </m:r>
                              </m:sup>
                            </m:sSup>
                          </m:e>
                        </m:nary>
                      </m:e>
                    </m:rad>
                  </m:oMath>
                </a14:m>
                <a:endParaRPr lang="fr-FR" sz="2400" dirty="0">
                  <a:solidFill>
                    <a:srgbClr val="000000"/>
                  </a:solidFill>
                  <a:latin typeface="Tahoma"/>
                </a:endParaRPr>
              </a:p>
              <a:p>
                <a:pPr marL="342900" indent="-342900" fontAlgn="base">
                  <a:lnSpc>
                    <a:spcPct val="100000"/>
                  </a:lnSpc>
                  <a:spcBef>
                    <a:spcPct val="20000"/>
                  </a:spcBef>
                  <a:spcAft>
                    <a:spcPct val="0"/>
                  </a:spcAft>
                  <a:buClr>
                    <a:srgbClr val="3333CC"/>
                  </a:buClr>
                  <a:buSzPct val="60000"/>
                  <a:buFont typeface="Wingdings" panose="05000000000000000000" pitchFamily="2" charset="2"/>
                  <a:buChar char="n"/>
                  <a:defRPr/>
                </a:pPr>
                <a:endParaRPr lang="fr-FR" sz="2400" dirty="0">
                  <a:solidFill>
                    <a:srgbClr val="000000"/>
                  </a:solidFill>
                  <a:latin typeface="Tahoma"/>
                </a:endParaRPr>
              </a:p>
              <a:p>
                <a:pPr marL="342900" indent="-342900" fontAlgn="base">
                  <a:lnSpc>
                    <a:spcPct val="100000"/>
                  </a:lnSpc>
                  <a:spcBef>
                    <a:spcPct val="20000"/>
                  </a:spcBef>
                  <a:spcAft>
                    <a:spcPct val="0"/>
                  </a:spcAft>
                  <a:buClr>
                    <a:srgbClr val="3333CC"/>
                  </a:buClr>
                  <a:buSzPct val="60000"/>
                  <a:buFont typeface="Wingdings" panose="05000000000000000000" pitchFamily="2" charset="2"/>
                  <a:buChar char="n"/>
                  <a:defRPr/>
                </a:pPr>
                <a:r>
                  <a:rPr lang="fr-FR" sz="2400" dirty="0">
                    <a:solidFill>
                      <a:srgbClr val="000000"/>
                    </a:solidFill>
                    <a:latin typeface="Tahoma"/>
                  </a:rPr>
                  <a:t>La distance de Manhattan : </a:t>
                </a:r>
                <a14:m>
                  <m:oMath xmlns:m="http://schemas.openxmlformats.org/officeDocument/2006/math">
                    <m:sSub>
                      <m:sSubPr>
                        <m:ctrlPr>
                          <a:rPr lang="fr-FR" sz="240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𝐷</m:t>
                        </m:r>
                      </m:e>
                      <m:sub>
                        <m:r>
                          <a:rPr lang="fr-FR" sz="2400" b="0" i="1" smtClean="0">
                            <a:solidFill>
                              <a:srgbClr val="000000"/>
                            </a:solidFill>
                            <a:latin typeface="Cambria Math" panose="02040503050406030204" pitchFamily="18" charset="0"/>
                          </a:rPr>
                          <m:t>𝑛</m:t>
                        </m:r>
                      </m:sub>
                    </m:sSub>
                    <m:d>
                      <m:dPr>
                        <m:ctrlPr>
                          <a:rPr lang="fr-FR" sz="2400" i="1" smtClean="0">
                            <a:solidFill>
                              <a:srgbClr val="000000"/>
                            </a:solidFill>
                            <a:latin typeface="Cambria Math" panose="02040503050406030204" pitchFamily="18" charset="0"/>
                          </a:rPr>
                        </m:ctrlPr>
                      </m:dPr>
                      <m:e>
                        <m:sSub>
                          <m:sSubPr>
                            <m:ctrlPr>
                              <a:rPr lang="fr-FR" sz="240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𝑥</m:t>
                            </m:r>
                          </m:e>
                          <m:sub>
                            <m:r>
                              <a:rPr lang="fr-FR" sz="2400" b="0" i="1" smtClean="0">
                                <a:solidFill>
                                  <a:srgbClr val="000000"/>
                                </a:solidFill>
                                <a:latin typeface="Cambria Math" panose="02040503050406030204" pitchFamily="18" charset="0"/>
                              </a:rPr>
                              <m:t>𝑖</m:t>
                            </m:r>
                          </m:sub>
                        </m:sSub>
                        <m:r>
                          <a:rPr lang="fr-FR" sz="2400" b="0" i="1" smtClean="0">
                            <a:solidFill>
                              <a:srgbClr val="000000"/>
                            </a:solidFill>
                            <a:latin typeface="Cambria Math" panose="02040503050406030204" pitchFamily="18" charset="0"/>
                          </a:rPr>
                          <m:t>,</m:t>
                        </m:r>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𝑥</m:t>
                            </m:r>
                          </m:e>
                          <m:sub>
                            <m:r>
                              <a:rPr lang="fr-FR" sz="2400" b="0" i="1" smtClean="0">
                                <a:solidFill>
                                  <a:srgbClr val="000000"/>
                                </a:solidFill>
                                <a:latin typeface="Cambria Math" panose="02040503050406030204" pitchFamily="18" charset="0"/>
                              </a:rPr>
                              <m:t>𝑗</m:t>
                            </m:r>
                          </m:sub>
                        </m:sSub>
                      </m:e>
                    </m:d>
                    <m:r>
                      <a:rPr lang="fr-FR" sz="2400" b="0" i="1" smtClean="0">
                        <a:solidFill>
                          <a:srgbClr val="000000"/>
                        </a:solidFill>
                        <a:latin typeface="Cambria Math" panose="02040503050406030204" pitchFamily="18" charset="0"/>
                      </a:rPr>
                      <m:t>= </m:t>
                    </m:r>
                    <m:nary>
                      <m:naryPr>
                        <m:chr m:val="∑"/>
                        <m:ctrlPr>
                          <a:rPr lang="fr-FR" sz="2400" b="0" i="1" smtClean="0">
                            <a:solidFill>
                              <a:srgbClr val="000000"/>
                            </a:solidFill>
                            <a:latin typeface="Cambria Math" panose="02040503050406030204" pitchFamily="18" charset="0"/>
                          </a:rPr>
                        </m:ctrlPr>
                      </m:naryPr>
                      <m:sub>
                        <m:r>
                          <m:rPr>
                            <m:brk m:alnAt="23"/>
                          </m:rPr>
                          <a:rPr lang="fr-FR" sz="2400" b="0" i="1" smtClean="0">
                            <a:solidFill>
                              <a:srgbClr val="000000"/>
                            </a:solidFill>
                            <a:latin typeface="Cambria Math" panose="02040503050406030204" pitchFamily="18" charset="0"/>
                          </a:rPr>
                          <m:t>𝑘</m:t>
                        </m:r>
                        <m:r>
                          <a:rPr lang="fr-FR" sz="2400" b="0" i="1" smtClean="0">
                            <a:solidFill>
                              <a:srgbClr val="000000"/>
                            </a:solidFill>
                            <a:latin typeface="Cambria Math" panose="02040503050406030204" pitchFamily="18" charset="0"/>
                          </a:rPr>
                          <m:t>=1</m:t>
                        </m:r>
                      </m:sub>
                      <m:sup>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𝑛</m:t>
                            </m:r>
                          </m:e>
                          <m:sub>
                            <m:r>
                              <a:rPr lang="fr-FR" sz="2400" b="0" i="1" smtClean="0">
                                <a:solidFill>
                                  <a:srgbClr val="000000"/>
                                </a:solidFill>
                                <a:latin typeface="Cambria Math" panose="02040503050406030204" pitchFamily="18" charset="0"/>
                              </a:rPr>
                              <m:t>𝑛</m:t>
                            </m:r>
                          </m:sub>
                        </m:sSub>
                      </m:sup>
                      <m:e>
                        <m:d>
                          <m:dPr>
                            <m:begChr m:val="|"/>
                            <m:endChr m:val="|"/>
                            <m:ctrlPr>
                              <a:rPr lang="fr-FR" sz="2400" b="0" i="1" smtClean="0">
                                <a:solidFill>
                                  <a:srgbClr val="000000"/>
                                </a:solidFill>
                                <a:latin typeface="Cambria Math" panose="02040503050406030204" pitchFamily="18" charset="0"/>
                              </a:rPr>
                            </m:ctrlPr>
                          </m:dPr>
                          <m:e>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𝑥</m:t>
                                </m:r>
                              </m:e>
                              <m:sub>
                                <m:r>
                                  <a:rPr lang="fr-FR" sz="2400" b="0" i="1" smtClean="0">
                                    <a:solidFill>
                                      <a:srgbClr val="000000"/>
                                    </a:solidFill>
                                    <a:latin typeface="Cambria Math" panose="02040503050406030204" pitchFamily="18" charset="0"/>
                                  </a:rPr>
                                  <m:t>𝑖𝑘</m:t>
                                </m:r>
                              </m:sub>
                            </m:sSub>
                            <m:r>
                              <a:rPr lang="fr-FR" sz="2400" b="0" i="1" smtClean="0">
                                <a:solidFill>
                                  <a:srgbClr val="000000"/>
                                </a:solidFill>
                                <a:latin typeface="Cambria Math" panose="02040503050406030204" pitchFamily="18" charset="0"/>
                              </a:rPr>
                              <m:t>−</m:t>
                            </m:r>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𝑥</m:t>
                                </m:r>
                              </m:e>
                              <m:sub>
                                <m:r>
                                  <a:rPr lang="fr-FR" sz="2400" b="0" i="1" smtClean="0">
                                    <a:solidFill>
                                      <a:srgbClr val="000000"/>
                                    </a:solidFill>
                                    <a:latin typeface="Cambria Math" panose="02040503050406030204" pitchFamily="18" charset="0"/>
                                  </a:rPr>
                                  <m:t>𝑗𝑘</m:t>
                                </m:r>
                              </m:sub>
                            </m:sSub>
                          </m:e>
                        </m:d>
                      </m:e>
                    </m:nary>
                  </m:oMath>
                </a14:m>
                <a:endParaRPr lang="fr-FR" sz="2400" dirty="0">
                  <a:solidFill>
                    <a:srgbClr val="000000"/>
                  </a:solidFill>
                  <a:latin typeface="Tahoma"/>
                </a:endParaRPr>
              </a:p>
              <a:p>
                <a:pPr marL="342900" indent="-342900" fontAlgn="base">
                  <a:lnSpc>
                    <a:spcPct val="100000"/>
                  </a:lnSpc>
                  <a:spcBef>
                    <a:spcPct val="20000"/>
                  </a:spcBef>
                  <a:spcAft>
                    <a:spcPct val="0"/>
                  </a:spcAft>
                  <a:buClr>
                    <a:srgbClr val="3333CC"/>
                  </a:buClr>
                  <a:buSzPct val="60000"/>
                  <a:buFont typeface="Wingdings" panose="05000000000000000000" pitchFamily="2" charset="2"/>
                  <a:buChar char="n"/>
                  <a:defRPr/>
                </a:pPr>
                <a:endParaRPr lang="fr-FR" sz="2400" dirty="0">
                  <a:solidFill>
                    <a:srgbClr val="000000"/>
                  </a:solidFill>
                  <a:latin typeface="Tahoma"/>
                </a:endParaRPr>
              </a:p>
              <a:p>
                <a:pPr marL="342900" indent="-342900" fontAlgn="base">
                  <a:lnSpc>
                    <a:spcPct val="100000"/>
                  </a:lnSpc>
                  <a:spcBef>
                    <a:spcPct val="20000"/>
                  </a:spcBef>
                  <a:spcAft>
                    <a:spcPct val="0"/>
                  </a:spcAft>
                  <a:buClr>
                    <a:srgbClr val="3333CC"/>
                  </a:buClr>
                  <a:buSzPct val="60000"/>
                  <a:buFont typeface="Wingdings" panose="05000000000000000000" pitchFamily="2" charset="2"/>
                  <a:buChar char="n"/>
                  <a:defRPr/>
                </a:pPr>
                <a:r>
                  <a:rPr lang="fr-FR" sz="2400" dirty="0">
                    <a:solidFill>
                      <a:srgbClr val="000000"/>
                    </a:solidFill>
                    <a:latin typeface="Tahoma"/>
                  </a:rPr>
                  <a:t>La distance de Minkowski : </a:t>
                </a:r>
                <a14:m>
                  <m:oMath xmlns:m="http://schemas.openxmlformats.org/officeDocument/2006/math">
                    <m:sSub>
                      <m:sSubPr>
                        <m:ctrlPr>
                          <a:rPr lang="fr-FR" sz="240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𝐷</m:t>
                        </m:r>
                      </m:e>
                      <m:sub>
                        <m:r>
                          <a:rPr lang="fr-FR" sz="2400" b="0" i="1" smtClean="0">
                            <a:solidFill>
                              <a:srgbClr val="000000"/>
                            </a:solidFill>
                            <a:latin typeface="Cambria Math" panose="02040503050406030204" pitchFamily="18" charset="0"/>
                          </a:rPr>
                          <m:t>𝑛𝑝</m:t>
                        </m:r>
                      </m:sub>
                    </m:sSub>
                    <m:d>
                      <m:dPr>
                        <m:ctrlPr>
                          <a:rPr lang="fr-FR" sz="2400" i="1" smtClean="0">
                            <a:solidFill>
                              <a:srgbClr val="000000"/>
                            </a:solidFill>
                            <a:latin typeface="Cambria Math" panose="02040503050406030204" pitchFamily="18" charset="0"/>
                          </a:rPr>
                        </m:ctrlPr>
                      </m:dPr>
                      <m:e>
                        <m:sSub>
                          <m:sSubPr>
                            <m:ctrlPr>
                              <a:rPr lang="fr-FR" sz="240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𝑥</m:t>
                            </m:r>
                          </m:e>
                          <m:sub>
                            <m:r>
                              <a:rPr lang="fr-FR" sz="2400" b="0" i="1" smtClean="0">
                                <a:solidFill>
                                  <a:srgbClr val="000000"/>
                                </a:solidFill>
                                <a:latin typeface="Cambria Math" panose="02040503050406030204" pitchFamily="18" charset="0"/>
                              </a:rPr>
                              <m:t>𝑖</m:t>
                            </m:r>
                          </m:sub>
                        </m:sSub>
                        <m:r>
                          <a:rPr lang="fr-FR" sz="2400" b="0" i="1" smtClean="0">
                            <a:solidFill>
                              <a:srgbClr val="000000"/>
                            </a:solidFill>
                            <a:latin typeface="Cambria Math" panose="02040503050406030204" pitchFamily="18" charset="0"/>
                          </a:rPr>
                          <m:t>,</m:t>
                        </m:r>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𝑥</m:t>
                            </m:r>
                          </m:e>
                          <m:sub>
                            <m:r>
                              <a:rPr lang="fr-FR" sz="2400" b="0" i="1" smtClean="0">
                                <a:solidFill>
                                  <a:srgbClr val="000000"/>
                                </a:solidFill>
                                <a:latin typeface="Cambria Math" panose="02040503050406030204" pitchFamily="18" charset="0"/>
                              </a:rPr>
                              <m:t>𝑗</m:t>
                            </m:r>
                          </m:sub>
                        </m:sSub>
                      </m:e>
                    </m:d>
                    <m:r>
                      <a:rPr lang="fr-FR" sz="2400" b="0" i="1" smtClean="0">
                        <a:solidFill>
                          <a:srgbClr val="000000"/>
                        </a:solidFill>
                        <a:latin typeface="Cambria Math" panose="02040503050406030204" pitchFamily="18" charset="0"/>
                      </a:rPr>
                      <m:t>= </m:t>
                    </m:r>
                    <m:sSup>
                      <m:sSupPr>
                        <m:ctrlPr>
                          <a:rPr lang="fr-FR" sz="2400" b="0" i="1" smtClean="0">
                            <a:solidFill>
                              <a:srgbClr val="000000"/>
                            </a:solidFill>
                            <a:latin typeface="Cambria Math" panose="02040503050406030204" pitchFamily="18" charset="0"/>
                          </a:rPr>
                        </m:ctrlPr>
                      </m:sSupPr>
                      <m:e>
                        <m:d>
                          <m:dPr>
                            <m:ctrlPr>
                              <a:rPr lang="fr-FR" sz="2400" b="0" i="1" smtClean="0">
                                <a:solidFill>
                                  <a:srgbClr val="000000"/>
                                </a:solidFill>
                                <a:latin typeface="Cambria Math" panose="02040503050406030204" pitchFamily="18" charset="0"/>
                              </a:rPr>
                            </m:ctrlPr>
                          </m:dPr>
                          <m:e>
                            <m:nary>
                              <m:naryPr>
                                <m:chr m:val="∑"/>
                                <m:ctrlPr>
                                  <a:rPr lang="fr-FR" sz="2400" b="0" i="1" smtClean="0">
                                    <a:solidFill>
                                      <a:srgbClr val="000000"/>
                                    </a:solidFill>
                                    <a:latin typeface="Cambria Math" panose="02040503050406030204" pitchFamily="18" charset="0"/>
                                  </a:rPr>
                                </m:ctrlPr>
                              </m:naryPr>
                              <m:sub>
                                <m:r>
                                  <m:rPr>
                                    <m:brk m:alnAt="23"/>
                                  </m:rPr>
                                  <a:rPr lang="fr-FR" sz="2400" b="0" i="1" smtClean="0">
                                    <a:solidFill>
                                      <a:srgbClr val="000000"/>
                                    </a:solidFill>
                                    <a:latin typeface="Cambria Math" panose="02040503050406030204" pitchFamily="18" charset="0"/>
                                  </a:rPr>
                                  <m:t>𝑘</m:t>
                                </m:r>
                                <m:r>
                                  <a:rPr lang="fr-FR" sz="2400" b="0" i="1" smtClean="0">
                                    <a:solidFill>
                                      <a:srgbClr val="000000"/>
                                    </a:solidFill>
                                    <a:latin typeface="Cambria Math" panose="02040503050406030204" pitchFamily="18" charset="0"/>
                                  </a:rPr>
                                  <m:t>=1</m:t>
                                </m:r>
                              </m:sub>
                              <m:sup>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𝑛</m:t>
                                    </m:r>
                                  </m:e>
                                  <m:sub>
                                    <m:r>
                                      <a:rPr lang="fr-FR" sz="2400" b="0" i="1" smtClean="0">
                                        <a:solidFill>
                                          <a:srgbClr val="000000"/>
                                        </a:solidFill>
                                        <a:latin typeface="Cambria Math" panose="02040503050406030204" pitchFamily="18" charset="0"/>
                                      </a:rPr>
                                      <m:t>𝑛</m:t>
                                    </m:r>
                                  </m:sub>
                                </m:sSub>
                              </m:sup>
                              <m:e>
                                <m:sSup>
                                  <m:sSupPr>
                                    <m:ctrlPr>
                                      <a:rPr lang="fr-FR" sz="2400" b="0" i="1" smtClean="0">
                                        <a:solidFill>
                                          <a:srgbClr val="000000"/>
                                        </a:solidFill>
                                        <a:latin typeface="Cambria Math" panose="02040503050406030204" pitchFamily="18" charset="0"/>
                                      </a:rPr>
                                    </m:ctrlPr>
                                  </m:sSupPr>
                                  <m:e>
                                    <m:d>
                                      <m:dPr>
                                        <m:ctrlPr>
                                          <a:rPr lang="fr-FR" sz="2400" b="0" i="1" smtClean="0">
                                            <a:solidFill>
                                              <a:srgbClr val="000000"/>
                                            </a:solidFill>
                                            <a:latin typeface="Cambria Math" panose="02040503050406030204" pitchFamily="18" charset="0"/>
                                          </a:rPr>
                                        </m:ctrlPr>
                                      </m:dPr>
                                      <m:e>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𝑥</m:t>
                                            </m:r>
                                          </m:e>
                                          <m:sub>
                                            <m:r>
                                              <a:rPr lang="fr-FR" sz="2400" b="0" i="1" smtClean="0">
                                                <a:solidFill>
                                                  <a:srgbClr val="000000"/>
                                                </a:solidFill>
                                                <a:latin typeface="Cambria Math" panose="02040503050406030204" pitchFamily="18" charset="0"/>
                                              </a:rPr>
                                              <m:t>𝑖𝑘</m:t>
                                            </m:r>
                                          </m:sub>
                                        </m:sSub>
                                        <m:r>
                                          <a:rPr lang="fr-FR" sz="2400" b="0" i="1" smtClean="0">
                                            <a:solidFill>
                                              <a:srgbClr val="000000"/>
                                            </a:solidFill>
                                            <a:latin typeface="Cambria Math" panose="02040503050406030204" pitchFamily="18" charset="0"/>
                                          </a:rPr>
                                          <m:t>−</m:t>
                                        </m:r>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𝑥</m:t>
                                            </m:r>
                                          </m:e>
                                          <m:sub>
                                            <m:r>
                                              <a:rPr lang="fr-FR" sz="2400" b="0" i="1" smtClean="0">
                                                <a:solidFill>
                                                  <a:srgbClr val="000000"/>
                                                </a:solidFill>
                                                <a:latin typeface="Cambria Math" panose="02040503050406030204" pitchFamily="18" charset="0"/>
                                              </a:rPr>
                                              <m:t>𝑗𝑘</m:t>
                                            </m:r>
                                          </m:sub>
                                        </m:sSub>
                                      </m:e>
                                    </m:d>
                                  </m:e>
                                  <m:sup>
                                    <m:r>
                                      <a:rPr lang="fr-FR" sz="2400" b="0" i="1" smtClean="0">
                                        <a:solidFill>
                                          <a:srgbClr val="000000"/>
                                        </a:solidFill>
                                        <a:latin typeface="Cambria Math" panose="02040503050406030204" pitchFamily="18" charset="0"/>
                                      </a:rPr>
                                      <m:t>2</m:t>
                                    </m:r>
                                  </m:sup>
                                </m:sSup>
                              </m:e>
                            </m:nary>
                          </m:e>
                        </m:d>
                      </m:e>
                      <m:sup>
                        <m:r>
                          <a:rPr lang="fr-FR" sz="2400" b="0" i="1" smtClean="0">
                            <a:solidFill>
                              <a:srgbClr val="000000"/>
                            </a:solidFill>
                            <a:latin typeface="Cambria Math" panose="02040503050406030204" pitchFamily="18" charset="0"/>
                          </a:rPr>
                          <m:t>2</m:t>
                        </m:r>
                      </m:sup>
                    </m:sSup>
                  </m:oMath>
                </a14:m>
                <a:endParaRPr lang="fr-FR" sz="2400" b="0" dirty="0">
                  <a:solidFill>
                    <a:srgbClr val="000000"/>
                  </a:solidFill>
                  <a:latin typeface="Tahoma"/>
                </a:endParaRPr>
              </a:p>
              <a:p>
                <a:pPr marL="0" indent="0" fontAlgn="base">
                  <a:lnSpc>
                    <a:spcPct val="100000"/>
                  </a:lnSpc>
                  <a:spcBef>
                    <a:spcPct val="20000"/>
                  </a:spcBef>
                  <a:spcAft>
                    <a:spcPct val="0"/>
                  </a:spcAft>
                  <a:buClr>
                    <a:srgbClr val="3333CC"/>
                  </a:buClr>
                  <a:buSzPct val="60000"/>
                  <a:buNone/>
                  <a:defRPr/>
                </a:pPr>
                <a:endParaRPr lang="fr-FR" sz="2400" b="0" dirty="0">
                  <a:solidFill>
                    <a:srgbClr val="000000"/>
                  </a:solidFill>
                  <a:latin typeface="Tahoma"/>
                </a:endParaRPr>
              </a:p>
              <a:p>
                <a:pPr marL="0" indent="0" fontAlgn="base">
                  <a:lnSpc>
                    <a:spcPct val="100000"/>
                  </a:lnSpc>
                  <a:spcBef>
                    <a:spcPct val="20000"/>
                  </a:spcBef>
                  <a:spcAft>
                    <a:spcPct val="0"/>
                  </a:spcAft>
                  <a:buClr>
                    <a:srgbClr val="3333CC"/>
                  </a:buClr>
                  <a:buSzPct val="60000"/>
                  <a:buNone/>
                  <a:defRPr/>
                </a:pPr>
                <a:endParaRPr lang="fr-FR" sz="2400" dirty="0">
                  <a:solidFill>
                    <a:srgbClr val="000000"/>
                  </a:solidFill>
                  <a:latin typeface="Tahoma"/>
                </a:endParaRPr>
              </a:p>
            </p:txBody>
          </p:sp>
        </mc:Choice>
        <mc:Fallback xmlns="">
          <p:sp>
            <p:nvSpPr>
              <p:cNvPr id="3" name="Espace réservé du contenu 2">
                <a:extLst>
                  <a:ext uri="{FF2B5EF4-FFF2-40B4-BE49-F238E27FC236}">
                    <a16:creationId xmlns:a16="http://schemas.microsoft.com/office/drawing/2014/main" id="{EFA4961B-D35A-40CC-B559-147EC04C0C02}"/>
                  </a:ext>
                </a:extLst>
              </p:cNvPr>
              <p:cNvSpPr>
                <a:spLocks noGrp="1" noRot="1" noChangeAspect="1" noMove="1" noResize="1" noEditPoints="1" noAdjustHandles="1" noChangeArrowheads="1" noChangeShapeType="1" noTextEdit="1"/>
              </p:cNvSpPr>
              <p:nvPr>
                <p:ph idx="1"/>
              </p:nvPr>
            </p:nvSpPr>
            <p:spPr>
              <a:blipFill>
                <a:blip r:embed="rId2"/>
                <a:stretch>
                  <a:fillRect l="-752"/>
                </a:stretch>
              </a:blipFill>
            </p:spPr>
            <p:txBody>
              <a:bodyPr/>
              <a:lstStyle/>
              <a:p>
                <a:r>
                  <a:rPr lang="fr-FR">
                    <a:noFill/>
                  </a:rPr>
                  <a:t> </a:t>
                </a:r>
              </a:p>
            </p:txBody>
          </p:sp>
        </mc:Fallback>
      </mc:AlternateContent>
      <p:sp>
        <p:nvSpPr>
          <p:cNvPr id="6" name="Espace réservé du numéro de diapositive 5">
            <a:extLst>
              <a:ext uri="{FF2B5EF4-FFF2-40B4-BE49-F238E27FC236}">
                <a16:creationId xmlns:a16="http://schemas.microsoft.com/office/drawing/2014/main" id="{4CD6BD3E-BC96-46EE-A2BE-9671266DD2E0}"/>
              </a:ext>
            </a:extLst>
          </p:cNvPr>
          <p:cNvSpPr>
            <a:spLocks noGrp="1"/>
          </p:cNvSpPr>
          <p:nvPr>
            <p:ph type="sldNum" sz="quarter" idx="12"/>
          </p:nvPr>
        </p:nvSpPr>
        <p:spPr/>
        <p:txBody>
          <a:bodyPr/>
          <a:lstStyle/>
          <a:p>
            <a:fld id="{F54A3231-3632-4722-BDDC-460418050467}" type="slidenum">
              <a:rPr lang="fr-FR" smtClean="0"/>
              <a:t>73</a:t>
            </a:fld>
            <a:endParaRPr lang="fr-FR" dirty="0"/>
          </a:p>
        </p:txBody>
      </p:sp>
    </p:spTree>
    <p:extLst>
      <p:ext uri="{BB962C8B-B14F-4D97-AF65-F5344CB8AC3E}">
        <p14:creationId xmlns:p14="http://schemas.microsoft.com/office/powerpoint/2010/main" val="40000055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85C30C6-89E5-4CF0-AFEB-3E11D548F88B}"/>
                  </a:ext>
                </a:extLst>
              </p:cNvPr>
              <p:cNvSpPr>
                <a:spLocks noGrp="1"/>
              </p:cNvSpPr>
              <p:nvPr>
                <p:ph idx="1"/>
              </p:nvPr>
            </p:nvSpPr>
            <p:spPr>
              <a:xfrm>
                <a:off x="2093843" y="2133599"/>
                <a:ext cx="9410769" cy="4359965"/>
              </a:xfrm>
            </p:spPr>
            <p:txBody>
              <a:bodyPr/>
              <a:lstStyle/>
              <a:p>
                <a:pPr marL="342900" marR="0" lvl="0" indent="-342900" algn="l" defTabSz="457200" rtl="0" eaLnBrk="1" fontAlgn="auto" latinLnBrk="0" hangingPunct="1">
                  <a:lnSpc>
                    <a:spcPct val="150000"/>
                  </a:lnSpc>
                  <a:spcBef>
                    <a:spcPts val="1000"/>
                  </a:spcBef>
                  <a:spcAft>
                    <a:spcPts val="0"/>
                  </a:spcAft>
                  <a:buClr>
                    <a:srgbClr val="0070C0"/>
                  </a:buClr>
                  <a:buSzPct val="150000"/>
                  <a:buFont typeface="Wingdings" panose="05000000000000000000" pitchFamily="2" charset="2"/>
                  <a:buChar char="§"/>
                  <a:tabLst/>
                  <a:defRPr/>
                </a:pPr>
                <a:r>
                  <a:rPr kumimoji="0" lang="fr-FR"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La distance euclidienne pondéré par l’inverse de la variance : </a:t>
                </a:r>
                <a:r>
                  <a:rPr kumimoji="0" lang="fr-FR"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Permet d’éliminer les problèmes de différences d’échelles entre les variables. Peut être obtenue en appliquant la distance euclidienne sur données réduites.</a:t>
                </a:r>
              </a:p>
              <a:p>
                <a:pPr marL="0" marR="0" lvl="0" indent="0" algn="l" defTabSz="457200" rtl="0" eaLnBrk="1" fontAlgn="auto" latinLnBrk="0" hangingPunct="1">
                  <a:lnSpc>
                    <a:spcPct val="150000"/>
                  </a:lnSpc>
                  <a:spcBef>
                    <a:spcPts val="1000"/>
                  </a:spcBef>
                  <a:spcAft>
                    <a:spcPts val="0"/>
                  </a:spcAft>
                  <a:buClr>
                    <a:srgbClr val="0070C0"/>
                  </a:buClr>
                  <a:buSzPct val="150000"/>
                  <a:buNone/>
                  <a:tabLst/>
                  <a:defRPr/>
                </a:pPr>
                <a:r>
                  <a:rPr kumimoji="0" lang="fr-FR" sz="1800" b="0" u="none" strike="noStrike" kern="1200" cap="none" spc="0" normalizeH="0" baseline="0" noProof="0" dirty="0">
                    <a:ln>
                      <a:noFill/>
                    </a:ln>
                    <a:solidFill>
                      <a:prstClr val="black">
                        <a:lumMod val="75000"/>
                        <a:lumOff val="25000"/>
                      </a:prstClr>
                    </a:solidFill>
                    <a:effectLst/>
                    <a:uLnTx/>
                    <a:uFillTx/>
                    <a:ea typeface="+mn-ea"/>
                    <a:cs typeface="+mn-cs"/>
                  </a:rPr>
                  <a:t>				</a:t>
                </a:r>
                <a14:m>
                  <m:oMath xmlns:m="http://schemas.openxmlformats.org/officeDocument/2006/math">
                    <m:sSup>
                      <m:sSupPr>
                        <m:ctrlP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ctrlPr>
                      </m:sSupPr>
                      <m:e>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𝑑</m:t>
                        </m:r>
                      </m:e>
                      <m:sup>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2</m:t>
                        </m:r>
                      </m:sup>
                    </m:sSup>
                    <m:d>
                      <m:dPr>
                        <m:ctrlP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ctrlPr>
                      </m:dPr>
                      <m:e>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𝑎</m:t>
                        </m:r>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𝑏</m:t>
                        </m:r>
                      </m:e>
                    </m:d>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 </m:t>
                    </m:r>
                    <m:nary>
                      <m:naryPr>
                        <m:chr m:val="∑"/>
                        <m:ctrlP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ctrlPr>
                      </m:naryPr>
                      <m:sub>
                        <m:r>
                          <m:rPr>
                            <m:brk m:alnAt="23"/>
                          </m:rP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𝑗</m:t>
                        </m:r>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=1</m:t>
                        </m:r>
                      </m:sub>
                      <m:sup>
                        <m:sSub>
                          <m:sSubPr>
                            <m:ctrlP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𝑛</m:t>
                            </m:r>
                          </m:e>
                          <m:sub>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𝑛</m:t>
                            </m:r>
                          </m:sub>
                        </m:sSub>
                      </m:sup>
                      <m:e>
                        <m:f>
                          <m:fPr>
                            <m:ctrlP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ctrlPr>
                          </m:fPr>
                          <m:num>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1</m:t>
                            </m:r>
                          </m:num>
                          <m:den>
                            <m:sSup>
                              <m:sSupPr>
                                <m:ctrlP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ctrlPr>
                              </m:sSupPr>
                              <m:e>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Cambria Math" panose="02040503050406030204" pitchFamily="18" charset="0"/>
                                  </a:rPr>
                                  <m:t>𝜕</m:t>
                                </m:r>
                              </m:e>
                              <m:sup>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2</m:t>
                                </m:r>
                              </m:sup>
                            </m:sSup>
                          </m:den>
                        </m:f>
                        <m:sSup>
                          <m:sSupPr>
                            <m:ctrlP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ctrlPr>
                          </m:sSupPr>
                          <m:e>
                            <m:d>
                              <m:dPr>
                                <m:ctrlP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ctrlPr>
                              </m:dPr>
                              <m:e>
                                <m:sSub>
                                  <m:sSubPr>
                                    <m:ctrlP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𝑖𝑘</m:t>
                                    </m:r>
                                  </m:sub>
                                </m:sSub>
                                <m:d>
                                  <m:dPr>
                                    <m:ctrlP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ctrlPr>
                                  </m:dPr>
                                  <m:e>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𝑎</m:t>
                                    </m:r>
                                  </m:e>
                                </m:d>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m:t>
                                </m:r>
                                <m:sSub>
                                  <m:sSubPr>
                                    <m:ctrlP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ctrlPr>
                                  </m:sSubPr>
                                  <m:e>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𝑥</m:t>
                                    </m:r>
                                  </m:e>
                                  <m:sub>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𝑗𝑘</m:t>
                                    </m:r>
                                  </m:sub>
                                </m:sSub>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m:t>
                                </m:r>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𝑏</m:t>
                                </m:r>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m:t>
                                </m:r>
                              </m:e>
                            </m:d>
                          </m:e>
                          <m:sup>
                            <m:r>
                              <a:rPr kumimoji="0" lang="fr-FR" sz="1800" b="0" i="1" u="none" strike="noStrike" kern="1200" cap="none" spc="0" normalizeH="0" baseline="0" noProof="0" smtClean="0">
                                <a:ln>
                                  <a:noFill/>
                                </a:ln>
                                <a:solidFill>
                                  <a:prstClr val="black">
                                    <a:lumMod val="75000"/>
                                    <a:lumOff val="25000"/>
                                  </a:prstClr>
                                </a:solidFill>
                                <a:effectLst/>
                                <a:uLnTx/>
                                <a:uFillTx/>
                                <a:latin typeface="Cambria Math" panose="02040503050406030204" pitchFamily="18" charset="0"/>
                                <a:ea typeface="+mn-ea"/>
                                <a:cs typeface="+mn-cs"/>
                              </a:rPr>
                              <m:t>2</m:t>
                            </m:r>
                          </m:sup>
                        </m:sSup>
                      </m:e>
                    </m:nary>
                  </m:oMath>
                </a14:m>
                <a:r>
                  <a:rPr kumimoji="0" lang="fr-FR"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R="0" lvl="0" algn="l" defTabSz="457200" rtl="0" eaLnBrk="1" fontAlgn="auto" latinLnBrk="0" hangingPunct="1">
                  <a:lnSpc>
                    <a:spcPct val="150000"/>
                  </a:lnSpc>
                  <a:spcBef>
                    <a:spcPts val="1000"/>
                  </a:spcBef>
                  <a:spcAft>
                    <a:spcPts val="0"/>
                  </a:spcAft>
                  <a:buClr>
                    <a:srgbClr val="0070C0"/>
                  </a:buClr>
                  <a:buSzPct val="150000"/>
                  <a:buFont typeface="Wingdings" panose="05000000000000000000" pitchFamily="2" charset="2"/>
                  <a:buChar char="§"/>
                  <a:tabLst/>
                  <a:defRPr/>
                </a:pPr>
                <a:r>
                  <a:rPr lang="fr-FR" b="1" dirty="0">
                    <a:solidFill>
                      <a:prstClr val="black">
                        <a:lumMod val="75000"/>
                        <a:lumOff val="25000"/>
                      </a:prstClr>
                    </a:solidFill>
                    <a:latin typeface="Century Gothic" panose="020B0502020202020204"/>
                  </a:rPr>
                  <a:t>La distance de Ward : </a:t>
                </a:r>
                <a:r>
                  <a:rPr lang="fr-FR" dirty="0">
                    <a:solidFill>
                      <a:prstClr val="black">
                        <a:lumMod val="75000"/>
                        <a:lumOff val="25000"/>
                      </a:prstClr>
                    </a:solidFill>
                    <a:latin typeface="Century Gothic" panose="020B0502020202020204"/>
                  </a:rPr>
                  <a:t>La distance entre deux groupes est comptabilisée à partir de la distance(pondérée) entre les barycentres. </a:t>
                </a:r>
              </a:p>
              <a:p>
                <a:pPr marL="0" marR="0" lvl="0" indent="0" algn="l" defTabSz="457200" rtl="0" eaLnBrk="1" fontAlgn="auto" latinLnBrk="0" hangingPunct="1">
                  <a:lnSpc>
                    <a:spcPct val="150000"/>
                  </a:lnSpc>
                  <a:spcBef>
                    <a:spcPts val="1000"/>
                  </a:spcBef>
                  <a:spcAft>
                    <a:spcPts val="0"/>
                  </a:spcAft>
                  <a:buClr>
                    <a:srgbClr val="0070C0"/>
                  </a:buClr>
                  <a:buSzPct val="150000"/>
                  <a:buNone/>
                  <a:tabLst/>
                  <a:defRPr/>
                </a:pPr>
                <a14:m>
                  <m:oMathPara xmlns:m="http://schemas.openxmlformats.org/officeDocument/2006/math">
                    <m:oMathParaPr>
                      <m:jc m:val="centerGroup"/>
                    </m:oMathParaPr>
                    <m:oMath xmlns:m="http://schemas.openxmlformats.org/officeDocument/2006/math">
                      <m:sSup>
                        <m:sSupPr>
                          <m:ctrlPr>
                            <a:rPr lang="fr-FR" i="1" smtClean="0">
                              <a:solidFill>
                                <a:prstClr val="black">
                                  <a:lumMod val="75000"/>
                                  <a:lumOff val="25000"/>
                                </a:prstClr>
                              </a:solidFill>
                              <a:latin typeface="Cambria Math" panose="02040503050406030204" pitchFamily="18" charset="0"/>
                            </a:rPr>
                          </m:ctrlPr>
                        </m:sSupPr>
                        <m:e>
                          <m:r>
                            <a:rPr lang="fr-FR" b="0" i="1" smtClean="0">
                              <a:solidFill>
                                <a:prstClr val="black">
                                  <a:lumMod val="75000"/>
                                  <a:lumOff val="25000"/>
                                </a:prstClr>
                              </a:solidFill>
                              <a:latin typeface="Cambria Math" panose="02040503050406030204" pitchFamily="18" charset="0"/>
                            </a:rPr>
                            <m:t>𝑑</m:t>
                          </m:r>
                          <m:r>
                            <a:rPr lang="fr-FR" b="0" i="1" smtClean="0">
                              <a:solidFill>
                                <a:prstClr val="black">
                                  <a:lumMod val="75000"/>
                                  <a:lumOff val="25000"/>
                                </a:prstClr>
                              </a:solidFill>
                              <a:latin typeface="Cambria Math" panose="02040503050406030204" pitchFamily="18" charset="0"/>
                            </a:rPr>
                            <m:t>(</m:t>
                          </m:r>
                          <m:sSub>
                            <m:sSubPr>
                              <m:ctrlPr>
                                <a:rPr lang="fr-FR" b="0" i="1" smtClean="0">
                                  <a:solidFill>
                                    <a:prstClr val="black">
                                      <a:lumMod val="75000"/>
                                      <a:lumOff val="25000"/>
                                    </a:prstClr>
                                  </a:solidFill>
                                  <a:latin typeface="Cambria Math" panose="02040503050406030204" pitchFamily="18" charset="0"/>
                                </a:rPr>
                              </m:ctrlPr>
                            </m:sSubPr>
                            <m:e>
                              <m:r>
                                <a:rPr lang="fr-FR" b="0" i="1" smtClean="0">
                                  <a:solidFill>
                                    <a:prstClr val="black">
                                      <a:lumMod val="75000"/>
                                      <a:lumOff val="25000"/>
                                    </a:prstClr>
                                  </a:solidFill>
                                  <a:latin typeface="Cambria Math" panose="02040503050406030204" pitchFamily="18" charset="0"/>
                                </a:rPr>
                                <m:t>𝐶</m:t>
                              </m:r>
                            </m:e>
                            <m:sub>
                              <m:r>
                                <a:rPr lang="fr-FR" b="0" i="1" smtClean="0">
                                  <a:solidFill>
                                    <a:prstClr val="black">
                                      <a:lumMod val="75000"/>
                                      <a:lumOff val="25000"/>
                                    </a:prstClr>
                                  </a:solidFill>
                                  <a:latin typeface="Cambria Math" panose="02040503050406030204" pitchFamily="18" charset="0"/>
                                </a:rPr>
                                <m:t>1</m:t>
                              </m:r>
                            </m:sub>
                          </m:sSub>
                          <m:r>
                            <a:rPr lang="fr-FR" b="0" i="1" smtClean="0">
                              <a:solidFill>
                                <a:prstClr val="black">
                                  <a:lumMod val="75000"/>
                                  <a:lumOff val="25000"/>
                                </a:prstClr>
                              </a:solidFill>
                              <a:latin typeface="Cambria Math" panose="02040503050406030204" pitchFamily="18" charset="0"/>
                            </a:rPr>
                            <m:t>,</m:t>
                          </m:r>
                          <m:sSub>
                            <m:sSubPr>
                              <m:ctrlPr>
                                <a:rPr lang="fr-FR" b="0" i="1" smtClean="0">
                                  <a:solidFill>
                                    <a:prstClr val="black">
                                      <a:lumMod val="75000"/>
                                      <a:lumOff val="25000"/>
                                    </a:prstClr>
                                  </a:solidFill>
                                  <a:latin typeface="Cambria Math" panose="02040503050406030204" pitchFamily="18" charset="0"/>
                                </a:rPr>
                              </m:ctrlPr>
                            </m:sSubPr>
                            <m:e>
                              <m:r>
                                <a:rPr lang="fr-FR" b="0" i="1" smtClean="0">
                                  <a:solidFill>
                                    <a:prstClr val="black">
                                      <a:lumMod val="75000"/>
                                      <a:lumOff val="25000"/>
                                    </a:prstClr>
                                  </a:solidFill>
                                  <a:latin typeface="Cambria Math" panose="02040503050406030204" pitchFamily="18" charset="0"/>
                                </a:rPr>
                                <m:t>𝐶</m:t>
                              </m:r>
                            </m:e>
                            <m:sub>
                              <m:r>
                                <a:rPr lang="fr-FR" b="0" i="1" smtClean="0">
                                  <a:solidFill>
                                    <a:prstClr val="black">
                                      <a:lumMod val="75000"/>
                                      <a:lumOff val="25000"/>
                                    </a:prstClr>
                                  </a:solidFill>
                                  <a:latin typeface="Cambria Math" panose="02040503050406030204" pitchFamily="18" charset="0"/>
                                </a:rPr>
                                <m:t>1</m:t>
                              </m:r>
                            </m:sub>
                          </m:sSub>
                          <m:r>
                            <a:rPr lang="fr-FR" b="0" i="1" smtClean="0">
                              <a:solidFill>
                                <a:prstClr val="black">
                                  <a:lumMod val="75000"/>
                                  <a:lumOff val="25000"/>
                                </a:prstClr>
                              </a:solidFill>
                              <a:latin typeface="Cambria Math" panose="02040503050406030204" pitchFamily="18" charset="0"/>
                            </a:rPr>
                            <m:t>)</m:t>
                          </m:r>
                        </m:e>
                        <m:sup>
                          <m:r>
                            <a:rPr lang="fr-FR" b="0" i="1" smtClean="0">
                              <a:solidFill>
                                <a:prstClr val="black">
                                  <a:lumMod val="75000"/>
                                  <a:lumOff val="25000"/>
                                </a:prstClr>
                              </a:solidFill>
                              <a:latin typeface="Cambria Math" panose="02040503050406030204" pitchFamily="18" charset="0"/>
                            </a:rPr>
                            <m:t>2</m:t>
                          </m:r>
                        </m:sup>
                      </m:sSup>
                      <m:r>
                        <a:rPr lang="fr-FR" b="0" i="1" smtClean="0">
                          <a:solidFill>
                            <a:prstClr val="black">
                              <a:lumMod val="75000"/>
                              <a:lumOff val="25000"/>
                            </a:prstClr>
                          </a:solidFill>
                          <a:latin typeface="Cambria Math" panose="02040503050406030204" pitchFamily="18" charset="0"/>
                        </a:rPr>
                        <m:t>=</m:t>
                      </m:r>
                      <m:f>
                        <m:fPr>
                          <m:ctrlPr>
                            <a:rPr lang="fr-FR" b="0" i="1" smtClean="0">
                              <a:solidFill>
                                <a:prstClr val="black">
                                  <a:lumMod val="75000"/>
                                  <a:lumOff val="25000"/>
                                </a:prstClr>
                              </a:solidFill>
                              <a:latin typeface="Cambria Math" panose="02040503050406030204" pitchFamily="18" charset="0"/>
                            </a:rPr>
                          </m:ctrlPr>
                        </m:fPr>
                        <m:num>
                          <m:sSub>
                            <m:sSubPr>
                              <m:ctrlPr>
                                <a:rPr lang="fr-FR" b="0" i="1" smtClean="0">
                                  <a:solidFill>
                                    <a:prstClr val="black">
                                      <a:lumMod val="75000"/>
                                      <a:lumOff val="25000"/>
                                    </a:prstClr>
                                  </a:solidFill>
                                  <a:latin typeface="Cambria Math" panose="02040503050406030204" pitchFamily="18" charset="0"/>
                                </a:rPr>
                              </m:ctrlPr>
                            </m:sSubPr>
                            <m:e>
                              <m:r>
                                <a:rPr lang="fr-FR" b="0" i="1" smtClean="0">
                                  <a:solidFill>
                                    <a:prstClr val="black">
                                      <a:lumMod val="75000"/>
                                      <a:lumOff val="25000"/>
                                    </a:prstClr>
                                  </a:solidFill>
                                  <a:latin typeface="Cambria Math" panose="02040503050406030204" pitchFamily="18" charset="0"/>
                                </a:rPr>
                                <m:t>𝑛</m:t>
                              </m:r>
                            </m:e>
                            <m:sub>
                              <m:r>
                                <a:rPr lang="fr-FR" b="0" i="1" smtClean="0">
                                  <a:solidFill>
                                    <a:prstClr val="black">
                                      <a:lumMod val="75000"/>
                                      <a:lumOff val="25000"/>
                                    </a:prstClr>
                                  </a:solidFill>
                                  <a:latin typeface="Cambria Math" panose="02040503050406030204" pitchFamily="18" charset="0"/>
                                </a:rPr>
                                <m:t>1</m:t>
                              </m:r>
                            </m:sub>
                          </m:sSub>
                          <m:r>
                            <a:rPr lang="fr-FR" b="0" i="1" smtClean="0">
                              <a:solidFill>
                                <a:prstClr val="black">
                                  <a:lumMod val="75000"/>
                                  <a:lumOff val="25000"/>
                                </a:prstClr>
                              </a:solidFill>
                              <a:latin typeface="Cambria Math" panose="02040503050406030204" pitchFamily="18" charset="0"/>
                              <a:ea typeface="Cambria Math" panose="02040503050406030204" pitchFamily="18" charset="0"/>
                            </a:rPr>
                            <m:t>×</m:t>
                          </m:r>
                          <m:sSub>
                            <m:sSubPr>
                              <m:ctrlPr>
                                <a:rPr lang="fr-FR" b="0" i="1" smtClean="0">
                                  <a:solidFill>
                                    <a:prstClr val="black">
                                      <a:lumMod val="75000"/>
                                      <a:lumOff val="25000"/>
                                    </a:prstClr>
                                  </a:solidFill>
                                  <a:latin typeface="Cambria Math" panose="02040503050406030204" pitchFamily="18" charset="0"/>
                                  <a:ea typeface="Cambria Math" panose="02040503050406030204" pitchFamily="18" charset="0"/>
                                </a:rPr>
                              </m:ctrlPr>
                            </m:sSubPr>
                            <m:e>
                              <m:r>
                                <a:rPr lang="fr-FR" b="0" i="1" smtClean="0">
                                  <a:solidFill>
                                    <a:prstClr val="black">
                                      <a:lumMod val="75000"/>
                                      <a:lumOff val="25000"/>
                                    </a:prstClr>
                                  </a:solidFill>
                                  <a:latin typeface="Cambria Math" panose="02040503050406030204" pitchFamily="18" charset="0"/>
                                  <a:ea typeface="Cambria Math" panose="02040503050406030204" pitchFamily="18" charset="0"/>
                                </a:rPr>
                                <m:t>𝑛</m:t>
                              </m:r>
                            </m:e>
                            <m:sub>
                              <m:r>
                                <a:rPr lang="fr-FR" b="0" i="1" smtClean="0">
                                  <a:solidFill>
                                    <a:prstClr val="black">
                                      <a:lumMod val="75000"/>
                                      <a:lumOff val="25000"/>
                                    </a:prstClr>
                                  </a:solidFill>
                                  <a:latin typeface="Cambria Math" panose="02040503050406030204" pitchFamily="18" charset="0"/>
                                  <a:ea typeface="Cambria Math" panose="02040503050406030204" pitchFamily="18" charset="0"/>
                                </a:rPr>
                                <m:t>2</m:t>
                              </m:r>
                            </m:sub>
                          </m:sSub>
                        </m:num>
                        <m:den>
                          <m:sSub>
                            <m:sSubPr>
                              <m:ctrlPr>
                                <a:rPr lang="fr-FR" b="0" i="1" smtClean="0">
                                  <a:solidFill>
                                    <a:prstClr val="black">
                                      <a:lumMod val="75000"/>
                                      <a:lumOff val="25000"/>
                                    </a:prstClr>
                                  </a:solidFill>
                                  <a:latin typeface="Cambria Math" panose="02040503050406030204" pitchFamily="18" charset="0"/>
                                </a:rPr>
                              </m:ctrlPr>
                            </m:sSubPr>
                            <m:e>
                              <m:r>
                                <a:rPr lang="fr-FR" b="0" i="1" smtClean="0">
                                  <a:solidFill>
                                    <a:prstClr val="black">
                                      <a:lumMod val="75000"/>
                                      <a:lumOff val="25000"/>
                                    </a:prstClr>
                                  </a:solidFill>
                                  <a:latin typeface="Cambria Math" panose="02040503050406030204" pitchFamily="18" charset="0"/>
                                </a:rPr>
                                <m:t>𝑛</m:t>
                              </m:r>
                            </m:e>
                            <m:sub>
                              <m:r>
                                <a:rPr lang="fr-FR" b="0" i="1" smtClean="0">
                                  <a:solidFill>
                                    <a:prstClr val="black">
                                      <a:lumMod val="75000"/>
                                      <a:lumOff val="25000"/>
                                    </a:prstClr>
                                  </a:solidFill>
                                  <a:latin typeface="Cambria Math" panose="02040503050406030204" pitchFamily="18" charset="0"/>
                                </a:rPr>
                                <m:t>1</m:t>
                              </m:r>
                            </m:sub>
                          </m:sSub>
                          <m:r>
                            <a:rPr lang="fr-FR" b="0" i="1" smtClean="0">
                              <a:solidFill>
                                <a:prstClr val="black">
                                  <a:lumMod val="75000"/>
                                  <a:lumOff val="25000"/>
                                </a:prstClr>
                              </a:solidFill>
                              <a:latin typeface="Cambria Math" panose="02040503050406030204" pitchFamily="18" charset="0"/>
                            </a:rPr>
                            <m:t>+</m:t>
                          </m:r>
                          <m:sSub>
                            <m:sSubPr>
                              <m:ctrlPr>
                                <a:rPr lang="fr-FR" b="0" i="1" smtClean="0">
                                  <a:solidFill>
                                    <a:prstClr val="black">
                                      <a:lumMod val="75000"/>
                                      <a:lumOff val="25000"/>
                                    </a:prstClr>
                                  </a:solidFill>
                                  <a:latin typeface="Cambria Math" panose="02040503050406030204" pitchFamily="18" charset="0"/>
                                </a:rPr>
                              </m:ctrlPr>
                            </m:sSubPr>
                            <m:e>
                              <m:r>
                                <a:rPr lang="fr-FR" b="0" i="1" smtClean="0">
                                  <a:solidFill>
                                    <a:prstClr val="black">
                                      <a:lumMod val="75000"/>
                                      <a:lumOff val="25000"/>
                                    </a:prstClr>
                                  </a:solidFill>
                                  <a:latin typeface="Cambria Math" panose="02040503050406030204" pitchFamily="18" charset="0"/>
                                </a:rPr>
                                <m:t>𝑛</m:t>
                              </m:r>
                            </m:e>
                            <m:sub>
                              <m:r>
                                <a:rPr lang="fr-FR" b="0" i="1" smtClean="0">
                                  <a:solidFill>
                                    <a:prstClr val="black">
                                      <a:lumMod val="75000"/>
                                      <a:lumOff val="25000"/>
                                    </a:prstClr>
                                  </a:solidFill>
                                  <a:latin typeface="Cambria Math" panose="02040503050406030204" pitchFamily="18" charset="0"/>
                                </a:rPr>
                                <m:t>2</m:t>
                              </m:r>
                            </m:sub>
                          </m:sSub>
                        </m:den>
                      </m:f>
                      <m:sSup>
                        <m:sSupPr>
                          <m:ctrlPr>
                            <a:rPr lang="fr-FR" b="0" i="1" smtClean="0">
                              <a:solidFill>
                                <a:prstClr val="black">
                                  <a:lumMod val="75000"/>
                                  <a:lumOff val="25000"/>
                                </a:prstClr>
                              </a:solidFill>
                              <a:latin typeface="Cambria Math" panose="02040503050406030204" pitchFamily="18" charset="0"/>
                            </a:rPr>
                          </m:ctrlPr>
                        </m:sSupPr>
                        <m:e>
                          <m:r>
                            <a:rPr lang="fr-FR" b="0" i="1" smtClean="0">
                              <a:solidFill>
                                <a:prstClr val="black">
                                  <a:lumMod val="75000"/>
                                  <a:lumOff val="25000"/>
                                </a:prstClr>
                              </a:solidFill>
                              <a:latin typeface="Cambria Math" panose="02040503050406030204" pitchFamily="18" charset="0"/>
                            </a:rPr>
                            <m:t>𝑑</m:t>
                          </m:r>
                          <m:r>
                            <a:rPr lang="fr-FR" b="0" i="1" smtClean="0">
                              <a:solidFill>
                                <a:prstClr val="black">
                                  <a:lumMod val="75000"/>
                                  <a:lumOff val="25000"/>
                                </a:prstClr>
                              </a:solidFill>
                              <a:latin typeface="Cambria Math" panose="02040503050406030204" pitchFamily="18" charset="0"/>
                            </a:rPr>
                            <m:t>(</m:t>
                          </m:r>
                          <m:sSub>
                            <m:sSubPr>
                              <m:ctrlPr>
                                <a:rPr lang="fr-FR" b="0" i="1" smtClean="0">
                                  <a:solidFill>
                                    <a:prstClr val="black">
                                      <a:lumMod val="75000"/>
                                      <a:lumOff val="25000"/>
                                    </a:prstClr>
                                  </a:solidFill>
                                  <a:latin typeface="Cambria Math" panose="02040503050406030204" pitchFamily="18" charset="0"/>
                                </a:rPr>
                              </m:ctrlPr>
                            </m:sSubPr>
                            <m:e>
                              <m:r>
                                <a:rPr lang="fr-FR" b="0" i="1" smtClean="0">
                                  <a:solidFill>
                                    <a:prstClr val="black">
                                      <a:lumMod val="75000"/>
                                      <a:lumOff val="25000"/>
                                    </a:prstClr>
                                  </a:solidFill>
                                  <a:latin typeface="Cambria Math" panose="02040503050406030204" pitchFamily="18" charset="0"/>
                                </a:rPr>
                                <m:t>𝐺</m:t>
                              </m:r>
                            </m:e>
                            <m:sub>
                              <m:r>
                                <a:rPr lang="fr-FR" b="0" i="1" smtClean="0">
                                  <a:solidFill>
                                    <a:prstClr val="black">
                                      <a:lumMod val="75000"/>
                                      <a:lumOff val="25000"/>
                                    </a:prstClr>
                                  </a:solidFill>
                                  <a:latin typeface="Cambria Math" panose="02040503050406030204" pitchFamily="18" charset="0"/>
                                </a:rPr>
                                <m:t>1</m:t>
                              </m:r>
                            </m:sub>
                          </m:sSub>
                          <m:r>
                            <a:rPr lang="fr-FR" b="0" i="1" smtClean="0">
                              <a:solidFill>
                                <a:prstClr val="black">
                                  <a:lumMod val="75000"/>
                                  <a:lumOff val="25000"/>
                                </a:prstClr>
                              </a:solidFill>
                              <a:latin typeface="Cambria Math" panose="02040503050406030204" pitchFamily="18" charset="0"/>
                            </a:rPr>
                            <m:t>,</m:t>
                          </m:r>
                          <m:sSub>
                            <m:sSubPr>
                              <m:ctrlPr>
                                <a:rPr lang="fr-FR" b="0" i="1" smtClean="0">
                                  <a:solidFill>
                                    <a:prstClr val="black">
                                      <a:lumMod val="75000"/>
                                      <a:lumOff val="25000"/>
                                    </a:prstClr>
                                  </a:solidFill>
                                  <a:latin typeface="Cambria Math" panose="02040503050406030204" pitchFamily="18" charset="0"/>
                                </a:rPr>
                              </m:ctrlPr>
                            </m:sSubPr>
                            <m:e>
                              <m:r>
                                <a:rPr lang="fr-FR" b="0" i="1" smtClean="0">
                                  <a:solidFill>
                                    <a:prstClr val="black">
                                      <a:lumMod val="75000"/>
                                      <a:lumOff val="25000"/>
                                    </a:prstClr>
                                  </a:solidFill>
                                  <a:latin typeface="Cambria Math" panose="02040503050406030204" pitchFamily="18" charset="0"/>
                                </a:rPr>
                                <m:t>𝐺</m:t>
                              </m:r>
                            </m:e>
                            <m:sub>
                              <m:r>
                                <a:rPr lang="fr-FR" b="0" i="1" smtClean="0">
                                  <a:solidFill>
                                    <a:prstClr val="black">
                                      <a:lumMod val="75000"/>
                                      <a:lumOff val="25000"/>
                                    </a:prstClr>
                                  </a:solidFill>
                                  <a:latin typeface="Cambria Math" panose="02040503050406030204" pitchFamily="18" charset="0"/>
                                </a:rPr>
                                <m:t>2</m:t>
                              </m:r>
                            </m:sub>
                          </m:sSub>
                          <m:r>
                            <a:rPr lang="fr-FR" b="0" i="1" smtClean="0">
                              <a:solidFill>
                                <a:prstClr val="black">
                                  <a:lumMod val="75000"/>
                                  <a:lumOff val="25000"/>
                                </a:prstClr>
                              </a:solidFill>
                              <a:latin typeface="Cambria Math" panose="02040503050406030204" pitchFamily="18" charset="0"/>
                            </a:rPr>
                            <m:t>)</m:t>
                          </m:r>
                        </m:e>
                        <m:sup>
                          <m:r>
                            <a:rPr lang="fr-FR" b="0" i="1" smtClean="0">
                              <a:solidFill>
                                <a:prstClr val="black">
                                  <a:lumMod val="75000"/>
                                  <a:lumOff val="25000"/>
                                </a:prstClr>
                              </a:solidFill>
                              <a:latin typeface="Cambria Math" panose="02040503050406030204" pitchFamily="18" charset="0"/>
                            </a:rPr>
                            <m:t>2</m:t>
                          </m:r>
                        </m:sup>
                      </m:sSup>
                    </m:oMath>
                  </m:oMathPara>
                </a14:m>
                <a:endParaRPr lang="fr-FR" dirty="0">
                  <a:solidFill>
                    <a:prstClr val="black">
                      <a:lumMod val="75000"/>
                      <a:lumOff val="25000"/>
                    </a:prstClr>
                  </a:solidFill>
                  <a:latin typeface="Century Gothic" panose="020B0502020202020204"/>
                </a:endParaRPr>
              </a:p>
            </p:txBody>
          </p:sp>
        </mc:Choice>
        <mc:Fallback xmlns="">
          <p:sp>
            <p:nvSpPr>
              <p:cNvPr id="3" name="Espace réservé du contenu 2">
                <a:extLst>
                  <a:ext uri="{FF2B5EF4-FFF2-40B4-BE49-F238E27FC236}">
                    <a16:creationId xmlns:a16="http://schemas.microsoft.com/office/drawing/2014/main" id="{785C30C6-89E5-4CF0-AFEB-3E11D548F88B}"/>
                  </a:ext>
                </a:extLst>
              </p:cNvPr>
              <p:cNvSpPr>
                <a:spLocks noGrp="1" noRot="1" noChangeAspect="1" noMove="1" noResize="1" noEditPoints="1" noAdjustHandles="1" noChangeArrowheads="1" noChangeShapeType="1" noTextEdit="1"/>
              </p:cNvSpPr>
              <p:nvPr>
                <p:ph idx="1"/>
              </p:nvPr>
            </p:nvSpPr>
            <p:spPr>
              <a:xfrm>
                <a:off x="2093843" y="2133599"/>
                <a:ext cx="9410769" cy="4359965"/>
              </a:xfrm>
              <a:blipFill>
                <a:blip r:embed="rId2"/>
                <a:stretch>
                  <a:fillRect l="-1036" t="-979" r="-1036"/>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026713EE-FE9F-4ECE-836F-CC6269AC0659}"/>
              </a:ext>
            </a:extLst>
          </p:cNvPr>
          <p:cNvSpPr>
            <a:spLocks noGrp="1"/>
          </p:cNvSpPr>
          <p:nvPr>
            <p:ph type="sldNum" sz="quarter" idx="12"/>
          </p:nvPr>
        </p:nvSpPr>
        <p:spPr/>
        <p:txBody>
          <a:bodyPr/>
          <a:lstStyle/>
          <a:p>
            <a:fld id="{F54A3231-3632-4722-BDDC-460418050467}" type="slidenum">
              <a:rPr lang="fr-FR" smtClean="0"/>
              <a:t>74</a:t>
            </a:fld>
            <a:endParaRPr lang="fr-FR" dirty="0"/>
          </a:p>
        </p:txBody>
      </p:sp>
      <p:sp>
        <p:nvSpPr>
          <p:cNvPr id="5" name="Titre 1">
            <a:extLst>
              <a:ext uri="{FF2B5EF4-FFF2-40B4-BE49-F238E27FC236}">
                <a16:creationId xmlns:a16="http://schemas.microsoft.com/office/drawing/2014/main" id="{A6D5F50E-17A9-4266-952F-B6D936C78E5F}"/>
              </a:ext>
            </a:extLst>
          </p:cNvPr>
          <p:cNvSpPr>
            <a:spLocks noGrp="1"/>
          </p:cNvSpPr>
          <p:nvPr>
            <p:ph type="title"/>
          </p:nvPr>
        </p:nvSpPr>
        <p:spPr>
          <a:xfrm>
            <a:off x="2592925" y="624110"/>
            <a:ext cx="8911687" cy="1280890"/>
          </a:xfrm>
        </p:spPr>
        <p:txBody>
          <a:bodyPr/>
          <a:lstStyle/>
          <a:p>
            <a:r>
              <a:rPr lang="fr-FR" dirty="0">
                <a:solidFill>
                  <a:schemeClr val="accent1"/>
                </a:solidFill>
              </a:rPr>
              <a:t>Quelques mesures de similarité utilisées dans le clustering </a:t>
            </a:r>
          </a:p>
        </p:txBody>
      </p:sp>
    </p:spTree>
    <p:extLst>
      <p:ext uri="{BB962C8B-B14F-4D97-AF65-F5344CB8AC3E}">
        <p14:creationId xmlns:p14="http://schemas.microsoft.com/office/powerpoint/2010/main" val="4637179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39E5FB-0A0F-4388-980A-8A207E896019}"/>
              </a:ext>
            </a:extLst>
          </p:cNvPr>
          <p:cNvSpPr>
            <a:spLocks noGrp="1"/>
          </p:cNvSpPr>
          <p:nvPr>
            <p:ph type="title"/>
          </p:nvPr>
        </p:nvSpPr>
        <p:spPr>
          <a:xfrm>
            <a:off x="2332383" y="624110"/>
            <a:ext cx="9172229" cy="1280890"/>
          </a:xfrm>
        </p:spPr>
        <p:txBody>
          <a:bodyPr/>
          <a:lstStyle/>
          <a:p>
            <a:r>
              <a:rPr lang="fr-FR" dirty="0">
                <a:solidFill>
                  <a:schemeClr val="accent1"/>
                </a:solidFill>
              </a:rPr>
              <a:t>Représentation graphique de quelques distances </a:t>
            </a:r>
          </a:p>
        </p:txBody>
      </p:sp>
      <p:sp>
        <p:nvSpPr>
          <p:cNvPr id="3" name="Espace réservé du contenu 2">
            <a:extLst>
              <a:ext uri="{FF2B5EF4-FFF2-40B4-BE49-F238E27FC236}">
                <a16:creationId xmlns:a16="http://schemas.microsoft.com/office/drawing/2014/main" id="{9C59F13D-290D-4B5E-878D-DEF8D8272EE5}"/>
              </a:ext>
            </a:extLst>
          </p:cNvPr>
          <p:cNvSpPr>
            <a:spLocks noGrp="1"/>
          </p:cNvSpPr>
          <p:nvPr>
            <p:ph idx="1"/>
          </p:nvPr>
        </p:nvSpPr>
        <p:spPr>
          <a:xfrm>
            <a:off x="2213113" y="1749287"/>
            <a:ext cx="4200939" cy="4930144"/>
          </a:xfrm>
        </p:spPr>
        <p:txBody>
          <a:bodyPr/>
          <a:lstStyle/>
          <a:p>
            <a:pPr marL="0" indent="0">
              <a:buNone/>
            </a:pPr>
            <a:endParaRPr lang="fr-FR" dirty="0"/>
          </a:p>
          <a:p>
            <a:pPr marL="0" indent="0">
              <a:buNone/>
            </a:pPr>
            <a:r>
              <a:rPr lang="fr-FR" dirty="0"/>
              <a:t>Pour la distance euclidienne, on peut observer graphiquement qu’il n’y a pas de détours entre le point A et le point B par contre pour la distance de Manhattan, on observe plusieurs détours selon les cas de figures. </a:t>
            </a:r>
          </a:p>
          <a:p>
            <a:pPr marL="0" indent="0">
              <a:buNone/>
            </a:pPr>
            <a:endParaRPr lang="fr-FR" dirty="0"/>
          </a:p>
          <a:p>
            <a:pPr marL="0" indent="0">
              <a:buNone/>
            </a:pPr>
            <a:endParaRPr lang="fr-FR" dirty="0"/>
          </a:p>
          <a:p>
            <a:pPr marL="0" indent="0">
              <a:buNone/>
            </a:pPr>
            <a:r>
              <a:rPr lang="fr-FR" dirty="0"/>
              <a:t>La distance de </a:t>
            </a:r>
            <a:r>
              <a:rPr lang="fr-FR" dirty="0" err="1"/>
              <a:t>ward</a:t>
            </a:r>
            <a:r>
              <a:rPr lang="fr-FR" dirty="0"/>
              <a:t> la valeur qui sépare deux centre de gravité entre 2 groupes différents</a:t>
            </a:r>
          </a:p>
        </p:txBody>
      </p:sp>
      <p:sp>
        <p:nvSpPr>
          <p:cNvPr id="4" name="Espace réservé du numéro de diapositive 3">
            <a:extLst>
              <a:ext uri="{FF2B5EF4-FFF2-40B4-BE49-F238E27FC236}">
                <a16:creationId xmlns:a16="http://schemas.microsoft.com/office/drawing/2014/main" id="{EB5B1519-BAB9-4D68-AC3E-0AD791D77E71}"/>
              </a:ext>
            </a:extLst>
          </p:cNvPr>
          <p:cNvSpPr>
            <a:spLocks noGrp="1"/>
          </p:cNvSpPr>
          <p:nvPr>
            <p:ph type="sldNum" sz="quarter" idx="12"/>
          </p:nvPr>
        </p:nvSpPr>
        <p:spPr/>
        <p:txBody>
          <a:bodyPr/>
          <a:lstStyle/>
          <a:p>
            <a:fld id="{F54A3231-3632-4722-BDDC-460418050467}" type="slidenum">
              <a:rPr lang="fr-FR" smtClean="0"/>
              <a:t>75</a:t>
            </a:fld>
            <a:endParaRPr lang="fr-FR" dirty="0"/>
          </a:p>
        </p:txBody>
      </p:sp>
      <p:pic>
        <p:nvPicPr>
          <p:cNvPr id="8" name="Image 7">
            <a:extLst>
              <a:ext uri="{FF2B5EF4-FFF2-40B4-BE49-F238E27FC236}">
                <a16:creationId xmlns:a16="http://schemas.microsoft.com/office/drawing/2014/main" id="{0D2F653D-9934-474E-B1D1-831948CB4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497" y="1749288"/>
            <a:ext cx="3378442" cy="2056124"/>
          </a:xfrm>
          <a:prstGeom prst="rect">
            <a:avLst/>
          </a:prstGeom>
        </p:spPr>
      </p:pic>
      <p:pic>
        <p:nvPicPr>
          <p:cNvPr id="10" name="Image 9">
            <a:extLst>
              <a:ext uri="{FF2B5EF4-FFF2-40B4-BE49-F238E27FC236}">
                <a16:creationId xmlns:a16="http://schemas.microsoft.com/office/drawing/2014/main" id="{4A54ADC1-D855-447E-9E0D-5E0A72E4C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497" y="4545497"/>
            <a:ext cx="3378442" cy="1948068"/>
          </a:xfrm>
          <a:prstGeom prst="rect">
            <a:avLst/>
          </a:prstGeom>
        </p:spPr>
      </p:pic>
    </p:spTree>
    <p:extLst>
      <p:ext uri="{BB962C8B-B14F-4D97-AF65-F5344CB8AC3E}">
        <p14:creationId xmlns:p14="http://schemas.microsoft.com/office/powerpoint/2010/main" val="39241209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0EF4FB9-4455-40B2-BC99-CDA6678FBF67}"/>
              </a:ext>
            </a:extLst>
          </p:cNvPr>
          <p:cNvSpPr>
            <a:spLocks noGrp="1"/>
          </p:cNvSpPr>
          <p:nvPr>
            <p:ph type="sldNum" sz="quarter" idx="12"/>
          </p:nvPr>
        </p:nvSpPr>
        <p:spPr/>
        <p:txBody>
          <a:bodyPr/>
          <a:lstStyle/>
          <a:p>
            <a:fld id="{F54A3231-3632-4722-BDDC-460418050467}" type="slidenum">
              <a:rPr lang="fr-FR" smtClean="0"/>
              <a:t>76</a:t>
            </a:fld>
            <a:endParaRPr lang="fr-FR" dirty="0"/>
          </a:p>
        </p:txBody>
      </p:sp>
      <p:sp>
        <p:nvSpPr>
          <p:cNvPr id="6" name="Rectangle 2">
            <a:extLst>
              <a:ext uri="{FF2B5EF4-FFF2-40B4-BE49-F238E27FC236}">
                <a16:creationId xmlns:a16="http://schemas.microsoft.com/office/drawing/2014/main" id="{1C8253B2-A45E-4CC1-8E90-5D7A53DA3FD8}"/>
              </a:ext>
            </a:extLst>
          </p:cNvPr>
          <p:cNvSpPr>
            <a:spLocks noGrp="1" noChangeArrowheads="1"/>
          </p:cNvSpPr>
          <p:nvPr>
            <p:ph type="title"/>
          </p:nvPr>
        </p:nvSpPr>
        <p:spPr>
          <a:xfrm>
            <a:off x="1818861" y="111125"/>
            <a:ext cx="7793038" cy="609600"/>
          </a:xfrm>
        </p:spPr>
        <p:txBody>
          <a:bodyPr>
            <a:normAutofit fontScale="90000"/>
          </a:bodyPr>
          <a:lstStyle/>
          <a:p>
            <a:pPr algn="ctr" eaLnBrk="1" hangingPunct="1"/>
            <a:r>
              <a:rPr lang="fr-FR" altLang="fr-FR" sz="4000" dirty="0">
                <a:solidFill>
                  <a:schemeClr val="accent1"/>
                </a:solidFill>
              </a:rPr>
              <a:t>Exemple: distance de Manhattan</a:t>
            </a:r>
          </a:p>
        </p:txBody>
      </p:sp>
      <p:graphicFrame>
        <p:nvGraphicFramePr>
          <p:cNvPr id="7" name="Object 4">
            <a:extLst>
              <a:ext uri="{FF2B5EF4-FFF2-40B4-BE49-F238E27FC236}">
                <a16:creationId xmlns:a16="http://schemas.microsoft.com/office/drawing/2014/main" id="{EF0E6865-3B9A-4592-8B8F-643503114096}"/>
              </a:ext>
            </a:extLst>
          </p:cNvPr>
          <p:cNvGraphicFramePr>
            <a:graphicFrameLocks noChangeAspect="1"/>
          </p:cNvGraphicFramePr>
          <p:nvPr>
            <p:extLst>
              <p:ext uri="{D42A27DB-BD31-4B8C-83A1-F6EECF244321}">
                <p14:modId xmlns:p14="http://schemas.microsoft.com/office/powerpoint/2010/main" val="763642757"/>
              </p:ext>
            </p:extLst>
          </p:nvPr>
        </p:nvGraphicFramePr>
        <p:xfrm>
          <a:off x="2057400" y="964252"/>
          <a:ext cx="4114800" cy="2236788"/>
        </p:xfrm>
        <a:graphic>
          <a:graphicData uri="http://schemas.openxmlformats.org/presentationml/2006/ole">
            <mc:AlternateContent xmlns:mc="http://schemas.openxmlformats.org/markup-compatibility/2006">
              <mc:Choice xmlns:v="urn:schemas-microsoft-com:vml" Requires="v">
                <p:oleObj spid="_x0000_s5210" name="Feuille de calcul" r:id="rId3" imgW="2105333" imgH="819447" progId="Excel.Sheet.8">
                  <p:embed/>
                </p:oleObj>
              </mc:Choice>
              <mc:Fallback>
                <p:oleObj name="Feuille de calcul" r:id="rId3" imgW="2105333" imgH="819447" progId="Excel.Sheet.8">
                  <p:embed/>
                  <p:pic>
                    <p:nvPicPr>
                      <p:cNvPr id="1589252" name="Object 4">
                        <a:extLst>
                          <a:ext uri="{FF2B5EF4-FFF2-40B4-BE49-F238E27FC236}">
                            <a16:creationId xmlns:a16="http://schemas.microsoft.com/office/drawing/2014/main" id="{9BDA436A-8142-4376-8DDF-A40EE3C827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964252"/>
                        <a:ext cx="4114800" cy="223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5">
            <a:extLst>
              <a:ext uri="{FF2B5EF4-FFF2-40B4-BE49-F238E27FC236}">
                <a16:creationId xmlns:a16="http://schemas.microsoft.com/office/drawing/2014/main" id="{D11E693E-2454-4C7D-9133-FB96EBC29F47}"/>
              </a:ext>
            </a:extLst>
          </p:cNvPr>
          <p:cNvSpPr txBox="1">
            <a:spLocks noChangeArrowheads="1"/>
          </p:cNvSpPr>
          <p:nvPr/>
        </p:nvSpPr>
        <p:spPr bwMode="auto">
          <a:xfrm>
            <a:off x="8001000" y="1206500"/>
            <a:ext cx="25146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fr-FR" altLang="fr-FR" dirty="0"/>
              <a:t>d(p1,p2)=120</a:t>
            </a:r>
          </a:p>
          <a:p>
            <a:pPr eaLnBrk="1" hangingPunct="1">
              <a:spcBef>
                <a:spcPct val="50000"/>
              </a:spcBef>
            </a:pPr>
            <a:r>
              <a:rPr lang="fr-FR" altLang="fr-FR" dirty="0"/>
              <a:t>d(p1,p3)=132</a:t>
            </a:r>
          </a:p>
        </p:txBody>
      </p:sp>
      <p:graphicFrame>
        <p:nvGraphicFramePr>
          <p:cNvPr id="9" name="Object 6">
            <a:extLst>
              <a:ext uri="{FF2B5EF4-FFF2-40B4-BE49-F238E27FC236}">
                <a16:creationId xmlns:a16="http://schemas.microsoft.com/office/drawing/2014/main" id="{3BF109C2-8D9E-4741-AC6D-BF0C34210884}"/>
              </a:ext>
            </a:extLst>
          </p:cNvPr>
          <p:cNvGraphicFramePr>
            <a:graphicFrameLocks noChangeAspect="1"/>
          </p:cNvGraphicFramePr>
          <p:nvPr>
            <p:extLst>
              <p:ext uri="{D42A27DB-BD31-4B8C-83A1-F6EECF244321}">
                <p14:modId xmlns:p14="http://schemas.microsoft.com/office/powerpoint/2010/main" val="3250948713"/>
              </p:ext>
            </p:extLst>
          </p:nvPr>
        </p:nvGraphicFramePr>
        <p:xfrm>
          <a:off x="1981200" y="3923335"/>
          <a:ext cx="4114800" cy="2251075"/>
        </p:xfrm>
        <a:graphic>
          <a:graphicData uri="http://schemas.openxmlformats.org/presentationml/2006/ole">
            <mc:AlternateContent xmlns:mc="http://schemas.openxmlformats.org/markup-compatibility/2006">
              <mc:Choice xmlns:v="urn:schemas-microsoft-com:vml" Requires="v">
                <p:oleObj spid="_x0000_s5211" name="Feuille de calcul" r:id="rId5" imgW="2105333" imgH="819447" progId="Excel.Sheet.8">
                  <p:embed/>
                </p:oleObj>
              </mc:Choice>
              <mc:Fallback>
                <p:oleObj name="Feuille de calcul" r:id="rId5" imgW="2105333" imgH="819447" progId="Excel.Sheet.8">
                  <p:embed/>
                  <p:pic>
                    <p:nvPicPr>
                      <p:cNvPr id="1589254" name="Object 6">
                        <a:extLst>
                          <a:ext uri="{FF2B5EF4-FFF2-40B4-BE49-F238E27FC236}">
                            <a16:creationId xmlns:a16="http://schemas.microsoft.com/office/drawing/2014/main" id="{38EF55E2-9788-491F-BE77-4852BD5FF1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923335"/>
                        <a:ext cx="411480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Line 7">
            <a:extLst>
              <a:ext uri="{FF2B5EF4-FFF2-40B4-BE49-F238E27FC236}">
                <a16:creationId xmlns:a16="http://schemas.microsoft.com/office/drawing/2014/main" id="{7C22F937-2ACA-42AC-817E-755D28EB3AF1}"/>
              </a:ext>
            </a:extLst>
          </p:cNvPr>
          <p:cNvSpPr>
            <a:spLocks noChangeShapeType="1"/>
          </p:cNvSpPr>
          <p:nvPr/>
        </p:nvSpPr>
        <p:spPr bwMode="auto">
          <a:xfrm>
            <a:off x="6324600" y="1587500"/>
            <a:ext cx="1600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fr-FR" dirty="0"/>
          </a:p>
        </p:txBody>
      </p:sp>
      <p:sp>
        <p:nvSpPr>
          <p:cNvPr id="11" name="Text Box 8">
            <a:extLst>
              <a:ext uri="{FF2B5EF4-FFF2-40B4-BE49-F238E27FC236}">
                <a16:creationId xmlns:a16="http://schemas.microsoft.com/office/drawing/2014/main" id="{DD334F28-E37E-4A10-8356-A570599F4D2C}"/>
              </a:ext>
            </a:extLst>
          </p:cNvPr>
          <p:cNvSpPr txBox="1">
            <a:spLocks noChangeArrowheads="1"/>
          </p:cNvSpPr>
          <p:nvPr/>
        </p:nvSpPr>
        <p:spPr bwMode="auto">
          <a:xfrm>
            <a:off x="7924800" y="4304335"/>
            <a:ext cx="27432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fr-FR" altLang="fr-FR" dirty="0"/>
              <a:t>d(p1,p2)=4,675</a:t>
            </a:r>
          </a:p>
          <a:p>
            <a:pPr eaLnBrk="1" hangingPunct="1">
              <a:spcBef>
                <a:spcPct val="50000"/>
              </a:spcBef>
            </a:pPr>
            <a:r>
              <a:rPr lang="fr-FR" altLang="fr-FR" dirty="0"/>
              <a:t>d(p1,p3)=2,324</a:t>
            </a:r>
          </a:p>
        </p:txBody>
      </p:sp>
      <p:sp>
        <p:nvSpPr>
          <p:cNvPr id="12" name="Text Box 9">
            <a:extLst>
              <a:ext uri="{FF2B5EF4-FFF2-40B4-BE49-F238E27FC236}">
                <a16:creationId xmlns:a16="http://schemas.microsoft.com/office/drawing/2014/main" id="{36AE8C8A-B655-4422-9B07-4CF0AF67E11F}"/>
              </a:ext>
            </a:extLst>
          </p:cNvPr>
          <p:cNvSpPr txBox="1">
            <a:spLocks noChangeArrowheads="1"/>
          </p:cNvSpPr>
          <p:nvPr/>
        </p:nvSpPr>
        <p:spPr bwMode="auto">
          <a:xfrm>
            <a:off x="6400800" y="2425700"/>
            <a:ext cx="457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fr-FR" altLang="fr-FR" dirty="0">
                <a:solidFill>
                  <a:schemeClr val="hlink"/>
                </a:solidFill>
              </a:rPr>
              <a:t>Conclusion: p1 ressemble plus à p2 qu’à p3 </a:t>
            </a:r>
          </a:p>
        </p:txBody>
      </p:sp>
      <p:sp>
        <p:nvSpPr>
          <p:cNvPr id="13" name="Line 10">
            <a:extLst>
              <a:ext uri="{FF2B5EF4-FFF2-40B4-BE49-F238E27FC236}">
                <a16:creationId xmlns:a16="http://schemas.microsoft.com/office/drawing/2014/main" id="{0D6B39B8-66E0-4DA5-8FAB-0F9D1B7BC01C}"/>
              </a:ext>
            </a:extLst>
          </p:cNvPr>
          <p:cNvSpPr>
            <a:spLocks noChangeShapeType="1"/>
          </p:cNvSpPr>
          <p:nvPr/>
        </p:nvSpPr>
        <p:spPr bwMode="auto">
          <a:xfrm>
            <a:off x="6248400" y="4685335"/>
            <a:ext cx="1600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fr-FR" dirty="0"/>
          </a:p>
        </p:txBody>
      </p:sp>
      <p:sp>
        <p:nvSpPr>
          <p:cNvPr id="14" name="Text Box 11">
            <a:extLst>
              <a:ext uri="{FF2B5EF4-FFF2-40B4-BE49-F238E27FC236}">
                <a16:creationId xmlns:a16="http://schemas.microsoft.com/office/drawing/2014/main" id="{42669F17-0FA2-4322-A927-2AD2F6A5ACFC}"/>
              </a:ext>
            </a:extLst>
          </p:cNvPr>
          <p:cNvSpPr txBox="1">
            <a:spLocks noChangeArrowheads="1"/>
          </p:cNvSpPr>
          <p:nvPr/>
        </p:nvSpPr>
        <p:spPr bwMode="auto">
          <a:xfrm>
            <a:off x="6172200" y="5523535"/>
            <a:ext cx="3962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fr-FR" altLang="fr-FR" dirty="0">
                <a:solidFill>
                  <a:schemeClr val="hlink"/>
                </a:solidFill>
              </a:rPr>
              <a:t>Conclusion: p1 ressemble plus à p3 qu’à p2 </a:t>
            </a:r>
          </a:p>
        </p:txBody>
      </p:sp>
    </p:spTree>
    <p:extLst>
      <p:ext uri="{BB962C8B-B14F-4D97-AF65-F5344CB8AC3E}">
        <p14:creationId xmlns:p14="http://schemas.microsoft.com/office/powerpoint/2010/main" val="30496920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BC0D954-C906-43CA-AA9B-1D7A65E69A47}"/>
              </a:ext>
            </a:extLst>
          </p:cNvPr>
          <p:cNvSpPr>
            <a:spLocks noGrp="1"/>
          </p:cNvSpPr>
          <p:nvPr>
            <p:ph type="sldNum" sz="quarter" idx="12"/>
          </p:nvPr>
        </p:nvSpPr>
        <p:spPr/>
        <p:txBody>
          <a:bodyPr/>
          <a:lstStyle/>
          <a:p>
            <a:fld id="{F54A3231-3632-4722-BDDC-460418050467}" type="slidenum">
              <a:rPr lang="fr-FR" smtClean="0"/>
              <a:t>77</a:t>
            </a:fld>
            <a:endParaRPr lang="fr-FR" dirty="0"/>
          </a:p>
        </p:txBody>
      </p:sp>
      <p:sp>
        <p:nvSpPr>
          <p:cNvPr id="5" name="Rectangle 2">
            <a:extLst>
              <a:ext uri="{FF2B5EF4-FFF2-40B4-BE49-F238E27FC236}">
                <a16:creationId xmlns:a16="http://schemas.microsoft.com/office/drawing/2014/main" id="{B92E2C4E-3BA3-4C62-9F3A-339FAD4AC4E6}"/>
              </a:ext>
            </a:extLst>
          </p:cNvPr>
          <p:cNvSpPr>
            <a:spLocks noGrp="1" noChangeArrowheads="1"/>
          </p:cNvSpPr>
          <p:nvPr>
            <p:ph type="title"/>
          </p:nvPr>
        </p:nvSpPr>
        <p:spPr>
          <a:xfrm>
            <a:off x="1818861" y="111125"/>
            <a:ext cx="7793038" cy="609600"/>
          </a:xfrm>
        </p:spPr>
        <p:txBody>
          <a:bodyPr>
            <a:normAutofit fontScale="90000"/>
          </a:bodyPr>
          <a:lstStyle/>
          <a:p>
            <a:pPr algn="ctr" eaLnBrk="1" hangingPunct="1"/>
            <a:r>
              <a:rPr lang="fr-FR" altLang="fr-FR" sz="4000" dirty="0">
                <a:solidFill>
                  <a:schemeClr val="accent1"/>
                </a:solidFill>
              </a:rPr>
              <a:t>Exemple: distance euclidienne</a:t>
            </a:r>
          </a:p>
        </p:txBody>
      </p:sp>
      <p:graphicFrame>
        <p:nvGraphicFramePr>
          <p:cNvPr id="6" name="Object 4">
            <a:extLst>
              <a:ext uri="{FF2B5EF4-FFF2-40B4-BE49-F238E27FC236}">
                <a16:creationId xmlns:a16="http://schemas.microsoft.com/office/drawing/2014/main" id="{5C3668DE-BE23-48E0-AF94-08CB722D4C47}"/>
              </a:ext>
            </a:extLst>
          </p:cNvPr>
          <p:cNvGraphicFramePr>
            <a:graphicFrameLocks noChangeAspect="1"/>
          </p:cNvGraphicFramePr>
          <p:nvPr>
            <p:extLst>
              <p:ext uri="{D42A27DB-BD31-4B8C-83A1-F6EECF244321}">
                <p14:modId xmlns:p14="http://schemas.microsoft.com/office/powerpoint/2010/main" val="187678997"/>
              </p:ext>
            </p:extLst>
          </p:nvPr>
        </p:nvGraphicFramePr>
        <p:xfrm>
          <a:off x="2057400" y="977900"/>
          <a:ext cx="4114800" cy="2236788"/>
        </p:xfrm>
        <a:graphic>
          <a:graphicData uri="http://schemas.openxmlformats.org/presentationml/2006/ole">
            <mc:AlternateContent xmlns:mc="http://schemas.openxmlformats.org/markup-compatibility/2006">
              <mc:Choice xmlns:v="urn:schemas-microsoft-com:vml" Requires="v">
                <p:oleObj spid="_x0000_s20538" name="Worksheet" r:id="rId3" imgW="2104943" imgH="818966" progId="Excel.Sheet.8">
                  <p:embed/>
                </p:oleObj>
              </mc:Choice>
              <mc:Fallback>
                <p:oleObj name="Worksheet" r:id="rId3" imgW="2104943" imgH="818966" progId="Excel.Sheet.8">
                  <p:embed/>
                  <p:pic>
                    <p:nvPicPr>
                      <p:cNvPr id="7" name="Object 4">
                        <a:extLst>
                          <a:ext uri="{FF2B5EF4-FFF2-40B4-BE49-F238E27FC236}">
                            <a16:creationId xmlns:a16="http://schemas.microsoft.com/office/drawing/2014/main" id="{EF0E6865-3B9A-4592-8B8F-643503114096}"/>
                          </a:ext>
                        </a:extLst>
                      </p:cNvPr>
                      <p:cNvPicPr>
                        <a:picLocks noChangeAspect="1" noChangeArrowheads="1"/>
                      </p:cNvPicPr>
                      <p:nvPr/>
                    </p:nvPicPr>
                    <p:blipFill>
                      <a:blip r:embed="rId4"/>
                      <a:srcRect/>
                      <a:stretch>
                        <a:fillRect/>
                      </a:stretch>
                    </p:blipFill>
                    <p:spPr bwMode="auto">
                      <a:xfrm>
                        <a:off x="2057400" y="977900"/>
                        <a:ext cx="4114800" cy="223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ext Box 5">
            <a:extLst>
              <a:ext uri="{FF2B5EF4-FFF2-40B4-BE49-F238E27FC236}">
                <a16:creationId xmlns:a16="http://schemas.microsoft.com/office/drawing/2014/main" id="{12805661-FAE3-4857-9803-63588C98AA8B}"/>
              </a:ext>
            </a:extLst>
          </p:cNvPr>
          <p:cNvSpPr txBox="1">
            <a:spLocks noChangeArrowheads="1"/>
          </p:cNvSpPr>
          <p:nvPr/>
        </p:nvSpPr>
        <p:spPr bwMode="auto">
          <a:xfrm>
            <a:off x="8001000" y="1206500"/>
            <a:ext cx="25146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fr-FR" altLang="fr-FR" dirty="0"/>
              <a:t>d(p1,p2)=101,98</a:t>
            </a:r>
          </a:p>
          <a:p>
            <a:pPr eaLnBrk="1" hangingPunct="1">
              <a:spcBef>
                <a:spcPct val="50000"/>
              </a:spcBef>
            </a:pPr>
            <a:r>
              <a:rPr lang="fr-FR" altLang="fr-FR" dirty="0"/>
              <a:t>d(p1,p3)=122,40 </a:t>
            </a:r>
          </a:p>
        </p:txBody>
      </p:sp>
      <p:graphicFrame>
        <p:nvGraphicFramePr>
          <p:cNvPr id="8" name="Object 6">
            <a:extLst>
              <a:ext uri="{FF2B5EF4-FFF2-40B4-BE49-F238E27FC236}">
                <a16:creationId xmlns:a16="http://schemas.microsoft.com/office/drawing/2014/main" id="{45892C21-103F-4839-BAF4-F57846F1D57C}"/>
              </a:ext>
            </a:extLst>
          </p:cNvPr>
          <p:cNvGraphicFramePr>
            <a:graphicFrameLocks noChangeAspect="1"/>
          </p:cNvGraphicFramePr>
          <p:nvPr>
            <p:extLst>
              <p:ext uri="{D42A27DB-BD31-4B8C-83A1-F6EECF244321}">
                <p14:modId xmlns:p14="http://schemas.microsoft.com/office/powerpoint/2010/main" val="3585508975"/>
              </p:ext>
            </p:extLst>
          </p:nvPr>
        </p:nvGraphicFramePr>
        <p:xfrm>
          <a:off x="1981200" y="3923335"/>
          <a:ext cx="4114800" cy="2251075"/>
        </p:xfrm>
        <a:graphic>
          <a:graphicData uri="http://schemas.openxmlformats.org/presentationml/2006/ole">
            <mc:AlternateContent xmlns:mc="http://schemas.openxmlformats.org/markup-compatibility/2006">
              <mc:Choice xmlns:v="urn:schemas-microsoft-com:vml" Requires="v">
                <p:oleObj spid="_x0000_s20539" name="Worksheet" r:id="rId5" imgW="2104943" imgH="818966" progId="Excel.Sheet.8">
                  <p:embed/>
                </p:oleObj>
              </mc:Choice>
              <mc:Fallback>
                <p:oleObj name="Worksheet" r:id="rId5" imgW="2104943" imgH="818966" progId="Excel.Sheet.8">
                  <p:embed/>
                  <p:pic>
                    <p:nvPicPr>
                      <p:cNvPr id="9" name="Object 6">
                        <a:extLst>
                          <a:ext uri="{FF2B5EF4-FFF2-40B4-BE49-F238E27FC236}">
                            <a16:creationId xmlns:a16="http://schemas.microsoft.com/office/drawing/2014/main" id="{3BF109C2-8D9E-4741-AC6D-BF0C34210884}"/>
                          </a:ext>
                        </a:extLst>
                      </p:cNvPr>
                      <p:cNvPicPr>
                        <a:picLocks noChangeAspect="1" noChangeArrowheads="1"/>
                      </p:cNvPicPr>
                      <p:nvPr/>
                    </p:nvPicPr>
                    <p:blipFill>
                      <a:blip r:embed="rId6"/>
                      <a:srcRect/>
                      <a:stretch>
                        <a:fillRect/>
                      </a:stretch>
                    </p:blipFill>
                    <p:spPr bwMode="auto">
                      <a:xfrm>
                        <a:off x="1981200" y="3923335"/>
                        <a:ext cx="411480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Line 7">
            <a:extLst>
              <a:ext uri="{FF2B5EF4-FFF2-40B4-BE49-F238E27FC236}">
                <a16:creationId xmlns:a16="http://schemas.microsoft.com/office/drawing/2014/main" id="{4FFB8F08-FEBA-4647-A3AC-FE19E15566E7}"/>
              </a:ext>
            </a:extLst>
          </p:cNvPr>
          <p:cNvSpPr>
            <a:spLocks noChangeShapeType="1"/>
          </p:cNvSpPr>
          <p:nvPr/>
        </p:nvSpPr>
        <p:spPr bwMode="auto">
          <a:xfrm>
            <a:off x="6324600" y="1587500"/>
            <a:ext cx="1600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fr-FR" dirty="0"/>
          </a:p>
        </p:txBody>
      </p:sp>
      <p:sp>
        <p:nvSpPr>
          <p:cNvPr id="10" name="Text Box 8">
            <a:extLst>
              <a:ext uri="{FF2B5EF4-FFF2-40B4-BE49-F238E27FC236}">
                <a16:creationId xmlns:a16="http://schemas.microsoft.com/office/drawing/2014/main" id="{D664456A-9838-45BA-939B-2106E294B998}"/>
              </a:ext>
            </a:extLst>
          </p:cNvPr>
          <p:cNvSpPr txBox="1">
            <a:spLocks noChangeArrowheads="1"/>
          </p:cNvSpPr>
          <p:nvPr/>
        </p:nvSpPr>
        <p:spPr bwMode="auto">
          <a:xfrm>
            <a:off x="7924800" y="4304335"/>
            <a:ext cx="2743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fr-FR" altLang="fr-FR" dirty="0"/>
              <a:t>d(p1,p2)=4,05</a:t>
            </a:r>
          </a:p>
          <a:p>
            <a:pPr eaLnBrk="1" hangingPunct="1">
              <a:spcBef>
                <a:spcPct val="50000"/>
              </a:spcBef>
            </a:pPr>
            <a:r>
              <a:rPr lang="fr-FR" altLang="fr-FR" dirty="0"/>
              <a:t>d(p1,p3)=2,16</a:t>
            </a:r>
          </a:p>
        </p:txBody>
      </p:sp>
      <p:sp>
        <p:nvSpPr>
          <p:cNvPr id="11" name="Text Box 9">
            <a:extLst>
              <a:ext uri="{FF2B5EF4-FFF2-40B4-BE49-F238E27FC236}">
                <a16:creationId xmlns:a16="http://schemas.microsoft.com/office/drawing/2014/main" id="{016CACCE-FD33-4F4C-B6CD-78684BC2E5E8}"/>
              </a:ext>
            </a:extLst>
          </p:cNvPr>
          <p:cNvSpPr txBox="1">
            <a:spLocks noChangeArrowheads="1"/>
          </p:cNvSpPr>
          <p:nvPr/>
        </p:nvSpPr>
        <p:spPr bwMode="auto">
          <a:xfrm>
            <a:off x="6400800" y="2425700"/>
            <a:ext cx="457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fr-FR" altLang="fr-FR" dirty="0">
                <a:solidFill>
                  <a:schemeClr val="hlink"/>
                </a:solidFill>
              </a:rPr>
              <a:t>Conclusion: p1 ressemble plus à p2 qu’à p3 </a:t>
            </a:r>
          </a:p>
        </p:txBody>
      </p:sp>
      <p:sp>
        <p:nvSpPr>
          <p:cNvPr id="12" name="Line 10">
            <a:extLst>
              <a:ext uri="{FF2B5EF4-FFF2-40B4-BE49-F238E27FC236}">
                <a16:creationId xmlns:a16="http://schemas.microsoft.com/office/drawing/2014/main" id="{35B871A3-8FDF-4D0C-93C8-2E788F61A9C1}"/>
              </a:ext>
            </a:extLst>
          </p:cNvPr>
          <p:cNvSpPr>
            <a:spLocks noChangeShapeType="1"/>
          </p:cNvSpPr>
          <p:nvPr/>
        </p:nvSpPr>
        <p:spPr bwMode="auto">
          <a:xfrm>
            <a:off x="6248400" y="4685335"/>
            <a:ext cx="1600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fr-FR" dirty="0"/>
          </a:p>
        </p:txBody>
      </p:sp>
      <p:sp>
        <p:nvSpPr>
          <p:cNvPr id="13" name="Text Box 11">
            <a:extLst>
              <a:ext uri="{FF2B5EF4-FFF2-40B4-BE49-F238E27FC236}">
                <a16:creationId xmlns:a16="http://schemas.microsoft.com/office/drawing/2014/main" id="{54024017-638E-4041-A770-FFA6477F6F2C}"/>
              </a:ext>
            </a:extLst>
          </p:cNvPr>
          <p:cNvSpPr txBox="1">
            <a:spLocks noChangeArrowheads="1"/>
          </p:cNvSpPr>
          <p:nvPr/>
        </p:nvSpPr>
        <p:spPr bwMode="auto">
          <a:xfrm>
            <a:off x="6172200" y="5523535"/>
            <a:ext cx="3962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fr-FR" altLang="fr-FR" dirty="0">
                <a:solidFill>
                  <a:schemeClr val="hlink"/>
                </a:solidFill>
              </a:rPr>
              <a:t>Conclusion: p1 ressemble plus à p3 qu’à p2 </a:t>
            </a:r>
          </a:p>
        </p:txBody>
      </p:sp>
    </p:spTree>
    <p:extLst>
      <p:ext uri="{BB962C8B-B14F-4D97-AF65-F5344CB8AC3E}">
        <p14:creationId xmlns:p14="http://schemas.microsoft.com/office/powerpoint/2010/main" val="42469580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1BC2350-F49D-4A13-9A83-0881B3FD2E38}"/>
              </a:ext>
            </a:extLst>
          </p:cNvPr>
          <p:cNvSpPr>
            <a:spLocks noGrp="1"/>
          </p:cNvSpPr>
          <p:nvPr>
            <p:ph type="sldNum" sz="quarter" idx="12"/>
          </p:nvPr>
        </p:nvSpPr>
        <p:spPr/>
        <p:txBody>
          <a:bodyPr/>
          <a:lstStyle/>
          <a:p>
            <a:fld id="{F54A3231-3632-4722-BDDC-460418050467}" type="slidenum">
              <a:rPr lang="fr-FR" smtClean="0"/>
              <a:t>78</a:t>
            </a:fld>
            <a:endParaRPr lang="fr-FR" dirty="0"/>
          </a:p>
        </p:txBody>
      </p:sp>
      <p:sp>
        <p:nvSpPr>
          <p:cNvPr id="7" name="Rectangle 2">
            <a:extLst>
              <a:ext uri="{FF2B5EF4-FFF2-40B4-BE49-F238E27FC236}">
                <a16:creationId xmlns:a16="http://schemas.microsoft.com/office/drawing/2014/main" id="{58E06104-1DB2-4F15-9ACB-2155FAC5319B}"/>
              </a:ext>
            </a:extLst>
          </p:cNvPr>
          <p:cNvSpPr>
            <a:spLocks noGrp="1" noChangeArrowheads="1"/>
          </p:cNvSpPr>
          <p:nvPr>
            <p:ph type="title"/>
          </p:nvPr>
        </p:nvSpPr>
        <p:spPr>
          <a:xfrm>
            <a:off x="1818861" y="111125"/>
            <a:ext cx="7793038" cy="609600"/>
          </a:xfrm>
        </p:spPr>
        <p:txBody>
          <a:bodyPr>
            <a:normAutofit fontScale="90000"/>
          </a:bodyPr>
          <a:lstStyle/>
          <a:p>
            <a:pPr algn="ctr" eaLnBrk="1" hangingPunct="1"/>
            <a:r>
              <a:rPr lang="fr-FR" altLang="fr-FR" sz="4000" dirty="0">
                <a:solidFill>
                  <a:schemeClr val="accent1"/>
                </a:solidFill>
              </a:rPr>
              <a:t>Exemple: distance de Minkowski </a:t>
            </a:r>
          </a:p>
        </p:txBody>
      </p:sp>
      <p:graphicFrame>
        <p:nvGraphicFramePr>
          <p:cNvPr id="8" name="Object 4">
            <a:extLst>
              <a:ext uri="{FF2B5EF4-FFF2-40B4-BE49-F238E27FC236}">
                <a16:creationId xmlns:a16="http://schemas.microsoft.com/office/drawing/2014/main" id="{4422FD3E-E3FD-4F63-9D3F-82DD3E626729}"/>
              </a:ext>
            </a:extLst>
          </p:cNvPr>
          <p:cNvGraphicFramePr>
            <a:graphicFrameLocks noChangeAspect="1"/>
          </p:cNvGraphicFramePr>
          <p:nvPr>
            <p:extLst>
              <p:ext uri="{D42A27DB-BD31-4B8C-83A1-F6EECF244321}">
                <p14:modId xmlns:p14="http://schemas.microsoft.com/office/powerpoint/2010/main" val="1313036068"/>
              </p:ext>
            </p:extLst>
          </p:nvPr>
        </p:nvGraphicFramePr>
        <p:xfrm>
          <a:off x="2057400" y="977900"/>
          <a:ext cx="4114800" cy="2236788"/>
        </p:xfrm>
        <a:graphic>
          <a:graphicData uri="http://schemas.openxmlformats.org/presentationml/2006/ole">
            <mc:AlternateContent xmlns:mc="http://schemas.openxmlformats.org/markup-compatibility/2006">
              <mc:Choice xmlns:v="urn:schemas-microsoft-com:vml" Requires="v">
                <p:oleObj spid="_x0000_s21562" name="Feuille de calcul" r:id="rId3" imgW="2105333" imgH="819447" progId="Excel.Sheet.8">
                  <p:embed/>
                </p:oleObj>
              </mc:Choice>
              <mc:Fallback>
                <p:oleObj name="Feuille de calcul" r:id="rId3" imgW="2105333" imgH="819447" progId="Excel.Sheet.8">
                  <p:embed/>
                  <p:pic>
                    <p:nvPicPr>
                      <p:cNvPr id="7" name="Object 4">
                        <a:extLst>
                          <a:ext uri="{FF2B5EF4-FFF2-40B4-BE49-F238E27FC236}">
                            <a16:creationId xmlns:a16="http://schemas.microsoft.com/office/drawing/2014/main" id="{EF0E6865-3B9A-4592-8B8F-6435031140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977900"/>
                        <a:ext cx="4114800" cy="223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 Box 5">
            <a:extLst>
              <a:ext uri="{FF2B5EF4-FFF2-40B4-BE49-F238E27FC236}">
                <a16:creationId xmlns:a16="http://schemas.microsoft.com/office/drawing/2014/main" id="{16DC170C-6836-482E-955C-6AEA8B2F61BF}"/>
              </a:ext>
            </a:extLst>
          </p:cNvPr>
          <p:cNvSpPr txBox="1">
            <a:spLocks noChangeArrowheads="1"/>
          </p:cNvSpPr>
          <p:nvPr/>
        </p:nvSpPr>
        <p:spPr bwMode="auto">
          <a:xfrm>
            <a:off x="8000999" y="1206500"/>
            <a:ext cx="324475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fr-FR" altLang="fr-FR" dirty="0"/>
              <a:t>d(p1,p2)=108160000</a:t>
            </a:r>
          </a:p>
          <a:p>
            <a:pPr eaLnBrk="1" hangingPunct="1">
              <a:spcBef>
                <a:spcPct val="50000"/>
              </a:spcBef>
            </a:pPr>
            <a:r>
              <a:rPr lang="fr-FR" altLang="fr-FR" dirty="0"/>
              <a:t>d(p1,p3)=224520256</a:t>
            </a:r>
          </a:p>
        </p:txBody>
      </p:sp>
      <p:graphicFrame>
        <p:nvGraphicFramePr>
          <p:cNvPr id="10" name="Object 6">
            <a:extLst>
              <a:ext uri="{FF2B5EF4-FFF2-40B4-BE49-F238E27FC236}">
                <a16:creationId xmlns:a16="http://schemas.microsoft.com/office/drawing/2014/main" id="{5C713D1A-560C-4887-A0B6-22A47A9BA5E9}"/>
              </a:ext>
            </a:extLst>
          </p:cNvPr>
          <p:cNvGraphicFramePr>
            <a:graphicFrameLocks noChangeAspect="1"/>
          </p:cNvGraphicFramePr>
          <p:nvPr>
            <p:extLst>
              <p:ext uri="{D42A27DB-BD31-4B8C-83A1-F6EECF244321}">
                <p14:modId xmlns:p14="http://schemas.microsoft.com/office/powerpoint/2010/main" val="1789938749"/>
              </p:ext>
            </p:extLst>
          </p:nvPr>
        </p:nvGraphicFramePr>
        <p:xfrm>
          <a:off x="1981200" y="3923335"/>
          <a:ext cx="4114800" cy="2251075"/>
        </p:xfrm>
        <a:graphic>
          <a:graphicData uri="http://schemas.openxmlformats.org/presentationml/2006/ole">
            <mc:AlternateContent xmlns:mc="http://schemas.openxmlformats.org/markup-compatibility/2006">
              <mc:Choice xmlns:v="urn:schemas-microsoft-com:vml" Requires="v">
                <p:oleObj spid="_x0000_s21563" name="Feuille de calcul" r:id="rId5" imgW="2105333" imgH="819447" progId="Excel.Sheet.8">
                  <p:embed/>
                </p:oleObj>
              </mc:Choice>
              <mc:Fallback>
                <p:oleObj name="Feuille de calcul" r:id="rId5" imgW="2105333" imgH="819447" progId="Excel.Sheet.8">
                  <p:embed/>
                  <p:pic>
                    <p:nvPicPr>
                      <p:cNvPr id="9" name="Object 6">
                        <a:extLst>
                          <a:ext uri="{FF2B5EF4-FFF2-40B4-BE49-F238E27FC236}">
                            <a16:creationId xmlns:a16="http://schemas.microsoft.com/office/drawing/2014/main" id="{3BF109C2-8D9E-4741-AC6D-BF0C342108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923335"/>
                        <a:ext cx="411480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Line 7">
            <a:extLst>
              <a:ext uri="{FF2B5EF4-FFF2-40B4-BE49-F238E27FC236}">
                <a16:creationId xmlns:a16="http://schemas.microsoft.com/office/drawing/2014/main" id="{1E8EF0FF-2701-496B-A970-3BA4125FF09A}"/>
              </a:ext>
            </a:extLst>
          </p:cNvPr>
          <p:cNvSpPr>
            <a:spLocks noChangeShapeType="1"/>
          </p:cNvSpPr>
          <p:nvPr/>
        </p:nvSpPr>
        <p:spPr bwMode="auto">
          <a:xfrm>
            <a:off x="6324600" y="1587500"/>
            <a:ext cx="1600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fr-FR" dirty="0"/>
          </a:p>
        </p:txBody>
      </p:sp>
      <p:sp>
        <p:nvSpPr>
          <p:cNvPr id="12" name="Text Box 8">
            <a:extLst>
              <a:ext uri="{FF2B5EF4-FFF2-40B4-BE49-F238E27FC236}">
                <a16:creationId xmlns:a16="http://schemas.microsoft.com/office/drawing/2014/main" id="{A7645CEB-E054-4001-A757-9DE13686F4A5}"/>
              </a:ext>
            </a:extLst>
          </p:cNvPr>
          <p:cNvSpPr txBox="1">
            <a:spLocks noChangeArrowheads="1"/>
          </p:cNvSpPr>
          <p:nvPr/>
        </p:nvSpPr>
        <p:spPr bwMode="auto">
          <a:xfrm>
            <a:off x="7924799" y="4304335"/>
            <a:ext cx="324475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fr-FR" altLang="fr-FR" dirty="0"/>
              <a:t>d(p1,p2)=270,78</a:t>
            </a:r>
          </a:p>
          <a:p>
            <a:pPr eaLnBrk="1" hangingPunct="1">
              <a:spcBef>
                <a:spcPct val="50000"/>
              </a:spcBef>
            </a:pPr>
            <a:r>
              <a:rPr lang="fr-FR" altLang="fr-FR" dirty="0"/>
              <a:t>d(p1,p3)=21,89</a:t>
            </a:r>
          </a:p>
        </p:txBody>
      </p:sp>
      <p:sp>
        <p:nvSpPr>
          <p:cNvPr id="13" name="Text Box 9">
            <a:extLst>
              <a:ext uri="{FF2B5EF4-FFF2-40B4-BE49-F238E27FC236}">
                <a16:creationId xmlns:a16="http://schemas.microsoft.com/office/drawing/2014/main" id="{FD51400D-E740-48B2-A60D-464F41D936FA}"/>
              </a:ext>
            </a:extLst>
          </p:cNvPr>
          <p:cNvSpPr txBox="1">
            <a:spLocks noChangeArrowheads="1"/>
          </p:cNvSpPr>
          <p:nvPr/>
        </p:nvSpPr>
        <p:spPr bwMode="auto">
          <a:xfrm>
            <a:off x="6400800" y="2425700"/>
            <a:ext cx="457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fr-FR" altLang="fr-FR" dirty="0">
                <a:solidFill>
                  <a:schemeClr val="hlink"/>
                </a:solidFill>
              </a:rPr>
              <a:t>Conclusion: p1 ressemble plus à p2 qu’à p3 </a:t>
            </a:r>
          </a:p>
        </p:txBody>
      </p:sp>
      <p:sp>
        <p:nvSpPr>
          <p:cNvPr id="14" name="Line 10">
            <a:extLst>
              <a:ext uri="{FF2B5EF4-FFF2-40B4-BE49-F238E27FC236}">
                <a16:creationId xmlns:a16="http://schemas.microsoft.com/office/drawing/2014/main" id="{ABCA3085-514A-46C4-B13E-903C1474AF21}"/>
              </a:ext>
            </a:extLst>
          </p:cNvPr>
          <p:cNvSpPr>
            <a:spLocks noChangeShapeType="1"/>
          </p:cNvSpPr>
          <p:nvPr/>
        </p:nvSpPr>
        <p:spPr bwMode="auto">
          <a:xfrm>
            <a:off x="6248400" y="4685335"/>
            <a:ext cx="1600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fr-FR" dirty="0"/>
          </a:p>
        </p:txBody>
      </p:sp>
      <p:sp>
        <p:nvSpPr>
          <p:cNvPr id="15" name="Text Box 11">
            <a:extLst>
              <a:ext uri="{FF2B5EF4-FFF2-40B4-BE49-F238E27FC236}">
                <a16:creationId xmlns:a16="http://schemas.microsoft.com/office/drawing/2014/main" id="{C9915DA4-1A43-4814-9CC9-09834B6ADCF1}"/>
              </a:ext>
            </a:extLst>
          </p:cNvPr>
          <p:cNvSpPr txBox="1">
            <a:spLocks noChangeArrowheads="1"/>
          </p:cNvSpPr>
          <p:nvPr/>
        </p:nvSpPr>
        <p:spPr bwMode="auto">
          <a:xfrm>
            <a:off x="6172200" y="5523535"/>
            <a:ext cx="3962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spcBef>
                <a:spcPct val="50000"/>
              </a:spcBef>
            </a:pPr>
            <a:r>
              <a:rPr lang="fr-FR" altLang="fr-FR" dirty="0">
                <a:solidFill>
                  <a:schemeClr val="hlink"/>
                </a:solidFill>
              </a:rPr>
              <a:t>Conclusion: p1 ressemble plus à p3 qu’à p2 </a:t>
            </a:r>
          </a:p>
        </p:txBody>
      </p:sp>
    </p:spTree>
    <p:extLst>
      <p:ext uri="{BB962C8B-B14F-4D97-AF65-F5344CB8AC3E}">
        <p14:creationId xmlns:p14="http://schemas.microsoft.com/office/powerpoint/2010/main" val="14796794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47D99E84-4069-4A3D-9B20-971D1AC7EEF4}"/>
                  </a:ext>
                </a:extLst>
              </p:cNvPr>
              <p:cNvSpPr>
                <a:spLocks noGrp="1"/>
              </p:cNvSpPr>
              <p:nvPr>
                <p:ph idx="1"/>
              </p:nvPr>
            </p:nvSpPr>
            <p:spPr>
              <a:xfrm>
                <a:off x="1311580" y="2080591"/>
                <a:ext cx="10042220" cy="4240695"/>
              </a:xfrm>
            </p:spPr>
            <p:txBody>
              <a:bodyPr>
                <a:normAutofit fontScale="85000" lnSpcReduction="20000"/>
              </a:bodyPr>
              <a:lstStyle/>
              <a:p>
                <a:pPr marL="0" indent="0" algn="just">
                  <a:lnSpc>
                    <a:spcPct val="150000"/>
                  </a:lnSpc>
                  <a:buNone/>
                </a:pPr>
                <a:r>
                  <a:rPr lang="fr-FR" sz="2400" dirty="0">
                    <a:solidFill>
                      <a:srgbClr val="000000"/>
                    </a:solidFill>
                    <a:latin typeface="Tahoma"/>
                  </a:rPr>
                  <a:t>Pour les attributs catégoriels, La seule mesure qui existe, dans l’absence de toute information sur la signification des valeurs, c’est l’égalité ou l’inégalité.</a:t>
                </a:r>
              </a:p>
              <a:p>
                <a:pPr marL="0" indent="0" algn="l">
                  <a:buNone/>
                </a:pPr>
                <a:r>
                  <a:rPr lang="fr-FR" sz="2400" dirty="0">
                    <a:solidFill>
                      <a:srgbClr val="000000"/>
                    </a:solidFill>
                    <a:latin typeface="Tahoma"/>
                  </a:rPr>
                  <a:t>La distance utilisée est alors :  </a:t>
                </a:r>
              </a:p>
              <a:p>
                <a:pPr marL="0" indent="0" algn="l">
                  <a:buNone/>
                </a:pPr>
                <a:endParaRPr lang="fr-FR" sz="2400" dirty="0">
                  <a:solidFill>
                    <a:srgbClr val="000000"/>
                  </a:solidFill>
                  <a:latin typeface="Tahoma"/>
                </a:endParaRPr>
              </a:p>
              <a:p>
                <a:pPr marL="0" indent="0" algn="l">
                  <a:buNone/>
                </a:pPr>
                <a14:m>
                  <m:oMathPara xmlns:m="http://schemas.openxmlformats.org/officeDocument/2006/math">
                    <m:oMathParaPr>
                      <m:jc m:val="centerGroup"/>
                    </m:oMathParaPr>
                    <m:oMath xmlns:m="http://schemas.openxmlformats.org/officeDocument/2006/math">
                      <m:d>
                        <m:dPr>
                          <m:begChr m:val="{"/>
                          <m:endChr m:val=""/>
                          <m:ctrlPr>
                            <a:rPr lang="fr-FR" sz="1800" i="1" smtClean="0">
                              <a:latin typeface="Cambria Math" panose="02040503050406030204" pitchFamily="18" charset="0"/>
                            </a:rPr>
                          </m:ctrlPr>
                        </m:dPr>
                        <m:e>
                          <m:eqArr>
                            <m:eqArrPr>
                              <m:ctrlPr>
                                <a:rPr lang="fr-FR" sz="1800" i="1" smtClean="0">
                                  <a:latin typeface="Cambria Math" panose="02040503050406030204" pitchFamily="18" charset="0"/>
                                </a:rPr>
                              </m:ctrlPr>
                            </m:eqArrPr>
                            <m:e>
                              <m:sSub>
                                <m:sSubPr>
                                  <m:ctrlPr>
                                    <a:rPr lang="fr-FR" sz="1800" i="1" smtClean="0">
                                      <a:latin typeface="Cambria Math" panose="02040503050406030204" pitchFamily="18" charset="0"/>
                                    </a:rPr>
                                  </m:ctrlPr>
                                </m:sSubPr>
                                <m:e>
                                  <m:r>
                                    <a:rPr lang="fr-FR" sz="1800" b="0" i="1" smtClean="0">
                                      <a:latin typeface="Cambria Math" panose="02040503050406030204" pitchFamily="18" charset="0"/>
                                    </a:rPr>
                                    <m:t>𝐷</m:t>
                                  </m:r>
                                </m:e>
                                <m:sub>
                                  <m:r>
                                    <a:rPr lang="fr-FR" sz="1800" b="0" i="1" smtClean="0">
                                      <a:latin typeface="Cambria Math" panose="02040503050406030204" pitchFamily="18" charset="0"/>
                                    </a:rPr>
                                    <m:t>𝑐</m:t>
                                  </m:r>
                                </m:sub>
                              </m:sSub>
                              <m:d>
                                <m:dPr>
                                  <m:ctrlPr>
                                    <a:rPr lang="fr-FR" sz="1800" i="1" smtClean="0">
                                      <a:latin typeface="Cambria Math" panose="02040503050406030204" pitchFamily="18" charset="0"/>
                                    </a:rPr>
                                  </m:ctrlPr>
                                </m:dPr>
                                <m:e>
                                  <m:sSub>
                                    <m:sSubPr>
                                      <m:ctrlPr>
                                        <a:rPr lang="fr-FR" sz="1800" i="1" smtClean="0">
                                          <a:latin typeface="Cambria Math" panose="02040503050406030204" pitchFamily="18" charset="0"/>
                                        </a:rPr>
                                      </m:ctrlPr>
                                    </m:sSubPr>
                                    <m:e>
                                      <m:r>
                                        <a:rPr lang="fr-FR" sz="1800" b="0" i="1" smtClean="0">
                                          <a:latin typeface="Cambria Math" panose="02040503050406030204" pitchFamily="18" charset="0"/>
                                        </a:rPr>
                                        <m:t>𝑥</m:t>
                                      </m:r>
                                    </m:e>
                                    <m:sub>
                                      <m:r>
                                        <a:rPr lang="fr-FR" sz="1800" b="0" i="1" smtClean="0">
                                          <a:latin typeface="Cambria Math" panose="02040503050406030204" pitchFamily="18" charset="0"/>
                                        </a:rPr>
                                        <m:t>𝑖</m:t>
                                      </m:r>
                                    </m:sub>
                                  </m:sSub>
                                  <m:r>
                                    <a:rPr lang="fr-FR" sz="1800" b="0" i="1" smtClean="0">
                                      <a:latin typeface="Cambria Math" panose="02040503050406030204" pitchFamily="18" charset="0"/>
                                    </a:rPr>
                                    <m:t>, </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𝑥</m:t>
                                      </m:r>
                                    </m:e>
                                    <m:sub>
                                      <m:r>
                                        <a:rPr lang="fr-FR" sz="1800" b="0" i="1" smtClean="0">
                                          <a:latin typeface="Cambria Math" panose="02040503050406030204" pitchFamily="18" charset="0"/>
                                        </a:rPr>
                                        <m:t>𝑗</m:t>
                                      </m:r>
                                    </m:sub>
                                  </m:sSub>
                                </m:e>
                              </m:d>
                              <m:r>
                                <a:rPr lang="fr-FR" sz="1800" b="0" i="1" smtClean="0">
                                  <a:latin typeface="Cambria Math" panose="02040503050406030204" pitchFamily="18" charset="0"/>
                                </a:rPr>
                                <m:t>= </m:t>
                              </m:r>
                              <m:f>
                                <m:fPr>
                                  <m:ctrlPr>
                                    <a:rPr lang="fr-FR" sz="1800" b="0" i="1" smtClean="0">
                                      <a:latin typeface="Cambria Math" panose="02040503050406030204" pitchFamily="18" charset="0"/>
                                    </a:rPr>
                                  </m:ctrlPr>
                                </m:fPr>
                                <m:num>
                                  <m:r>
                                    <a:rPr lang="fr-FR" sz="1800" b="0" i="1" smtClean="0">
                                      <a:latin typeface="Cambria Math" panose="02040503050406030204" pitchFamily="18" charset="0"/>
                                    </a:rPr>
                                    <m:t>1</m:t>
                                  </m:r>
                                </m:num>
                                <m:den>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𝑛</m:t>
                                      </m:r>
                                    </m:e>
                                    <m:sub>
                                      <m:r>
                                        <a:rPr lang="fr-FR" sz="1800" b="0" i="1" smtClean="0">
                                          <a:latin typeface="Cambria Math" panose="02040503050406030204" pitchFamily="18" charset="0"/>
                                        </a:rPr>
                                        <m:t>𝑐</m:t>
                                      </m:r>
                                    </m:sub>
                                  </m:sSub>
                                </m:den>
                              </m:f>
                              <m:nary>
                                <m:naryPr>
                                  <m:chr m:val="∑"/>
                                  <m:ctrlPr>
                                    <a:rPr lang="fr-FR" sz="1800" b="0" i="1" smtClean="0">
                                      <a:latin typeface="Cambria Math" panose="02040503050406030204" pitchFamily="18" charset="0"/>
                                    </a:rPr>
                                  </m:ctrlPr>
                                </m:naryPr>
                                <m:sub>
                                  <m:r>
                                    <m:rPr>
                                      <m:brk m:alnAt="23"/>
                                    </m:rPr>
                                    <a:rPr lang="fr-FR" sz="1800" b="0" i="1" smtClean="0">
                                      <a:latin typeface="Cambria Math" panose="02040503050406030204" pitchFamily="18" charset="0"/>
                                    </a:rPr>
                                    <m:t>𝑘</m:t>
                                  </m:r>
                                  <m:r>
                                    <a:rPr lang="fr-FR" sz="1800" b="0" i="1" smtClean="0">
                                      <a:latin typeface="Cambria Math" panose="02040503050406030204" pitchFamily="18" charset="0"/>
                                    </a:rPr>
                                    <m:t>=1</m:t>
                                  </m:r>
                                </m:sub>
                                <m:sup>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𝑛</m:t>
                                      </m:r>
                                    </m:e>
                                    <m:sub>
                                      <m:r>
                                        <a:rPr lang="fr-FR" sz="1800" b="0" i="1" smtClean="0">
                                          <a:latin typeface="Cambria Math" panose="02040503050406030204" pitchFamily="18" charset="0"/>
                                        </a:rPr>
                                        <m:t>𝑐</m:t>
                                      </m:r>
                                    </m:sub>
                                  </m:sSub>
                                </m:sup>
                                <m:e>
                                  <m:r>
                                    <a:rPr lang="fr-FR" sz="1800" b="0" i="1" smtClean="0">
                                      <a:latin typeface="Cambria Math" panose="02040503050406030204" pitchFamily="18" charset="0"/>
                                    </a:rPr>
                                    <m:t>𝑓</m:t>
                                  </m:r>
                                  <m:d>
                                    <m:dPr>
                                      <m:ctrlPr>
                                        <a:rPr lang="fr-FR" sz="1800" b="0" i="1" smtClean="0">
                                          <a:latin typeface="Cambria Math" panose="02040503050406030204" pitchFamily="18" charset="0"/>
                                        </a:rPr>
                                      </m:ctrlPr>
                                    </m:dPr>
                                    <m:e>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𝑥</m:t>
                                          </m:r>
                                        </m:e>
                                        <m:sub>
                                          <m:r>
                                            <a:rPr lang="fr-FR" sz="1800" b="0" i="1" smtClean="0">
                                              <a:latin typeface="Cambria Math" panose="02040503050406030204" pitchFamily="18" charset="0"/>
                                            </a:rPr>
                                            <m:t>𝑖𝑘</m:t>
                                          </m:r>
                                        </m:sub>
                                      </m:sSub>
                                      <m:r>
                                        <a:rPr lang="fr-FR" sz="1800" b="0" i="1" smtClean="0">
                                          <a:latin typeface="Cambria Math" panose="02040503050406030204" pitchFamily="18" charset="0"/>
                                        </a:rPr>
                                        <m:t>, </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𝑥</m:t>
                                          </m:r>
                                        </m:e>
                                        <m:sub>
                                          <m:r>
                                            <a:rPr lang="fr-FR" sz="1800" b="0" i="1" smtClean="0">
                                              <a:latin typeface="Cambria Math" panose="02040503050406030204" pitchFamily="18" charset="0"/>
                                            </a:rPr>
                                            <m:t>𝑗𝑘</m:t>
                                          </m:r>
                                        </m:sub>
                                      </m:sSub>
                                    </m:e>
                                  </m:d>
                                </m:e>
                              </m:nary>
                            </m:e>
                            <m:e>
                              <m:r>
                                <a:rPr lang="fr-FR" sz="1800" b="0" i="1" smtClean="0">
                                  <a:latin typeface="Cambria Math" panose="02040503050406030204" pitchFamily="18" charset="0"/>
                                </a:rPr>
                                <m:t>𝑓</m:t>
                              </m:r>
                              <m:d>
                                <m:dPr>
                                  <m:ctrlPr>
                                    <a:rPr lang="fr-FR" sz="1800" b="0" i="1" smtClean="0">
                                      <a:latin typeface="Cambria Math" panose="02040503050406030204" pitchFamily="18" charset="0"/>
                                    </a:rPr>
                                  </m:ctrlPr>
                                </m:dPr>
                                <m:e>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𝑥</m:t>
                                      </m:r>
                                    </m:e>
                                    <m:sub>
                                      <m:r>
                                        <a:rPr lang="fr-FR" sz="1800" b="0" i="1" smtClean="0">
                                          <a:latin typeface="Cambria Math" panose="02040503050406030204" pitchFamily="18" charset="0"/>
                                        </a:rPr>
                                        <m:t>𝑖𝑘</m:t>
                                      </m:r>
                                    </m:sub>
                                  </m:sSub>
                                  <m:r>
                                    <a:rPr lang="fr-FR" sz="1800" b="0" i="1" smtClean="0">
                                      <a:latin typeface="Cambria Math" panose="02040503050406030204" pitchFamily="18" charset="0"/>
                                    </a:rPr>
                                    <m:t>, </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𝑥</m:t>
                                      </m:r>
                                    </m:e>
                                    <m:sub>
                                      <m:r>
                                        <a:rPr lang="fr-FR" sz="1800" b="0" i="1" smtClean="0">
                                          <a:latin typeface="Cambria Math" panose="02040503050406030204" pitchFamily="18" charset="0"/>
                                        </a:rPr>
                                        <m:t>𝑗𝑘</m:t>
                                      </m:r>
                                    </m:sub>
                                  </m:sSub>
                                </m:e>
                              </m:d>
                              <m:r>
                                <a:rPr lang="fr-FR" sz="1800" b="0" i="1" smtClean="0">
                                  <a:latin typeface="Cambria Math" panose="02040503050406030204" pitchFamily="18" charset="0"/>
                                </a:rPr>
                                <m:t>=1 </m:t>
                              </m:r>
                              <m:r>
                                <a:rPr lang="fr-FR" sz="1800" b="0" i="1" smtClean="0">
                                  <a:latin typeface="Cambria Math" panose="02040503050406030204" pitchFamily="18" charset="0"/>
                                </a:rPr>
                                <m:t>𝑠𝑖</m:t>
                              </m:r>
                              <m:r>
                                <a:rPr lang="fr-FR" sz="1800" b="0" i="1" smtClean="0">
                                  <a:latin typeface="Cambria Math" panose="02040503050406030204" pitchFamily="18" charset="0"/>
                                </a:rPr>
                                <m:t> </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𝑥</m:t>
                                  </m:r>
                                </m:e>
                                <m:sub>
                                  <m:r>
                                    <a:rPr lang="fr-FR" sz="1800" b="0" i="1" smtClean="0">
                                      <a:latin typeface="Cambria Math" panose="02040503050406030204" pitchFamily="18" charset="0"/>
                                    </a:rPr>
                                    <m:t>𝑖𝑘</m:t>
                                  </m:r>
                                </m:sub>
                              </m:sSub>
                              <m:r>
                                <a:rPr lang="fr-FR" sz="1800" b="0" i="1" smtClean="0">
                                  <a:latin typeface="Cambria Math" panose="02040503050406030204" pitchFamily="18" charset="0"/>
                                </a:rPr>
                                <m:t>= </m:t>
                              </m:r>
                              <m:sSub>
                                <m:sSubPr>
                                  <m:ctrlPr>
                                    <a:rPr lang="fr-FR" sz="1800" b="0" i="1" smtClean="0">
                                      <a:latin typeface="Cambria Math" panose="02040503050406030204" pitchFamily="18" charset="0"/>
                                    </a:rPr>
                                  </m:ctrlPr>
                                </m:sSubPr>
                                <m:e>
                                  <m:r>
                                    <a:rPr lang="fr-FR" sz="1800" b="0" i="1" smtClean="0">
                                      <a:latin typeface="Cambria Math" panose="02040503050406030204" pitchFamily="18" charset="0"/>
                                    </a:rPr>
                                    <m:t>𝑥</m:t>
                                  </m:r>
                                </m:e>
                                <m:sub>
                                  <m:r>
                                    <a:rPr lang="fr-FR" sz="1800" b="0" i="1" smtClean="0">
                                      <a:latin typeface="Cambria Math" panose="02040503050406030204" pitchFamily="18" charset="0"/>
                                    </a:rPr>
                                    <m:t>𝑗𝑘</m:t>
                                  </m:r>
                                </m:sub>
                              </m:sSub>
                              <m:r>
                                <a:rPr lang="fr-FR" sz="1800" b="0" i="1" smtClean="0">
                                  <a:latin typeface="Cambria Math" panose="02040503050406030204" pitchFamily="18" charset="0"/>
                                </a:rPr>
                                <m:t> </m:t>
                              </m:r>
                              <m:r>
                                <a:rPr lang="fr-FR" sz="1800" b="0" i="1" smtClean="0">
                                  <a:latin typeface="Cambria Math" panose="02040503050406030204" pitchFamily="18" charset="0"/>
                                </a:rPr>
                                <m:t>𝑒𝑡</m:t>
                              </m:r>
                              <m:r>
                                <a:rPr lang="fr-FR" sz="1800" b="0" i="1" smtClean="0">
                                  <a:latin typeface="Cambria Math" panose="02040503050406030204" pitchFamily="18" charset="0"/>
                                </a:rPr>
                                <m:t> </m:t>
                              </m:r>
                              <m:r>
                                <a:rPr lang="fr-FR" sz="1800" b="0" i="1" smtClean="0">
                                  <a:latin typeface="Cambria Math" panose="02040503050406030204" pitchFamily="18" charset="0"/>
                                </a:rPr>
                                <m:t>𝑂</m:t>
                              </m:r>
                              <m:r>
                                <a:rPr lang="fr-FR" sz="1800" b="0" i="1" smtClean="0">
                                  <a:latin typeface="Cambria Math" panose="02040503050406030204" pitchFamily="18" charset="0"/>
                                </a:rPr>
                                <m:t> </m:t>
                              </m:r>
                              <m:r>
                                <a:rPr lang="fr-FR" sz="1800" b="0" i="1" smtClean="0">
                                  <a:latin typeface="Cambria Math" panose="02040503050406030204" pitchFamily="18" charset="0"/>
                                </a:rPr>
                                <m:t>𝑠𝑖𝑛𝑜𝑛</m:t>
                              </m:r>
                            </m:e>
                          </m:eqArr>
                        </m:e>
                      </m:d>
                    </m:oMath>
                  </m:oMathPara>
                </a14:m>
                <a:endParaRPr lang="fr-FR" sz="1800" dirty="0">
                  <a:latin typeface="SFRM1095"/>
                </a:endParaRPr>
              </a:p>
              <a:p>
                <a:pPr marL="0" indent="0">
                  <a:buNone/>
                </a:pPr>
                <a:endParaRPr lang="fr-FR" sz="2400" dirty="0">
                  <a:solidFill>
                    <a:srgbClr val="000000"/>
                  </a:solidFill>
                  <a:latin typeface="Tahoma"/>
                </a:endParaRPr>
              </a:p>
              <a:p>
                <a:pPr marL="0" indent="0">
                  <a:buNone/>
                </a:pPr>
                <a:r>
                  <a:rPr lang="fr-FR" sz="2400" dirty="0">
                    <a:solidFill>
                      <a:srgbClr val="000000"/>
                    </a:solidFill>
                    <a:latin typeface="Tahoma"/>
                  </a:rPr>
                  <a:t>La distance entre deux données </a:t>
                </a:r>
                <a14:m>
                  <m:oMath xmlns:m="http://schemas.openxmlformats.org/officeDocument/2006/math">
                    <m:sSub>
                      <m:sSubPr>
                        <m:ctrlPr>
                          <a:rPr lang="fr-FR" sz="2400" i="1">
                            <a:solidFill>
                              <a:srgbClr val="000000"/>
                            </a:solidFill>
                            <a:latin typeface="Cambria Math" panose="02040503050406030204" pitchFamily="18" charset="0"/>
                          </a:rPr>
                        </m:ctrlPr>
                      </m:sSubPr>
                      <m:e>
                        <m:r>
                          <a:rPr lang="fr-FR" sz="2400">
                            <a:solidFill>
                              <a:srgbClr val="000000"/>
                            </a:solidFill>
                            <a:latin typeface="Cambria Math" panose="02040503050406030204" pitchFamily="18" charset="0"/>
                          </a:rPr>
                          <m:t>𝑥</m:t>
                        </m:r>
                      </m:e>
                      <m:sub>
                        <m:r>
                          <a:rPr lang="fr-FR" sz="2400">
                            <a:solidFill>
                              <a:srgbClr val="000000"/>
                            </a:solidFill>
                            <a:latin typeface="Cambria Math" panose="02040503050406030204" pitchFamily="18" charset="0"/>
                          </a:rPr>
                          <m:t>𝑖</m:t>
                        </m:r>
                      </m:sub>
                    </m:sSub>
                  </m:oMath>
                </a14:m>
                <a:r>
                  <a:rPr lang="fr-FR" sz="2400" dirty="0">
                    <a:solidFill>
                      <a:srgbClr val="000000"/>
                    </a:solidFill>
                    <a:latin typeface="Tahoma"/>
                  </a:rPr>
                  <a:t> et </a:t>
                </a:r>
                <a14:m>
                  <m:oMath xmlns:m="http://schemas.openxmlformats.org/officeDocument/2006/math">
                    <m:sSub>
                      <m:sSubPr>
                        <m:ctrlPr>
                          <a:rPr lang="fr-FR" sz="2400" i="1">
                            <a:solidFill>
                              <a:srgbClr val="000000"/>
                            </a:solidFill>
                            <a:latin typeface="Cambria Math" panose="02040503050406030204" pitchFamily="18" charset="0"/>
                          </a:rPr>
                        </m:ctrlPr>
                      </m:sSubPr>
                      <m:e>
                        <m:r>
                          <a:rPr lang="fr-FR" sz="2400">
                            <a:solidFill>
                              <a:srgbClr val="000000"/>
                            </a:solidFill>
                            <a:latin typeface="Cambria Math" panose="02040503050406030204" pitchFamily="18" charset="0"/>
                          </a:rPr>
                          <m:t>𝑥</m:t>
                        </m:r>
                      </m:e>
                      <m:sub>
                        <m:r>
                          <a:rPr lang="fr-FR" sz="2400">
                            <a:solidFill>
                              <a:srgbClr val="000000"/>
                            </a:solidFill>
                            <a:latin typeface="Cambria Math" panose="02040503050406030204" pitchFamily="18" charset="0"/>
                          </a:rPr>
                          <m:t>𝑗</m:t>
                        </m:r>
                      </m:sub>
                    </m:sSub>
                  </m:oMath>
                </a14:m>
                <a:r>
                  <a:rPr lang="fr-FR" sz="2400" dirty="0">
                    <a:solidFill>
                      <a:srgbClr val="000000"/>
                    </a:solidFill>
                    <a:latin typeface="Tahoma"/>
                  </a:rPr>
                  <a:t> , composées d’attributs numériques et catégoriels est donc :</a:t>
                </a:r>
              </a:p>
              <a:p>
                <a14:m>
                  <m:oMath xmlns:m="http://schemas.openxmlformats.org/officeDocument/2006/math">
                    <m:r>
                      <a:rPr lang="fr-FR" sz="2400" b="0" i="1" smtClean="0">
                        <a:solidFill>
                          <a:srgbClr val="000000"/>
                        </a:solidFill>
                        <a:latin typeface="Cambria Math" panose="02040503050406030204" pitchFamily="18" charset="0"/>
                      </a:rPr>
                      <m:t>𝐷</m:t>
                    </m:r>
                    <m:d>
                      <m:dPr>
                        <m:ctrlPr>
                          <a:rPr lang="fr-FR" sz="2400" b="0" i="1" smtClean="0">
                            <a:solidFill>
                              <a:srgbClr val="000000"/>
                            </a:solidFill>
                            <a:latin typeface="Cambria Math" panose="02040503050406030204" pitchFamily="18" charset="0"/>
                          </a:rPr>
                        </m:ctrlPr>
                      </m:dPr>
                      <m:e>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𝑥</m:t>
                            </m:r>
                          </m:e>
                          <m:sub>
                            <m:r>
                              <a:rPr lang="fr-FR" sz="2400" b="0" i="1" smtClean="0">
                                <a:solidFill>
                                  <a:srgbClr val="000000"/>
                                </a:solidFill>
                                <a:latin typeface="Cambria Math" panose="02040503050406030204" pitchFamily="18" charset="0"/>
                              </a:rPr>
                              <m:t>𝑖</m:t>
                            </m:r>
                          </m:sub>
                        </m:sSub>
                        <m:r>
                          <a:rPr lang="fr-FR" sz="2400" b="0" i="1" smtClean="0">
                            <a:solidFill>
                              <a:srgbClr val="000000"/>
                            </a:solidFill>
                            <a:latin typeface="Cambria Math" panose="02040503050406030204" pitchFamily="18" charset="0"/>
                          </a:rPr>
                          <m:t>, </m:t>
                        </m:r>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𝑥</m:t>
                            </m:r>
                          </m:e>
                          <m:sub>
                            <m:r>
                              <a:rPr lang="fr-FR" sz="2400" b="0" i="1" smtClean="0">
                                <a:solidFill>
                                  <a:srgbClr val="000000"/>
                                </a:solidFill>
                                <a:latin typeface="Cambria Math" panose="02040503050406030204" pitchFamily="18" charset="0"/>
                              </a:rPr>
                              <m:t>𝑗</m:t>
                            </m:r>
                          </m:sub>
                        </m:sSub>
                      </m:e>
                    </m:d>
                    <m:r>
                      <a:rPr lang="fr-FR" sz="2400" b="0" i="1" smtClean="0">
                        <a:solidFill>
                          <a:srgbClr val="000000"/>
                        </a:solidFill>
                        <a:latin typeface="Cambria Math" panose="02040503050406030204" pitchFamily="18" charset="0"/>
                      </a:rPr>
                      <m:t>= </m:t>
                    </m:r>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𝐷</m:t>
                        </m:r>
                      </m:e>
                      <m:sub>
                        <m:r>
                          <a:rPr lang="fr-FR" sz="2400" b="0" i="1" smtClean="0">
                            <a:solidFill>
                              <a:srgbClr val="000000"/>
                            </a:solidFill>
                            <a:latin typeface="Cambria Math" panose="02040503050406030204" pitchFamily="18" charset="0"/>
                          </a:rPr>
                          <m:t>𝑛</m:t>
                        </m:r>
                      </m:sub>
                    </m:sSub>
                    <m:d>
                      <m:dPr>
                        <m:ctrlPr>
                          <a:rPr lang="fr-FR" sz="2400" b="0" i="1" smtClean="0">
                            <a:solidFill>
                              <a:srgbClr val="000000"/>
                            </a:solidFill>
                            <a:latin typeface="Cambria Math" panose="02040503050406030204" pitchFamily="18" charset="0"/>
                          </a:rPr>
                        </m:ctrlPr>
                      </m:dPr>
                      <m:e>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𝑥</m:t>
                            </m:r>
                          </m:e>
                          <m:sub>
                            <m:r>
                              <a:rPr lang="fr-FR" sz="2400" b="0" i="1" smtClean="0">
                                <a:solidFill>
                                  <a:srgbClr val="000000"/>
                                </a:solidFill>
                                <a:latin typeface="Cambria Math" panose="02040503050406030204" pitchFamily="18" charset="0"/>
                              </a:rPr>
                              <m:t>𝑖</m:t>
                            </m:r>
                          </m:sub>
                        </m:sSub>
                        <m:r>
                          <a:rPr lang="fr-FR" sz="2400" b="0" i="1" smtClean="0">
                            <a:solidFill>
                              <a:srgbClr val="000000"/>
                            </a:solidFill>
                            <a:latin typeface="Cambria Math" panose="02040503050406030204" pitchFamily="18" charset="0"/>
                          </a:rPr>
                          <m:t>,</m:t>
                        </m:r>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𝑥</m:t>
                            </m:r>
                          </m:e>
                          <m:sub>
                            <m:r>
                              <a:rPr lang="fr-FR" sz="2400" b="0" i="1" smtClean="0">
                                <a:solidFill>
                                  <a:srgbClr val="000000"/>
                                </a:solidFill>
                                <a:latin typeface="Cambria Math" panose="02040503050406030204" pitchFamily="18" charset="0"/>
                              </a:rPr>
                              <m:t>𝑗</m:t>
                            </m:r>
                          </m:sub>
                        </m:sSub>
                      </m:e>
                    </m:d>
                    <m:r>
                      <a:rPr lang="fr-FR" sz="2400" b="0" i="1" smtClean="0">
                        <a:solidFill>
                          <a:srgbClr val="000000"/>
                        </a:solidFill>
                        <a:latin typeface="Cambria Math" panose="02040503050406030204" pitchFamily="18" charset="0"/>
                      </a:rPr>
                      <m:t>+</m:t>
                    </m:r>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𝐷</m:t>
                        </m:r>
                      </m:e>
                      <m:sub>
                        <m:r>
                          <a:rPr lang="fr-FR" sz="2400" b="0" i="1" smtClean="0">
                            <a:solidFill>
                              <a:srgbClr val="000000"/>
                            </a:solidFill>
                            <a:latin typeface="Cambria Math" panose="02040503050406030204" pitchFamily="18" charset="0"/>
                          </a:rPr>
                          <m:t>𝑐</m:t>
                        </m:r>
                      </m:sub>
                    </m:sSub>
                    <m:d>
                      <m:dPr>
                        <m:ctrlPr>
                          <a:rPr lang="fr-FR" sz="2400" b="0" i="1" smtClean="0">
                            <a:solidFill>
                              <a:srgbClr val="000000"/>
                            </a:solidFill>
                            <a:latin typeface="Cambria Math" panose="02040503050406030204" pitchFamily="18" charset="0"/>
                          </a:rPr>
                        </m:ctrlPr>
                      </m:dPr>
                      <m:e>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𝑥</m:t>
                            </m:r>
                          </m:e>
                          <m:sub>
                            <m:r>
                              <a:rPr lang="fr-FR" sz="2400" b="0" i="1" smtClean="0">
                                <a:solidFill>
                                  <a:srgbClr val="000000"/>
                                </a:solidFill>
                                <a:latin typeface="Cambria Math" panose="02040503050406030204" pitchFamily="18" charset="0"/>
                              </a:rPr>
                              <m:t>𝑖</m:t>
                            </m:r>
                          </m:sub>
                        </m:sSub>
                        <m:r>
                          <a:rPr lang="fr-FR" sz="2400" b="0" i="1" smtClean="0">
                            <a:solidFill>
                              <a:srgbClr val="000000"/>
                            </a:solidFill>
                            <a:latin typeface="Cambria Math" panose="02040503050406030204" pitchFamily="18" charset="0"/>
                          </a:rPr>
                          <m:t>,</m:t>
                        </m:r>
                        <m:sSub>
                          <m:sSubPr>
                            <m:ctrlPr>
                              <a:rPr lang="fr-FR" sz="2400" b="0" i="1" smtClean="0">
                                <a:solidFill>
                                  <a:srgbClr val="000000"/>
                                </a:solidFill>
                                <a:latin typeface="Cambria Math" panose="02040503050406030204" pitchFamily="18" charset="0"/>
                              </a:rPr>
                            </m:ctrlPr>
                          </m:sSubPr>
                          <m:e>
                            <m:r>
                              <a:rPr lang="fr-FR" sz="2400" b="0" i="1" smtClean="0">
                                <a:solidFill>
                                  <a:srgbClr val="000000"/>
                                </a:solidFill>
                                <a:latin typeface="Cambria Math" panose="02040503050406030204" pitchFamily="18" charset="0"/>
                              </a:rPr>
                              <m:t>𝑥</m:t>
                            </m:r>
                          </m:e>
                          <m:sub>
                            <m:r>
                              <a:rPr lang="fr-FR" sz="2400" b="0" i="1" smtClean="0">
                                <a:solidFill>
                                  <a:srgbClr val="000000"/>
                                </a:solidFill>
                                <a:latin typeface="Cambria Math" panose="02040503050406030204" pitchFamily="18" charset="0"/>
                              </a:rPr>
                              <m:t>𝑗</m:t>
                            </m:r>
                          </m:sub>
                        </m:sSub>
                      </m:e>
                    </m:d>
                  </m:oMath>
                </a14:m>
                <a:endParaRPr lang="fr-FR" sz="2400" dirty="0">
                  <a:solidFill>
                    <a:srgbClr val="000000"/>
                  </a:solidFill>
                  <a:latin typeface="Tahoma"/>
                </a:endParaRPr>
              </a:p>
              <a:p>
                <a:pPr marL="0" indent="0">
                  <a:buNone/>
                </a:pPr>
                <a:endParaRPr lang="fr-FR" sz="2400" dirty="0">
                  <a:solidFill>
                    <a:srgbClr val="000000"/>
                  </a:solidFill>
                  <a:latin typeface="Tahoma"/>
                </a:endParaRPr>
              </a:p>
            </p:txBody>
          </p:sp>
        </mc:Choice>
        <mc:Fallback xmlns="">
          <p:sp>
            <p:nvSpPr>
              <p:cNvPr id="3" name="Espace réservé du contenu 2">
                <a:extLst>
                  <a:ext uri="{FF2B5EF4-FFF2-40B4-BE49-F238E27FC236}">
                    <a16:creationId xmlns:a16="http://schemas.microsoft.com/office/drawing/2014/main" id="{47D99E84-4069-4A3D-9B20-971D1AC7EEF4}"/>
                  </a:ext>
                </a:extLst>
              </p:cNvPr>
              <p:cNvSpPr>
                <a:spLocks noGrp="1" noRot="1" noChangeAspect="1" noMove="1" noResize="1" noEditPoints="1" noAdjustHandles="1" noChangeArrowheads="1" noChangeShapeType="1" noTextEdit="1"/>
              </p:cNvSpPr>
              <p:nvPr>
                <p:ph idx="1"/>
              </p:nvPr>
            </p:nvSpPr>
            <p:spPr>
              <a:xfrm>
                <a:off x="1311580" y="2080591"/>
                <a:ext cx="10042220" cy="4240695"/>
              </a:xfrm>
              <a:blipFill>
                <a:blip r:embed="rId2"/>
                <a:stretch>
                  <a:fillRect l="-607" r="-607"/>
                </a:stretch>
              </a:blipFill>
            </p:spPr>
            <p:txBody>
              <a:bodyPr/>
              <a:lstStyle/>
              <a:p>
                <a:r>
                  <a:rPr lang="fr-FR">
                    <a:noFill/>
                  </a:rPr>
                  <a:t> </a:t>
                </a:r>
              </a:p>
            </p:txBody>
          </p:sp>
        </mc:Fallback>
      </mc:AlternateContent>
      <p:sp>
        <p:nvSpPr>
          <p:cNvPr id="5" name="Espace réservé du numéro de diapositive 4">
            <a:extLst>
              <a:ext uri="{FF2B5EF4-FFF2-40B4-BE49-F238E27FC236}">
                <a16:creationId xmlns:a16="http://schemas.microsoft.com/office/drawing/2014/main" id="{48ED8B92-1039-4FD8-A870-F7AEB31D3ED8}"/>
              </a:ext>
            </a:extLst>
          </p:cNvPr>
          <p:cNvSpPr>
            <a:spLocks noGrp="1"/>
          </p:cNvSpPr>
          <p:nvPr>
            <p:ph type="sldNum" sz="quarter" idx="12"/>
          </p:nvPr>
        </p:nvSpPr>
        <p:spPr/>
        <p:txBody>
          <a:bodyPr/>
          <a:lstStyle/>
          <a:p>
            <a:fld id="{F54A3231-3632-4722-BDDC-460418050467}" type="slidenum">
              <a:rPr lang="fr-FR" smtClean="0"/>
              <a:t>79</a:t>
            </a:fld>
            <a:endParaRPr lang="fr-FR" dirty="0"/>
          </a:p>
        </p:txBody>
      </p:sp>
      <p:sp>
        <p:nvSpPr>
          <p:cNvPr id="6" name="Titre 1">
            <a:extLst>
              <a:ext uri="{FF2B5EF4-FFF2-40B4-BE49-F238E27FC236}">
                <a16:creationId xmlns:a16="http://schemas.microsoft.com/office/drawing/2014/main" id="{B22199D0-D39D-4810-98B2-7D65A07C1210}"/>
              </a:ext>
            </a:extLst>
          </p:cNvPr>
          <p:cNvSpPr>
            <a:spLocks noGrp="1"/>
          </p:cNvSpPr>
          <p:nvPr>
            <p:ph type="title"/>
          </p:nvPr>
        </p:nvSpPr>
        <p:spPr>
          <a:xfrm>
            <a:off x="2592925" y="624110"/>
            <a:ext cx="8911687" cy="1280890"/>
          </a:xfrm>
        </p:spPr>
        <p:txBody>
          <a:bodyPr>
            <a:normAutofit/>
          </a:bodyPr>
          <a:lstStyle/>
          <a:p>
            <a:r>
              <a:rPr lang="fr-FR" dirty="0">
                <a:solidFill>
                  <a:schemeClr val="accent1"/>
                </a:solidFill>
              </a:rPr>
              <a:t>Quelques mesures de similarité pour données catégorielles</a:t>
            </a:r>
          </a:p>
        </p:txBody>
      </p:sp>
    </p:spTree>
    <p:extLst>
      <p:ext uri="{BB962C8B-B14F-4D97-AF65-F5344CB8AC3E}">
        <p14:creationId xmlns:p14="http://schemas.microsoft.com/office/powerpoint/2010/main" val="163388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A048D606-506C-4F50-8F48-47856EC7062E}"/>
              </a:ext>
            </a:extLst>
          </p:cNvPr>
          <p:cNvSpPr>
            <a:spLocks noGrp="1"/>
          </p:cNvSpPr>
          <p:nvPr>
            <p:ph type="sldNum" sz="quarter" idx="12"/>
          </p:nvPr>
        </p:nvSpPr>
        <p:spPr/>
        <p:txBody>
          <a:bodyPr/>
          <a:lstStyle/>
          <a:p>
            <a:fld id="{F54A3231-3632-4722-BDDC-460418050467}" type="slidenum">
              <a:rPr lang="fr-FR" smtClean="0"/>
              <a:t>8</a:t>
            </a:fld>
            <a:endParaRPr lang="fr-FR" dirty="0"/>
          </a:p>
        </p:txBody>
      </p:sp>
      <p:sp>
        <p:nvSpPr>
          <p:cNvPr id="6" name="Rectangle 1026">
            <a:extLst>
              <a:ext uri="{FF2B5EF4-FFF2-40B4-BE49-F238E27FC236}">
                <a16:creationId xmlns:a16="http://schemas.microsoft.com/office/drawing/2014/main" id="{27025BC1-162D-4A19-8B47-3C1265D4E3F4}"/>
              </a:ext>
            </a:extLst>
          </p:cNvPr>
          <p:cNvSpPr>
            <a:spLocks noGrp="1" noChangeArrowheads="1"/>
          </p:cNvSpPr>
          <p:nvPr>
            <p:ph type="title"/>
          </p:nvPr>
        </p:nvSpPr>
        <p:spPr>
          <a:xfrm>
            <a:off x="1974574" y="228600"/>
            <a:ext cx="7981950" cy="498475"/>
          </a:xfrm>
        </p:spPr>
        <p:txBody>
          <a:bodyPr>
            <a:normAutofit fontScale="90000"/>
          </a:bodyPr>
          <a:lstStyle/>
          <a:p>
            <a:pPr algn="ctr"/>
            <a:r>
              <a:rPr lang="fr-FR" altLang="fr-FR" sz="2800" dirty="0">
                <a:solidFill>
                  <a:schemeClr val="accent1"/>
                </a:solidFill>
                <a:latin typeface="+mn-lt"/>
                <a:ea typeface="+mn-ea"/>
                <a:cs typeface="+mn-cs"/>
              </a:rPr>
              <a:t>L’algorithme des K-Means</a:t>
            </a:r>
          </a:p>
        </p:txBody>
      </p:sp>
      <p:sp>
        <p:nvSpPr>
          <p:cNvPr id="7" name="Rectangle 1027">
            <a:extLst>
              <a:ext uri="{FF2B5EF4-FFF2-40B4-BE49-F238E27FC236}">
                <a16:creationId xmlns:a16="http://schemas.microsoft.com/office/drawing/2014/main" id="{9E113CEC-CE70-484D-AF66-A1D8E81FF9D7}"/>
              </a:ext>
            </a:extLst>
          </p:cNvPr>
          <p:cNvSpPr txBox="1">
            <a:spLocks noChangeArrowheads="1"/>
          </p:cNvSpPr>
          <p:nvPr/>
        </p:nvSpPr>
        <p:spPr>
          <a:xfrm>
            <a:off x="2282825" y="1245640"/>
            <a:ext cx="7856538" cy="53387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fr-FR" altLang="fr-FR" sz="2400" dirty="0"/>
              <a:t>L’algorithme </a:t>
            </a:r>
            <a:r>
              <a:rPr lang="fr-FR" altLang="fr-FR" sz="2400" i="1" dirty="0"/>
              <a:t>k-means</a:t>
            </a:r>
            <a:r>
              <a:rPr lang="fr-FR" altLang="fr-FR" sz="2400" dirty="0"/>
              <a:t> est en 3 étapes :</a:t>
            </a:r>
          </a:p>
          <a:p>
            <a:pPr marL="533400" indent="-533400">
              <a:buFont typeface="Wingdings" panose="05000000000000000000" pitchFamily="2" charset="2"/>
              <a:buNone/>
            </a:pPr>
            <a:endParaRPr lang="fr-FR" altLang="fr-FR" sz="2400" dirty="0"/>
          </a:p>
          <a:p>
            <a:pPr marL="342900" lvl="1" indent="-342900">
              <a:buClr>
                <a:srgbClr val="0070C0"/>
              </a:buClr>
              <a:buSzPct val="150000"/>
              <a:buFont typeface="Wingdings" panose="05000000000000000000" pitchFamily="2" charset="2"/>
              <a:buChar char="§"/>
            </a:pPr>
            <a:r>
              <a:rPr lang="fr-FR" altLang="fr-FR" sz="2400" dirty="0"/>
              <a:t>Choisir k objets formant ainsi k clusters</a:t>
            </a:r>
          </a:p>
          <a:p>
            <a:pPr marL="342900" lvl="1" indent="-342900">
              <a:buClr>
                <a:srgbClr val="0070C0"/>
              </a:buClr>
              <a:buSzPct val="150000"/>
              <a:buFont typeface="Wingdings" panose="05000000000000000000" pitchFamily="2" charset="2"/>
              <a:buChar char="§"/>
            </a:pPr>
            <a:endParaRPr lang="fr-FR" altLang="fr-FR" sz="2400" dirty="0"/>
          </a:p>
          <a:p>
            <a:pPr marL="342900" lvl="1" indent="-342900">
              <a:buClr>
                <a:srgbClr val="0070C0"/>
              </a:buClr>
              <a:buSzPct val="150000"/>
              <a:buFont typeface="Wingdings" panose="05000000000000000000" pitchFamily="2" charset="2"/>
              <a:buChar char="§"/>
            </a:pPr>
            <a:r>
              <a:rPr lang="fr-FR" altLang="fr-FR" sz="2400" dirty="0"/>
              <a:t>(Ré)affecter chaque objet O au cluster Ci  de centre Mi tel que </a:t>
            </a:r>
            <a:r>
              <a:rPr lang="fr-FR" altLang="fr-FR" sz="2400" dirty="0" err="1"/>
              <a:t>dist</a:t>
            </a:r>
            <a:r>
              <a:rPr lang="fr-FR" altLang="fr-FR" sz="2400" dirty="0"/>
              <a:t>(</a:t>
            </a:r>
            <a:r>
              <a:rPr lang="fr-FR" altLang="fr-FR" sz="2400" dirty="0" err="1"/>
              <a:t>O,Mi</a:t>
            </a:r>
            <a:r>
              <a:rPr lang="fr-FR" altLang="fr-FR" sz="2400" dirty="0"/>
              <a:t>) est minimal</a:t>
            </a:r>
          </a:p>
          <a:p>
            <a:pPr marL="342900" lvl="1" indent="-342900">
              <a:buClr>
                <a:srgbClr val="0070C0"/>
              </a:buClr>
              <a:buSzPct val="150000"/>
              <a:buFont typeface="Wingdings" panose="05000000000000000000" pitchFamily="2" charset="2"/>
              <a:buChar char="§"/>
            </a:pPr>
            <a:endParaRPr lang="fr-FR" altLang="fr-FR" sz="2400" dirty="0"/>
          </a:p>
          <a:p>
            <a:pPr marL="342900" lvl="1" indent="-342900">
              <a:buClr>
                <a:srgbClr val="0070C0"/>
              </a:buClr>
              <a:buSzPct val="150000"/>
              <a:buFont typeface="Wingdings" panose="05000000000000000000" pitchFamily="2" charset="2"/>
              <a:buChar char="§"/>
            </a:pPr>
            <a:r>
              <a:rPr lang="fr-FR" altLang="fr-FR" sz="2400" dirty="0"/>
              <a:t>Recalculer Mi de chaque cluster (le barycentre) et Aller à l’étape 2 si on vient de faire une affectation</a:t>
            </a:r>
          </a:p>
        </p:txBody>
      </p:sp>
    </p:spTree>
    <p:extLst>
      <p:ext uri="{BB962C8B-B14F-4D97-AF65-F5344CB8AC3E}">
        <p14:creationId xmlns:p14="http://schemas.microsoft.com/office/powerpoint/2010/main" val="4529427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6D4123A-4AA9-449D-A7CB-64A8851E51AB}"/>
                  </a:ext>
                </a:extLst>
              </p:cNvPr>
              <p:cNvSpPr>
                <a:spLocks noGrp="1"/>
              </p:cNvSpPr>
              <p:nvPr>
                <p:ph idx="1"/>
              </p:nvPr>
            </p:nvSpPr>
            <p:spPr>
              <a:xfrm>
                <a:off x="1978925" y="1905000"/>
                <a:ext cx="9525687" cy="4328890"/>
              </a:xfrm>
            </p:spPr>
            <p:txBody>
              <a:bodyPr>
                <a:normAutofit/>
              </a:bodyPr>
              <a:lstStyle/>
              <a:p>
                <a:pPr>
                  <a:lnSpc>
                    <a:spcPct val="150000"/>
                  </a:lnSpc>
                  <a:buClr>
                    <a:srgbClr val="0070C0"/>
                  </a:buClr>
                  <a:buSzPct val="150000"/>
                  <a:buFont typeface="Wingdings" panose="05000000000000000000" pitchFamily="2" charset="2"/>
                  <a:buChar char="§"/>
                </a:pPr>
                <a:r>
                  <a:rPr lang="fr-FR" b="1" dirty="0"/>
                  <a:t>La similarité de </a:t>
                </a:r>
                <a:r>
                  <a:rPr lang="fr-FR" b="1" dirty="0" err="1"/>
                  <a:t>Hammin</a:t>
                </a:r>
                <a:r>
                  <a:rPr lang="fr-FR" b="1" dirty="0"/>
                  <a:t> </a:t>
                </a:r>
                <a:r>
                  <a:rPr lang="fr-FR" dirty="0"/>
                  <a:t>: comparer deux mots issus d’un alphabet binaire de même longueur et compte le nombre de lettres distinctes. </a:t>
                </a:r>
              </a:p>
              <a:p>
                <a:pPr>
                  <a:lnSpc>
                    <a:spcPct val="150000"/>
                  </a:lnSpc>
                  <a:buClr>
                    <a:srgbClr val="0070C0"/>
                  </a:buClr>
                  <a:buSzPct val="150000"/>
                  <a:buFont typeface="Arial" panose="020B0604020202020204" pitchFamily="34" charset="0"/>
                  <a:buChar char="•"/>
                </a:pPr>
                <a:r>
                  <a:rPr lang="fr-FR" b="1" dirty="0"/>
                  <a:t> </a:t>
                </a:r>
                <a14:m>
                  <m:oMath xmlns:m="http://schemas.openxmlformats.org/officeDocument/2006/math">
                    <m:r>
                      <a:rPr lang="fr-FR" i="1">
                        <a:latin typeface="Cambria Math" panose="02040503050406030204" pitchFamily="18" charset="0"/>
                      </a:rPr>
                      <m:t>∀ </m:t>
                    </m:r>
                    <m:r>
                      <a:rPr lang="fr-FR" i="1">
                        <a:latin typeface="Cambria Math" panose="02040503050406030204" pitchFamily="18" charset="0"/>
                      </a:rPr>
                      <m:t>𝑎</m:t>
                    </m:r>
                    <m:r>
                      <a:rPr lang="fr-FR" i="1">
                        <a:latin typeface="Cambria Math" panose="02040503050406030204" pitchFamily="18" charset="0"/>
                      </a:rPr>
                      <m:t>, </m:t>
                    </m:r>
                    <m:r>
                      <a:rPr lang="fr-FR" i="1">
                        <a:latin typeface="Cambria Math" panose="02040503050406030204" pitchFamily="18" charset="0"/>
                      </a:rPr>
                      <m:t>𝑏</m:t>
                    </m:r>
                    <m:r>
                      <a:rPr lang="fr-FR" i="1">
                        <a:latin typeface="Cambria Math" panose="02040503050406030204" pitchFamily="18" charset="0"/>
                      </a:rPr>
                      <m:t> ∈</m:t>
                    </m:r>
                    <m:r>
                      <a:rPr lang="fr-FR" i="1">
                        <a:latin typeface="Cambria Math" panose="02040503050406030204" pitchFamily="18" charset="0"/>
                      </a:rPr>
                      <m:t>𝐹</m:t>
                    </m:r>
                    <m:r>
                      <a:rPr lang="fr-FR" i="1">
                        <a:latin typeface="Cambria Math" panose="02040503050406030204" pitchFamily="18" charset="0"/>
                      </a:rPr>
                      <m:t>, </m:t>
                    </m:r>
                    <m:r>
                      <a:rPr lang="fr-FR" i="1">
                        <a:latin typeface="Cambria Math" panose="02040503050406030204" pitchFamily="18" charset="0"/>
                      </a:rPr>
                      <m:t>𝑎</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𝑖</m:t>
                        </m:r>
                      </m:sub>
                    </m:sSub>
                    <m:sSub>
                      <m:sSubPr>
                        <m:ctrlPr>
                          <a:rPr lang="fr-FR" i="1">
                            <a:latin typeface="Cambria Math" panose="02040503050406030204" pitchFamily="18" charset="0"/>
                          </a:rPr>
                        </m:ctrlPr>
                      </m:sSubPr>
                      <m:e>
                        <m:r>
                          <a:rPr lang="fr-FR" i="1">
                            <a:latin typeface="Cambria Math" panose="02040503050406030204" pitchFamily="18" charset="0"/>
                          </a:rPr>
                          <m:t>)</m:t>
                        </m:r>
                      </m:e>
                      <m:sub>
                        <m:r>
                          <a:rPr lang="fr-FR" i="1">
                            <a:latin typeface="Cambria Math" panose="02040503050406030204" pitchFamily="18" charset="0"/>
                          </a:rPr>
                          <m:t>𝑖</m:t>
                        </m:r>
                        <m:r>
                          <a:rPr lang="fr-FR" i="1">
                            <a:latin typeface="Cambria Math" panose="02040503050406030204" pitchFamily="18" charset="0"/>
                          </a:rPr>
                          <m:t>∈</m:t>
                        </m:r>
                        <m:d>
                          <m:dPr>
                            <m:begChr m:val="["/>
                            <m:endChr m:val="]"/>
                            <m:ctrlPr>
                              <a:rPr lang="fr-FR" i="1">
                                <a:latin typeface="Cambria Math" panose="02040503050406030204" pitchFamily="18" charset="0"/>
                              </a:rPr>
                            </m:ctrlPr>
                          </m:dPr>
                          <m:e>
                            <m:r>
                              <a:rPr lang="fr-FR" i="1">
                                <a:latin typeface="Cambria Math" panose="02040503050406030204" pitchFamily="18" charset="0"/>
                              </a:rPr>
                              <m:t>0,  </m:t>
                            </m:r>
                            <m:r>
                              <a:rPr lang="fr-FR" i="1">
                                <a:latin typeface="Cambria Math" panose="02040503050406030204" pitchFamily="18" charset="0"/>
                              </a:rPr>
                              <m:t>𝑛</m:t>
                            </m:r>
                            <m:r>
                              <a:rPr lang="fr-FR" i="1">
                                <a:latin typeface="Cambria Math" panose="02040503050406030204" pitchFamily="18" charset="0"/>
                              </a:rPr>
                              <m:t>−1</m:t>
                            </m:r>
                          </m:e>
                        </m:d>
                      </m:sub>
                    </m:sSub>
                    <m:r>
                      <a:rPr lang="fr-FR" i="1">
                        <a:latin typeface="Cambria Math" panose="02040503050406030204" pitchFamily="18" charset="0"/>
                      </a:rPr>
                      <m:t> </m:t>
                    </m:r>
                    <m:r>
                      <a:rPr lang="fr-FR" i="1">
                        <a:latin typeface="Cambria Math" panose="02040503050406030204" pitchFamily="18" charset="0"/>
                      </a:rPr>
                      <m:t>𝑒𝑡</m:t>
                    </m:r>
                    <m:r>
                      <a:rPr lang="fr-FR" i="1">
                        <a:latin typeface="Cambria Math" panose="02040503050406030204" pitchFamily="18" charset="0"/>
                      </a:rPr>
                      <m:t>  </m:t>
                    </m:r>
                    <m:r>
                      <a:rPr lang="fr-FR" i="1">
                        <a:latin typeface="Cambria Math" panose="02040503050406030204" pitchFamily="18" charset="0"/>
                      </a:rPr>
                      <m:t>𝑏</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𝑖</m:t>
                        </m:r>
                      </m:sub>
                    </m:sSub>
                    <m:sSub>
                      <m:sSubPr>
                        <m:ctrlPr>
                          <a:rPr lang="fr-FR" i="1">
                            <a:latin typeface="Cambria Math" panose="02040503050406030204" pitchFamily="18" charset="0"/>
                          </a:rPr>
                        </m:ctrlPr>
                      </m:sSubPr>
                      <m:e>
                        <m:r>
                          <a:rPr lang="fr-FR" i="1">
                            <a:latin typeface="Cambria Math" panose="02040503050406030204" pitchFamily="18" charset="0"/>
                          </a:rPr>
                          <m:t>)</m:t>
                        </m:r>
                      </m:e>
                      <m:sub>
                        <m:r>
                          <a:rPr lang="fr-FR" i="1">
                            <a:latin typeface="Cambria Math" panose="02040503050406030204" pitchFamily="18" charset="0"/>
                          </a:rPr>
                          <m:t>𝑖</m:t>
                        </m:r>
                        <m:r>
                          <a:rPr lang="fr-FR" i="1">
                            <a:latin typeface="Cambria Math" panose="02040503050406030204" pitchFamily="18" charset="0"/>
                          </a:rPr>
                          <m:t>∈</m:t>
                        </m:r>
                        <m:d>
                          <m:dPr>
                            <m:begChr m:val="["/>
                            <m:endChr m:val="]"/>
                            <m:ctrlPr>
                              <a:rPr lang="fr-FR" i="1">
                                <a:latin typeface="Cambria Math" panose="02040503050406030204" pitchFamily="18" charset="0"/>
                              </a:rPr>
                            </m:ctrlPr>
                          </m:dPr>
                          <m:e>
                            <m:r>
                              <a:rPr lang="fr-FR" i="1">
                                <a:latin typeface="Cambria Math" panose="02040503050406030204" pitchFamily="18" charset="0"/>
                              </a:rPr>
                              <m:t>0,  </m:t>
                            </m:r>
                            <m:r>
                              <a:rPr lang="fr-FR" i="1">
                                <a:latin typeface="Cambria Math" panose="02040503050406030204" pitchFamily="18" charset="0"/>
                              </a:rPr>
                              <m:t>𝑛</m:t>
                            </m:r>
                            <m:r>
                              <a:rPr lang="fr-FR" i="1">
                                <a:latin typeface="Cambria Math" panose="02040503050406030204" pitchFamily="18" charset="0"/>
                              </a:rPr>
                              <m:t>−1</m:t>
                            </m:r>
                          </m:e>
                        </m:d>
                      </m:sub>
                    </m:sSub>
                  </m:oMath>
                </a14:m>
                <a:r>
                  <a:rPr lang="fr-FR" dirty="0"/>
                  <a:t>, </a:t>
                </a:r>
                <a14:m>
                  <m:oMath xmlns:m="http://schemas.openxmlformats.org/officeDocument/2006/math">
                    <m:r>
                      <a:rPr lang="fr-FR" i="1">
                        <a:latin typeface="Cambria Math" panose="02040503050406030204" pitchFamily="18" charset="0"/>
                      </a:rPr>
                      <m:t>𝑑</m:t>
                    </m:r>
                    <m:d>
                      <m:dPr>
                        <m:ctrlPr>
                          <a:rPr lang="fr-FR" i="1">
                            <a:latin typeface="Cambria Math" panose="02040503050406030204" pitchFamily="18" charset="0"/>
                          </a:rPr>
                        </m:ctrlPr>
                      </m:dPr>
                      <m:e>
                        <m:r>
                          <a:rPr lang="fr-FR" i="1">
                            <a:latin typeface="Cambria Math" panose="02040503050406030204" pitchFamily="18" charset="0"/>
                          </a:rPr>
                          <m:t>𝑎</m:t>
                        </m:r>
                        <m:r>
                          <a:rPr lang="fr-FR" i="1">
                            <a:latin typeface="Cambria Math" panose="02040503050406030204" pitchFamily="18" charset="0"/>
                          </a:rPr>
                          <m:t>,</m:t>
                        </m:r>
                        <m:r>
                          <a:rPr lang="fr-FR" i="1">
                            <a:latin typeface="Cambria Math" panose="02040503050406030204" pitchFamily="18" charset="0"/>
                          </a:rPr>
                          <m:t>𝑏</m:t>
                        </m:r>
                      </m:e>
                    </m:d>
                    <m:r>
                      <a:rPr lang="fr-FR" i="1">
                        <a:latin typeface="Cambria Math" panose="02040503050406030204" pitchFamily="18" charset="0"/>
                      </a:rPr>
                      <m:t>=|</m:t>
                    </m:r>
                    <m:d>
                      <m:dPr>
                        <m:begChr m:val="{"/>
                        <m:endChr m:val="}"/>
                        <m:ctrlPr>
                          <a:rPr lang="fr-FR" i="1">
                            <a:latin typeface="Cambria Math" panose="02040503050406030204" pitchFamily="18" charset="0"/>
                          </a:rPr>
                        </m:ctrlPr>
                      </m:dPr>
                      <m:e>
                        <m:r>
                          <a:rPr lang="fr-FR" i="1">
                            <a:latin typeface="Cambria Math" panose="02040503050406030204" pitchFamily="18" charset="0"/>
                          </a:rPr>
                          <m:t>𝑖</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𝑎</m:t>
                            </m:r>
                          </m:e>
                          <m:sub>
                            <m:r>
                              <a:rPr lang="fr-FR" i="1">
                                <a:latin typeface="Cambria Math" panose="02040503050406030204" pitchFamily="18" charset="0"/>
                              </a:rPr>
                              <m:t>𝑖</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𝑏</m:t>
                            </m:r>
                          </m:e>
                          <m:sub>
                            <m:r>
                              <a:rPr lang="fr-FR" i="1">
                                <a:latin typeface="Cambria Math" panose="02040503050406030204" pitchFamily="18" charset="0"/>
                              </a:rPr>
                              <m:t>𝑖</m:t>
                            </m:r>
                          </m:sub>
                        </m:sSub>
                      </m:e>
                    </m:d>
                    <m:r>
                      <a:rPr lang="fr-FR" i="1">
                        <a:latin typeface="Cambria Math" panose="02040503050406030204" pitchFamily="18" charset="0"/>
                      </a:rPr>
                      <m:t>|</m:t>
                    </m:r>
                  </m:oMath>
                </a14:m>
                <a:r>
                  <a:rPr lang="fr-FR" dirty="0"/>
                  <a:t> où A un alphabet et F l’ensemble des suites de longueur n à valeur dans A. exemple : </a:t>
                </a:r>
                <a14:m>
                  <m:oMath xmlns:m="http://schemas.openxmlformats.org/officeDocument/2006/math">
                    <m:r>
                      <a:rPr lang="fr-FR" i="1">
                        <a:latin typeface="Cambria Math" panose="02040503050406030204" pitchFamily="18" charset="0"/>
                        <a:ea typeface="Times New Roman" panose="02020603050405020304" pitchFamily="18" charset="0"/>
                        <a:cs typeface="Times New Roman" panose="02020603050405020304" pitchFamily="18" charset="0"/>
                      </a:rPr>
                      <m:t>𝑎</m:t>
                    </m:r>
                    <m:r>
                      <a:rPr lang="fr-FR" i="1">
                        <a:latin typeface="Cambria Math" panose="02040503050406030204" pitchFamily="18" charset="0"/>
                        <a:ea typeface="Times New Roman" panose="02020603050405020304" pitchFamily="18" charset="0"/>
                        <a:cs typeface="Times New Roman" panose="02020603050405020304" pitchFamily="18" charset="0"/>
                      </a:rPr>
                      <m:t>=(0,0,0, 1, 1, 1, 1)</m:t>
                    </m:r>
                  </m:oMath>
                </a14:m>
                <a:r>
                  <a:rPr lang="fr-FR" dirty="0">
                    <a:latin typeface="Times New Roman" panose="02020603050405020304" pitchFamily="18" charset="0"/>
                    <a:ea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Times New Roman" panose="02020603050405020304" pitchFamily="18" charset="0"/>
                        <a:cs typeface="Times New Roman" panose="02020603050405020304" pitchFamily="18" charset="0"/>
                      </a:rPr>
                      <m:t>𝑏</m:t>
                    </m:r>
                    <m:r>
                      <a:rPr lang="fr-FR" i="1">
                        <a:latin typeface="Cambria Math" panose="02040503050406030204" pitchFamily="18" charset="0"/>
                        <a:ea typeface="Times New Roman" panose="02020603050405020304" pitchFamily="18" charset="0"/>
                        <a:cs typeface="Times New Roman" panose="02020603050405020304" pitchFamily="18" charset="0"/>
                      </a:rPr>
                      <m:t>=(1,1,0, 1, 0, 1, 1)</m:t>
                    </m:r>
                  </m:oMath>
                </a14:m>
                <a:r>
                  <a:rPr lang="fr-FR" dirty="0">
                    <a:latin typeface="Times New Roman" panose="02020603050405020304" pitchFamily="18" charset="0"/>
                    <a:ea typeface="Times New Roman" panose="02020603050405020304" pitchFamily="18" charset="0"/>
                    <a:cs typeface="Times New Roman" panose="02020603050405020304" pitchFamily="18" charset="0"/>
                  </a:rPr>
                  <a:t> alors </a:t>
                </a:r>
                <a14:m>
                  <m:oMath xmlns:m="http://schemas.openxmlformats.org/officeDocument/2006/math">
                    <m:r>
                      <a:rPr lang="fr-FR" i="1">
                        <a:latin typeface="Cambria Math" panose="02040503050406030204" pitchFamily="18" charset="0"/>
                        <a:ea typeface="Times New Roman" panose="02020603050405020304" pitchFamily="18" charset="0"/>
                        <a:cs typeface="Times New Roman" panose="02020603050405020304" pitchFamily="18" charset="0"/>
                      </a:rPr>
                      <m:t>𝑑</m:t>
                    </m:r>
                    <m:r>
                      <a:rPr lang="fr-FR" i="1">
                        <a:latin typeface="Cambria Math" panose="02040503050406030204" pitchFamily="18" charset="0"/>
                        <a:ea typeface="Times New Roman" panose="02020603050405020304" pitchFamily="18" charset="0"/>
                        <a:cs typeface="Times New Roman" panose="02020603050405020304" pitchFamily="18" charset="0"/>
                      </a:rPr>
                      <m:t>=1+1+0+0+1+0+0=3</m:t>
                    </m:r>
                  </m:oMath>
                </a14:m>
                <a:r>
                  <a:rPr lang="fr-FR" dirty="0">
                    <a:latin typeface="Times New Roman" panose="02020603050405020304" pitchFamily="18" charset="0"/>
                    <a:ea typeface="Times New Roman" panose="02020603050405020304" pitchFamily="18" charset="0"/>
                    <a:cs typeface="Times New Roman" panose="02020603050405020304" pitchFamily="18" charset="0"/>
                  </a:rPr>
                  <a:t> car a et b diffèrent de 3 bits.</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Clr>
                    <a:srgbClr val="0070C0"/>
                  </a:buClr>
                  <a:buSzPct val="150000"/>
                  <a:buFont typeface="Wingdings" panose="05000000000000000000" pitchFamily="2" charset="2"/>
                  <a:buChar char="§"/>
                </a:pPr>
                <a:r>
                  <a:rPr lang="fr-FR" b="1" dirty="0"/>
                  <a:t>La similarité de Jaccard :</a:t>
                </a:r>
                <a:r>
                  <a:rPr lang="fr-FR" dirty="0"/>
                  <a:t> utilisée pour étudier la similarité entre des objets constitués d’attributs binaires. En considérant deux ensembles A et B avec chacun n attributs binaires, chaque attribut peut être à  ou 1</a:t>
                </a:r>
              </a:p>
            </p:txBody>
          </p:sp>
        </mc:Choice>
        <mc:Fallback xmlns="">
          <p:sp>
            <p:nvSpPr>
              <p:cNvPr id="3" name="Espace réservé du contenu 2">
                <a:extLst>
                  <a:ext uri="{FF2B5EF4-FFF2-40B4-BE49-F238E27FC236}">
                    <a16:creationId xmlns:a16="http://schemas.microsoft.com/office/drawing/2014/main" id="{06D4123A-4AA9-449D-A7CB-64A8851E51AB}"/>
                  </a:ext>
                </a:extLst>
              </p:cNvPr>
              <p:cNvSpPr>
                <a:spLocks noGrp="1" noRot="1" noChangeAspect="1" noMove="1" noResize="1" noEditPoints="1" noAdjustHandles="1" noChangeArrowheads="1" noChangeShapeType="1" noTextEdit="1"/>
              </p:cNvSpPr>
              <p:nvPr>
                <p:ph idx="1"/>
              </p:nvPr>
            </p:nvSpPr>
            <p:spPr>
              <a:xfrm>
                <a:off x="1978925" y="1905000"/>
                <a:ext cx="9525687" cy="4328890"/>
              </a:xfrm>
              <a:blipFill>
                <a:blip r:embed="rId2"/>
                <a:stretch>
                  <a:fillRect l="-1088" t="-1127" r="-704"/>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647AC22A-1212-468E-9D88-5F504F6349B2}"/>
              </a:ext>
            </a:extLst>
          </p:cNvPr>
          <p:cNvSpPr>
            <a:spLocks noGrp="1"/>
          </p:cNvSpPr>
          <p:nvPr>
            <p:ph type="sldNum" sz="quarter" idx="12"/>
          </p:nvPr>
        </p:nvSpPr>
        <p:spPr/>
        <p:txBody>
          <a:bodyPr/>
          <a:lstStyle/>
          <a:p>
            <a:fld id="{F54A3231-3632-4722-BDDC-460418050467}" type="slidenum">
              <a:rPr lang="fr-FR" smtClean="0"/>
              <a:t>80</a:t>
            </a:fld>
            <a:endParaRPr lang="fr-FR" dirty="0"/>
          </a:p>
        </p:txBody>
      </p:sp>
      <p:sp>
        <p:nvSpPr>
          <p:cNvPr id="5" name="Titre 1">
            <a:extLst>
              <a:ext uri="{FF2B5EF4-FFF2-40B4-BE49-F238E27FC236}">
                <a16:creationId xmlns:a16="http://schemas.microsoft.com/office/drawing/2014/main" id="{4E32F0EB-D0C0-4A0F-AC86-DD592355393F}"/>
              </a:ext>
            </a:extLst>
          </p:cNvPr>
          <p:cNvSpPr>
            <a:spLocks noGrp="1"/>
          </p:cNvSpPr>
          <p:nvPr>
            <p:ph type="title"/>
          </p:nvPr>
        </p:nvSpPr>
        <p:spPr>
          <a:xfrm>
            <a:off x="2592925" y="624110"/>
            <a:ext cx="8911687" cy="1280890"/>
          </a:xfrm>
        </p:spPr>
        <p:txBody>
          <a:bodyPr>
            <a:normAutofit/>
          </a:bodyPr>
          <a:lstStyle/>
          <a:p>
            <a:r>
              <a:rPr lang="fr-FR" dirty="0">
                <a:solidFill>
                  <a:schemeClr val="accent1"/>
                </a:solidFill>
              </a:rPr>
              <a:t>Quelques mesures de similarité pour données catégorielles </a:t>
            </a:r>
          </a:p>
        </p:txBody>
      </p:sp>
    </p:spTree>
    <p:extLst>
      <p:ext uri="{BB962C8B-B14F-4D97-AF65-F5344CB8AC3E}">
        <p14:creationId xmlns:p14="http://schemas.microsoft.com/office/powerpoint/2010/main" val="30636273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6D4123A-4AA9-449D-A7CB-64A8851E51AB}"/>
                  </a:ext>
                </a:extLst>
              </p:cNvPr>
              <p:cNvSpPr>
                <a:spLocks noGrp="1"/>
              </p:cNvSpPr>
              <p:nvPr>
                <p:ph idx="1"/>
              </p:nvPr>
            </p:nvSpPr>
            <p:spPr>
              <a:xfrm>
                <a:off x="1978925" y="1904999"/>
                <a:ext cx="9812741" cy="4550391"/>
              </a:xfrm>
            </p:spPr>
            <p:txBody>
              <a:bodyPr>
                <a:normAutofit fontScale="92500" lnSpcReduction="10000"/>
              </a:bodyPr>
              <a:lstStyle/>
              <a:p>
                <a:pPr marL="342900" lvl="0" indent="-342900" algn="just">
                  <a:lnSpc>
                    <a:spcPct val="150000"/>
                  </a:lnSpc>
                  <a:spcAft>
                    <a:spcPts val="0"/>
                  </a:spcAft>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𝐴</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et </a:t>
                </a:r>
                <a14:m>
                  <m:oMath xmlns:m="http://schemas.openxmlformats.org/officeDocument/2006/math">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𝐵</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 </m:t>
                    </m:r>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et </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𝑖</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𝑗</m:t>
                        </m:r>
                      </m:sub>
                    </m:sSub>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ou i (respectivement j) est le nombre d’attribut qui prend la valeur 0 ou 1 dans A (respectivement dans B). exemple : </a:t>
                </a:r>
                <a14:m>
                  <m:oMath xmlns:m="http://schemas.openxmlformats.org/officeDocument/2006/math">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𝑎</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=(0,0,0, 1, 1, 1, 1)</m:t>
                    </m:r>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et </a:t>
                </a:r>
                <a14:m>
                  <m:oMath xmlns:m="http://schemas.openxmlformats.org/officeDocument/2006/math">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𝑏</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1,1,0, 1, 0, 1, 1</m:t>
                        </m:r>
                      </m:e>
                    </m:d>
                  </m:oMath>
                </a14:m>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Dans ce cas, on aura : </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1,1</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0,0</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=2</m:t>
                    </m:r>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0,1</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=3</m:t>
                    </m:r>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et </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1,0</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alors </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𝐽</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𝛿</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01</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10</m:t>
                            </m:r>
                          </m:sub>
                        </m:sSub>
                      </m:num>
                      <m:den>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01</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10</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𝑀</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11</m:t>
                            </m:r>
                          </m:sub>
                        </m:sSub>
                      </m:den>
                    </m:f>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et donc </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𝐽</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𝛿</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3+1</m:t>
                        </m:r>
                      </m:num>
                      <m:den>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3+1+1</m:t>
                        </m:r>
                      </m:den>
                    </m:f>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=0,8</m:t>
                    </m:r>
                  </m:oMath>
                </a14:m>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0"/>
                  </a:spcAft>
                  <a:buClr>
                    <a:srgbClr val="0070C0"/>
                  </a:buClr>
                  <a:buSzPct val="150000"/>
                  <a:buFont typeface="Wingdings" panose="05000000000000000000" pitchFamily="2" charset="2"/>
                  <a:buChar char="§"/>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La similarité cosinus</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consiste à représenter les chaînes de caractères comme des vecteurs dans un espace euclidien, et de mesurer la similarité existante entre les représentations des deux chaînes. Elle se calcul donc comme la distance euclidienne du produit entre deux vecteurs </a:t>
                </a:r>
                <a14:m>
                  <m:oMath xmlns:m="http://schemas.openxmlformats.org/officeDocument/2006/math">
                    <m:r>
                      <a:rPr lang="fr-FR" sz="1800" i="1">
                        <a:effectLst/>
                        <a:latin typeface="Cambria Math" panose="02040503050406030204" pitchFamily="18" charset="0"/>
                        <a:ea typeface="Calibri" panose="020F0502020204030204" pitchFamily="34" charset="0"/>
                        <a:cs typeface="Times New Roman" panose="02020603050405020304" pitchFamily="18" charset="0"/>
                      </a:rPr>
                      <m:t>𝛼</m:t>
                    </m:r>
                    <m:r>
                      <a:rPr lang="fr-FR" sz="1800" i="1">
                        <a:effectLst/>
                        <a:latin typeface="Cambria Math" panose="02040503050406030204" pitchFamily="18" charset="0"/>
                        <a:ea typeface="Calibri" panose="020F0502020204030204" pitchFamily="34" charset="0"/>
                        <a:cs typeface="Times New Roman" panose="02020603050405020304" pitchFamily="18" charset="0"/>
                      </a:rPr>
                      <m:t>(</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𝑎</m:t>
                    </m:r>
                    <m:r>
                      <a:rPr lang="fr-FR"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et </a:t>
                </a:r>
                <a14:m>
                  <m:oMath xmlns:m="http://schemas.openxmlformats.org/officeDocument/2006/math">
                    <m:r>
                      <a:rPr lang="fr-FR" sz="1800" i="1">
                        <a:effectLst/>
                        <a:latin typeface="Cambria Math" panose="02040503050406030204" pitchFamily="18" charset="0"/>
                        <a:ea typeface="Calibri" panose="020F0502020204030204" pitchFamily="34" charset="0"/>
                        <a:cs typeface="Times New Roman" panose="02020603050405020304" pitchFamily="18" charset="0"/>
                      </a:rPr>
                      <m:t>𝛽</m:t>
                    </m:r>
                    <m:r>
                      <a:rPr lang="fr-FR" sz="1800" i="1">
                        <a:effectLst/>
                        <a:latin typeface="Cambria Math" panose="02040503050406030204" pitchFamily="18" charset="0"/>
                        <a:ea typeface="Calibri" panose="020F0502020204030204" pitchFamily="34" charset="0"/>
                        <a:cs typeface="Times New Roman" panose="02020603050405020304" pitchFamily="18" charset="0"/>
                      </a:rPr>
                      <m:t>(</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𝑏</m:t>
                    </m:r>
                    <m:r>
                      <a:rPr lang="fr-FR"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14:m>
                  <m:oMathPara xmlns:m="http://schemas.openxmlformats.org/officeDocument/2006/math">
                    <m:oMathParaPr>
                      <m:jc m:val="centerGroup"/>
                    </m:oMathParaPr>
                    <m:oMath xmlns:m="http://schemas.openxmlformats.org/officeDocument/2006/math">
                      <m:r>
                        <a:rPr lang="fr-FR" sz="1800" i="1">
                          <a:effectLst/>
                          <a:latin typeface="Cambria Math" panose="02040503050406030204" pitchFamily="18" charset="0"/>
                          <a:ea typeface="Calibri" panose="020F0502020204030204" pitchFamily="34" charset="0"/>
                          <a:cs typeface="Times New Roman" panose="02020603050405020304" pitchFamily="18" charset="0"/>
                        </a:rPr>
                        <m:t>𝑐𝑜𝑠𝑖𝑛𝑢𝑠</m:t>
                      </m:r>
                      <m:d>
                        <m:dP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fr-FR" sz="1800" i="1">
                              <a:effectLst/>
                              <a:latin typeface="Cambria Math" panose="02040503050406030204" pitchFamily="18" charset="0"/>
                              <a:ea typeface="Calibri" panose="020F0502020204030204" pitchFamily="34" charset="0"/>
                              <a:cs typeface="Times New Roman" panose="02020603050405020304" pitchFamily="18" charset="0"/>
                            </a:rPr>
                            <m:t>𝛼</m:t>
                          </m:r>
                          <m:r>
                            <a:rPr lang="fr-FR" sz="1800" i="1">
                              <a:effectLst/>
                              <a:latin typeface="Cambria Math" panose="02040503050406030204" pitchFamily="18" charset="0"/>
                              <a:ea typeface="Calibri" panose="020F0502020204030204" pitchFamily="34" charset="0"/>
                              <a:cs typeface="Times New Roman" panose="02020603050405020304" pitchFamily="18" charset="0"/>
                            </a:rPr>
                            <m:t>, </m:t>
                          </m:r>
                          <m:r>
                            <a:rPr lang="fr-FR" sz="1800" i="1">
                              <a:effectLst/>
                              <a:latin typeface="Cambria Math" panose="02040503050406030204" pitchFamily="18" charset="0"/>
                              <a:ea typeface="Calibri" panose="020F0502020204030204" pitchFamily="34" charset="0"/>
                              <a:cs typeface="Times New Roman" panose="02020603050405020304" pitchFamily="18" charset="0"/>
                            </a:rPr>
                            <m:t>𝛽</m:t>
                          </m:r>
                        </m:e>
                      </m:d>
                      <m:r>
                        <a:rPr lang="fr-FR" sz="1800" i="1">
                          <a:effectLst/>
                          <a:latin typeface="Cambria Math" panose="02040503050406030204" pitchFamily="18" charset="0"/>
                          <a:ea typeface="Calibri" panose="020F0502020204030204" pitchFamily="34" charset="0"/>
                          <a:cs typeface="Times New Roman" panose="02020603050405020304" pitchFamily="18" charset="0"/>
                        </a:rPr>
                        <m:t>=</m:t>
                      </m:r>
                      <m:r>
                        <a:rPr lang="fr-FR" sz="1800" b="0" i="1" smtClean="0">
                          <a:effectLst/>
                          <a:latin typeface="Cambria Math" panose="02040503050406030204" pitchFamily="18" charset="0"/>
                          <a:ea typeface="Calibri" panose="020F0502020204030204" pitchFamily="34" charset="0"/>
                          <a:cs typeface="Times New Roman" panose="02020603050405020304" pitchFamily="18" charset="0"/>
                        </a:rPr>
                        <m:t>1−</m:t>
                      </m:r>
                      <m:f>
                        <m:fP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fr-FR"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fr-FR" sz="1800" i="1">
                                  <a:effectLst/>
                                  <a:latin typeface="Cambria Math" panose="02040503050406030204" pitchFamily="18" charset="0"/>
                                  <a:ea typeface="Calibri" panose="020F0502020204030204" pitchFamily="34" charset="0"/>
                                  <a:cs typeface="Times New Roman" panose="02020603050405020304" pitchFamily="18" charset="0"/>
                                </a:rPr>
                                <m:t>𝑁</m:t>
                              </m:r>
                            </m:sup>
                            <m:e>
                              <m:sSub>
                                <m:sSubP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fr-FR" sz="1800" i="1">
                                      <a:effectLst/>
                                      <a:latin typeface="Cambria Math" panose="02040503050406030204" pitchFamily="18" charset="0"/>
                                      <a:ea typeface="Calibri" panose="020F0502020204030204" pitchFamily="34" charset="0"/>
                                      <a:cs typeface="Times New Roman" panose="02020603050405020304" pitchFamily="18" charset="0"/>
                                    </a:rPr>
                                    <m:t>𝑖</m:t>
                                  </m:r>
                                </m:sub>
                              </m:sSub>
                              <m:sSub>
                                <m:sSubP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fr-FR" sz="1800" i="1">
                                      <a:effectLst/>
                                      <a:latin typeface="Cambria Math" panose="02040503050406030204" pitchFamily="18" charset="0"/>
                                      <a:ea typeface="Calibri" panose="020F0502020204030204" pitchFamily="34" charset="0"/>
                                      <a:cs typeface="Times New Roman" panose="02020603050405020304" pitchFamily="18" charset="0"/>
                                    </a:rPr>
                                    <m:t>𝑖</m:t>
                                  </m:r>
                                </m:sub>
                              </m:sSub>
                            </m:e>
                          </m:nary>
                        </m:num>
                        <m:den>
                          <m:rad>
                            <m:radPr>
                              <m:degHide m:val="on"/>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radPr>
                            <m:deg/>
                            <m:e>
                              <m:nary>
                                <m:naryPr>
                                  <m:chr m:val="∑"/>
                                  <m:limLoc m:val="undOv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fr-FR"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fr-FR" sz="1800" i="1">
                                      <a:effectLst/>
                                      <a:latin typeface="Cambria Math" panose="02040503050406030204" pitchFamily="18" charset="0"/>
                                      <a:ea typeface="Calibri" panose="020F0502020204030204" pitchFamily="34" charset="0"/>
                                      <a:cs typeface="Times New Roman" panose="02020603050405020304" pitchFamily="18" charset="0"/>
                                    </a:rPr>
                                    <m:t>𝑁</m:t>
                                  </m:r>
                                </m:sup>
                                <m:e>
                                  <m:sSubSup>
                                    <m:sSubSupP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fr-FR" sz="1800" i="1">
                                          <a:effectLst/>
                                          <a:latin typeface="Cambria Math" panose="02040503050406030204" pitchFamily="18" charset="0"/>
                                          <a:ea typeface="Calibri" panose="020F0502020204030204" pitchFamily="34" charset="0"/>
                                          <a:cs typeface="Times New Roman" panose="02020603050405020304" pitchFamily="18" charset="0"/>
                                        </a:rPr>
                                        <m:t>𝛼</m:t>
                                      </m:r>
                                    </m:e>
                                    <m:sub>
                                      <m:r>
                                        <a:rPr lang="fr-FR"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fr-FR" sz="1800" i="1">
                                          <a:effectLst/>
                                          <a:latin typeface="Cambria Math" panose="02040503050406030204" pitchFamily="18" charset="0"/>
                                          <a:ea typeface="Calibri" panose="020F0502020204030204" pitchFamily="34" charset="0"/>
                                          <a:cs typeface="Times New Roman" panose="02020603050405020304" pitchFamily="18" charset="0"/>
                                        </a:rPr>
                                        <m:t>2</m:t>
                                      </m:r>
                                    </m:sup>
                                  </m:sSubSup>
                                </m:e>
                              </m:nary>
                            </m:e>
                          </m:rad>
                          <m:rad>
                            <m:radPr>
                              <m:degHide m:val="on"/>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radPr>
                            <m:deg/>
                            <m:e>
                              <m:nary>
                                <m:naryPr>
                                  <m:chr m:val="∑"/>
                                  <m:limLoc m:val="undOv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fr-FR"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fr-FR" sz="1800" i="1">
                                      <a:effectLst/>
                                      <a:latin typeface="Cambria Math" panose="02040503050406030204" pitchFamily="18" charset="0"/>
                                      <a:ea typeface="Calibri" panose="020F0502020204030204" pitchFamily="34" charset="0"/>
                                      <a:cs typeface="Times New Roman" panose="02020603050405020304" pitchFamily="18" charset="0"/>
                                    </a:rPr>
                                    <m:t>𝑁</m:t>
                                  </m:r>
                                </m:sup>
                                <m:e>
                                  <m:sSubSup>
                                    <m:sSubSupP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fr-FR"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fr-FR"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fr-FR" sz="1800" i="1">
                                          <a:effectLst/>
                                          <a:latin typeface="Cambria Math" panose="02040503050406030204" pitchFamily="18" charset="0"/>
                                          <a:ea typeface="Calibri" panose="020F0502020204030204" pitchFamily="34" charset="0"/>
                                          <a:cs typeface="Times New Roman" panose="02020603050405020304" pitchFamily="18" charset="0"/>
                                        </a:rPr>
                                        <m:t>2</m:t>
                                      </m:r>
                                    </m:sup>
                                  </m:sSubSup>
                                </m:e>
                              </m:nary>
                            </m:e>
                          </m:rad>
                        </m:den>
                      </m:f>
                    </m:oMath>
                  </m:oMathPara>
                </a14:m>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Clr>
                    <a:srgbClr val="0070C0"/>
                  </a:buClr>
                  <a:buSzPct val="150000"/>
                  <a:buFont typeface="Wingdings" panose="05000000000000000000" pitchFamily="2" charset="2"/>
                  <a:buChar char="§"/>
                </a:pPr>
                <a:endParaRPr lang="fr-FR" dirty="0"/>
              </a:p>
            </p:txBody>
          </p:sp>
        </mc:Choice>
        <mc:Fallback xmlns="">
          <p:sp>
            <p:nvSpPr>
              <p:cNvPr id="3" name="Espace réservé du contenu 2">
                <a:extLst>
                  <a:ext uri="{FF2B5EF4-FFF2-40B4-BE49-F238E27FC236}">
                    <a16:creationId xmlns:a16="http://schemas.microsoft.com/office/drawing/2014/main" id="{06D4123A-4AA9-449D-A7CB-64A8851E51AB}"/>
                  </a:ext>
                </a:extLst>
              </p:cNvPr>
              <p:cNvSpPr>
                <a:spLocks noGrp="1" noRot="1" noChangeAspect="1" noMove="1" noResize="1" noEditPoints="1" noAdjustHandles="1" noChangeArrowheads="1" noChangeShapeType="1" noTextEdit="1"/>
              </p:cNvSpPr>
              <p:nvPr>
                <p:ph idx="1"/>
              </p:nvPr>
            </p:nvSpPr>
            <p:spPr>
              <a:xfrm>
                <a:off x="1978925" y="1904999"/>
                <a:ext cx="9812741" cy="4550391"/>
              </a:xfrm>
              <a:blipFill>
                <a:blip r:embed="rId2"/>
                <a:stretch>
                  <a:fillRect l="-932" r="-435"/>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647AC22A-1212-468E-9D88-5F504F6349B2}"/>
              </a:ext>
            </a:extLst>
          </p:cNvPr>
          <p:cNvSpPr>
            <a:spLocks noGrp="1"/>
          </p:cNvSpPr>
          <p:nvPr>
            <p:ph type="sldNum" sz="quarter" idx="12"/>
          </p:nvPr>
        </p:nvSpPr>
        <p:spPr/>
        <p:txBody>
          <a:bodyPr/>
          <a:lstStyle/>
          <a:p>
            <a:fld id="{F54A3231-3632-4722-BDDC-460418050467}" type="slidenum">
              <a:rPr lang="fr-FR" smtClean="0"/>
              <a:t>81</a:t>
            </a:fld>
            <a:endParaRPr lang="fr-FR" dirty="0"/>
          </a:p>
        </p:txBody>
      </p:sp>
      <p:sp>
        <p:nvSpPr>
          <p:cNvPr id="5" name="Titre 1">
            <a:extLst>
              <a:ext uri="{FF2B5EF4-FFF2-40B4-BE49-F238E27FC236}">
                <a16:creationId xmlns:a16="http://schemas.microsoft.com/office/drawing/2014/main" id="{4E32F0EB-D0C0-4A0F-AC86-DD592355393F}"/>
              </a:ext>
            </a:extLst>
          </p:cNvPr>
          <p:cNvSpPr>
            <a:spLocks noGrp="1"/>
          </p:cNvSpPr>
          <p:nvPr>
            <p:ph type="title"/>
          </p:nvPr>
        </p:nvSpPr>
        <p:spPr>
          <a:xfrm>
            <a:off x="2592925" y="624110"/>
            <a:ext cx="8911687" cy="1280890"/>
          </a:xfrm>
        </p:spPr>
        <p:txBody>
          <a:bodyPr>
            <a:normAutofit/>
          </a:bodyPr>
          <a:lstStyle/>
          <a:p>
            <a:r>
              <a:rPr lang="fr-FR" dirty="0">
                <a:solidFill>
                  <a:schemeClr val="accent1"/>
                </a:solidFill>
              </a:rPr>
              <a:t>Quelques mesures de similarité pour données catégorielles </a:t>
            </a:r>
          </a:p>
        </p:txBody>
      </p:sp>
    </p:spTree>
    <p:extLst>
      <p:ext uri="{BB962C8B-B14F-4D97-AF65-F5344CB8AC3E}">
        <p14:creationId xmlns:p14="http://schemas.microsoft.com/office/powerpoint/2010/main" val="12094085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6B645910-2D13-489C-897A-65498122DA36}"/>
                  </a:ext>
                </a:extLst>
              </p:cNvPr>
              <p:cNvSpPr>
                <a:spLocks noGrp="1"/>
              </p:cNvSpPr>
              <p:nvPr>
                <p:ph idx="1"/>
              </p:nvPr>
            </p:nvSpPr>
            <p:spPr>
              <a:xfrm>
                <a:off x="1978925" y="2133600"/>
                <a:ext cx="9525687" cy="4294496"/>
              </a:xfrm>
            </p:spPr>
            <p:txBody>
              <a:bodyPr>
                <a:normAutofit fontScale="92500"/>
              </a:bodyPr>
              <a:lstStyle/>
              <a:p>
                <a:pPr marL="0" indent="0">
                  <a:lnSpc>
                    <a:spcPct val="150000"/>
                  </a:lnSpc>
                  <a:buNone/>
                </a:pPr>
                <a:r>
                  <a:rPr lang="fr-FR" dirty="0"/>
                  <a:t>Il faut en fin la normaliser avec les attributs numériques et le nombre d’attributs catégoriels.</a:t>
                </a:r>
              </a:p>
              <a:p>
                <a:pPr>
                  <a:lnSpc>
                    <a:spcPct val="150000"/>
                  </a:lnSpc>
                  <a:buClr>
                    <a:srgbClr val="0070C0"/>
                  </a:buClr>
                  <a:buSzPct val="150000"/>
                  <a:buFont typeface="Wingdings" panose="05000000000000000000" pitchFamily="2" charset="2"/>
                  <a:buChar char="§"/>
                </a:pPr>
                <a:r>
                  <a:rPr lang="fr-FR" b="1" dirty="0"/>
                  <a:t>Pour les méthodes de partitionnements</a:t>
                </a:r>
                <a:r>
                  <a:rPr lang="fr-FR" dirty="0"/>
                  <a:t>, on utilise généralement l’erreur quadratique qui calcule l’erreur entre les données et le centre de chaque cluster : </a:t>
                </a:r>
              </a:p>
              <a:p>
                <a:pPr marL="0" indent="0">
                  <a:lnSpc>
                    <a:spcPct val="150000"/>
                  </a:lnSpc>
                  <a:buClr>
                    <a:srgbClr val="0070C0"/>
                  </a:buClr>
                  <a:buSzPct val="150000"/>
                  <a:buNone/>
                </a:pPr>
                <a:r>
                  <a:rPr lang="fr-FR" dirty="0"/>
                  <a:t>						</a:t>
                </a:r>
                <a14:m>
                  <m:oMath xmlns:m="http://schemas.openxmlformats.org/officeDocument/2006/math">
                    <m:sSubSup>
                      <m:sSubSupPr>
                        <m:ctrlPr>
                          <a:rPr lang="fr-FR" i="1" smtClean="0">
                            <a:latin typeface="Cambria Math" panose="02040503050406030204" pitchFamily="18" charset="0"/>
                          </a:rPr>
                        </m:ctrlPr>
                      </m:sSubSupPr>
                      <m:e>
                        <m:r>
                          <a:rPr lang="fr-FR" b="0" i="1" smtClean="0">
                            <a:latin typeface="Cambria Math" panose="02040503050406030204" pitchFamily="18" charset="0"/>
                          </a:rPr>
                          <m:t>𝑒</m:t>
                        </m:r>
                      </m:e>
                      <m:sub>
                        <m:r>
                          <a:rPr lang="fr-FR" b="0" i="1" smtClean="0">
                            <a:latin typeface="Cambria Math" panose="02040503050406030204" pitchFamily="18" charset="0"/>
                          </a:rPr>
                          <m:t>𝑘</m:t>
                        </m:r>
                      </m:sub>
                      <m:sup>
                        <m:r>
                          <a:rPr lang="fr-FR" b="0" i="1" smtClean="0">
                            <a:latin typeface="Cambria Math" panose="02040503050406030204" pitchFamily="18" charset="0"/>
                          </a:rPr>
                          <m:t>2</m:t>
                        </m:r>
                      </m:sup>
                    </m:sSubSup>
                    <m:r>
                      <a:rPr lang="fr-FR" b="0" i="1" smtClean="0">
                        <a:latin typeface="Cambria Math" panose="02040503050406030204" pitchFamily="18" charset="0"/>
                      </a:rPr>
                      <m:t>= </m:t>
                    </m:r>
                    <m:nary>
                      <m:naryPr>
                        <m:chr m:val="∑"/>
                        <m:ctrlPr>
                          <a:rPr lang="fr-FR" b="0" i="1" smtClean="0">
                            <a:latin typeface="Cambria Math" panose="02040503050406030204" pitchFamily="18" charset="0"/>
                          </a:rPr>
                        </m:ctrlPr>
                      </m:naryPr>
                      <m:sub>
                        <m:r>
                          <m:rPr>
                            <m:brk m:alnAt="23"/>
                          </m:rPr>
                          <a:rPr lang="fr-FR" b="0" i="1" smtClean="0">
                            <a:latin typeface="Cambria Math" panose="02040503050406030204" pitchFamily="18" charset="0"/>
                          </a:rPr>
                          <m:t>𝑖</m:t>
                        </m:r>
                        <m:r>
                          <a:rPr lang="fr-FR" b="0" i="1" smtClean="0">
                            <a:latin typeface="Cambria Math" panose="02040503050406030204" pitchFamily="18" charset="0"/>
                          </a:rPr>
                          <m:t>=1</m:t>
                        </m:r>
                      </m:sub>
                      <m:sup>
                        <m:sSub>
                          <m:sSubPr>
                            <m:ctrlPr>
                              <a:rPr lang="fr-FR" b="0" i="1" smtClean="0">
                                <a:latin typeface="Cambria Math" panose="02040503050406030204" pitchFamily="18" charset="0"/>
                              </a:rPr>
                            </m:ctrlPr>
                          </m:sSubPr>
                          <m:e>
                            <m:r>
                              <a:rPr lang="fr-FR" b="0" i="1" smtClean="0">
                                <a:latin typeface="Cambria Math" panose="02040503050406030204" pitchFamily="18" charset="0"/>
                              </a:rPr>
                              <m:t>𝑁</m:t>
                            </m:r>
                          </m:e>
                          <m:sub>
                            <m:r>
                              <a:rPr lang="fr-FR" b="0" i="1" smtClean="0">
                                <a:latin typeface="Cambria Math" panose="02040503050406030204" pitchFamily="18" charset="0"/>
                              </a:rPr>
                              <m:t>𝑘</m:t>
                            </m:r>
                          </m:sub>
                        </m:sSub>
                      </m:sup>
                      <m:e>
                        <m:sSup>
                          <m:sSupPr>
                            <m:ctrlPr>
                              <a:rPr lang="fr-FR" b="0" i="1" smtClean="0">
                                <a:latin typeface="Cambria Math" panose="02040503050406030204" pitchFamily="18" charset="0"/>
                              </a:rPr>
                            </m:ctrlPr>
                          </m:sSupPr>
                          <m:e>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𝑖𝑘</m:t>
                                    </m:r>
                                  </m:sub>
                                </m:sSub>
                                <m:r>
                                  <a:rPr lang="fr-FR" b="0" i="1" smtClean="0">
                                    <a:latin typeface="Cambria Math" panose="02040503050406030204" pitchFamily="18" charset="0"/>
                                  </a:rPr>
                                  <m:t>−</m:t>
                                </m:r>
                                <m:acc>
                                  <m:accPr>
                                    <m:chr m:val="̅"/>
                                    <m:ctrlPr>
                                      <a:rPr lang="fr-FR" b="0" i="1" smtClean="0">
                                        <a:latin typeface="Cambria Math" panose="02040503050406030204" pitchFamily="18" charset="0"/>
                                      </a:rPr>
                                    </m:ctrlPr>
                                  </m:acc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𝑘</m:t>
                                        </m:r>
                                      </m:sub>
                                    </m:sSub>
                                  </m:e>
                                </m:acc>
                              </m:e>
                            </m:d>
                          </m:e>
                          <m:sup>
                            <m:r>
                              <a:rPr lang="fr-FR" b="0" i="1" smtClean="0">
                                <a:latin typeface="Cambria Math" panose="02040503050406030204" pitchFamily="18" charset="0"/>
                              </a:rPr>
                              <m:t>2</m:t>
                            </m:r>
                          </m:sup>
                        </m:sSup>
                      </m:e>
                    </m:nary>
                  </m:oMath>
                </a14:m>
                <a:r>
                  <a:rPr lang="fr-FR" dirty="0"/>
                  <a:t>  </a:t>
                </a:r>
              </a:p>
              <a:p>
                <a:pPr marL="0" indent="0">
                  <a:lnSpc>
                    <a:spcPct val="150000"/>
                  </a:lnSpc>
                  <a:buClr>
                    <a:srgbClr val="0070C0"/>
                  </a:buClr>
                  <a:buSzPct val="150000"/>
                  <a:buNone/>
                </a:pPr>
                <a:r>
                  <a:rPr lang="fr-FR" dirty="0"/>
                  <a:t>où </a:t>
                </a:r>
                <a14:m>
                  <m:oMath xmlns:m="http://schemas.openxmlformats.org/officeDocument/2006/math">
                    <m:sSubSup>
                      <m:sSubSupPr>
                        <m:ctrlPr>
                          <a:rPr lang="fr-FR" i="1">
                            <a:latin typeface="Cambria Math" panose="02040503050406030204" pitchFamily="18" charset="0"/>
                          </a:rPr>
                        </m:ctrlPr>
                      </m:sSubSupPr>
                      <m:e>
                        <m:r>
                          <a:rPr lang="fr-FR" i="1">
                            <a:latin typeface="Cambria Math" panose="02040503050406030204" pitchFamily="18" charset="0"/>
                          </a:rPr>
                          <m:t>𝑒</m:t>
                        </m:r>
                      </m:e>
                      <m:sub>
                        <m:r>
                          <a:rPr lang="fr-FR" i="1">
                            <a:latin typeface="Cambria Math" panose="02040503050406030204" pitchFamily="18" charset="0"/>
                          </a:rPr>
                          <m:t>𝑘</m:t>
                        </m:r>
                      </m:sub>
                      <m:sup>
                        <m:r>
                          <a:rPr lang="fr-FR" i="1">
                            <a:latin typeface="Cambria Math" panose="02040503050406030204" pitchFamily="18" charset="0"/>
                          </a:rPr>
                          <m:t>2</m:t>
                        </m:r>
                      </m:sup>
                    </m:sSubSup>
                  </m:oMath>
                </a14:m>
                <a:r>
                  <a:rPr lang="fr-FR" dirty="0"/>
                  <a:t> est l’erreur quadratique moyen du cluster k,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𝑁</m:t>
                        </m:r>
                      </m:e>
                      <m:sub>
                        <m:r>
                          <a:rPr lang="fr-FR" i="1">
                            <a:latin typeface="Cambria Math" panose="02040503050406030204" pitchFamily="18" charset="0"/>
                          </a:rPr>
                          <m:t>𝑘</m:t>
                        </m:r>
                      </m:sub>
                    </m:sSub>
                  </m:oMath>
                </a14:m>
                <a:r>
                  <a:rPr lang="fr-FR" dirty="0"/>
                  <a:t> le nombre d’enregistrement dans le cluster,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𝑖𝑘</m:t>
                        </m:r>
                      </m:sub>
                    </m:sSub>
                  </m:oMath>
                </a14:m>
                <a:r>
                  <a:rPr lang="fr-FR" dirty="0"/>
                  <a:t> l’enregistrement i du cluster k et </a:t>
                </a:r>
                <a14:m>
                  <m:oMath xmlns:m="http://schemas.openxmlformats.org/officeDocument/2006/math">
                    <m:acc>
                      <m:accPr>
                        <m:chr m:val="̅"/>
                        <m:ctrlPr>
                          <a:rPr lang="fr-FR" i="1">
                            <a:latin typeface="Cambria Math" panose="02040503050406030204" pitchFamily="18" charset="0"/>
                          </a:rPr>
                        </m:ctrlPr>
                      </m:accPr>
                      <m:e>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𝑘</m:t>
                            </m:r>
                          </m:sub>
                        </m:sSub>
                      </m:e>
                    </m:acc>
                  </m:oMath>
                </a14:m>
                <a:r>
                  <a:rPr lang="fr-FR" dirty="0"/>
                  <a:t> la moyenne du cluster k</a:t>
                </a:r>
              </a:p>
              <a:p>
                <a:pPr>
                  <a:lnSpc>
                    <a:spcPct val="150000"/>
                  </a:lnSpc>
                  <a:buClr>
                    <a:srgbClr val="0070C0"/>
                  </a:buClr>
                  <a:buSzPct val="150000"/>
                  <a:buFont typeface="Wingdings" panose="05000000000000000000" pitchFamily="2" charset="2"/>
                  <a:buChar char="§"/>
                </a:pPr>
                <a:r>
                  <a:rPr lang="fr-FR" b="1" dirty="0"/>
                  <a:t>Pour les méthodes hiérarchique</a:t>
                </a:r>
                <a:r>
                  <a:rPr lang="fr-FR" dirty="0"/>
                  <a:t>, on utilise la distance euclidienne pour mesurer la distance entre les données.</a:t>
                </a:r>
              </a:p>
              <a:p>
                <a:pPr marL="0" indent="0">
                  <a:lnSpc>
                    <a:spcPct val="150000"/>
                  </a:lnSpc>
                  <a:buClr>
                    <a:srgbClr val="0070C0"/>
                  </a:buClr>
                  <a:buSzPct val="150000"/>
                  <a:buNone/>
                </a:pPr>
                <a:endParaRPr lang="fr-FR" dirty="0"/>
              </a:p>
              <a:p>
                <a:pPr>
                  <a:lnSpc>
                    <a:spcPct val="150000"/>
                  </a:lnSpc>
                  <a:buClr>
                    <a:srgbClr val="0070C0"/>
                  </a:buClr>
                  <a:buSzPct val="150000"/>
                  <a:buFont typeface="Wingdings" panose="05000000000000000000" pitchFamily="2" charset="2"/>
                  <a:buChar char="§"/>
                </a:pPr>
                <a:endParaRPr lang="fr-FR" dirty="0"/>
              </a:p>
            </p:txBody>
          </p:sp>
        </mc:Choice>
        <mc:Fallback xmlns="">
          <p:sp>
            <p:nvSpPr>
              <p:cNvPr id="3" name="Espace réservé du contenu 2">
                <a:extLst>
                  <a:ext uri="{FF2B5EF4-FFF2-40B4-BE49-F238E27FC236}">
                    <a16:creationId xmlns:a16="http://schemas.microsoft.com/office/drawing/2014/main" id="{6B645910-2D13-489C-897A-65498122DA36}"/>
                  </a:ext>
                </a:extLst>
              </p:cNvPr>
              <p:cNvSpPr>
                <a:spLocks noGrp="1" noRot="1" noChangeAspect="1" noMove="1" noResize="1" noEditPoints="1" noAdjustHandles="1" noChangeArrowheads="1" noChangeShapeType="1" noTextEdit="1"/>
              </p:cNvSpPr>
              <p:nvPr>
                <p:ph idx="1"/>
              </p:nvPr>
            </p:nvSpPr>
            <p:spPr>
              <a:xfrm>
                <a:off x="1978925" y="2133600"/>
                <a:ext cx="9525687" cy="4294496"/>
              </a:xfrm>
              <a:blipFill>
                <a:blip r:embed="rId2"/>
                <a:stretch>
                  <a:fillRect l="-960" r="-512"/>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125D975E-8D9E-432A-B48E-9D35EA6FD53A}"/>
              </a:ext>
            </a:extLst>
          </p:cNvPr>
          <p:cNvSpPr>
            <a:spLocks noGrp="1"/>
          </p:cNvSpPr>
          <p:nvPr>
            <p:ph type="sldNum" sz="quarter" idx="12"/>
          </p:nvPr>
        </p:nvSpPr>
        <p:spPr/>
        <p:txBody>
          <a:bodyPr/>
          <a:lstStyle/>
          <a:p>
            <a:fld id="{F54A3231-3632-4722-BDDC-460418050467}" type="slidenum">
              <a:rPr lang="fr-FR" smtClean="0"/>
              <a:t>82</a:t>
            </a:fld>
            <a:endParaRPr lang="fr-FR" dirty="0"/>
          </a:p>
        </p:txBody>
      </p:sp>
      <p:sp>
        <p:nvSpPr>
          <p:cNvPr id="5" name="Titre 1">
            <a:extLst>
              <a:ext uri="{FF2B5EF4-FFF2-40B4-BE49-F238E27FC236}">
                <a16:creationId xmlns:a16="http://schemas.microsoft.com/office/drawing/2014/main" id="{8F9CB617-D694-4852-B1AF-D8CD6FE2829F}"/>
              </a:ext>
            </a:extLst>
          </p:cNvPr>
          <p:cNvSpPr>
            <a:spLocks noGrp="1"/>
          </p:cNvSpPr>
          <p:nvPr>
            <p:ph type="title"/>
          </p:nvPr>
        </p:nvSpPr>
        <p:spPr>
          <a:xfrm>
            <a:off x="2592925" y="624110"/>
            <a:ext cx="8911687" cy="1280890"/>
          </a:xfrm>
        </p:spPr>
        <p:txBody>
          <a:bodyPr>
            <a:normAutofit/>
          </a:bodyPr>
          <a:lstStyle/>
          <a:p>
            <a:r>
              <a:rPr lang="fr-FR" dirty="0">
                <a:solidFill>
                  <a:schemeClr val="accent1"/>
                </a:solidFill>
              </a:rPr>
              <a:t>Utilisation des mesures de similarité selon la méthode utilisée</a:t>
            </a:r>
          </a:p>
        </p:txBody>
      </p:sp>
    </p:spTree>
    <p:extLst>
      <p:ext uri="{BB962C8B-B14F-4D97-AF65-F5344CB8AC3E}">
        <p14:creationId xmlns:p14="http://schemas.microsoft.com/office/powerpoint/2010/main" val="7445648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8281115-D253-4B88-B430-DAD736F53DB2}"/>
              </a:ext>
            </a:extLst>
          </p:cNvPr>
          <p:cNvSpPr>
            <a:spLocks noGrp="1"/>
          </p:cNvSpPr>
          <p:nvPr>
            <p:ph idx="1"/>
          </p:nvPr>
        </p:nvSpPr>
        <p:spPr>
          <a:xfrm>
            <a:off x="2425439" y="2229135"/>
            <a:ext cx="8915400" cy="3777622"/>
          </a:xfrm>
        </p:spPr>
        <p:txBody>
          <a:bodyPr/>
          <a:lstStyle/>
          <a:p>
            <a:pPr>
              <a:lnSpc>
                <a:spcPct val="150000"/>
              </a:lnSpc>
              <a:buClr>
                <a:srgbClr val="0070C0"/>
              </a:buClr>
              <a:buSzPct val="150000"/>
              <a:buFont typeface="Wingdings" panose="05000000000000000000" pitchFamily="2" charset="2"/>
              <a:buChar char="§"/>
            </a:pPr>
            <a:r>
              <a:rPr lang="fr-FR" b="1" dirty="0"/>
              <a:t>Pour les méthodes basées sur les densités</a:t>
            </a:r>
            <a:r>
              <a:rPr lang="fr-FR" dirty="0"/>
              <a:t>, se base sur l’utilisation de la densité à la place de la distance. On dit qu’un point est dense si le nombre de ses voisins dépasse un certain seuil fixé. Un point est voisin d’un autre point s’il est à une distance inférieure à une valeur fixée. </a:t>
            </a:r>
          </a:p>
        </p:txBody>
      </p:sp>
      <p:sp>
        <p:nvSpPr>
          <p:cNvPr id="4" name="Espace réservé du numéro de diapositive 3">
            <a:extLst>
              <a:ext uri="{FF2B5EF4-FFF2-40B4-BE49-F238E27FC236}">
                <a16:creationId xmlns:a16="http://schemas.microsoft.com/office/drawing/2014/main" id="{497343AF-EAD2-4F49-8F3D-3E2C2456999C}"/>
              </a:ext>
            </a:extLst>
          </p:cNvPr>
          <p:cNvSpPr>
            <a:spLocks noGrp="1"/>
          </p:cNvSpPr>
          <p:nvPr>
            <p:ph type="sldNum" sz="quarter" idx="12"/>
          </p:nvPr>
        </p:nvSpPr>
        <p:spPr/>
        <p:txBody>
          <a:bodyPr/>
          <a:lstStyle/>
          <a:p>
            <a:fld id="{F54A3231-3632-4722-BDDC-460418050467}" type="slidenum">
              <a:rPr lang="fr-FR" smtClean="0"/>
              <a:t>83</a:t>
            </a:fld>
            <a:endParaRPr lang="fr-FR" dirty="0"/>
          </a:p>
        </p:txBody>
      </p:sp>
      <p:sp>
        <p:nvSpPr>
          <p:cNvPr id="5" name="Titre 1">
            <a:extLst>
              <a:ext uri="{FF2B5EF4-FFF2-40B4-BE49-F238E27FC236}">
                <a16:creationId xmlns:a16="http://schemas.microsoft.com/office/drawing/2014/main" id="{28E8AFB3-90DA-4DC0-B1BC-96398D1168E8}"/>
              </a:ext>
            </a:extLst>
          </p:cNvPr>
          <p:cNvSpPr>
            <a:spLocks noGrp="1"/>
          </p:cNvSpPr>
          <p:nvPr>
            <p:ph type="title"/>
          </p:nvPr>
        </p:nvSpPr>
        <p:spPr>
          <a:xfrm>
            <a:off x="2592925" y="624110"/>
            <a:ext cx="8911687" cy="1280890"/>
          </a:xfrm>
        </p:spPr>
        <p:txBody>
          <a:bodyPr>
            <a:normAutofit/>
          </a:bodyPr>
          <a:lstStyle/>
          <a:p>
            <a:r>
              <a:rPr lang="fr-FR" dirty="0">
                <a:solidFill>
                  <a:schemeClr val="accent1"/>
                </a:solidFill>
              </a:rPr>
              <a:t>Utilisation des mesures de similarité selon la méthode utilisée </a:t>
            </a:r>
          </a:p>
        </p:txBody>
      </p:sp>
    </p:spTree>
    <p:extLst>
      <p:ext uri="{BB962C8B-B14F-4D97-AF65-F5344CB8AC3E}">
        <p14:creationId xmlns:p14="http://schemas.microsoft.com/office/powerpoint/2010/main" val="6413855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EA60AA-6E84-4BF2-BC62-7C97B4EE2D93}"/>
              </a:ext>
            </a:extLst>
          </p:cNvPr>
          <p:cNvSpPr>
            <a:spLocks noGrp="1"/>
          </p:cNvSpPr>
          <p:nvPr>
            <p:ph type="title"/>
          </p:nvPr>
        </p:nvSpPr>
        <p:spPr/>
        <p:txBody>
          <a:bodyPr/>
          <a:lstStyle/>
          <a:p>
            <a:r>
              <a:rPr lang="fr-FR" dirty="0">
                <a:solidFill>
                  <a:schemeClr val="accent1"/>
                </a:solidFill>
              </a:rPr>
              <a:t>Types de variables utilisées dans le clustering</a:t>
            </a:r>
          </a:p>
        </p:txBody>
      </p:sp>
      <p:sp>
        <p:nvSpPr>
          <p:cNvPr id="3" name="Espace réservé du contenu 2">
            <a:extLst>
              <a:ext uri="{FF2B5EF4-FFF2-40B4-BE49-F238E27FC236}">
                <a16:creationId xmlns:a16="http://schemas.microsoft.com/office/drawing/2014/main" id="{65A93AE5-A4DA-4FAA-98CE-E9F43140EBCE}"/>
              </a:ext>
            </a:extLst>
          </p:cNvPr>
          <p:cNvSpPr>
            <a:spLocks noGrp="1"/>
          </p:cNvSpPr>
          <p:nvPr>
            <p:ph idx="1"/>
          </p:nvPr>
        </p:nvSpPr>
        <p:spPr>
          <a:xfrm>
            <a:off x="2060812" y="2133600"/>
            <a:ext cx="9443800" cy="3777622"/>
          </a:xfrm>
        </p:spPr>
        <p:txBody>
          <a:bodyPr/>
          <a:lstStyle/>
          <a:p>
            <a:pPr>
              <a:lnSpc>
                <a:spcPct val="150000"/>
              </a:lnSpc>
              <a:buClr>
                <a:srgbClr val="0070C0"/>
              </a:buClr>
              <a:buSzPct val="150000"/>
              <a:buFont typeface="Wingdings" panose="05000000000000000000" pitchFamily="2" charset="2"/>
              <a:buChar char="§"/>
            </a:pPr>
            <a:r>
              <a:rPr lang="fr-FR" b="1" dirty="0"/>
              <a:t>Pour les variables qualitatives catégorielles</a:t>
            </a:r>
            <a:r>
              <a:rPr lang="fr-FR" dirty="0"/>
              <a:t>, les algorithmes hiérarchiques sont les plus adaptés car elles permettent de classer les variables et détecter les redondances, en vue par exemple d’une réduction de nombre de variables dans un autre processus d’analyse supervisée. </a:t>
            </a:r>
          </a:p>
          <a:p>
            <a:pPr>
              <a:lnSpc>
                <a:spcPct val="150000"/>
              </a:lnSpc>
              <a:buClr>
                <a:srgbClr val="0070C0"/>
              </a:buClr>
              <a:buSzPct val="150000"/>
              <a:buFont typeface="Wingdings" panose="05000000000000000000" pitchFamily="2" charset="2"/>
              <a:buChar char="§"/>
            </a:pPr>
            <a:r>
              <a:rPr lang="fr-FR" b="1" dirty="0"/>
              <a:t>Pour les variables quantitatives</a:t>
            </a:r>
            <a:r>
              <a:rPr lang="fr-FR" dirty="0"/>
              <a:t>, les méthodes de partitionnement et de densité sont les plus utilisées. Dans le cas des méthodes de partitionnement, seul le clustering spectral est utilisé à la fois pour les données </a:t>
            </a:r>
            <a:r>
              <a:rPr lang="fr-FR" b="1" dirty="0"/>
              <a:t>mixtes</a:t>
            </a:r>
            <a:r>
              <a:rPr lang="fr-FR" dirty="0"/>
              <a:t> (quantitatives et qualitatives</a:t>
            </a:r>
          </a:p>
        </p:txBody>
      </p:sp>
      <p:sp>
        <p:nvSpPr>
          <p:cNvPr id="4" name="Espace réservé du numéro de diapositive 3">
            <a:extLst>
              <a:ext uri="{FF2B5EF4-FFF2-40B4-BE49-F238E27FC236}">
                <a16:creationId xmlns:a16="http://schemas.microsoft.com/office/drawing/2014/main" id="{DF3F491E-B448-45CB-B372-FE71F736CECA}"/>
              </a:ext>
            </a:extLst>
          </p:cNvPr>
          <p:cNvSpPr>
            <a:spLocks noGrp="1"/>
          </p:cNvSpPr>
          <p:nvPr>
            <p:ph type="sldNum" sz="quarter" idx="12"/>
          </p:nvPr>
        </p:nvSpPr>
        <p:spPr/>
        <p:txBody>
          <a:bodyPr/>
          <a:lstStyle/>
          <a:p>
            <a:fld id="{F54A3231-3632-4722-BDDC-460418050467}" type="slidenum">
              <a:rPr lang="fr-FR" smtClean="0"/>
              <a:t>84</a:t>
            </a:fld>
            <a:endParaRPr lang="fr-FR" dirty="0"/>
          </a:p>
        </p:txBody>
      </p:sp>
    </p:spTree>
    <p:extLst>
      <p:ext uri="{BB962C8B-B14F-4D97-AF65-F5344CB8AC3E}">
        <p14:creationId xmlns:p14="http://schemas.microsoft.com/office/powerpoint/2010/main" val="26146795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963D3B-9CEE-45A8-A64B-E7DE746EF9F7}"/>
              </a:ext>
            </a:extLst>
          </p:cNvPr>
          <p:cNvSpPr>
            <a:spLocks noGrp="1"/>
          </p:cNvSpPr>
          <p:nvPr>
            <p:ph type="title"/>
          </p:nvPr>
        </p:nvSpPr>
        <p:spPr/>
        <p:txBody>
          <a:bodyPr/>
          <a:lstStyle/>
          <a:p>
            <a:r>
              <a:rPr lang="fr-FR" dirty="0">
                <a:solidFill>
                  <a:schemeClr val="accent1"/>
                </a:solidFill>
              </a:rPr>
              <a:t>Clustering sur variables qualitatives</a:t>
            </a:r>
          </a:p>
        </p:txBody>
      </p:sp>
      <p:sp>
        <p:nvSpPr>
          <p:cNvPr id="3" name="Espace réservé du contenu 2">
            <a:extLst>
              <a:ext uri="{FF2B5EF4-FFF2-40B4-BE49-F238E27FC236}">
                <a16:creationId xmlns:a16="http://schemas.microsoft.com/office/drawing/2014/main" id="{9F6DB87B-B7A4-4ED0-B576-1483911BD7D9}"/>
              </a:ext>
            </a:extLst>
          </p:cNvPr>
          <p:cNvSpPr>
            <a:spLocks noGrp="1"/>
          </p:cNvSpPr>
          <p:nvPr>
            <p:ph idx="1"/>
          </p:nvPr>
        </p:nvSpPr>
        <p:spPr/>
        <p:txBody>
          <a:bodyPr>
            <a:normAutofit fontScale="92500" lnSpcReduction="20000"/>
          </a:bodyPr>
          <a:lstStyle/>
          <a:p>
            <a:pPr marL="0" indent="0">
              <a:lnSpc>
                <a:spcPct val="150000"/>
              </a:lnSpc>
              <a:buNone/>
            </a:pPr>
            <a:r>
              <a:rPr lang="fr-FR" dirty="0"/>
              <a:t>Deux stratégies pour faire une classification sur données qualitatives :</a:t>
            </a:r>
          </a:p>
          <a:p>
            <a:pPr>
              <a:lnSpc>
                <a:spcPct val="150000"/>
              </a:lnSpc>
              <a:buClr>
                <a:srgbClr val="0070C0"/>
              </a:buClr>
              <a:buSzPct val="150000"/>
              <a:buFont typeface="Wingdings" panose="05000000000000000000" pitchFamily="2" charset="2"/>
              <a:buChar char="§"/>
            </a:pPr>
            <a:r>
              <a:rPr lang="fr-FR" dirty="0"/>
              <a:t>Se ramener à des variables quantitatives</a:t>
            </a:r>
          </a:p>
          <a:p>
            <a:pPr>
              <a:lnSpc>
                <a:spcPct val="150000"/>
              </a:lnSpc>
              <a:buClr>
                <a:srgbClr val="0070C0"/>
              </a:buClr>
              <a:buSzPct val="150000"/>
              <a:buFont typeface="Wingdings" panose="05000000000000000000" pitchFamily="2" charset="2"/>
              <a:buChar char="§"/>
            </a:pPr>
            <a:r>
              <a:rPr lang="fr-FR" dirty="0"/>
              <a:t>Faire une Analyse en composantes multiples (ACM) et ne conserver que les 1</a:t>
            </a:r>
            <a:r>
              <a:rPr lang="fr-FR" baseline="30000" dirty="0"/>
              <a:t>ères</a:t>
            </a:r>
            <a:r>
              <a:rPr lang="fr-FR" dirty="0"/>
              <a:t> dimensions c’est-à-dire celle qui apporte le plus d’information dans la formation des axes factoriels. </a:t>
            </a:r>
          </a:p>
          <a:p>
            <a:pPr>
              <a:lnSpc>
                <a:spcPct val="150000"/>
              </a:lnSpc>
              <a:buClr>
                <a:srgbClr val="0070C0"/>
              </a:buClr>
              <a:buSzPct val="150000"/>
              <a:buFont typeface="Wingdings" panose="05000000000000000000" pitchFamily="2" charset="2"/>
              <a:buChar char="§"/>
            </a:pPr>
            <a:r>
              <a:rPr lang="fr-FR" dirty="0"/>
              <a:t>Utiliser un algorithme hiérarchique à partir des composantes principales d’une ACM</a:t>
            </a:r>
          </a:p>
          <a:p>
            <a:pPr>
              <a:lnSpc>
                <a:spcPct val="150000"/>
              </a:lnSpc>
              <a:buClr>
                <a:srgbClr val="0070C0"/>
              </a:buClr>
              <a:buSzPct val="150000"/>
              <a:buFont typeface="Wingdings" panose="05000000000000000000" pitchFamily="2" charset="2"/>
              <a:buChar char="§"/>
            </a:pPr>
            <a:r>
              <a:rPr lang="fr-FR" dirty="0"/>
              <a:t>Utiliser des mesures adaptées aux données qualitatives : indice de similarité, indice de Jaccard,</a:t>
            </a:r>
          </a:p>
        </p:txBody>
      </p:sp>
      <p:sp>
        <p:nvSpPr>
          <p:cNvPr id="4" name="Espace réservé du numéro de diapositive 3">
            <a:extLst>
              <a:ext uri="{FF2B5EF4-FFF2-40B4-BE49-F238E27FC236}">
                <a16:creationId xmlns:a16="http://schemas.microsoft.com/office/drawing/2014/main" id="{7F00FACE-2F84-4128-8A54-9CF860ED8D16}"/>
              </a:ext>
            </a:extLst>
          </p:cNvPr>
          <p:cNvSpPr>
            <a:spLocks noGrp="1"/>
          </p:cNvSpPr>
          <p:nvPr>
            <p:ph type="sldNum" sz="quarter" idx="12"/>
          </p:nvPr>
        </p:nvSpPr>
        <p:spPr/>
        <p:txBody>
          <a:bodyPr/>
          <a:lstStyle/>
          <a:p>
            <a:fld id="{F54A3231-3632-4722-BDDC-460418050467}" type="slidenum">
              <a:rPr lang="fr-FR" smtClean="0"/>
              <a:t>85</a:t>
            </a:fld>
            <a:endParaRPr lang="fr-FR" dirty="0"/>
          </a:p>
        </p:txBody>
      </p:sp>
    </p:spTree>
    <p:extLst>
      <p:ext uri="{BB962C8B-B14F-4D97-AF65-F5344CB8AC3E}">
        <p14:creationId xmlns:p14="http://schemas.microsoft.com/office/powerpoint/2010/main" val="27413595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1C13F9-8669-4F12-A686-DF87169DF42E}"/>
              </a:ext>
            </a:extLst>
          </p:cNvPr>
          <p:cNvSpPr>
            <a:spLocks noGrp="1"/>
          </p:cNvSpPr>
          <p:nvPr>
            <p:ph type="title"/>
          </p:nvPr>
        </p:nvSpPr>
        <p:spPr>
          <a:xfrm>
            <a:off x="2238233" y="624109"/>
            <a:ext cx="9266379" cy="1586827"/>
          </a:xfrm>
        </p:spPr>
        <p:txBody>
          <a:bodyPr>
            <a:normAutofit/>
          </a:bodyPr>
          <a:lstStyle/>
          <a:p>
            <a:r>
              <a:rPr lang="fr-FR" dirty="0">
                <a:solidFill>
                  <a:schemeClr val="accent1"/>
                </a:solidFill>
              </a:rPr>
              <a:t> Importance de la normalisation dans le clustering</a:t>
            </a:r>
          </a:p>
        </p:txBody>
      </p:sp>
      <p:sp>
        <p:nvSpPr>
          <p:cNvPr id="3" name="Espace réservé du contenu 2">
            <a:extLst>
              <a:ext uri="{FF2B5EF4-FFF2-40B4-BE49-F238E27FC236}">
                <a16:creationId xmlns:a16="http://schemas.microsoft.com/office/drawing/2014/main" id="{CAD6CBDB-A42F-4011-B36D-5A8AB4C6B9B5}"/>
              </a:ext>
            </a:extLst>
          </p:cNvPr>
          <p:cNvSpPr>
            <a:spLocks noGrp="1"/>
          </p:cNvSpPr>
          <p:nvPr>
            <p:ph idx="1"/>
          </p:nvPr>
        </p:nvSpPr>
        <p:spPr>
          <a:xfrm>
            <a:off x="2589212" y="2624919"/>
            <a:ext cx="8915400" cy="3777622"/>
          </a:xfrm>
        </p:spPr>
        <p:txBody>
          <a:bodyPr/>
          <a:lstStyle/>
          <a:p>
            <a:pPr marL="0" indent="0">
              <a:lnSpc>
                <a:spcPct val="150000"/>
              </a:lnSpc>
              <a:buNone/>
            </a:pPr>
            <a:r>
              <a:rPr lang="fr-FR" dirty="0"/>
              <a:t>Il faut faire attention lors du calcul de ces distances à la normalisation des attributs, puisque les intervalles de variances des attributs peuvent être très différents, ce qui peut entraîner la dominance d’un ou de quelques attributs sur le résultat. Il est conseillé donc, de normaliser tous les attributs sur le même intervalle puis calculer la distance.</a:t>
            </a:r>
          </a:p>
          <a:p>
            <a:pPr marL="0" indent="0">
              <a:buNone/>
            </a:pPr>
            <a:endParaRPr lang="fr-FR" dirty="0"/>
          </a:p>
        </p:txBody>
      </p:sp>
      <p:sp>
        <p:nvSpPr>
          <p:cNvPr id="4" name="Espace réservé du numéro de diapositive 3">
            <a:extLst>
              <a:ext uri="{FF2B5EF4-FFF2-40B4-BE49-F238E27FC236}">
                <a16:creationId xmlns:a16="http://schemas.microsoft.com/office/drawing/2014/main" id="{5E1986B5-1F3D-4AF2-8A21-AF11112EE43C}"/>
              </a:ext>
            </a:extLst>
          </p:cNvPr>
          <p:cNvSpPr>
            <a:spLocks noGrp="1"/>
          </p:cNvSpPr>
          <p:nvPr>
            <p:ph type="sldNum" sz="quarter" idx="12"/>
          </p:nvPr>
        </p:nvSpPr>
        <p:spPr/>
        <p:txBody>
          <a:bodyPr/>
          <a:lstStyle/>
          <a:p>
            <a:fld id="{F54A3231-3632-4722-BDDC-460418050467}" type="slidenum">
              <a:rPr lang="fr-FR" smtClean="0"/>
              <a:t>86</a:t>
            </a:fld>
            <a:endParaRPr lang="fr-FR" dirty="0"/>
          </a:p>
        </p:txBody>
      </p:sp>
    </p:spTree>
    <p:extLst>
      <p:ext uri="{BB962C8B-B14F-4D97-AF65-F5344CB8AC3E}">
        <p14:creationId xmlns:p14="http://schemas.microsoft.com/office/powerpoint/2010/main" val="6890719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06A4AB-817D-4435-9855-4457D5F940B2}"/>
              </a:ext>
            </a:extLst>
          </p:cNvPr>
          <p:cNvSpPr>
            <a:spLocks noGrp="1"/>
          </p:cNvSpPr>
          <p:nvPr>
            <p:ph type="title"/>
          </p:nvPr>
        </p:nvSpPr>
        <p:spPr/>
        <p:txBody>
          <a:bodyPr/>
          <a:lstStyle/>
          <a:p>
            <a:r>
              <a:rPr lang="fr-FR" dirty="0">
                <a:solidFill>
                  <a:schemeClr val="accent1"/>
                </a:solidFill>
              </a:rPr>
              <a:t>Les mesures d’évaluation supervisée</a:t>
            </a:r>
          </a:p>
        </p:txBody>
      </p:sp>
      <p:sp>
        <p:nvSpPr>
          <p:cNvPr id="3" name="Espace réservé du contenu 2">
            <a:extLst>
              <a:ext uri="{FF2B5EF4-FFF2-40B4-BE49-F238E27FC236}">
                <a16:creationId xmlns:a16="http://schemas.microsoft.com/office/drawing/2014/main" id="{36DFF71E-7EAE-41E5-8534-6B72F4B8884F}"/>
              </a:ext>
            </a:extLst>
          </p:cNvPr>
          <p:cNvSpPr>
            <a:spLocks noGrp="1"/>
          </p:cNvSpPr>
          <p:nvPr>
            <p:ph idx="1"/>
          </p:nvPr>
        </p:nvSpPr>
        <p:spPr>
          <a:xfrm>
            <a:off x="2589212" y="1905000"/>
            <a:ext cx="8915400" cy="3777622"/>
          </a:xfrm>
        </p:spPr>
        <p:txBody>
          <a:bodyPr/>
          <a:lstStyle/>
          <a:p>
            <a:pPr marL="0" indent="0">
              <a:buNone/>
            </a:pPr>
            <a:endParaRPr lang="fr-FR" sz="2800" b="0" i="0" dirty="0">
              <a:solidFill>
                <a:srgbClr val="313338"/>
              </a:solidFill>
              <a:effectLst/>
              <a:latin typeface="+mj-lt"/>
            </a:endParaRP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lang="fr-FR" sz="2800" dirty="0">
                <a:solidFill>
                  <a:srgbClr val="313338"/>
                </a:solidFill>
                <a:latin typeface="+mj-lt"/>
              </a:rPr>
              <a:t>Indice de Rand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lang="fr-FR" sz="2800" dirty="0">
                <a:solidFill>
                  <a:srgbClr val="313338"/>
                </a:solidFill>
                <a:latin typeface="+mj-lt"/>
              </a:rPr>
              <a:t> </a:t>
            </a:r>
            <a:r>
              <a:rPr lang="fr-FR" sz="2800" dirty="0" err="1">
                <a:solidFill>
                  <a:srgbClr val="313338"/>
                </a:solidFill>
                <a:latin typeface="+mj-lt"/>
              </a:rPr>
              <a:t>Fowlkes-Mallows</a:t>
            </a:r>
            <a:r>
              <a:rPr lang="fr-FR" sz="2800" dirty="0">
                <a:solidFill>
                  <a:srgbClr val="313338"/>
                </a:solidFill>
                <a:latin typeface="+mj-lt"/>
              </a:rPr>
              <a:t> Scores </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lang="fr-FR" sz="2800" dirty="0">
                <a:solidFill>
                  <a:srgbClr val="313338"/>
                </a:solidFill>
                <a:latin typeface="+mj-lt"/>
              </a:rPr>
              <a:t>Information mutuelle</a:t>
            </a:r>
          </a:p>
          <a:p>
            <a:pPr marL="342900" marR="0" lvl="0" indent="-3429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lang="fr-FR" sz="2800" dirty="0">
                <a:solidFill>
                  <a:srgbClr val="313338"/>
                </a:solidFill>
                <a:latin typeface="+mj-lt"/>
              </a:rPr>
              <a:t>Mesure V</a:t>
            </a:r>
          </a:p>
          <a:p>
            <a:pPr marL="0" marR="0" lvl="0" indent="0" algn="l" defTabSz="914400" rtl="0" eaLnBrk="1" fontAlgn="base" latinLnBrk="0" hangingPunct="1">
              <a:lnSpc>
                <a:spcPct val="100000"/>
              </a:lnSpc>
              <a:spcBef>
                <a:spcPct val="20000"/>
              </a:spcBef>
              <a:spcAft>
                <a:spcPct val="0"/>
              </a:spcAft>
              <a:buClr>
                <a:srgbClr val="3333CC"/>
              </a:buClr>
              <a:buSzPct val="60000"/>
              <a:buNone/>
              <a:tabLst/>
              <a:defRPr/>
            </a:pPr>
            <a:endParaRPr lang="fr-FR" sz="2800" dirty="0">
              <a:solidFill>
                <a:srgbClr val="313338"/>
              </a:solidFill>
              <a:latin typeface="+mj-lt"/>
            </a:endParaRPr>
          </a:p>
          <a:p>
            <a:pPr marL="0" indent="0">
              <a:buNone/>
            </a:pPr>
            <a:endParaRPr lang="fr-FR" dirty="0"/>
          </a:p>
        </p:txBody>
      </p:sp>
      <p:sp>
        <p:nvSpPr>
          <p:cNvPr id="4" name="Espace réservé du numéro de diapositive 3">
            <a:extLst>
              <a:ext uri="{FF2B5EF4-FFF2-40B4-BE49-F238E27FC236}">
                <a16:creationId xmlns:a16="http://schemas.microsoft.com/office/drawing/2014/main" id="{25629B1C-C55E-4F36-BF73-BA55A953A0D8}"/>
              </a:ext>
            </a:extLst>
          </p:cNvPr>
          <p:cNvSpPr>
            <a:spLocks noGrp="1"/>
          </p:cNvSpPr>
          <p:nvPr>
            <p:ph type="sldNum" sz="quarter" idx="12"/>
          </p:nvPr>
        </p:nvSpPr>
        <p:spPr/>
        <p:txBody>
          <a:bodyPr/>
          <a:lstStyle/>
          <a:p>
            <a:fld id="{F54A3231-3632-4722-BDDC-460418050467}" type="slidenum">
              <a:rPr lang="fr-FR" smtClean="0"/>
              <a:t>87</a:t>
            </a:fld>
            <a:endParaRPr lang="fr-FR" dirty="0"/>
          </a:p>
        </p:txBody>
      </p:sp>
    </p:spTree>
    <p:extLst>
      <p:ext uri="{BB962C8B-B14F-4D97-AF65-F5344CB8AC3E}">
        <p14:creationId xmlns:p14="http://schemas.microsoft.com/office/powerpoint/2010/main" val="21141980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C54935-054B-4C9C-9027-4A6421BB0FA3}"/>
              </a:ext>
            </a:extLst>
          </p:cNvPr>
          <p:cNvSpPr>
            <a:spLocks noGrp="1"/>
          </p:cNvSpPr>
          <p:nvPr>
            <p:ph type="title"/>
          </p:nvPr>
        </p:nvSpPr>
        <p:spPr>
          <a:xfrm>
            <a:off x="2589212" y="512462"/>
            <a:ext cx="8911687" cy="1280890"/>
          </a:xfrm>
        </p:spPr>
        <p:txBody>
          <a:bodyPr/>
          <a:lstStyle/>
          <a:p>
            <a:r>
              <a:rPr lang="fr-FR" dirty="0">
                <a:solidFill>
                  <a:schemeClr val="accent1"/>
                </a:solidFill>
              </a:rPr>
              <a:t>L’indice de rand</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9357C79-07CD-40D8-8E6F-B75BFC3E0158}"/>
                  </a:ext>
                </a:extLst>
              </p:cNvPr>
              <p:cNvSpPr>
                <a:spLocks noGrp="1"/>
              </p:cNvSpPr>
              <p:nvPr>
                <p:ph idx="1"/>
              </p:nvPr>
            </p:nvSpPr>
            <p:spPr>
              <a:xfrm>
                <a:off x="1921565" y="1577009"/>
                <a:ext cx="9583047" cy="4598504"/>
              </a:xfrm>
            </p:spPr>
            <p:txBody>
              <a:bodyPr>
                <a:noAutofit/>
              </a:bodyPr>
              <a:lstStyle/>
              <a:p>
                <a:pPr marL="0" indent="0">
                  <a:buNone/>
                </a:pPr>
                <a:r>
                  <a:rPr lang="fr-FR" dirty="0"/>
                  <a:t>L'indice de Rand est la proportion de paires de points  (x1,x2) qui sont groupées de la même façon dans les deux clusters :</a:t>
                </a:r>
              </a:p>
              <a:p>
                <a:pPr marL="0" indent="0">
                  <a:buNone/>
                </a:pPr>
                <a:r>
                  <a:rPr lang="fr-FR" dirty="0"/>
                  <a:t>soit parce que, dans les deux cas,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sub>
                    </m:sSub>
                  </m:oMath>
                </a14:m>
                <a:r>
                  <a:rPr lang="fr-FR" dirty="0"/>
                  <a:t> et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2</m:t>
                        </m:r>
                      </m:sub>
                    </m:sSub>
                  </m:oMath>
                </a14:m>
                <a:r>
                  <a:rPr lang="fr-FR" dirty="0"/>
                  <a:t> appartiennent au même cluster, </a:t>
                </a:r>
              </a:p>
              <a:p>
                <a:pPr marL="0" indent="0">
                  <a:buNone/>
                </a:pPr>
                <a:r>
                  <a:rPr lang="fr-FR" dirty="0"/>
                  <a:t>soit parce que, dans les deux cas,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1</m:t>
                        </m:r>
                      </m:sub>
                    </m:sSub>
                  </m:oMath>
                </a14:m>
                <a:r>
                  <a:rPr lang="fr-FR" dirty="0"/>
                  <a:t> et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𝑥</m:t>
                        </m:r>
                      </m:e>
                      <m:sub>
                        <m:r>
                          <a:rPr lang="fr-FR" i="1">
                            <a:latin typeface="Cambria Math" panose="02040503050406030204" pitchFamily="18" charset="0"/>
                          </a:rPr>
                          <m:t>2</m:t>
                        </m:r>
                      </m:sub>
                    </m:sSub>
                  </m:oMath>
                </a14:m>
                <a:r>
                  <a:rPr lang="fr-FR" dirty="0"/>
                  <a:t> appartiennent à des clusters différents.</a:t>
                </a:r>
              </a:p>
              <a:p>
                <a:pPr marL="0" indent="0">
                  <a:buNone/>
                </a:pPr>
                <a:r>
                  <a:rPr lang="fr-FR" dirty="0"/>
                  <a:t> L'indice de Rand ajusté (ARI), corrige cet effet en normalisant l'indice de Rand (RI) :</a:t>
                </a:r>
              </a:p>
              <a:p>
                <a:pPr marL="0" indent="0">
                  <a:buNone/>
                </a:pPr>
                <a:endParaRPr lang="fr-FR" dirty="0"/>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𝐴𝑅𝐼</m:t>
                      </m:r>
                      <m:r>
                        <a:rPr lang="fr-FR" b="0" i="1" smtClean="0">
                          <a:latin typeface="Cambria Math" panose="02040503050406030204" pitchFamily="18" charset="0"/>
                        </a:rPr>
                        <m:t>= </m:t>
                      </m:r>
                      <m:f>
                        <m:fPr>
                          <m:ctrlPr>
                            <a:rPr lang="fr-FR" b="0" i="1" smtClean="0">
                              <a:latin typeface="Cambria Math" panose="02040503050406030204" pitchFamily="18" charset="0"/>
                            </a:rPr>
                          </m:ctrlPr>
                        </m:fPr>
                        <m:num>
                          <m:r>
                            <a:rPr lang="fr-FR" b="0" i="1" smtClean="0">
                              <a:latin typeface="Cambria Math" panose="02040503050406030204" pitchFamily="18" charset="0"/>
                            </a:rPr>
                            <m:t>𝑅𝐼</m:t>
                          </m:r>
                          <m:r>
                            <a:rPr lang="fr-FR" b="0" i="1" smtClean="0">
                              <a:latin typeface="Cambria Math" panose="02040503050406030204" pitchFamily="18" charset="0"/>
                            </a:rPr>
                            <m:t>−</m:t>
                          </m:r>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𝑅𝐼</m:t>
                          </m:r>
                          <m:r>
                            <a:rPr lang="fr-FR" b="0" i="1" smtClean="0">
                              <a:latin typeface="Cambria Math" panose="02040503050406030204" pitchFamily="18" charset="0"/>
                            </a:rPr>
                            <m:t>)</m:t>
                          </m:r>
                        </m:num>
                        <m:den>
                          <m:func>
                            <m:funcPr>
                              <m:ctrlPr>
                                <a:rPr lang="fr-FR" b="0" i="1" smtClean="0">
                                  <a:latin typeface="Cambria Math" panose="02040503050406030204" pitchFamily="18" charset="0"/>
                                </a:rPr>
                              </m:ctrlPr>
                            </m:funcPr>
                            <m:fName>
                              <m:r>
                                <m:rPr>
                                  <m:sty m:val="p"/>
                                </m:rPr>
                                <a:rPr lang="fr-FR" b="0" i="0" smtClean="0">
                                  <a:latin typeface="Cambria Math" panose="02040503050406030204" pitchFamily="18" charset="0"/>
                                </a:rPr>
                                <m:t>max</m:t>
                              </m:r>
                            </m:fName>
                            <m:e>
                              <m:d>
                                <m:dPr>
                                  <m:ctrlPr>
                                    <a:rPr lang="fr-FR" b="0" i="1" smtClean="0">
                                      <a:latin typeface="Cambria Math" panose="02040503050406030204" pitchFamily="18" charset="0"/>
                                    </a:rPr>
                                  </m:ctrlPr>
                                </m:dPr>
                                <m:e>
                                  <m:r>
                                    <a:rPr lang="fr-FR" b="0" i="1" smtClean="0">
                                      <a:latin typeface="Cambria Math" panose="02040503050406030204" pitchFamily="18" charset="0"/>
                                    </a:rPr>
                                    <m:t>𝑅𝐼</m:t>
                                  </m:r>
                                </m:e>
                              </m:d>
                            </m:e>
                          </m:func>
                          <m:r>
                            <a:rPr lang="fr-FR" b="0" i="1" smtClean="0">
                              <a:latin typeface="Cambria Math" panose="02040503050406030204" pitchFamily="18" charset="0"/>
                            </a:rPr>
                            <m:t>−</m:t>
                          </m:r>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𝑅𝐼</m:t>
                          </m:r>
                          <m:r>
                            <a:rPr lang="fr-FR" b="0" i="1" smtClean="0">
                              <a:latin typeface="Cambria Math" panose="02040503050406030204" pitchFamily="18" charset="0"/>
                            </a:rPr>
                            <m:t>)</m:t>
                          </m:r>
                        </m:den>
                      </m:f>
                    </m:oMath>
                  </m:oMathPara>
                </a14:m>
                <a:endParaRPr lang="fr-FR" dirty="0"/>
              </a:p>
              <a:p>
                <a:pPr marL="0" indent="0" algn="just">
                  <a:lnSpc>
                    <a:spcPct val="170000"/>
                  </a:lnSpc>
                  <a:buNone/>
                </a:pPr>
                <a:r>
                  <a:rPr lang="fr-FR" dirty="0"/>
                  <a:t>où E(RI) est l'espérance de la valeur de l'indice de Rand. Cet index ajusté est proche de 0 pour un clustering aléatoire, et de 1 uniquement quand le clustering correspond exactement à la partition initiale. </a:t>
                </a:r>
              </a:p>
            </p:txBody>
          </p:sp>
        </mc:Choice>
        <mc:Fallback xmlns="">
          <p:sp>
            <p:nvSpPr>
              <p:cNvPr id="3" name="Espace réservé du contenu 2">
                <a:extLst>
                  <a:ext uri="{FF2B5EF4-FFF2-40B4-BE49-F238E27FC236}">
                    <a16:creationId xmlns:a16="http://schemas.microsoft.com/office/drawing/2014/main" id="{19357C79-07CD-40D8-8E6F-B75BFC3E0158}"/>
                  </a:ext>
                </a:extLst>
              </p:cNvPr>
              <p:cNvSpPr>
                <a:spLocks noGrp="1" noRot="1" noChangeAspect="1" noMove="1" noResize="1" noEditPoints="1" noAdjustHandles="1" noChangeArrowheads="1" noChangeShapeType="1" noTextEdit="1"/>
              </p:cNvSpPr>
              <p:nvPr>
                <p:ph idx="1"/>
              </p:nvPr>
            </p:nvSpPr>
            <p:spPr>
              <a:xfrm>
                <a:off x="1921565" y="1577009"/>
                <a:ext cx="9583047" cy="4598504"/>
              </a:xfrm>
              <a:blipFill>
                <a:blip r:embed="rId2"/>
                <a:stretch>
                  <a:fillRect l="-509" t="-796" r="-573"/>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F04E7E95-E0C3-496D-9ECF-30E2703A7AF0}"/>
              </a:ext>
            </a:extLst>
          </p:cNvPr>
          <p:cNvSpPr>
            <a:spLocks noGrp="1"/>
          </p:cNvSpPr>
          <p:nvPr>
            <p:ph type="sldNum" sz="quarter" idx="12"/>
          </p:nvPr>
        </p:nvSpPr>
        <p:spPr/>
        <p:txBody>
          <a:bodyPr/>
          <a:lstStyle/>
          <a:p>
            <a:fld id="{F54A3231-3632-4722-BDDC-460418050467}" type="slidenum">
              <a:rPr lang="fr-FR" smtClean="0"/>
              <a:t>88</a:t>
            </a:fld>
            <a:endParaRPr lang="fr-FR" dirty="0"/>
          </a:p>
        </p:txBody>
      </p:sp>
    </p:spTree>
    <p:extLst>
      <p:ext uri="{BB962C8B-B14F-4D97-AF65-F5344CB8AC3E}">
        <p14:creationId xmlns:p14="http://schemas.microsoft.com/office/powerpoint/2010/main" val="42704089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5EB1D88F-D147-47B8-B6D0-1A83C3498C31}"/>
                  </a:ext>
                </a:extLst>
              </p:cNvPr>
              <p:cNvSpPr>
                <a:spLocks noGrp="1"/>
              </p:cNvSpPr>
              <p:nvPr>
                <p:ph idx="1"/>
              </p:nvPr>
            </p:nvSpPr>
            <p:spPr>
              <a:xfrm>
                <a:off x="2213113" y="1431235"/>
                <a:ext cx="9291499" cy="4479987"/>
              </a:xfrm>
            </p:spPr>
            <p:txBody>
              <a:bodyPr/>
              <a:lstStyle/>
              <a:p>
                <a:pPr marL="0" indent="0">
                  <a:buNone/>
                </a:pPr>
                <a:r>
                  <a:rPr lang="fr-FR" dirty="0"/>
                  <a:t>Quand appliquer l’indice de rand ? </a:t>
                </a:r>
              </a:p>
              <a:p>
                <a:pPr>
                  <a:lnSpc>
                    <a:spcPct val="150000"/>
                  </a:lnSpc>
                  <a:buClr>
                    <a:srgbClr val="0070C0"/>
                  </a:buClr>
                  <a:buSzPct val="150000"/>
                  <a:buFont typeface="Wingdings" panose="05000000000000000000" pitchFamily="2" charset="2"/>
                  <a:buChar char="§"/>
                </a:pPr>
                <a:r>
                  <a:rPr lang="fr-FR" dirty="0"/>
                  <a:t>Lorsqu’on n’est pas sûr de la structure des clusters : RI et ARI ne font pas d’hypothèses sur la structure des clusters et peuvent être appliquées à tout modèle de clustering;</a:t>
                </a:r>
              </a:p>
              <a:p>
                <a:pPr>
                  <a:lnSpc>
                    <a:spcPct val="150000"/>
                  </a:lnSpc>
                  <a:buClr>
                    <a:srgbClr val="0070C0"/>
                  </a:buClr>
                  <a:buSzPct val="150000"/>
                  <a:buFont typeface="Wingdings" panose="05000000000000000000" pitchFamily="2" charset="2"/>
                  <a:buChar char="§"/>
                </a:pPr>
                <a:r>
                  <a:rPr lang="fr-FR" dirty="0"/>
                  <a:t>Lorsqu’on souhaite disposé d’une base de comparaison : RI est compris entre </a:t>
                </a:r>
                <a14:m>
                  <m:oMath xmlns:m="http://schemas.openxmlformats.org/officeDocument/2006/math">
                    <m:d>
                      <m:dPr>
                        <m:begChr m:val="["/>
                        <m:endChr m:val="]"/>
                        <m:ctrlPr>
                          <a:rPr lang="fr-FR" i="1" smtClean="0">
                            <a:latin typeface="Cambria Math" panose="02040503050406030204" pitchFamily="18" charset="0"/>
                          </a:rPr>
                        </m:ctrlPr>
                      </m:dPr>
                      <m:e>
                        <m:r>
                          <a:rPr lang="fr-FR" b="0" i="1" smtClean="0">
                            <a:latin typeface="Cambria Math" panose="02040503050406030204" pitchFamily="18" charset="0"/>
                          </a:rPr>
                          <m:t>0, 1</m:t>
                        </m:r>
                      </m:e>
                    </m:d>
                  </m:oMath>
                </a14:m>
                <a:r>
                  <a:rPr lang="fr-FR" dirty="0"/>
                  <a:t> et ARI compris entre </a:t>
                </a:r>
                <a14:m>
                  <m:oMath xmlns:m="http://schemas.openxmlformats.org/officeDocument/2006/math">
                    <m:d>
                      <m:dPr>
                        <m:begChr m:val="["/>
                        <m:endChr m:val="]"/>
                        <m:ctrlPr>
                          <a:rPr lang="fr-FR" i="1">
                            <a:latin typeface="Cambria Math" panose="02040503050406030204" pitchFamily="18" charset="0"/>
                          </a:rPr>
                        </m:ctrlPr>
                      </m:dPr>
                      <m:e>
                        <m:r>
                          <a:rPr lang="fr-FR" b="0" i="1" smtClean="0">
                            <a:latin typeface="Cambria Math" panose="02040503050406030204" pitchFamily="18" charset="0"/>
                          </a:rPr>
                          <m:t>−1,</m:t>
                        </m:r>
                        <m:r>
                          <a:rPr lang="fr-FR" i="1">
                            <a:latin typeface="Cambria Math" panose="02040503050406030204" pitchFamily="18" charset="0"/>
                          </a:rPr>
                          <m:t> 1</m:t>
                        </m:r>
                      </m:e>
                    </m:d>
                  </m:oMath>
                </a14:m>
                <a:r>
                  <a:rPr lang="fr-FR" dirty="0"/>
                  <a:t>. </a:t>
                </a:r>
              </a:p>
              <a:p>
                <a:pPr>
                  <a:buClr>
                    <a:srgbClr val="0070C0"/>
                  </a:buClr>
                  <a:buSzPct val="150000"/>
                  <a:buFont typeface="Wingdings" panose="05000000000000000000" pitchFamily="2" charset="2"/>
                  <a:buChar char="§"/>
                </a:pPr>
                <a:endParaRPr lang="fr-FR" dirty="0"/>
              </a:p>
              <a:p>
                <a:pPr marL="0" indent="0">
                  <a:buClr>
                    <a:srgbClr val="0070C0"/>
                  </a:buClr>
                  <a:buSzPct val="150000"/>
                  <a:buNone/>
                </a:pPr>
                <a:r>
                  <a:rPr lang="fr-FR" dirty="0"/>
                  <a:t>Quand le pas appliquer l’indice de rand ? </a:t>
                </a:r>
              </a:p>
              <a:p>
                <a:pPr>
                  <a:buClr>
                    <a:srgbClr val="0070C0"/>
                  </a:buClr>
                  <a:buSzPct val="150000"/>
                  <a:buFont typeface="Wingdings" panose="05000000000000000000" pitchFamily="2" charset="2"/>
                  <a:buChar char="§"/>
                </a:pPr>
                <a:r>
                  <a:rPr lang="fr-FR" dirty="0"/>
                  <a:t>Lorsqu’on ne fait pas du clustering supervisé</a:t>
                </a:r>
              </a:p>
            </p:txBody>
          </p:sp>
        </mc:Choice>
        <mc:Fallback xmlns="">
          <p:sp>
            <p:nvSpPr>
              <p:cNvPr id="3" name="Espace réservé du contenu 2">
                <a:extLst>
                  <a:ext uri="{FF2B5EF4-FFF2-40B4-BE49-F238E27FC236}">
                    <a16:creationId xmlns:a16="http://schemas.microsoft.com/office/drawing/2014/main" id="{5EB1D88F-D147-47B8-B6D0-1A83C3498C31}"/>
                  </a:ext>
                </a:extLst>
              </p:cNvPr>
              <p:cNvSpPr>
                <a:spLocks noGrp="1" noRot="1" noChangeAspect="1" noMove="1" noResize="1" noEditPoints="1" noAdjustHandles="1" noChangeArrowheads="1" noChangeShapeType="1" noTextEdit="1"/>
              </p:cNvSpPr>
              <p:nvPr>
                <p:ph idx="1"/>
              </p:nvPr>
            </p:nvSpPr>
            <p:spPr>
              <a:xfrm>
                <a:off x="2213113" y="1431235"/>
                <a:ext cx="9291499" cy="4479987"/>
              </a:xfrm>
              <a:blipFill>
                <a:blip r:embed="rId2"/>
                <a:stretch>
                  <a:fillRect l="-1050" t="-816"/>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2346E987-696B-4519-9DB7-9E5F3B970CEC}"/>
              </a:ext>
            </a:extLst>
          </p:cNvPr>
          <p:cNvSpPr>
            <a:spLocks noGrp="1"/>
          </p:cNvSpPr>
          <p:nvPr>
            <p:ph type="sldNum" sz="quarter" idx="12"/>
          </p:nvPr>
        </p:nvSpPr>
        <p:spPr/>
        <p:txBody>
          <a:bodyPr/>
          <a:lstStyle/>
          <a:p>
            <a:fld id="{F54A3231-3632-4722-BDDC-460418050467}" type="slidenum">
              <a:rPr lang="fr-FR" smtClean="0"/>
              <a:t>89</a:t>
            </a:fld>
            <a:endParaRPr lang="fr-FR" dirty="0"/>
          </a:p>
        </p:txBody>
      </p:sp>
      <p:sp>
        <p:nvSpPr>
          <p:cNvPr id="5" name="Titre 1">
            <a:extLst>
              <a:ext uri="{FF2B5EF4-FFF2-40B4-BE49-F238E27FC236}">
                <a16:creationId xmlns:a16="http://schemas.microsoft.com/office/drawing/2014/main" id="{F2B31CAF-D432-4C17-8BF3-8BA075FFF5C4}"/>
              </a:ext>
            </a:extLst>
          </p:cNvPr>
          <p:cNvSpPr>
            <a:spLocks noGrp="1"/>
          </p:cNvSpPr>
          <p:nvPr>
            <p:ph type="title"/>
          </p:nvPr>
        </p:nvSpPr>
        <p:spPr>
          <a:xfrm>
            <a:off x="2589212" y="512462"/>
            <a:ext cx="8911687" cy="759747"/>
          </a:xfrm>
        </p:spPr>
        <p:txBody>
          <a:bodyPr/>
          <a:lstStyle/>
          <a:p>
            <a:r>
              <a:rPr lang="fr-FR" dirty="0">
                <a:solidFill>
                  <a:schemeClr val="accent1"/>
                </a:solidFill>
              </a:rPr>
              <a:t>L’indice de rand</a:t>
            </a:r>
          </a:p>
        </p:txBody>
      </p:sp>
    </p:spTree>
    <p:extLst>
      <p:ext uri="{BB962C8B-B14F-4D97-AF65-F5344CB8AC3E}">
        <p14:creationId xmlns:p14="http://schemas.microsoft.com/office/powerpoint/2010/main" val="369961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41FA2040-2125-4050-A25D-6E87A0D66227}"/>
              </a:ext>
            </a:extLst>
          </p:cNvPr>
          <p:cNvSpPr>
            <a:spLocks noGrp="1"/>
          </p:cNvSpPr>
          <p:nvPr>
            <p:ph type="sldNum" sz="quarter" idx="12"/>
          </p:nvPr>
        </p:nvSpPr>
        <p:spPr/>
        <p:txBody>
          <a:bodyPr/>
          <a:lstStyle/>
          <a:p>
            <a:fld id="{F54A3231-3632-4722-BDDC-460418050467}" type="slidenum">
              <a:rPr lang="fr-FR" smtClean="0"/>
              <a:t>9</a:t>
            </a:fld>
            <a:endParaRPr lang="fr-FR" dirty="0"/>
          </a:p>
        </p:txBody>
      </p:sp>
      <p:sp>
        <p:nvSpPr>
          <p:cNvPr id="12" name="Rectangle 2">
            <a:extLst>
              <a:ext uri="{FF2B5EF4-FFF2-40B4-BE49-F238E27FC236}">
                <a16:creationId xmlns:a16="http://schemas.microsoft.com/office/drawing/2014/main" id="{0FDB48DB-B987-457C-A1EC-F3A6A60D2746}"/>
              </a:ext>
            </a:extLst>
          </p:cNvPr>
          <p:cNvSpPr txBox="1">
            <a:spLocks noChangeArrowheads="1"/>
          </p:cNvSpPr>
          <p:nvPr/>
        </p:nvSpPr>
        <p:spPr bwMode="auto">
          <a:xfrm>
            <a:off x="1924878" y="360744"/>
            <a:ext cx="77930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defRPr>
            </a:lvl9pPr>
          </a:lstStyle>
          <a:p>
            <a:pPr marL="0" marR="0" lvl="0" indent="0" algn="ctr" eaLnBrk="1" fontAlgn="base" hangingPunct="1">
              <a:lnSpc>
                <a:spcPct val="100000"/>
              </a:lnSpc>
              <a:spcAft>
                <a:spcPct val="0"/>
              </a:spcAft>
              <a:buClrTx/>
              <a:buSzTx/>
              <a:tabLst/>
              <a:defRPr/>
            </a:pPr>
            <a:r>
              <a:rPr lang="fr-FR" altLang="fr-FR" sz="2500" dirty="0">
                <a:solidFill>
                  <a:schemeClr val="accent1"/>
                </a:solidFill>
                <a:latin typeface="+mn-lt"/>
                <a:ea typeface="+mn-ea"/>
                <a:cs typeface="+mn-cs"/>
              </a:rPr>
              <a:t>K-Means :Exemple</a:t>
            </a:r>
          </a:p>
        </p:txBody>
      </p:sp>
      <p:sp>
        <p:nvSpPr>
          <p:cNvPr id="13" name="Rectangle 3">
            <a:extLst>
              <a:ext uri="{FF2B5EF4-FFF2-40B4-BE49-F238E27FC236}">
                <a16:creationId xmlns:a16="http://schemas.microsoft.com/office/drawing/2014/main" id="{BFC85797-C9CF-4A45-91CD-2A27F41208C5}"/>
              </a:ext>
            </a:extLst>
          </p:cNvPr>
          <p:cNvSpPr txBox="1">
            <a:spLocks noChangeArrowheads="1"/>
          </p:cNvSpPr>
          <p:nvPr/>
        </p:nvSpPr>
        <p:spPr bwMode="auto">
          <a:xfrm>
            <a:off x="1924878" y="1092582"/>
            <a:ext cx="8534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marR="0" lvl="0" indent="-5334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A={1,2,3,6,7,8,13,15,17}. Créer 3 clusters à partir de A</a:t>
            </a:r>
          </a:p>
          <a:p>
            <a:pPr marL="533400" marR="0" lvl="0" indent="-5334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endParaRPr kumimoji="0" lang="fr-FR" altLang="fr-FR" sz="2400" b="0" i="0" u="none" strike="noStrike" kern="1200" cap="none" spc="0" normalizeH="0" baseline="0" noProof="0" dirty="0">
              <a:ln>
                <a:noFill/>
              </a:ln>
              <a:solidFill>
                <a:srgbClr val="000000"/>
              </a:solidFill>
              <a:effectLst/>
              <a:uLnTx/>
              <a:uFillTx/>
              <a:latin typeface="Tahoma"/>
              <a:ea typeface="+mn-ea"/>
              <a:cs typeface="+mn-cs"/>
            </a:endParaRPr>
          </a:p>
          <a:p>
            <a:pPr marL="533400" marR="0" lvl="0" indent="-5334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On prend 3 objets au hasard. Supposons que c’est 1, 2 et 3. Ca donne C</a:t>
            </a:r>
            <a:r>
              <a:rPr kumimoji="0" lang="fr-FR" altLang="fr-FR" sz="2400" b="0" i="0" u="none" strike="noStrike" kern="1200" cap="none" spc="0" normalizeH="0" baseline="-25000" noProof="0" dirty="0">
                <a:ln>
                  <a:noFill/>
                </a:ln>
                <a:solidFill>
                  <a:srgbClr val="000000"/>
                </a:solidFill>
                <a:effectLst/>
                <a:uLnTx/>
                <a:uFillTx/>
                <a:latin typeface="Tahoma"/>
                <a:ea typeface="+mn-ea"/>
                <a:cs typeface="+mn-cs"/>
              </a:rPr>
              <a:t>1</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={1}, M</a:t>
            </a:r>
            <a:r>
              <a:rPr kumimoji="0" lang="fr-FR" altLang="fr-FR" sz="2400" b="0" i="0" u="none" strike="noStrike" kern="1200" cap="none" spc="0" normalizeH="0" baseline="-25000" noProof="0" dirty="0">
                <a:ln>
                  <a:noFill/>
                </a:ln>
                <a:solidFill>
                  <a:srgbClr val="000000"/>
                </a:solidFill>
                <a:effectLst/>
                <a:uLnTx/>
                <a:uFillTx/>
                <a:latin typeface="Tahoma"/>
                <a:ea typeface="+mn-ea"/>
                <a:cs typeface="+mn-cs"/>
              </a:rPr>
              <a:t>1</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=1, C</a:t>
            </a:r>
            <a:r>
              <a:rPr kumimoji="0" lang="fr-FR" altLang="fr-FR" sz="2400" b="0" i="0" u="none" strike="noStrike" kern="1200" cap="none" spc="0" normalizeH="0" baseline="-25000" noProof="0" dirty="0">
                <a:ln>
                  <a:noFill/>
                </a:ln>
                <a:solidFill>
                  <a:srgbClr val="000000"/>
                </a:solidFill>
                <a:effectLst/>
                <a:uLnTx/>
                <a:uFillTx/>
                <a:latin typeface="Tahoma"/>
                <a:ea typeface="+mn-ea"/>
                <a:cs typeface="+mn-cs"/>
              </a:rPr>
              <a:t>2</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={2}, M</a:t>
            </a:r>
            <a:r>
              <a:rPr kumimoji="0" lang="fr-FR" altLang="fr-FR" sz="2400" b="0" i="0" u="none" strike="noStrike" kern="1200" cap="none" spc="0" normalizeH="0" baseline="-25000" noProof="0" dirty="0">
                <a:ln>
                  <a:noFill/>
                </a:ln>
                <a:solidFill>
                  <a:srgbClr val="000000"/>
                </a:solidFill>
                <a:effectLst/>
                <a:uLnTx/>
                <a:uFillTx/>
                <a:latin typeface="Tahoma"/>
                <a:ea typeface="+mn-ea"/>
                <a:cs typeface="+mn-cs"/>
              </a:rPr>
              <a:t>2</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=2, C</a:t>
            </a:r>
            <a:r>
              <a:rPr kumimoji="0" lang="fr-FR" altLang="fr-FR" sz="2400" b="0" i="0" u="none" strike="noStrike" kern="1200" cap="none" spc="0" normalizeH="0" baseline="-25000" noProof="0" dirty="0">
                <a:ln>
                  <a:noFill/>
                </a:ln>
                <a:solidFill>
                  <a:srgbClr val="000000"/>
                </a:solidFill>
                <a:effectLst/>
                <a:uLnTx/>
                <a:uFillTx/>
                <a:latin typeface="Tahoma"/>
                <a:ea typeface="+mn-ea"/>
                <a:cs typeface="+mn-cs"/>
              </a:rPr>
              <a:t>3</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={3} et M</a:t>
            </a:r>
            <a:r>
              <a:rPr kumimoji="0" lang="fr-FR" altLang="fr-FR" sz="2400" b="0" i="0" u="none" strike="noStrike" kern="1200" cap="none" spc="0" normalizeH="0" baseline="-25000" noProof="0" dirty="0">
                <a:ln>
                  <a:noFill/>
                </a:ln>
                <a:solidFill>
                  <a:srgbClr val="000000"/>
                </a:solidFill>
                <a:effectLst/>
                <a:uLnTx/>
                <a:uFillTx/>
                <a:latin typeface="Tahoma"/>
                <a:ea typeface="+mn-ea"/>
                <a:cs typeface="+mn-cs"/>
              </a:rPr>
              <a:t>3</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=3</a:t>
            </a:r>
          </a:p>
          <a:p>
            <a:pPr marL="533400" marR="0" lvl="0" indent="-5334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None/>
              <a:tabLst/>
              <a:defRPr/>
            </a:pPr>
            <a:endParaRPr kumimoji="0" lang="fr-FR" altLang="fr-FR" sz="2400" b="0" i="0" u="none" strike="noStrike" kern="1200" cap="none" spc="0" normalizeH="0" baseline="0" noProof="0" dirty="0">
              <a:ln>
                <a:noFill/>
              </a:ln>
              <a:solidFill>
                <a:srgbClr val="000000"/>
              </a:solidFill>
              <a:effectLst/>
              <a:uLnTx/>
              <a:uFillTx/>
              <a:latin typeface="Tahoma"/>
              <a:ea typeface="+mn-ea"/>
              <a:cs typeface="+mn-cs"/>
            </a:endParaRPr>
          </a:p>
          <a:p>
            <a:pPr marL="533400" marR="0" lvl="0" indent="-533400" algn="l" defTabSz="914400" rtl="0" eaLnBrk="1" fontAlgn="base" latinLnBrk="0" hangingPunct="1">
              <a:lnSpc>
                <a:spcPct val="100000"/>
              </a:lnSpc>
              <a:spcBef>
                <a:spcPct val="20000"/>
              </a:spcBef>
              <a:spcAft>
                <a:spcPct val="0"/>
              </a:spcAft>
              <a:buClr>
                <a:srgbClr val="3333CC"/>
              </a:buClr>
              <a:buSzPct val="60000"/>
              <a:buFont typeface="Wingdings" panose="05000000000000000000" pitchFamily="2" charset="2"/>
              <a:buChar char="n"/>
              <a:tabLst/>
              <a:defRPr/>
            </a:pP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Chaque objet O est affecté au cluster au milieu duquel, O est le plus proche. 6 est affecté à C</a:t>
            </a:r>
            <a:r>
              <a:rPr kumimoji="0" lang="fr-FR" altLang="fr-FR" sz="2400" b="0" i="0" u="none" strike="noStrike" kern="1200" cap="none" spc="0" normalizeH="0" baseline="-25000" noProof="0" dirty="0">
                <a:ln>
                  <a:noFill/>
                </a:ln>
                <a:solidFill>
                  <a:srgbClr val="000000"/>
                </a:solidFill>
                <a:effectLst/>
                <a:uLnTx/>
                <a:uFillTx/>
                <a:latin typeface="Tahoma"/>
                <a:ea typeface="+mn-ea"/>
                <a:cs typeface="+mn-cs"/>
              </a:rPr>
              <a:t>3</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 car </a:t>
            </a:r>
            <a:r>
              <a:rPr kumimoji="0" lang="fr-FR" altLang="fr-FR" sz="2400" b="0" i="0" u="none" strike="noStrike" kern="1200" cap="none" spc="0" normalizeH="0" baseline="0" noProof="0" dirty="0" err="1">
                <a:ln>
                  <a:noFill/>
                </a:ln>
                <a:solidFill>
                  <a:srgbClr val="000000"/>
                </a:solidFill>
                <a:effectLst/>
                <a:uLnTx/>
                <a:uFillTx/>
                <a:latin typeface="Tahoma"/>
                <a:ea typeface="+mn-ea"/>
                <a:cs typeface="+mn-cs"/>
              </a:rPr>
              <a:t>dist</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(M</a:t>
            </a:r>
            <a:r>
              <a:rPr kumimoji="0" lang="fr-FR" altLang="fr-FR" sz="2400" b="0" i="0" u="none" strike="noStrike" kern="1200" cap="none" spc="0" normalizeH="0" baseline="-25000" noProof="0" dirty="0">
                <a:ln>
                  <a:noFill/>
                </a:ln>
                <a:solidFill>
                  <a:srgbClr val="000000"/>
                </a:solidFill>
                <a:effectLst/>
                <a:uLnTx/>
                <a:uFillTx/>
                <a:latin typeface="Tahoma"/>
                <a:ea typeface="+mn-ea"/>
                <a:cs typeface="+mn-cs"/>
              </a:rPr>
              <a:t>3</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,6)&lt;</a:t>
            </a:r>
            <a:r>
              <a:rPr kumimoji="0" lang="fr-FR" altLang="fr-FR" sz="2400" b="0" i="0" u="none" strike="noStrike" kern="1200" cap="none" spc="0" normalizeH="0" baseline="0" noProof="0" dirty="0" err="1">
                <a:ln>
                  <a:noFill/>
                </a:ln>
                <a:solidFill>
                  <a:srgbClr val="000000"/>
                </a:solidFill>
                <a:effectLst/>
                <a:uLnTx/>
                <a:uFillTx/>
                <a:latin typeface="Tahoma"/>
                <a:ea typeface="+mn-ea"/>
                <a:cs typeface="+mn-cs"/>
              </a:rPr>
              <a:t>dist</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(M</a:t>
            </a:r>
            <a:r>
              <a:rPr kumimoji="0" lang="fr-FR" altLang="fr-FR" sz="2400" b="0" i="0" u="none" strike="noStrike" kern="1200" cap="none" spc="0" normalizeH="0" baseline="-25000" noProof="0" dirty="0">
                <a:ln>
                  <a:noFill/>
                </a:ln>
                <a:solidFill>
                  <a:srgbClr val="000000"/>
                </a:solidFill>
                <a:effectLst/>
                <a:uLnTx/>
                <a:uFillTx/>
                <a:latin typeface="Tahoma"/>
                <a:ea typeface="+mn-ea"/>
                <a:cs typeface="+mn-cs"/>
              </a:rPr>
              <a:t>2</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,6) et </a:t>
            </a:r>
            <a:r>
              <a:rPr kumimoji="0" lang="fr-FR" altLang="fr-FR" sz="2400" b="0" i="0" u="none" strike="noStrike" kern="1200" cap="none" spc="0" normalizeH="0" baseline="0" noProof="0" dirty="0" err="1">
                <a:ln>
                  <a:noFill/>
                </a:ln>
                <a:solidFill>
                  <a:srgbClr val="000000"/>
                </a:solidFill>
                <a:effectLst/>
                <a:uLnTx/>
                <a:uFillTx/>
                <a:latin typeface="Tahoma"/>
                <a:ea typeface="+mn-ea"/>
                <a:cs typeface="+mn-cs"/>
              </a:rPr>
              <a:t>dist</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(M</a:t>
            </a:r>
            <a:r>
              <a:rPr kumimoji="0" lang="fr-FR" altLang="fr-FR" sz="2400" b="0" i="0" u="none" strike="noStrike" kern="1200" cap="none" spc="0" normalizeH="0" baseline="-25000" noProof="0" dirty="0">
                <a:ln>
                  <a:noFill/>
                </a:ln>
                <a:solidFill>
                  <a:srgbClr val="000000"/>
                </a:solidFill>
                <a:effectLst/>
                <a:uLnTx/>
                <a:uFillTx/>
                <a:latin typeface="Tahoma"/>
                <a:ea typeface="+mn-ea"/>
                <a:cs typeface="+mn-cs"/>
              </a:rPr>
              <a:t>3</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,6)&lt;</a:t>
            </a:r>
            <a:r>
              <a:rPr kumimoji="0" lang="fr-FR" altLang="fr-FR" sz="2400" b="0" i="0" u="none" strike="noStrike" kern="1200" cap="none" spc="0" normalizeH="0" baseline="0" noProof="0" dirty="0" err="1">
                <a:ln>
                  <a:noFill/>
                </a:ln>
                <a:solidFill>
                  <a:srgbClr val="000000"/>
                </a:solidFill>
                <a:effectLst/>
                <a:uLnTx/>
                <a:uFillTx/>
                <a:latin typeface="Tahoma"/>
                <a:ea typeface="+mn-ea"/>
                <a:cs typeface="+mn-cs"/>
              </a:rPr>
              <a:t>dist</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(M</a:t>
            </a:r>
            <a:r>
              <a:rPr kumimoji="0" lang="fr-FR" altLang="fr-FR" sz="2400" b="0" i="0" u="none" strike="noStrike" kern="1200" cap="none" spc="0" normalizeH="0" baseline="-25000" noProof="0" dirty="0">
                <a:ln>
                  <a:noFill/>
                </a:ln>
                <a:solidFill>
                  <a:srgbClr val="000000"/>
                </a:solidFill>
                <a:effectLst/>
                <a:uLnTx/>
                <a:uFillTx/>
                <a:latin typeface="Tahoma"/>
                <a:ea typeface="+mn-ea"/>
                <a:cs typeface="+mn-cs"/>
              </a:rPr>
              <a:t>1</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,6)</a:t>
            </a:r>
          </a:p>
          <a:p>
            <a:pPr marL="1371600" marR="0" lvl="2" indent="-457200" algn="l" defTabSz="914400" rtl="0" eaLnBrk="1" fontAlgn="base" latinLnBrk="0" hangingPunct="1">
              <a:lnSpc>
                <a:spcPct val="100000"/>
              </a:lnSpc>
              <a:spcBef>
                <a:spcPct val="20000"/>
              </a:spcBef>
              <a:spcAft>
                <a:spcPct val="0"/>
              </a:spcAft>
              <a:buClr>
                <a:srgbClr val="3333CC"/>
              </a:buClr>
              <a:buSzPct val="50000"/>
              <a:buFont typeface="Wingdings" panose="05000000000000000000" pitchFamily="2" charset="2"/>
              <a:buNone/>
              <a:tabLst/>
              <a:defRPr/>
            </a:pP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On a 	C</a:t>
            </a:r>
            <a:r>
              <a:rPr kumimoji="0" lang="fr-FR" altLang="fr-FR" sz="2400" b="0" i="0" u="none" strike="noStrike" kern="1200" cap="none" spc="0" normalizeH="0" baseline="-25000" noProof="0" dirty="0">
                <a:ln>
                  <a:noFill/>
                </a:ln>
                <a:solidFill>
                  <a:srgbClr val="000000"/>
                </a:solidFill>
                <a:effectLst/>
                <a:uLnTx/>
                <a:uFillTx/>
                <a:latin typeface="Tahoma"/>
                <a:ea typeface="+mn-ea"/>
                <a:cs typeface="+mn-cs"/>
              </a:rPr>
              <a:t>1</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={1}, M</a:t>
            </a:r>
            <a:r>
              <a:rPr kumimoji="0" lang="fr-FR" altLang="fr-FR" sz="2400" b="0" i="0" u="none" strike="noStrike" kern="1200" cap="none" spc="0" normalizeH="0" baseline="-25000" noProof="0" dirty="0">
                <a:ln>
                  <a:noFill/>
                </a:ln>
                <a:solidFill>
                  <a:srgbClr val="000000"/>
                </a:solidFill>
                <a:effectLst/>
                <a:uLnTx/>
                <a:uFillTx/>
                <a:latin typeface="Tahoma"/>
                <a:ea typeface="+mn-ea"/>
                <a:cs typeface="+mn-cs"/>
              </a:rPr>
              <a:t>1</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=1, </a:t>
            </a:r>
          </a:p>
          <a:p>
            <a:pPr marL="1371600" marR="0" lvl="2" indent="-457200" algn="l" defTabSz="914400" rtl="0" eaLnBrk="1" fontAlgn="base" latinLnBrk="0" hangingPunct="1">
              <a:lnSpc>
                <a:spcPct val="100000"/>
              </a:lnSpc>
              <a:spcBef>
                <a:spcPct val="20000"/>
              </a:spcBef>
              <a:spcAft>
                <a:spcPct val="0"/>
              </a:spcAft>
              <a:buClr>
                <a:srgbClr val="3333CC"/>
              </a:buClr>
              <a:buSzPct val="50000"/>
              <a:buFont typeface="Wingdings" panose="05000000000000000000" pitchFamily="2" charset="2"/>
              <a:buNone/>
              <a:tabLst/>
              <a:defRPr/>
            </a:pP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		 C</a:t>
            </a:r>
            <a:r>
              <a:rPr kumimoji="0" lang="fr-FR" altLang="fr-FR" sz="2400" b="0" i="0" u="none" strike="noStrike" kern="1200" cap="none" spc="0" normalizeH="0" baseline="-25000" noProof="0" dirty="0">
                <a:ln>
                  <a:noFill/>
                </a:ln>
                <a:solidFill>
                  <a:srgbClr val="000000"/>
                </a:solidFill>
                <a:effectLst/>
                <a:uLnTx/>
                <a:uFillTx/>
                <a:latin typeface="Tahoma"/>
                <a:ea typeface="+mn-ea"/>
                <a:cs typeface="+mn-cs"/>
              </a:rPr>
              <a:t>2</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={2}, M</a:t>
            </a:r>
            <a:r>
              <a:rPr kumimoji="0" lang="fr-FR" altLang="fr-FR" sz="2400" b="0" i="0" u="none" strike="noStrike" kern="1200" cap="none" spc="0" normalizeH="0" baseline="-25000" noProof="0" dirty="0">
                <a:ln>
                  <a:noFill/>
                </a:ln>
                <a:solidFill>
                  <a:srgbClr val="000000"/>
                </a:solidFill>
                <a:effectLst/>
                <a:uLnTx/>
                <a:uFillTx/>
                <a:latin typeface="Tahoma"/>
                <a:ea typeface="+mn-ea"/>
                <a:cs typeface="+mn-cs"/>
              </a:rPr>
              <a:t>2</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=2</a:t>
            </a:r>
          </a:p>
          <a:p>
            <a:pPr marL="1371600" marR="0" lvl="2" indent="-457200" algn="l" defTabSz="914400" rtl="0" eaLnBrk="1" fontAlgn="base" latinLnBrk="0" hangingPunct="1">
              <a:lnSpc>
                <a:spcPct val="100000"/>
              </a:lnSpc>
              <a:spcBef>
                <a:spcPct val="20000"/>
              </a:spcBef>
              <a:spcAft>
                <a:spcPct val="0"/>
              </a:spcAft>
              <a:buClr>
                <a:srgbClr val="3333CC"/>
              </a:buClr>
              <a:buSzPct val="50000"/>
              <a:buFont typeface="Wingdings" panose="05000000000000000000" pitchFamily="2" charset="2"/>
              <a:buNone/>
              <a:tabLst/>
              <a:defRPr/>
            </a:pP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		 C</a:t>
            </a:r>
            <a:r>
              <a:rPr kumimoji="0" lang="fr-FR" altLang="fr-FR" sz="2400" b="0" i="0" u="none" strike="noStrike" kern="1200" cap="none" spc="0" normalizeH="0" baseline="-25000" noProof="0" dirty="0">
                <a:ln>
                  <a:noFill/>
                </a:ln>
                <a:solidFill>
                  <a:srgbClr val="000000"/>
                </a:solidFill>
                <a:effectLst/>
                <a:uLnTx/>
                <a:uFillTx/>
                <a:latin typeface="Tahoma"/>
                <a:ea typeface="+mn-ea"/>
                <a:cs typeface="+mn-cs"/>
              </a:rPr>
              <a:t>3</a:t>
            </a:r>
            <a:r>
              <a:rPr kumimoji="0" lang="fr-FR" altLang="fr-FR" sz="2400" b="0" i="0" u="none" strike="noStrike" kern="1200" cap="none" spc="0" normalizeH="0" baseline="0" noProof="0" dirty="0">
                <a:ln>
                  <a:noFill/>
                </a:ln>
                <a:solidFill>
                  <a:srgbClr val="000000"/>
                </a:solidFill>
                <a:effectLst/>
                <a:uLnTx/>
                <a:uFillTx/>
                <a:latin typeface="Tahoma"/>
                <a:ea typeface="+mn-ea"/>
                <a:cs typeface="+mn-cs"/>
              </a:rPr>
              <a:t>={3, 6,7,8,13,15,17}, M3=69/7=9.86</a:t>
            </a:r>
          </a:p>
          <a:p>
            <a:pPr marL="990600" marR="0" lvl="1" indent="-53340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endParaRPr kumimoji="0" lang="fr-FR" altLang="fr-FR" sz="2400" b="0" i="0" u="none" strike="noStrike" kern="1200" cap="none" spc="0" normalizeH="0" baseline="0" noProof="0" dirty="0">
              <a:ln>
                <a:noFill/>
              </a:ln>
              <a:solidFill>
                <a:srgbClr val="000000"/>
              </a:solidFill>
              <a:effectLst/>
              <a:uLnTx/>
              <a:uFillTx/>
              <a:latin typeface="Tahoma"/>
              <a:ea typeface="+mn-ea"/>
              <a:cs typeface="+mn-cs"/>
            </a:endParaRPr>
          </a:p>
        </p:txBody>
      </p:sp>
    </p:spTree>
    <p:extLst>
      <p:ext uri="{BB962C8B-B14F-4D97-AF65-F5344CB8AC3E}">
        <p14:creationId xmlns:p14="http://schemas.microsoft.com/office/powerpoint/2010/main" val="16488947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76578AF9-93D4-48D7-B6CD-E645A4D4DC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6696" y="2009662"/>
            <a:ext cx="5694642" cy="3052667"/>
          </a:xfrm>
        </p:spPr>
      </p:pic>
      <p:sp>
        <p:nvSpPr>
          <p:cNvPr id="4" name="Espace réservé du numéro de diapositive 3">
            <a:extLst>
              <a:ext uri="{FF2B5EF4-FFF2-40B4-BE49-F238E27FC236}">
                <a16:creationId xmlns:a16="http://schemas.microsoft.com/office/drawing/2014/main" id="{135FB8CE-7903-4D76-9B36-EBF2C173B601}"/>
              </a:ext>
            </a:extLst>
          </p:cNvPr>
          <p:cNvSpPr>
            <a:spLocks noGrp="1"/>
          </p:cNvSpPr>
          <p:nvPr>
            <p:ph type="sldNum" sz="quarter" idx="12"/>
          </p:nvPr>
        </p:nvSpPr>
        <p:spPr/>
        <p:txBody>
          <a:bodyPr/>
          <a:lstStyle/>
          <a:p>
            <a:fld id="{F54A3231-3632-4722-BDDC-460418050467}" type="slidenum">
              <a:rPr lang="fr-FR" smtClean="0"/>
              <a:t>90</a:t>
            </a:fld>
            <a:endParaRPr lang="fr-FR" dirty="0"/>
          </a:p>
        </p:txBody>
      </p:sp>
      <p:sp>
        <p:nvSpPr>
          <p:cNvPr id="5" name="Titre 1">
            <a:extLst>
              <a:ext uri="{FF2B5EF4-FFF2-40B4-BE49-F238E27FC236}">
                <a16:creationId xmlns:a16="http://schemas.microsoft.com/office/drawing/2014/main" id="{179467F7-4E6D-4177-BE5D-008C9549C755}"/>
              </a:ext>
            </a:extLst>
          </p:cNvPr>
          <p:cNvSpPr>
            <a:spLocks noGrp="1"/>
          </p:cNvSpPr>
          <p:nvPr>
            <p:ph type="title"/>
          </p:nvPr>
        </p:nvSpPr>
        <p:spPr>
          <a:xfrm>
            <a:off x="2589212" y="512462"/>
            <a:ext cx="8911687" cy="759747"/>
          </a:xfrm>
        </p:spPr>
        <p:txBody>
          <a:bodyPr/>
          <a:lstStyle/>
          <a:p>
            <a:r>
              <a:rPr lang="fr-FR" dirty="0">
                <a:solidFill>
                  <a:schemeClr val="accent1"/>
                </a:solidFill>
              </a:rPr>
              <a:t>Implémentation de L’indice de rand </a:t>
            </a:r>
          </a:p>
        </p:txBody>
      </p:sp>
    </p:spTree>
    <p:extLst>
      <p:ext uri="{BB962C8B-B14F-4D97-AF65-F5344CB8AC3E}">
        <p14:creationId xmlns:p14="http://schemas.microsoft.com/office/powerpoint/2010/main" val="2297726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AEBFE-3C01-40BE-8449-9F2E5C7BC232}"/>
              </a:ext>
            </a:extLst>
          </p:cNvPr>
          <p:cNvSpPr>
            <a:spLocks noGrp="1"/>
          </p:cNvSpPr>
          <p:nvPr>
            <p:ph type="title"/>
          </p:nvPr>
        </p:nvSpPr>
        <p:spPr/>
        <p:txBody>
          <a:bodyPr/>
          <a:lstStyle/>
          <a:p>
            <a:r>
              <a:rPr lang="fr-FR" dirty="0"/>
              <a:t> </a:t>
            </a:r>
            <a:r>
              <a:rPr lang="fr-FR" dirty="0" err="1">
                <a:solidFill>
                  <a:schemeClr val="accent1"/>
                </a:solidFill>
              </a:rPr>
              <a:t>Fowlkes-Mallows</a:t>
            </a:r>
            <a:r>
              <a:rPr lang="fr-FR" dirty="0">
                <a:solidFill>
                  <a:schemeClr val="accent1"/>
                </a:solidFill>
              </a:rPr>
              <a:t> Scores  </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0C6AF790-791F-4B65-819F-CDBA28BF83C6}"/>
                  </a:ext>
                </a:extLst>
              </p:cNvPr>
              <p:cNvSpPr>
                <a:spLocks noGrp="1"/>
              </p:cNvSpPr>
              <p:nvPr>
                <p:ph idx="1"/>
              </p:nvPr>
            </p:nvSpPr>
            <p:spPr>
              <a:xfrm>
                <a:off x="1855304" y="2133600"/>
                <a:ext cx="9649308" cy="3777622"/>
              </a:xfrm>
            </p:spPr>
            <p:txBody>
              <a:bodyPr>
                <a:normAutofit/>
              </a:bodyPr>
              <a:lstStyle/>
              <a:p>
                <a:pPr marL="0" indent="0">
                  <a:buNone/>
                </a:pPr>
                <a:r>
                  <a:rPr lang="fr-FR" dirty="0"/>
                  <a:t>L’indice de </a:t>
                </a:r>
                <a:r>
                  <a:rPr lang="fr-FR" dirty="0" err="1"/>
                  <a:t>Fowlkes-Mallows</a:t>
                </a:r>
                <a:r>
                  <a:rPr lang="fr-FR" dirty="0"/>
                  <a:t> (FMI) mesure la similarité de deux clusters sous la forme d'un ensemble de points en calculant la moyenne géométrique entre la précision et le rappel. Notez que les vrais libellés doivent être connus pour que cette métrique soit utilisée.</a:t>
                </a:r>
              </a:p>
              <a:p>
                <a:pPr marL="0" indent="0">
                  <a:buNone/>
                </a:pPr>
                <a:endParaRPr lang="fr-FR" dirty="0"/>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𝐹𝑀𝐼</m:t>
                      </m:r>
                      <m:r>
                        <a:rPr lang="fr-FR" b="0" i="1" smtClean="0">
                          <a:latin typeface="Cambria Math" panose="02040503050406030204" pitchFamily="18" charset="0"/>
                        </a:rPr>
                        <m:t>= </m:t>
                      </m:r>
                      <m:f>
                        <m:fPr>
                          <m:ctrlPr>
                            <a:rPr lang="fr-FR" b="0" i="1" smtClean="0">
                              <a:latin typeface="Cambria Math" panose="02040503050406030204" pitchFamily="18" charset="0"/>
                            </a:rPr>
                          </m:ctrlPr>
                        </m:fPr>
                        <m:num>
                          <m:r>
                            <a:rPr lang="fr-FR" b="0" i="1" smtClean="0">
                              <a:latin typeface="Cambria Math" panose="02040503050406030204" pitchFamily="18" charset="0"/>
                            </a:rPr>
                            <m:t>𝑇𝑃</m:t>
                          </m:r>
                        </m:num>
                        <m:den>
                          <m:rad>
                            <m:radPr>
                              <m:degHide m:val="on"/>
                              <m:ctrlPr>
                                <a:rPr lang="fr-FR" b="0" i="1" smtClean="0">
                                  <a:latin typeface="Cambria Math" panose="02040503050406030204" pitchFamily="18" charset="0"/>
                                </a:rPr>
                              </m:ctrlPr>
                            </m:radPr>
                            <m:deg/>
                            <m:e>
                              <m:r>
                                <a:rPr lang="fr-FR" b="0" i="1" smtClean="0">
                                  <a:latin typeface="Cambria Math" panose="02040503050406030204" pitchFamily="18" charset="0"/>
                                </a:rPr>
                                <m:t>(</m:t>
                              </m:r>
                              <m:r>
                                <a:rPr lang="fr-FR" b="0" i="1" smtClean="0">
                                  <a:latin typeface="Cambria Math" panose="02040503050406030204" pitchFamily="18" charset="0"/>
                                </a:rPr>
                                <m:t>𝑇𝑃</m:t>
                              </m:r>
                              <m:r>
                                <a:rPr lang="fr-FR" b="0" i="1" smtClean="0">
                                  <a:latin typeface="Cambria Math" panose="02040503050406030204" pitchFamily="18" charset="0"/>
                                </a:rPr>
                                <m:t>+</m:t>
                              </m:r>
                              <m:r>
                                <a:rPr lang="fr-FR" b="0" i="1" smtClean="0">
                                  <a:latin typeface="Cambria Math" panose="02040503050406030204" pitchFamily="18" charset="0"/>
                                </a:rPr>
                                <m:t>𝐹𝑃</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𝑇𝑃</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𝐹𝑁</m:t>
                              </m:r>
                              <m:r>
                                <a:rPr lang="fr-FR" b="0" i="1" smtClean="0">
                                  <a:latin typeface="Cambria Math" panose="02040503050406030204" pitchFamily="18" charset="0"/>
                                  <a:ea typeface="Cambria Math" panose="02040503050406030204" pitchFamily="18" charset="0"/>
                                </a:rPr>
                                <m:t>)</m:t>
                              </m:r>
                            </m:e>
                          </m:rad>
                        </m:den>
                      </m:f>
                    </m:oMath>
                  </m:oMathPara>
                </a14:m>
                <a:endParaRPr lang="fr-FR" dirty="0"/>
              </a:p>
              <a:p>
                <a:pPr marL="0" indent="0">
                  <a:buNone/>
                </a:pPr>
                <a:endParaRPr lang="fr-FR" dirty="0"/>
              </a:p>
              <a:p>
                <a:pPr marL="0" indent="0">
                  <a:buNone/>
                </a:pPr>
                <a:r>
                  <a:rPr lang="fr-FR" dirty="0"/>
                  <a:t>Le score varie de 0 à 1. Une valeur élevée indique une bonne similarité entre deux clusters. </a:t>
                </a:r>
              </a:p>
            </p:txBody>
          </p:sp>
        </mc:Choice>
        <mc:Fallback xmlns="">
          <p:sp>
            <p:nvSpPr>
              <p:cNvPr id="3" name="Espace réservé du contenu 2">
                <a:extLst>
                  <a:ext uri="{FF2B5EF4-FFF2-40B4-BE49-F238E27FC236}">
                    <a16:creationId xmlns:a16="http://schemas.microsoft.com/office/drawing/2014/main" id="{0C6AF790-791F-4B65-819F-CDBA28BF83C6}"/>
                  </a:ext>
                </a:extLst>
              </p:cNvPr>
              <p:cNvSpPr>
                <a:spLocks noGrp="1" noRot="1" noChangeAspect="1" noMove="1" noResize="1" noEditPoints="1" noAdjustHandles="1" noChangeArrowheads="1" noChangeShapeType="1" noTextEdit="1"/>
              </p:cNvSpPr>
              <p:nvPr>
                <p:ph idx="1"/>
              </p:nvPr>
            </p:nvSpPr>
            <p:spPr>
              <a:xfrm>
                <a:off x="1855304" y="2133600"/>
                <a:ext cx="9649308" cy="3777622"/>
              </a:xfrm>
              <a:blipFill>
                <a:blip r:embed="rId2"/>
                <a:stretch>
                  <a:fillRect l="-505" t="-806" r="-190"/>
                </a:stretch>
              </a:blipFill>
            </p:spPr>
            <p:txBody>
              <a:bodyPr/>
              <a:lstStyle/>
              <a:p>
                <a:r>
                  <a:rPr lang="fr-FR">
                    <a:noFill/>
                  </a:rPr>
                  <a:t> </a:t>
                </a:r>
              </a:p>
            </p:txBody>
          </p:sp>
        </mc:Fallback>
      </mc:AlternateContent>
      <p:sp>
        <p:nvSpPr>
          <p:cNvPr id="4" name="Espace réservé du numéro de diapositive 3">
            <a:extLst>
              <a:ext uri="{FF2B5EF4-FFF2-40B4-BE49-F238E27FC236}">
                <a16:creationId xmlns:a16="http://schemas.microsoft.com/office/drawing/2014/main" id="{DC48A841-7C55-4761-BEC1-31102C7EF9C8}"/>
              </a:ext>
            </a:extLst>
          </p:cNvPr>
          <p:cNvSpPr>
            <a:spLocks noGrp="1"/>
          </p:cNvSpPr>
          <p:nvPr>
            <p:ph type="sldNum" sz="quarter" idx="12"/>
          </p:nvPr>
        </p:nvSpPr>
        <p:spPr/>
        <p:txBody>
          <a:bodyPr/>
          <a:lstStyle/>
          <a:p>
            <a:fld id="{F54A3231-3632-4722-BDDC-460418050467}" type="slidenum">
              <a:rPr lang="fr-FR" smtClean="0"/>
              <a:t>91</a:t>
            </a:fld>
            <a:endParaRPr lang="fr-FR" dirty="0"/>
          </a:p>
        </p:txBody>
      </p:sp>
    </p:spTree>
    <p:extLst>
      <p:ext uri="{BB962C8B-B14F-4D97-AF65-F5344CB8AC3E}">
        <p14:creationId xmlns:p14="http://schemas.microsoft.com/office/powerpoint/2010/main" val="21040600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2DB3F00-7D17-4BC7-95EA-46DE85628E58}"/>
              </a:ext>
            </a:extLst>
          </p:cNvPr>
          <p:cNvSpPr>
            <a:spLocks noGrp="1"/>
          </p:cNvSpPr>
          <p:nvPr>
            <p:ph idx="1"/>
          </p:nvPr>
        </p:nvSpPr>
        <p:spPr>
          <a:xfrm>
            <a:off x="2589212" y="1563757"/>
            <a:ext cx="8915400" cy="4532243"/>
          </a:xfrm>
        </p:spPr>
        <p:txBody>
          <a:bodyPr>
            <a:normAutofit/>
          </a:bodyPr>
          <a:lstStyle/>
          <a:p>
            <a:pPr marL="0" indent="0">
              <a:buNone/>
            </a:pPr>
            <a:r>
              <a:rPr lang="fr-FR" dirty="0"/>
              <a:t>Quand utiliser les scores de </a:t>
            </a:r>
            <a:r>
              <a:rPr lang="fr-FR" dirty="0" err="1"/>
              <a:t>Fowlkes-Mallows</a:t>
            </a:r>
            <a:r>
              <a:rPr lang="fr-FR" dirty="0"/>
              <a:t> ?</a:t>
            </a:r>
          </a:p>
          <a:p>
            <a:pPr>
              <a:lnSpc>
                <a:spcPct val="150000"/>
              </a:lnSpc>
              <a:buClr>
                <a:srgbClr val="0070C0"/>
              </a:buClr>
              <a:buSzPct val="150000"/>
              <a:buFont typeface="Wingdings" panose="05000000000000000000" pitchFamily="2" charset="2"/>
              <a:buChar char="§"/>
            </a:pPr>
            <a:r>
              <a:rPr lang="fr-FR" dirty="0"/>
              <a:t>Incertitude dans la structure de la grappe : Le score de </a:t>
            </a:r>
            <a:r>
              <a:rPr lang="fr-FR" dirty="0" err="1"/>
              <a:t>Fowlkes-Mallows</a:t>
            </a:r>
            <a:r>
              <a:rPr lang="fr-FR" dirty="0"/>
              <a:t> ne fait aucune hypothèse sur la structure des grappes et peut être appliqué à tous les algorithmes de clustering.</a:t>
            </a:r>
          </a:p>
          <a:p>
            <a:pPr>
              <a:lnSpc>
                <a:spcPct val="150000"/>
              </a:lnSpc>
              <a:buClr>
                <a:srgbClr val="0070C0"/>
              </a:buClr>
              <a:buSzPct val="150000"/>
              <a:buFont typeface="Wingdings" panose="05000000000000000000" pitchFamily="2" charset="2"/>
              <a:buChar char="§"/>
            </a:pPr>
            <a:r>
              <a:rPr lang="fr-FR" dirty="0"/>
              <a:t>Lorsqu’on souhaite disposé d’une base de comparaison : Le score de </a:t>
            </a:r>
            <a:r>
              <a:rPr lang="fr-FR" dirty="0" err="1"/>
              <a:t>Fowlkes-Mallows</a:t>
            </a:r>
            <a:r>
              <a:rPr lang="fr-FR" dirty="0"/>
              <a:t> a une limite supérieure de 1, ce qui facilite la comparaison des scores entre différents algorithmes.</a:t>
            </a:r>
          </a:p>
          <a:p>
            <a:pPr marL="0" indent="0">
              <a:lnSpc>
                <a:spcPct val="150000"/>
              </a:lnSpc>
              <a:buClr>
                <a:srgbClr val="0070C0"/>
              </a:buClr>
              <a:buSzPct val="150000"/>
              <a:buNone/>
            </a:pPr>
            <a:r>
              <a:rPr lang="fr-FR" dirty="0"/>
              <a:t>Quand ne pas utiliser les scores de </a:t>
            </a:r>
            <a:r>
              <a:rPr lang="fr-FR" dirty="0" err="1"/>
              <a:t>Fowlkes-Mallows</a:t>
            </a:r>
            <a:r>
              <a:rPr lang="fr-FR" dirty="0"/>
              <a:t> ?</a:t>
            </a:r>
          </a:p>
          <a:p>
            <a:pPr>
              <a:buClr>
                <a:srgbClr val="0070C0"/>
              </a:buClr>
              <a:buSzPct val="150000"/>
              <a:buFont typeface="Wingdings" panose="05000000000000000000" pitchFamily="2" charset="2"/>
              <a:buChar char="§"/>
            </a:pPr>
            <a:r>
              <a:rPr lang="fr-FR" dirty="0"/>
              <a:t>Lorsqu’on ne fait pas du clustering supervisé </a:t>
            </a:r>
          </a:p>
        </p:txBody>
      </p:sp>
      <p:sp>
        <p:nvSpPr>
          <p:cNvPr id="4" name="Espace réservé du numéro de diapositive 3">
            <a:extLst>
              <a:ext uri="{FF2B5EF4-FFF2-40B4-BE49-F238E27FC236}">
                <a16:creationId xmlns:a16="http://schemas.microsoft.com/office/drawing/2014/main" id="{C7060578-FDFF-4B7F-9891-6EC68DE02495}"/>
              </a:ext>
            </a:extLst>
          </p:cNvPr>
          <p:cNvSpPr>
            <a:spLocks noGrp="1"/>
          </p:cNvSpPr>
          <p:nvPr>
            <p:ph type="sldNum" sz="quarter" idx="12"/>
          </p:nvPr>
        </p:nvSpPr>
        <p:spPr/>
        <p:txBody>
          <a:bodyPr/>
          <a:lstStyle/>
          <a:p>
            <a:fld id="{F54A3231-3632-4722-BDDC-460418050467}" type="slidenum">
              <a:rPr lang="fr-FR" smtClean="0"/>
              <a:t>92</a:t>
            </a:fld>
            <a:endParaRPr lang="fr-FR" dirty="0"/>
          </a:p>
        </p:txBody>
      </p:sp>
      <p:sp>
        <p:nvSpPr>
          <p:cNvPr id="5" name="Titre 1">
            <a:extLst>
              <a:ext uri="{FF2B5EF4-FFF2-40B4-BE49-F238E27FC236}">
                <a16:creationId xmlns:a16="http://schemas.microsoft.com/office/drawing/2014/main" id="{00C32CB9-83C0-421E-B4D9-4B9F90994FAB}"/>
              </a:ext>
            </a:extLst>
          </p:cNvPr>
          <p:cNvSpPr>
            <a:spLocks noGrp="1"/>
          </p:cNvSpPr>
          <p:nvPr>
            <p:ph type="title"/>
          </p:nvPr>
        </p:nvSpPr>
        <p:spPr>
          <a:xfrm>
            <a:off x="2592925" y="624110"/>
            <a:ext cx="8911687" cy="1280890"/>
          </a:xfrm>
        </p:spPr>
        <p:txBody>
          <a:bodyPr/>
          <a:lstStyle/>
          <a:p>
            <a:r>
              <a:rPr lang="fr-FR" dirty="0"/>
              <a:t> </a:t>
            </a:r>
            <a:r>
              <a:rPr lang="fr-FR" dirty="0" err="1">
                <a:solidFill>
                  <a:schemeClr val="accent1"/>
                </a:solidFill>
              </a:rPr>
              <a:t>Fowlkes-Mallows</a:t>
            </a:r>
            <a:r>
              <a:rPr lang="fr-FR" dirty="0">
                <a:solidFill>
                  <a:schemeClr val="accent1"/>
                </a:solidFill>
              </a:rPr>
              <a:t> Scores  </a:t>
            </a:r>
          </a:p>
        </p:txBody>
      </p:sp>
    </p:spTree>
    <p:extLst>
      <p:ext uri="{BB962C8B-B14F-4D97-AF65-F5344CB8AC3E}">
        <p14:creationId xmlns:p14="http://schemas.microsoft.com/office/powerpoint/2010/main" val="1287594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F6D657-85EE-4A19-86BB-C63F3C1EB120}"/>
              </a:ext>
            </a:extLst>
          </p:cNvPr>
          <p:cNvSpPr>
            <a:spLocks noGrp="1"/>
          </p:cNvSpPr>
          <p:nvPr>
            <p:ph type="title"/>
          </p:nvPr>
        </p:nvSpPr>
        <p:spPr/>
        <p:txBody>
          <a:bodyPr/>
          <a:lstStyle/>
          <a:p>
            <a:r>
              <a:rPr lang="fr-FR" dirty="0">
                <a:solidFill>
                  <a:schemeClr val="accent1"/>
                </a:solidFill>
              </a:rPr>
              <a:t>Implémentation du </a:t>
            </a:r>
            <a:r>
              <a:rPr lang="fr-FR" dirty="0" err="1">
                <a:solidFill>
                  <a:schemeClr val="accent1"/>
                </a:solidFill>
              </a:rPr>
              <a:t>Fowlkes-Mallows</a:t>
            </a:r>
            <a:r>
              <a:rPr lang="fr-FR" dirty="0">
                <a:solidFill>
                  <a:schemeClr val="accent1"/>
                </a:solidFill>
              </a:rPr>
              <a:t> Scores  </a:t>
            </a:r>
            <a:endParaRPr lang="fr-FR" dirty="0"/>
          </a:p>
        </p:txBody>
      </p:sp>
      <p:pic>
        <p:nvPicPr>
          <p:cNvPr id="6" name="Espace réservé du contenu 5">
            <a:extLst>
              <a:ext uri="{FF2B5EF4-FFF2-40B4-BE49-F238E27FC236}">
                <a16:creationId xmlns:a16="http://schemas.microsoft.com/office/drawing/2014/main" id="{F9AA0DF0-6896-4A7F-A86E-91897B1018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8339" y="2465489"/>
            <a:ext cx="5684357" cy="2512424"/>
          </a:xfrm>
        </p:spPr>
      </p:pic>
      <p:sp>
        <p:nvSpPr>
          <p:cNvPr id="4" name="Espace réservé du numéro de diapositive 3">
            <a:extLst>
              <a:ext uri="{FF2B5EF4-FFF2-40B4-BE49-F238E27FC236}">
                <a16:creationId xmlns:a16="http://schemas.microsoft.com/office/drawing/2014/main" id="{C391CE51-71F1-4B7D-BE6E-E97B91ED805A}"/>
              </a:ext>
            </a:extLst>
          </p:cNvPr>
          <p:cNvSpPr>
            <a:spLocks noGrp="1"/>
          </p:cNvSpPr>
          <p:nvPr>
            <p:ph type="sldNum" sz="quarter" idx="12"/>
          </p:nvPr>
        </p:nvSpPr>
        <p:spPr/>
        <p:txBody>
          <a:bodyPr/>
          <a:lstStyle/>
          <a:p>
            <a:fld id="{F54A3231-3632-4722-BDDC-460418050467}" type="slidenum">
              <a:rPr lang="fr-FR" smtClean="0"/>
              <a:t>93</a:t>
            </a:fld>
            <a:endParaRPr lang="fr-FR" dirty="0"/>
          </a:p>
        </p:txBody>
      </p:sp>
    </p:spTree>
    <p:extLst>
      <p:ext uri="{BB962C8B-B14F-4D97-AF65-F5344CB8AC3E}">
        <p14:creationId xmlns:p14="http://schemas.microsoft.com/office/powerpoint/2010/main" val="23392019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9E554B-3CD3-4DC9-890F-DE15A9866AA8}"/>
              </a:ext>
            </a:extLst>
          </p:cNvPr>
          <p:cNvSpPr>
            <a:spLocks noGrp="1"/>
          </p:cNvSpPr>
          <p:nvPr>
            <p:ph type="title"/>
          </p:nvPr>
        </p:nvSpPr>
        <p:spPr/>
        <p:txBody>
          <a:bodyPr/>
          <a:lstStyle/>
          <a:p>
            <a:r>
              <a:rPr lang="fr-FR" dirty="0">
                <a:solidFill>
                  <a:schemeClr val="accent1"/>
                </a:solidFill>
              </a:rPr>
              <a:t>Information mutuelle</a:t>
            </a:r>
            <a:br>
              <a:rPr lang="fr-FR" sz="3600" dirty="0">
                <a:solidFill>
                  <a:srgbClr val="313338"/>
                </a:solidFill>
                <a:latin typeface="+mj-lt"/>
              </a:rPr>
            </a:br>
            <a:endParaRPr lang="fr-FR" dirty="0"/>
          </a:p>
        </p:txBody>
      </p:sp>
      <p:sp>
        <p:nvSpPr>
          <p:cNvPr id="3" name="Espace réservé du contenu 2">
            <a:extLst>
              <a:ext uri="{FF2B5EF4-FFF2-40B4-BE49-F238E27FC236}">
                <a16:creationId xmlns:a16="http://schemas.microsoft.com/office/drawing/2014/main" id="{44E72FFC-ABD5-4CB9-BB40-452F6160D5AA}"/>
              </a:ext>
            </a:extLst>
          </p:cNvPr>
          <p:cNvSpPr>
            <a:spLocks noGrp="1"/>
          </p:cNvSpPr>
          <p:nvPr>
            <p:ph idx="1"/>
          </p:nvPr>
        </p:nvSpPr>
        <p:spPr/>
        <p:txBody>
          <a:bodyPr/>
          <a:lstStyle/>
          <a:p>
            <a:pPr marL="0" indent="0">
              <a:lnSpc>
                <a:spcPct val="150000"/>
              </a:lnSpc>
              <a:buNone/>
            </a:pPr>
            <a:r>
              <a:rPr lang="fr-FR" dirty="0"/>
              <a:t>L’information mutuelle (MI) mesure l’accord entre les affectations des clusters. Un score plus élevé signifie une plus grande similitude. </a:t>
            </a:r>
          </a:p>
          <a:p>
            <a:pPr marL="0" indent="0">
              <a:lnSpc>
                <a:spcPct val="150000"/>
              </a:lnSpc>
              <a:buNone/>
            </a:pPr>
            <a:r>
              <a:rPr lang="fr-FR" dirty="0"/>
              <a:t>Il existe deux variantes de l’information mutuelle : </a:t>
            </a:r>
          </a:p>
          <a:p>
            <a:pPr>
              <a:lnSpc>
                <a:spcPct val="150000"/>
              </a:lnSpc>
              <a:buClr>
                <a:srgbClr val="0070C0"/>
              </a:buClr>
              <a:buSzPct val="150000"/>
              <a:buFont typeface="Wingdings" panose="05000000000000000000" pitchFamily="2" charset="2"/>
              <a:buChar char="§"/>
            </a:pPr>
            <a:r>
              <a:rPr lang="fr-FR" dirty="0"/>
              <a:t>l’information mutuelle normalisée (INM) : correspond à MI diviser par les entropies moyennes des clusters </a:t>
            </a:r>
          </a:p>
          <a:p>
            <a:pPr>
              <a:lnSpc>
                <a:spcPct val="150000"/>
              </a:lnSpc>
              <a:buClr>
                <a:srgbClr val="0070C0"/>
              </a:buClr>
              <a:buSzPct val="150000"/>
              <a:buFont typeface="Wingdings" panose="05000000000000000000" pitchFamily="2" charset="2"/>
              <a:buChar char="§"/>
            </a:pPr>
            <a:r>
              <a:rPr lang="fr-FR" dirty="0"/>
              <a:t>l’information mutuelle ajustée (IAM) : est un MI normalisé ajusté pour le hasard en écartant un terme de normalisation aléatoire. </a:t>
            </a:r>
          </a:p>
        </p:txBody>
      </p:sp>
      <p:sp>
        <p:nvSpPr>
          <p:cNvPr id="4" name="Espace réservé du numéro de diapositive 3">
            <a:extLst>
              <a:ext uri="{FF2B5EF4-FFF2-40B4-BE49-F238E27FC236}">
                <a16:creationId xmlns:a16="http://schemas.microsoft.com/office/drawing/2014/main" id="{C4DB5B2D-0321-4808-BC2C-FB7318852D02}"/>
              </a:ext>
            </a:extLst>
          </p:cNvPr>
          <p:cNvSpPr>
            <a:spLocks noGrp="1"/>
          </p:cNvSpPr>
          <p:nvPr>
            <p:ph type="sldNum" sz="quarter" idx="12"/>
          </p:nvPr>
        </p:nvSpPr>
        <p:spPr/>
        <p:txBody>
          <a:bodyPr/>
          <a:lstStyle/>
          <a:p>
            <a:fld id="{F54A3231-3632-4722-BDDC-460418050467}" type="slidenum">
              <a:rPr lang="fr-FR" smtClean="0"/>
              <a:t>94</a:t>
            </a:fld>
            <a:endParaRPr lang="fr-FR" dirty="0"/>
          </a:p>
        </p:txBody>
      </p:sp>
    </p:spTree>
    <p:extLst>
      <p:ext uri="{BB962C8B-B14F-4D97-AF65-F5344CB8AC3E}">
        <p14:creationId xmlns:p14="http://schemas.microsoft.com/office/powerpoint/2010/main" val="17455556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742D220-804C-432C-B990-FB20740DE4E6}"/>
              </a:ext>
            </a:extLst>
          </p:cNvPr>
          <p:cNvSpPr>
            <a:spLocks noGrp="1"/>
          </p:cNvSpPr>
          <p:nvPr>
            <p:ph idx="1"/>
          </p:nvPr>
        </p:nvSpPr>
        <p:spPr/>
        <p:txBody>
          <a:bodyPr/>
          <a:lstStyle/>
          <a:p>
            <a:pPr marL="0" indent="0">
              <a:lnSpc>
                <a:spcPct val="150000"/>
              </a:lnSpc>
              <a:buClr>
                <a:srgbClr val="0070C0"/>
              </a:buClr>
              <a:buSzPct val="150000"/>
              <a:buNone/>
            </a:pPr>
            <a:r>
              <a:rPr lang="fr-FR" dirty="0"/>
              <a:t>Quand utiliser l’Information mutuelle ?</a:t>
            </a:r>
          </a:p>
          <a:p>
            <a:pPr>
              <a:lnSpc>
                <a:spcPct val="150000"/>
              </a:lnSpc>
              <a:buClr>
                <a:srgbClr val="0070C0"/>
              </a:buClr>
              <a:buSzPct val="150000"/>
              <a:buFont typeface="Wingdings" panose="05000000000000000000" pitchFamily="2" charset="2"/>
              <a:buChar char="§"/>
            </a:pPr>
            <a:r>
              <a:rPr lang="fr-FR" dirty="0"/>
              <a:t>Vous voulez une base de comparaison : MI, NMI et AMI ont une limite supérieure de 1.</a:t>
            </a:r>
          </a:p>
          <a:p>
            <a:pPr marL="0" indent="0">
              <a:lnSpc>
                <a:spcPct val="150000"/>
              </a:lnSpc>
              <a:buClr>
                <a:srgbClr val="0070C0"/>
              </a:buClr>
              <a:buSzPct val="150000"/>
              <a:buNone/>
            </a:pPr>
            <a:r>
              <a:rPr lang="fr-FR" dirty="0"/>
              <a:t>Quand ne pas utiliser l’information mutuelle ?</a:t>
            </a:r>
          </a:p>
          <a:p>
            <a:pPr>
              <a:buClr>
                <a:srgbClr val="0070C0"/>
              </a:buClr>
              <a:buSzPct val="150000"/>
              <a:buFont typeface="Wingdings" panose="05000000000000000000" pitchFamily="2" charset="2"/>
              <a:buChar char="§"/>
            </a:pPr>
            <a:r>
              <a:rPr lang="fr-FR" dirty="0"/>
              <a:t>Lorsqu’on ne fait pas du clustering supervisé </a:t>
            </a:r>
          </a:p>
        </p:txBody>
      </p:sp>
      <p:sp>
        <p:nvSpPr>
          <p:cNvPr id="4" name="Espace réservé du numéro de diapositive 3">
            <a:extLst>
              <a:ext uri="{FF2B5EF4-FFF2-40B4-BE49-F238E27FC236}">
                <a16:creationId xmlns:a16="http://schemas.microsoft.com/office/drawing/2014/main" id="{A015BBE1-A71C-4006-940C-EAF721C59ECF}"/>
              </a:ext>
            </a:extLst>
          </p:cNvPr>
          <p:cNvSpPr>
            <a:spLocks noGrp="1"/>
          </p:cNvSpPr>
          <p:nvPr>
            <p:ph type="sldNum" sz="quarter" idx="12"/>
          </p:nvPr>
        </p:nvSpPr>
        <p:spPr/>
        <p:txBody>
          <a:bodyPr/>
          <a:lstStyle/>
          <a:p>
            <a:fld id="{F54A3231-3632-4722-BDDC-460418050467}" type="slidenum">
              <a:rPr lang="fr-FR" smtClean="0"/>
              <a:t>95</a:t>
            </a:fld>
            <a:endParaRPr lang="fr-FR" dirty="0"/>
          </a:p>
        </p:txBody>
      </p:sp>
      <p:sp>
        <p:nvSpPr>
          <p:cNvPr id="5" name="Titre 1">
            <a:extLst>
              <a:ext uri="{FF2B5EF4-FFF2-40B4-BE49-F238E27FC236}">
                <a16:creationId xmlns:a16="http://schemas.microsoft.com/office/drawing/2014/main" id="{C216F00C-7540-4E7D-9621-C9B862291704}"/>
              </a:ext>
            </a:extLst>
          </p:cNvPr>
          <p:cNvSpPr>
            <a:spLocks noGrp="1"/>
          </p:cNvSpPr>
          <p:nvPr>
            <p:ph type="title"/>
          </p:nvPr>
        </p:nvSpPr>
        <p:spPr>
          <a:xfrm>
            <a:off x="2592925" y="624110"/>
            <a:ext cx="8911687" cy="1280890"/>
          </a:xfrm>
        </p:spPr>
        <p:txBody>
          <a:bodyPr/>
          <a:lstStyle/>
          <a:p>
            <a:r>
              <a:rPr lang="fr-FR" dirty="0">
                <a:solidFill>
                  <a:schemeClr val="accent1"/>
                </a:solidFill>
              </a:rPr>
              <a:t>Information mutuelle </a:t>
            </a:r>
            <a:br>
              <a:rPr lang="fr-FR" sz="3600" dirty="0">
                <a:solidFill>
                  <a:srgbClr val="313338"/>
                </a:solidFill>
                <a:latin typeface="+mj-lt"/>
              </a:rPr>
            </a:br>
            <a:endParaRPr lang="fr-FR" dirty="0"/>
          </a:p>
        </p:txBody>
      </p:sp>
    </p:spTree>
    <p:extLst>
      <p:ext uri="{BB962C8B-B14F-4D97-AF65-F5344CB8AC3E}">
        <p14:creationId xmlns:p14="http://schemas.microsoft.com/office/powerpoint/2010/main" val="13813829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7F527B-950A-4B6A-8B49-FD3D7C6444C8}"/>
              </a:ext>
            </a:extLst>
          </p:cNvPr>
          <p:cNvSpPr>
            <a:spLocks noGrp="1"/>
          </p:cNvSpPr>
          <p:nvPr>
            <p:ph type="title"/>
          </p:nvPr>
        </p:nvSpPr>
        <p:spPr/>
        <p:txBody>
          <a:bodyPr/>
          <a:lstStyle/>
          <a:p>
            <a:r>
              <a:rPr lang="fr-FR" dirty="0">
                <a:solidFill>
                  <a:schemeClr val="accent1"/>
                </a:solidFill>
              </a:rPr>
              <a:t>Implémentation de l’information mutuelle </a:t>
            </a:r>
          </a:p>
        </p:txBody>
      </p:sp>
      <p:pic>
        <p:nvPicPr>
          <p:cNvPr id="6" name="Espace réservé du contenu 5">
            <a:extLst>
              <a:ext uri="{FF2B5EF4-FFF2-40B4-BE49-F238E27FC236}">
                <a16:creationId xmlns:a16="http://schemas.microsoft.com/office/drawing/2014/main" id="{15BBB4C5-C71E-43AB-A0E2-5D69D538B0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2233311"/>
            <a:ext cx="6048440" cy="2895280"/>
          </a:xfrm>
        </p:spPr>
      </p:pic>
      <p:sp>
        <p:nvSpPr>
          <p:cNvPr id="4" name="Espace réservé du numéro de diapositive 3">
            <a:extLst>
              <a:ext uri="{FF2B5EF4-FFF2-40B4-BE49-F238E27FC236}">
                <a16:creationId xmlns:a16="http://schemas.microsoft.com/office/drawing/2014/main" id="{38E32C48-620A-4130-8E9B-50239C849A76}"/>
              </a:ext>
            </a:extLst>
          </p:cNvPr>
          <p:cNvSpPr>
            <a:spLocks noGrp="1"/>
          </p:cNvSpPr>
          <p:nvPr>
            <p:ph type="sldNum" sz="quarter" idx="12"/>
          </p:nvPr>
        </p:nvSpPr>
        <p:spPr/>
        <p:txBody>
          <a:bodyPr/>
          <a:lstStyle/>
          <a:p>
            <a:fld id="{F54A3231-3632-4722-BDDC-460418050467}" type="slidenum">
              <a:rPr lang="fr-FR" smtClean="0"/>
              <a:t>96</a:t>
            </a:fld>
            <a:endParaRPr lang="fr-FR" dirty="0"/>
          </a:p>
        </p:txBody>
      </p:sp>
    </p:spTree>
    <p:extLst>
      <p:ext uri="{BB962C8B-B14F-4D97-AF65-F5344CB8AC3E}">
        <p14:creationId xmlns:p14="http://schemas.microsoft.com/office/powerpoint/2010/main" val="17685669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83CD1E-9E3F-4489-A277-0BB7D28F7A4B}"/>
              </a:ext>
            </a:extLst>
          </p:cNvPr>
          <p:cNvSpPr>
            <a:spLocks noGrp="1"/>
          </p:cNvSpPr>
          <p:nvPr>
            <p:ph type="title"/>
          </p:nvPr>
        </p:nvSpPr>
        <p:spPr>
          <a:xfrm>
            <a:off x="2592925" y="624110"/>
            <a:ext cx="8911687" cy="886638"/>
          </a:xfrm>
        </p:spPr>
        <p:txBody>
          <a:bodyPr/>
          <a:lstStyle/>
          <a:p>
            <a:r>
              <a:rPr lang="fr-FR" dirty="0">
                <a:solidFill>
                  <a:schemeClr val="accent1"/>
                </a:solidFill>
              </a:rPr>
              <a:t>Mesure V</a:t>
            </a:r>
          </a:p>
        </p:txBody>
      </p:sp>
      <p:sp>
        <p:nvSpPr>
          <p:cNvPr id="3" name="Espace réservé du contenu 2">
            <a:extLst>
              <a:ext uri="{FF2B5EF4-FFF2-40B4-BE49-F238E27FC236}">
                <a16:creationId xmlns:a16="http://schemas.microsoft.com/office/drawing/2014/main" id="{7E6291F0-2133-438B-9793-006E4C518D47}"/>
              </a:ext>
            </a:extLst>
          </p:cNvPr>
          <p:cNvSpPr>
            <a:spLocks noGrp="1"/>
          </p:cNvSpPr>
          <p:nvPr>
            <p:ph idx="1"/>
          </p:nvPr>
        </p:nvSpPr>
        <p:spPr>
          <a:xfrm>
            <a:off x="2199861" y="1656522"/>
            <a:ext cx="9304751" cy="4577368"/>
          </a:xfrm>
        </p:spPr>
        <p:txBody>
          <a:bodyPr>
            <a:normAutofit/>
          </a:bodyPr>
          <a:lstStyle/>
          <a:p>
            <a:pPr marL="0" indent="0">
              <a:lnSpc>
                <a:spcPct val="150000"/>
              </a:lnSpc>
              <a:buNone/>
            </a:pPr>
            <a:r>
              <a:rPr lang="fr-FR" dirty="0"/>
              <a:t>La mesure V mesure l’exactitude des affectations de clusters à l’aide de l’analyse d’entropie conditionnelle. Un score plus élevé signifie une plus grande similitude. </a:t>
            </a:r>
          </a:p>
          <a:p>
            <a:pPr>
              <a:lnSpc>
                <a:spcPct val="150000"/>
              </a:lnSpc>
              <a:buClr>
                <a:srgbClr val="0070C0"/>
              </a:buClr>
              <a:buSzPct val="150000"/>
              <a:buFont typeface="Wingdings" panose="05000000000000000000" pitchFamily="2" charset="2"/>
              <a:buChar char="§"/>
            </a:pPr>
            <a:r>
              <a:rPr lang="fr-FR" b="1" dirty="0"/>
              <a:t>Homogénéité</a:t>
            </a:r>
            <a:r>
              <a:rPr lang="fr-FR" dirty="0"/>
              <a:t> : chaque cluster ne contient que les membres d’une seule classe (un peu comme la  précision)</a:t>
            </a:r>
          </a:p>
          <a:p>
            <a:pPr>
              <a:lnSpc>
                <a:spcPct val="150000"/>
              </a:lnSpc>
              <a:buClr>
                <a:srgbClr val="0070C0"/>
              </a:buClr>
              <a:buSzPct val="150000"/>
              <a:buFont typeface="Wingdings" panose="05000000000000000000" pitchFamily="2" charset="2"/>
              <a:buChar char="§"/>
            </a:pPr>
            <a:r>
              <a:rPr lang="fr-FR" b="1" dirty="0"/>
              <a:t>Exhaustivité</a:t>
            </a:r>
            <a:r>
              <a:rPr lang="fr-FR" dirty="0"/>
              <a:t> : tous les membres d’une classe donnée sont affectés au même cluster (un peu comme rappel)</a:t>
            </a:r>
          </a:p>
          <a:p>
            <a:pPr marL="0" indent="0">
              <a:lnSpc>
                <a:spcPct val="150000"/>
              </a:lnSpc>
              <a:buNone/>
            </a:pPr>
            <a:r>
              <a:rPr lang="fr-FR" dirty="0"/>
              <a:t>La mesure V est la moyenne harmonique de la mesure de l’homogénéité et de la complétude, similaire à la façon dont la partition F est une moyenne harmonique de précision et de rappel. </a:t>
            </a:r>
          </a:p>
        </p:txBody>
      </p:sp>
      <p:sp>
        <p:nvSpPr>
          <p:cNvPr id="4" name="Espace réservé du numéro de diapositive 3">
            <a:extLst>
              <a:ext uri="{FF2B5EF4-FFF2-40B4-BE49-F238E27FC236}">
                <a16:creationId xmlns:a16="http://schemas.microsoft.com/office/drawing/2014/main" id="{E3341D3B-27C4-491C-9A31-C5FEB9C5D094}"/>
              </a:ext>
            </a:extLst>
          </p:cNvPr>
          <p:cNvSpPr>
            <a:spLocks noGrp="1"/>
          </p:cNvSpPr>
          <p:nvPr>
            <p:ph type="sldNum" sz="quarter" idx="12"/>
          </p:nvPr>
        </p:nvSpPr>
        <p:spPr/>
        <p:txBody>
          <a:bodyPr/>
          <a:lstStyle/>
          <a:p>
            <a:fld id="{F54A3231-3632-4722-BDDC-460418050467}" type="slidenum">
              <a:rPr lang="fr-FR" smtClean="0"/>
              <a:t>97</a:t>
            </a:fld>
            <a:endParaRPr lang="fr-FR" dirty="0"/>
          </a:p>
        </p:txBody>
      </p:sp>
    </p:spTree>
    <p:extLst>
      <p:ext uri="{BB962C8B-B14F-4D97-AF65-F5344CB8AC3E}">
        <p14:creationId xmlns:p14="http://schemas.microsoft.com/office/powerpoint/2010/main" val="39110696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04895CB-DB19-4880-8DCB-1BCD735ADD62}"/>
              </a:ext>
            </a:extLst>
          </p:cNvPr>
          <p:cNvSpPr>
            <a:spLocks noGrp="1"/>
          </p:cNvSpPr>
          <p:nvPr>
            <p:ph idx="1"/>
          </p:nvPr>
        </p:nvSpPr>
        <p:spPr>
          <a:xfrm>
            <a:off x="1736035" y="1510748"/>
            <a:ext cx="9768577" cy="4863548"/>
          </a:xfrm>
        </p:spPr>
        <p:txBody>
          <a:bodyPr>
            <a:noAutofit/>
          </a:bodyPr>
          <a:lstStyle/>
          <a:p>
            <a:pPr marL="0" indent="0">
              <a:lnSpc>
                <a:spcPct val="160000"/>
              </a:lnSpc>
              <a:buNone/>
            </a:pPr>
            <a:r>
              <a:rPr lang="fr-FR" sz="1600" dirty="0"/>
              <a:t>Quand utiliser la mesure V ?</a:t>
            </a:r>
          </a:p>
          <a:p>
            <a:pPr>
              <a:lnSpc>
                <a:spcPct val="160000"/>
              </a:lnSpc>
              <a:buClr>
                <a:srgbClr val="0070C0"/>
              </a:buClr>
              <a:buSzPct val="150000"/>
              <a:buFont typeface="Wingdings" panose="05000000000000000000" pitchFamily="2" charset="2"/>
              <a:buChar char="§"/>
            </a:pPr>
            <a:r>
              <a:rPr lang="fr-FR" sz="1600" dirty="0"/>
              <a:t>interprétabilité : intuitif et facile à comprendre en termes d’homogénéité et d’exhaustivité.</a:t>
            </a:r>
          </a:p>
          <a:p>
            <a:pPr>
              <a:lnSpc>
                <a:spcPct val="160000"/>
              </a:lnSpc>
              <a:buClr>
                <a:srgbClr val="0070C0"/>
              </a:buClr>
              <a:buSzPct val="150000"/>
              <a:buFont typeface="Wingdings" panose="05000000000000000000" pitchFamily="2" charset="2"/>
              <a:buChar char="§"/>
            </a:pPr>
            <a:r>
              <a:rPr lang="fr-FR" sz="1600" dirty="0"/>
              <a:t>Incertitude dans la structure des clusters : elle ne fait pas d’hypothèses sur la structure du cluster et peut être appliqué à tous les algorithmes de clustering.</a:t>
            </a:r>
          </a:p>
          <a:p>
            <a:pPr>
              <a:lnSpc>
                <a:spcPct val="160000"/>
              </a:lnSpc>
              <a:buClr>
                <a:srgbClr val="0070C0"/>
              </a:buClr>
              <a:buSzPct val="150000"/>
              <a:buFont typeface="Wingdings" panose="05000000000000000000" pitchFamily="2" charset="2"/>
              <a:buChar char="§"/>
            </a:pPr>
            <a:r>
              <a:rPr lang="fr-FR" sz="1600" dirty="0"/>
              <a:t>Vous voulez une base de comparaison : l’homogénéité, l’exhaustivité et la mesure V sont limitées entre la plage. La plage limitée facilite la comparaison des scores entre différents algorithmes.[0, 1]</a:t>
            </a:r>
          </a:p>
          <a:p>
            <a:pPr marL="0" indent="0">
              <a:lnSpc>
                <a:spcPct val="160000"/>
              </a:lnSpc>
              <a:buNone/>
            </a:pPr>
            <a:r>
              <a:rPr lang="fr-FR" sz="1600" dirty="0"/>
              <a:t>Quand ne pas utiliser mesure V ?</a:t>
            </a:r>
          </a:p>
          <a:p>
            <a:pPr>
              <a:lnSpc>
                <a:spcPct val="160000"/>
              </a:lnSpc>
              <a:buClr>
                <a:srgbClr val="0070C0"/>
              </a:buClr>
              <a:buSzPct val="150000"/>
              <a:buFont typeface="Wingdings" panose="05000000000000000000" pitchFamily="2" charset="2"/>
              <a:buChar char="§"/>
            </a:pPr>
            <a:r>
              <a:rPr lang="fr-FR" sz="1600" dirty="0"/>
              <a:t>Lorsqu’on ne fait pas du clustering supervisé </a:t>
            </a:r>
          </a:p>
          <a:p>
            <a:pPr>
              <a:lnSpc>
                <a:spcPct val="160000"/>
              </a:lnSpc>
              <a:buClr>
                <a:srgbClr val="0070C0"/>
              </a:buClr>
              <a:buSzPct val="150000"/>
              <a:buFont typeface="Wingdings" panose="05000000000000000000" pitchFamily="2" charset="2"/>
              <a:buChar char="§"/>
            </a:pPr>
            <a:r>
              <a:rPr lang="fr-FR" sz="1600" dirty="0"/>
              <a:t>La taille de votre échantillon est inférieure à 1000 et le nombre de grappes est supérieur à 10</a:t>
            </a:r>
          </a:p>
        </p:txBody>
      </p:sp>
      <p:sp>
        <p:nvSpPr>
          <p:cNvPr id="4" name="Espace réservé du numéro de diapositive 3">
            <a:extLst>
              <a:ext uri="{FF2B5EF4-FFF2-40B4-BE49-F238E27FC236}">
                <a16:creationId xmlns:a16="http://schemas.microsoft.com/office/drawing/2014/main" id="{8A719D1E-B412-4387-9F76-46864F2CE24F}"/>
              </a:ext>
            </a:extLst>
          </p:cNvPr>
          <p:cNvSpPr>
            <a:spLocks noGrp="1"/>
          </p:cNvSpPr>
          <p:nvPr>
            <p:ph type="sldNum" sz="quarter" idx="12"/>
          </p:nvPr>
        </p:nvSpPr>
        <p:spPr/>
        <p:txBody>
          <a:bodyPr/>
          <a:lstStyle/>
          <a:p>
            <a:fld id="{F54A3231-3632-4722-BDDC-460418050467}" type="slidenum">
              <a:rPr lang="fr-FR" smtClean="0"/>
              <a:t>98</a:t>
            </a:fld>
            <a:endParaRPr lang="fr-FR" dirty="0"/>
          </a:p>
        </p:txBody>
      </p:sp>
      <p:sp>
        <p:nvSpPr>
          <p:cNvPr id="5" name="Titre 1">
            <a:extLst>
              <a:ext uri="{FF2B5EF4-FFF2-40B4-BE49-F238E27FC236}">
                <a16:creationId xmlns:a16="http://schemas.microsoft.com/office/drawing/2014/main" id="{BDAF22C9-C8A7-49AB-93BC-84F5E511E7F6}"/>
              </a:ext>
            </a:extLst>
          </p:cNvPr>
          <p:cNvSpPr>
            <a:spLocks noGrp="1"/>
          </p:cNvSpPr>
          <p:nvPr>
            <p:ph type="title"/>
          </p:nvPr>
        </p:nvSpPr>
        <p:spPr>
          <a:xfrm>
            <a:off x="2592925" y="624110"/>
            <a:ext cx="8911687" cy="886638"/>
          </a:xfrm>
        </p:spPr>
        <p:txBody>
          <a:bodyPr/>
          <a:lstStyle/>
          <a:p>
            <a:r>
              <a:rPr lang="fr-FR" dirty="0">
                <a:solidFill>
                  <a:schemeClr val="accent1"/>
                </a:solidFill>
              </a:rPr>
              <a:t>Mesure V </a:t>
            </a:r>
          </a:p>
        </p:txBody>
      </p:sp>
    </p:spTree>
    <p:extLst>
      <p:ext uri="{BB962C8B-B14F-4D97-AF65-F5344CB8AC3E}">
        <p14:creationId xmlns:p14="http://schemas.microsoft.com/office/powerpoint/2010/main" val="32875676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97445F-9062-4635-A02E-A9E103D4B923}"/>
              </a:ext>
            </a:extLst>
          </p:cNvPr>
          <p:cNvSpPr>
            <a:spLocks noGrp="1"/>
          </p:cNvSpPr>
          <p:nvPr>
            <p:ph type="title"/>
          </p:nvPr>
        </p:nvSpPr>
        <p:spPr/>
        <p:txBody>
          <a:bodyPr/>
          <a:lstStyle/>
          <a:p>
            <a:r>
              <a:rPr lang="fr-FR" dirty="0">
                <a:solidFill>
                  <a:schemeClr val="accent1"/>
                </a:solidFill>
              </a:rPr>
              <a:t>Implémentation de la mesure V</a:t>
            </a:r>
          </a:p>
        </p:txBody>
      </p:sp>
      <p:pic>
        <p:nvPicPr>
          <p:cNvPr id="6" name="Espace réservé du contenu 5">
            <a:extLst>
              <a:ext uri="{FF2B5EF4-FFF2-40B4-BE49-F238E27FC236}">
                <a16:creationId xmlns:a16="http://schemas.microsoft.com/office/drawing/2014/main" id="{E5922E47-D58C-43B6-83AC-EEE73C3210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7068" y="2067339"/>
            <a:ext cx="6017864" cy="3154017"/>
          </a:xfrm>
        </p:spPr>
      </p:pic>
      <p:sp>
        <p:nvSpPr>
          <p:cNvPr id="4" name="Espace réservé du numéro de diapositive 3">
            <a:extLst>
              <a:ext uri="{FF2B5EF4-FFF2-40B4-BE49-F238E27FC236}">
                <a16:creationId xmlns:a16="http://schemas.microsoft.com/office/drawing/2014/main" id="{C2BFA737-7A35-4DFC-BE40-84DCEF592FBB}"/>
              </a:ext>
            </a:extLst>
          </p:cNvPr>
          <p:cNvSpPr>
            <a:spLocks noGrp="1"/>
          </p:cNvSpPr>
          <p:nvPr>
            <p:ph type="sldNum" sz="quarter" idx="12"/>
          </p:nvPr>
        </p:nvSpPr>
        <p:spPr/>
        <p:txBody>
          <a:bodyPr/>
          <a:lstStyle/>
          <a:p>
            <a:fld id="{F54A3231-3632-4722-BDDC-460418050467}" type="slidenum">
              <a:rPr lang="fr-FR" smtClean="0"/>
              <a:t>99</a:t>
            </a:fld>
            <a:endParaRPr lang="fr-FR" dirty="0"/>
          </a:p>
        </p:txBody>
      </p:sp>
    </p:spTree>
    <p:extLst>
      <p:ext uri="{BB962C8B-B14F-4D97-AF65-F5344CB8AC3E}">
        <p14:creationId xmlns:p14="http://schemas.microsoft.com/office/powerpoint/2010/main" val="3441836665"/>
      </p:ext>
    </p:extLst>
  </p:cSld>
  <p:clrMapOvr>
    <a:masterClrMapping/>
  </p:clrMapOvr>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10479</TotalTime>
  <Words>8285</Words>
  <Application>Microsoft Office PowerPoint</Application>
  <PresentationFormat>Grand écran</PresentationFormat>
  <Paragraphs>764</Paragraphs>
  <Slides>119</Slides>
  <Notes>0</Notes>
  <HiddenSlides>0</HiddenSlides>
  <MMClips>0</MMClips>
  <ScaleCrop>false</ScaleCrop>
  <HeadingPairs>
    <vt:vector size="8" baseType="variant">
      <vt:variant>
        <vt:lpstr>Polices utilisées</vt:lpstr>
      </vt:variant>
      <vt:variant>
        <vt:i4>15</vt:i4>
      </vt:variant>
      <vt:variant>
        <vt:lpstr>Thème</vt:lpstr>
      </vt:variant>
      <vt:variant>
        <vt:i4>1</vt:i4>
      </vt:variant>
      <vt:variant>
        <vt:lpstr>Serveurs OLE incorporés</vt:lpstr>
      </vt:variant>
      <vt:variant>
        <vt:i4>3</vt:i4>
      </vt:variant>
      <vt:variant>
        <vt:lpstr>Titres des diapositives</vt:lpstr>
      </vt:variant>
      <vt:variant>
        <vt:i4>119</vt:i4>
      </vt:variant>
    </vt:vector>
  </HeadingPairs>
  <TitlesOfParts>
    <vt:vector size="138" baseType="lpstr">
      <vt:lpstr>Arial</vt:lpstr>
      <vt:lpstr>Calibri</vt:lpstr>
      <vt:lpstr>Cambria Math</vt:lpstr>
      <vt:lpstr>Century Gothic</vt:lpstr>
      <vt:lpstr>Consolas</vt:lpstr>
      <vt:lpstr>Helvetica</vt:lpstr>
      <vt:lpstr>Inter</vt:lpstr>
      <vt:lpstr>Nunito</vt:lpstr>
      <vt:lpstr>SFRM1095</vt:lpstr>
      <vt:lpstr>source-serif-pro</vt:lpstr>
      <vt:lpstr>Symbol</vt:lpstr>
      <vt:lpstr>Tahoma</vt:lpstr>
      <vt:lpstr>Times New Roman</vt:lpstr>
      <vt:lpstr>Wingdings</vt:lpstr>
      <vt:lpstr>Wingdings 3</vt:lpstr>
      <vt:lpstr>Brin</vt:lpstr>
      <vt:lpstr>Worksheet</vt:lpstr>
      <vt:lpstr>Document</vt:lpstr>
      <vt:lpstr>Feuille de calcul</vt:lpstr>
      <vt:lpstr>Regroupement  (clustering) </vt:lpstr>
      <vt:lpstr>      C’est quoi le clustering? </vt:lpstr>
      <vt:lpstr>Présentation PowerPoint</vt:lpstr>
      <vt:lpstr>Applications du clustering</vt:lpstr>
      <vt:lpstr>Les clustering basées sur des partitions</vt:lpstr>
      <vt:lpstr>Les K-Means </vt:lpstr>
      <vt:lpstr>La mise en place de l'algorithme k-means se fait en trois étapes et de la manière suivantes : </vt:lpstr>
      <vt:lpstr>L’algorithme des K-Means</vt:lpstr>
      <vt:lpstr>Présentation PowerPoint</vt:lpstr>
      <vt:lpstr>Présentation PowerPoint</vt:lpstr>
      <vt:lpstr>Algorithme k-means avec python  </vt:lpstr>
      <vt:lpstr>Interprétation graphique des k-means</vt:lpstr>
      <vt:lpstr>Les K Médoïdes: PAM (Partition Around Medoids)</vt:lpstr>
      <vt:lpstr>La mise en place de l'algorithme k-médoïdes </vt:lpstr>
      <vt:lpstr>Exemple d’application des k-médoïdes</vt:lpstr>
      <vt:lpstr>Exemple de graphique k-médoïdes en fonction des valeurs des similarités</vt:lpstr>
      <vt:lpstr>Algorithme des k-médoïdes avec python</vt:lpstr>
      <vt:lpstr>Interprétation graphique des clusters dans les k-médoïdes</vt:lpstr>
      <vt:lpstr>Fuzzy C-means  </vt:lpstr>
      <vt:lpstr>La mise en place de l'algorithme Fuzzy c-means</vt:lpstr>
      <vt:lpstr>Exemple d’application des Fuzzy c-means</vt:lpstr>
      <vt:lpstr>Exemple d’application des Fuzzy c-means</vt:lpstr>
      <vt:lpstr>Algorithme des fuzzy c-means avec python</vt:lpstr>
      <vt:lpstr>Présentation PowerPoint</vt:lpstr>
      <vt:lpstr>Le clustering spectral </vt:lpstr>
      <vt:lpstr>Approche du  clustering spectral</vt:lpstr>
      <vt:lpstr>Eléments mathématiques pour le clustering spectral </vt:lpstr>
      <vt:lpstr>Eléments mathématiques pour le clustering spectral </vt:lpstr>
      <vt:lpstr>La mise en place de l'algorithme de clustering spectral </vt:lpstr>
      <vt:lpstr>La mise en place de l'algorithme de clustering spectral  </vt:lpstr>
      <vt:lpstr>Quelques considérations pratiques pour implémenter un clustering spectral</vt:lpstr>
      <vt:lpstr>Quelques considérations pratiques pour implémenter un clustering spectral </vt:lpstr>
      <vt:lpstr>Algorithme de clustering spectral avec python</vt:lpstr>
      <vt:lpstr>Présentation PowerPoint</vt:lpstr>
      <vt:lpstr>Avantages des méthodes de clustering basées sur des partitions</vt:lpstr>
      <vt:lpstr>Inconvénients </vt:lpstr>
      <vt:lpstr>Les algorithmes de clustering hiérarchique</vt:lpstr>
      <vt:lpstr>Principe des algorithmes de clustering hiérarchique</vt:lpstr>
      <vt:lpstr>Agglomérative clustering</vt:lpstr>
      <vt:lpstr>Principe de l’algorithme d’agglomérative clustering</vt:lpstr>
      <vt:lpstr>Mise en place de l’algorithme d’agglomérative clustering</vt:lpstr>
      <vt:lpstr>Comment joindre deux clusters pour n'en former qu'un seul ? </vt:lpstr>
      <vt:lpstr>Implémentation l’algorithme d’agglomérative clustering avec python</vt:lpstr>
      <vt:lpstr>Dendrogramme pour l’agglomérative clustering</vt:lpstr>
      <vt:lpstr>Divisive clustering</vt:lpstr>
      <vt:lpstr>Principe de l’algorithme divisive clustering</vt:lpstr>
      <vt:lpstr>Mise en place de l’algorithme de Divisive clustering</vt:lpstr>
      <vt:lpstr>Méthodes hiérarchique en grande dimension </vt:lpstr>
      <vt:lpstr>Avantages des méthodes Hiérarchiques</vt:lpstr>
      <vt:lpstr>Limites des méthodes Hiérarchiques</vt:lpstr>
      <vt:lpstr>Les algorithmes de clustering basés sur la densité</vt:lpstr>
      <vt:lpstr>Principe des clustering basé sur la densité</vt:lpstr>
      <vt:lpstr>Principe des clustering basé sur la densité </vt:lpstr>
      <vt:lpstr>DBSCAN: Density Based Spatial Clustering of Applications with Noise</vt:lpstr>
      <vt:lpstr>L’algorithme DBSCAN</vt:lpstr>
      <vt:lpstr>L’algorithme DBSCAN</vt:lpstr>
      <vt:lpstr>L’algorithme DBSCAN</vt:lpstr>
      <vt:lpstr>L’algorithme DBSCAN</vt:lpstr>
      <vt:lpstr>L’algorithme DBSCAN</vt:lpstr>
      <vt:lpstr>L’algorithme DBSCAN</vt:lpstr>
      <vt:lpstr>L’algorithme DBSCAN</vt:lpstr>
      <vt:lpstr>Mise en place de l’algorithme DBSCAN</vt:lpstr>
      <vt:lpstr>Avantages des algorithmes basés sur les densités</vt:lpstr>
      <vt:lpstr>Inconvénients </vt:lpstr>
      <vt:lpstr>Bilan des différentes méthodes de classifications (basée sur le partitionnement)</vt:lpstr>
      <vt:lpstr>Bilan des différentes méthodes de classifications (Hiérarchiques)</vt:lpstr>
      <vt:lpstr>Bilan des différentes méthodes de classifications (basée sur les densités)</vt:lpstr>
      <vt:lpstr>Evaluation des clusters </vt:lpstr>
      <vt:lpstr>Qualité d’un cluster</vt:lpstr>
      <vt:lpstr>Qualité d’un cluster</vt:lpstr>
      <vt:lpstr>Qualité d’un cluster </vt:lpstr>
      <vt:lpstr>Les mesures de similarité dans le clustering</vt:lpstr>
      <vt:lpstr>Quelques mesures de similarité utilisées dans le clustering</vt:lpstr>
      <vt:lpstr>Quelques mesures de similarité utilisées dans le clustering </vt:lpstr>
      <vt:lpstr>Représentation graphique de quelques distances </vt:lpstr>
      <vt:lpstr>Exemple: distance de Manhattan</vt:lpstr>
      <vt:lpstr>Exemple: distance euclidienne</vt:lpstr>
      <vt:lpstr>Exemple: distance de Minkowski </vt:lpstr>
      <vt:lpstr>Quelques mesures de similarité pour données catégorielles</vt:lpstr>
      <vt:lpstr>Quelques mesures de similarité pour données catégorielles </vt:lpstr>
      <vt:lpstr>Quelques mesures de similarité pour données catégorielles </vt:lpstr>
      <vt:lpstr>Utilisation des mesures de similarité selon la méthode utilisée</vt:lpstr>
      <vt:lpstr>Utilisation des mesures de similarité selon la méthode utilisée </vt:lpstr>
      <vt:lpstr>Types de variables utilisées dans le clustering</vt:lpstr>
      <vt:lpstr>Clustering sur variables qualitatives</vt:lpstr>
      <vt:lpstr> Importance de la normalisation dans le clustering</vt:lpstr>
      <vt:lpstr>Les mesures d’évaluation supervisée</vt:lpstr>
      <vt:lpstr>L’indice de rand</vt:lpstr>
      <vt:lpstr>L’indice de rand</vt:lpstr>
      <vt:lpstr>Implémentation de L’indice de rand </vt:lpstr>
      <vt:lpstr> Fowlkes-Mallows Scores  </vt:lpstr>
      <vt:lpstr> Fowlkes-Mallows Scores  </vt:lpstr>
      <vt:lpstr>Implémentation du Fowlkes-Mallows Scores  </vt:lpstr>
      <vt:lpstr>Information mutuelle </vt:lpstr>
      <vt:lpstr>Information mutuelle  </vt:lpstr>
      <vt:lpstr>Implémentation de l’information mutuelle </vt:lpstr>
      <vt:lpstr>Mesure V</vt:lpstr>
      <vt:lpstr>Mesure V </vt:lpstr>
      <vt:lpstr>Implémentation de la mesure V</vt:lpstr>
      <vt:lpstr>Les mesures d’évaluation non supervisée</vt:lpstr>
      <vt:lpstr>Coefficient de silhouette </vt:lpstr>
      <vt:lpstr>Coefficient de silhouette </vt:lpstr>
      <vt:lpstr>Implémentation du score de silhouette  </vt:lpstr>
      <vt:lpstr>Coefficient de silhouette </vt:lpstr>
      <vt:lpstr>Indice Davies-Bouldin</vt:lpstr>
      <vt:lpstr>Indice Davies-Bouldin </vt:lpstr>
      <vt:lpstr>Implémentation de l’Indice Davies-Bouldin </vt:lpstr>
      <vt:lpstr>Indice de Calinski-Harabasz </vt:lpstr>
      <vt:lpstr>Indice de Calinski-Harabasz  </vt:lpstr>
      <vt:lpstr>Implémentation de l’indice de Calinski-Harabasz  </vt:lpstr>
      <vt:lpstr>La méthode du coude</vt:lpstr>
      <vt:lpstr>Bilan sur les mesures d’évaluation dans le clustering </vt:lpstr>
      <vt:lpstr>Applications du clustering </vt:lpstr>
      <vt:lpstr>Le traitement de l’image </vt:lpstr>
      <vt:lpstr>Le traitement de l’image  </vt:lpstr>
      <vt:lpstr>Le clustering de texte</vt:lpstr>
      <vt:lpstr>Le clustering et les systèmes de recommandation </vt:lpstr>
      <vt:lpstr>Le clustering et les systèmes de recommandation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Regroupement  (clustering) </dc:title>
  <dc:creator>lauren Ambassa</dc:creator>
  <cp:lastModifiedBy>lauren Ambassa</cp:lastModifiedBy>
  <cp:revision>48</cp:revision>
  <dcterms:created xsi:type="dcterms:W3CDTF">2023-04-24T19:41:10Z</dcterms:created>
  <dcterms:modified xsi:type="dcterms:W3CDTF">2023-05-04T15:19:22Z</dcterms:modified>
</cp:coreProperties>
</file>