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6"/>
  </p:notesMasterIdLst>
  <p:sldIdLst>
    <p:sldId id="40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FF"/>
    <a:srgbClr val="FF906D"/>
    <a:srgbClr val="000000"/>
    <a:srgbClr val="FB4E0B"/>
    <a:srgbClr val="424242"/>
    <a:srgbClr val="FF40FF"/>
    <a:srgbClr val="FFB391"/>
    <a:srgbClr val="818181"/>
    <a:srgbClr val="ABABAB"/>
    <a:srgbClr val="FFC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918"/>
  </p:normalViewPr>
  <p:slideViewPr>
    <p:cSldViewPr snapToGrid="0" snapToObjects="1">
      <p:cViewPr>
        <p:scale>
          <a:sx n="66" d="100"/>
          <a:sy n="66" d="100"/>
        </p:scale>
        <p:origin x="668" y="56"/>
      </p:cViewPr>
      <p:guideLst>
        <p:guide orient="horz" pos="4128"/>
        <p:guide pos="3840"/>
        <p:guide pos="7392"/>
        <p:guide pos="288"/>
        <p:guide pos="216"/>
        <p:guide orient="horz" pos="2160"/>
      </p:guideLst>
    </p:cSldViewPr>
  </p:slideViewPr>
  <p:notesTextViewPr>
    <p:cViewPr>
      <p:scale>
        <a:sx n="1" d="1"/>
        <a:sy n="1" d="1"/>
      </p:scale>
      <p:origin x="0" y="0"/>
    </p:cViewPr>
  </p:notesTextViewPr>
  <p:sorterViewPr>
    <p:cViewPr>
      <p:scale>
        <a:sx n="86" d="100"/>
        <a:sy n="86" d="100"/>
      </p:scale>
      <p:origin x="0" y="0"/>
    </p:cViewPr>
  </p:sorterViewPr>
  <p:notesViewPr>
    <p:cSldViewPr snapToGrid="0" snapToObjects="1">
      <p:cViewPr varScale="1">
        <p:scale>
          <a:sx n="87" d="100"/>
          <a:sy n="87" d="100"/>
        </p:scale>
        <p:origin x="37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endParaRPr lang="en-US" dirty="0"/>
          </a:p>
          <a:p>
            <a:r>
              <a:rPr lang="en-US" sz="1200" kern="1200" dirty="0">
                <a:solidFill>
                  <a:schemeClr val="tx1"/>
                </a:solidFill>
                <a:effectLst/>
                <a:latin typeface="+mn-lt"/>
                <a:ea typeface="+mn-ea"/>
                <a:cs typeface="+mn-cs"/>
              </a:rPr>
              <a:t>Against the backdrop of digital acceleration, market leadership will require more than simply meeting transformation objectives.  Winners and losers will be determined by who can accomplish them the fastest.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most powerful differentiator in the market today is speed – the speed at which companies can deliver new products, provide streamlined customer journeys, adjust to changing expectations, and capture value from data, analytics and AI. Speed has moved from being a mark of quality to being synonymous with quality.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companies simply aren’t set up to capitalize on opportunities as quickly as they’d like. Typically, business processes are constrained by legacy technology and heavily dependent on manual intervention. Traditionally, companies have needed to approach transformation by redesigning enterprise-wide technology platforms and business processes, which is expensive, time-consuming and has a low success rate.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contrast, when operations are redesigned in a cloud environment, processes and workflows are more easily configurable and help to generate clean data flows unconstrained by legacy processes and technology. Cloud ecosystems also allow companies to swiftly deploy machine learning, automation and AI.</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Re-architecting data flows lets organizations understand which improvements would create the greatest impact for data generation and capture. This new information can be used to enhance the performance of AI and machine learning algorithms, which can create a flywheel effect of ongoing improvements that drive your business forward.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Companies that make sense of their data to get better, faster, will be the ones that achieve market dominance. The rest will be left behind.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941F17-4160-ED44-996C-2E44614DC8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758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2143512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417245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904651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792943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4715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97965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118936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434566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14089319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425048688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314214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93135811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954105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67479100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30395467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Tree>
    <p:extLst>
      <p:ext uri="{BB962C8B-B14F-4D97-AF65-F5344CB8AC3E}">
        <p14:creationId xmlns:p14="http://schemas.microsoft.com/office/powerpoint/2010/main" val="362298510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927999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397837111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Tree>
    <p:extLst>
      <p:ext uri="{BB962C8B-B14F-4D97-AF65-F5344CB8AC3E}">
        <p14:creationId xmlns:p14="http://schemas.microsoft.com/office/powerpoint/2010/main" val="306887106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753565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18752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1337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16306526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85297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09029136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4072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49053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Click to 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47689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Click to edit Master text styles</a:t>
            </a:r>
          </a:p>
        </p:txBody>
      </p:sp>
    </p:spTree>
    <p:extLst>
      <p:ext uri="{BB962C8B-B14F-4D97-AF65-F5344CB8AC3E}">
        <p14:creationId xmlns:p14="http://schemas.microsoft.com/office/powerpoint/2010/main" val="163754750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79075058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3075448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296945623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15217599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2761920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16662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982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0414791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180510426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04393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1/5/2024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28021704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 id="2147483761" r:id="rId38"/>
    <p:sldLayoutId id="2147483762"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CDD91B-30E3-4980-B9B5-C7F5D278DC4C}"/>
              </a:ext>
            </a:extLst>
          </p:cNvPr>
          <p:cNvSpPr>
            <a:spLocks noGrp="1"/>
          </p:cNvSpPr>
          <p:nvPr>
            <p:ph type="ftr" sz="quarter" idx="11"/>
          </p:nvPr>
        </p:nvSpPr>
        <p:spPr>
          <a:xfrm>
            <a:off x="5016542" y="6394198"/>
            <a:ext cx="5398374" cy="18235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©2022 </a:t>
            </a: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Exl Service Holdings, Inc. All rights reserved.</a:t>
            </a:r>
          </a:p>
        </p:txBody>
      </p:sp>
      <p:sp>
        <p:nvSpPr>
          <p:cNvPr id="4" name="Slide Number Placeholder 3">
            <a:extLst>
              <a:ext uri="{FF2B5EF4-FFF2-40B4-BE49-F238E27FC236}">
                <a16:creationId xmlns:a16="http://schemas.microsoft.com/office/drawing/2014/main" id="{3D089BCB-5C38-4E90-A46B-0693ECB23208}"/>
              </a:ext>
            </a:extLst>
          </p:cNvPr>
          <p:cNvSpPr>
            <a:spLocks noGrp="1"/>
          </p:cNvSpPr>
          <p:nvPr>
            <p:ph type="sldNum" sz="quarter" idx="12"/>
          </p:nvPr>
        </p:nvSpPr>
        <p:spPr>
          <a:xfrm>
            <a:off x="10477638" y="6394198"/>
            <a:ext cx="481556" cy="182358"/>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A08CA8-4222-D24F-ACDB-33341C247B6F}" type="slidenum">
              <a:rPr kumimoji="0" lang="en-US" sz="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Text Placeholder 4">
            <a:extLst>
              <a:ext uri="{FF2B5EF4-FFF2-40B4-BE49-F238E27FC236}">
                <a16:creationId xmlns:a16="http://schemas.microsoft.com/office/drawing/2014/main" id="{5D62645F-DED5-49D7-B4DA-C652AA877E30}"/>
              </a:ext>
            </a:extLst>
          </p:cNvPr>
          <p:cNvSpPr txBox="1">
            <a:spLocks/>
          </p:cNvSpPr>
          <p:nvPr/>
        </p:nvSpPr>
        <p:spPr>
          <a:xfrm>
            <a:off x="457200" y="319721"/>
            <a:ext cx="11277598" cy="421105"/>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buClr>
                <a:schemeClr val="tx1"/>
              </a:buClr>
              <a:buFont typeface="System Font Regular"/>
              <a:buNone/>
              <a:defRPr sz="1400" b="1" i="0" kern="1200">
                <a:solidFill>
                  <a:schemeClr val="tx2"/>
                </a:solidFill>
                <a:latin typeface="Calibri" panose="020F0502020204030204" pitchFamily="34" charset="0"/>
                <a:ea typeface="+mn-ea"/>
                <a:cs typeface="Calibri" panose="020F0502020204030204" pitchFamily="34" charset="0"/>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0"/>
              </a:spcBef>
            </a:pPr>
            <a:r>
              <a:rPr lang="en-US" sz="3200" dirty="0">
                <a:solidFill>
                  <a:schemeClr val="accent1"/>
                </a:solidFill>
                <a:latin typeface="+mj-lt"/>
                <a:ea typeface="+mj-ea"/>
                <a:cs typeface="+mj-cs"/>
              </a:rPr>
              <a:t>Naman Banthia | Assistant Manager - Developer</a:t>
            </a:r>
          </a:p>
        </p:txBody>
      </p:sp>
      <p:sp>
        <p:nvSpPr>
          <p:cNvPr id="35" name="Rectangle 34"/>
          <p:cNvSpPr/>
          <p:nvPr/>
        </p:nvSpPr>
        <p:spPr>
          <a:xfrm>
            <a:off x="1" y="1065594"/>
            <a:ext cx="2751277" cy="2159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a:p>
            <a:pPr algn="ctr"/>
            <a:endParaRPr lang="en-GB" sz="1400" dirty="0"/>
          </a:p>
          <a:p>
            <a:pPr algn="ctr"/>
            <a:r>
              <a:rPr lang="en-GB" sz="1400" dirty="0">
                <a:solidFill>
                  <a:srgbClr val="FF0000"/>
                </a:solidFill>
              </a:rPr>
              <a:t>Photograph</a:t>
            </a:r>
          </a:p>
        </p:txBody>
      </p:sp>
      <p:sp>
        <p:nvSpPr>
          <p:cNvPr id="36" name="Rectangle 35"/>
          <p:cNvSpPr/>
          <p:nvPr/>
        </p:nvSpPr>
        <p:spPr>
          <a:xfrm>
            <a:off x="2718090" y="1436217"/>
            <a:ext cx="9281160" cy="3749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buClr>
                <a:schemeClr val="tx1"/>
              </a:buClr>
              <a:buFont typeface="Arial" panose="020B0604020202020204" pitchFamily="34" charset="0"/>
              <a:buChar char="•"/>
            </a:pPr>
            <a:r>
              <a:rPr lang="en-US" sz="1200" dirty="0">
                <a:solidFill>
                  <a:schemeClr val="tx2"/>
                </a:solidFill>
              </a:rPr>
              <a:t>Completed a Machine learning Engineering training program, with weekly projects covering key tools such as Model Governance, Model Retraining, EDA &amp; </a:t>
            </a:r>
            <a:r>
              <a:rPr lang="en-US" sz="1200" dirty="0" err="1">
                <a:solidFill>
                  <a:schemeClr val="tx2"/>
                </a:solidFill>
              </a:rPr>
              <a:t>MLflow</a:t>
            </a:r>
            <a:r>
              <a:rPr lang="en-US" sz="1200" dirty="0">
                <a:solidFill>
                  <a:schemeClr val="tx2"/>
                </a:solidFill>
              </a:rPr>
              <a:t>, Machine Learning Algorithms along with feature engineering and hyperparameter tuning.</a:t>
            </a:r>
          </a:p>
          <a:p>
            <a:pPr marL="171450" indent="-171450">
              <a:lnSpc>
                <a:spcPct val="120000"/>
              </a:lnSpc>
              <a:buClr>
                <a:schemeClr val="tx1"/>
              </a:buClr>
              <a:buFont typeface="Arial" panose="020B0604020202020204" pitchFamily="34" charset="0"/>
              <a:buChar char="•"/>
            </a:pPr>
            <a:r>
              <a:rPr lang="en-US" sz="1200" dirty="0">
                <a:solidFill>
                  <a:schemeClr val="tx2"/>
                </a:solidFill>
              </a:rPr>
              <a:t>Also worked on several academic machine learning projects including data cleaning, feature engineering, model building using supervised, unsupervised, and ensemble techniques.</a:t>
            </a:r>
          </a:p>
          <a:p>
            <a:pPr marL="171450" indent="-171450">
              <a:lnSpc>
                <a:spcPct val="120000"/>
              </a:lnSpc>
              <a:buClr>
                <a:schemeClr val="tx1"/>
              </a:buClr>
              <a:buFont typeface="Arial" panose="020B0604020202020204" pitchFamily="34" charset="0"/>
              <a:buChar char="•"/>
            </a:pPr>
            <a:endParaRPr lang="en-US" sz="1200" dirty="0">
              <a:solidFill>
                <a:schemeClr val="tx2"/>
              </a:solidFill>
            </a:endParaRPr>
          </a:p>
          <a:p>
            <a:pPr marL="171450" indent="-171450">
              <a:lnSpc>
                <a:spcPct val="120000"/>
              </a:lnSpc>
              <a:buClr>
                <a:schemeClr val="tx1"/>
              </a:buClr>
              <a:buFont typeface="Arial" panose="020B0604020202020204" pitchFamily="34" charset="0"/>
              <a:buChar char="•"/>
            </a:pPr>
            <a:endParaRPr lang="en-US" sz="1200" dirty="0">
              <a:solidFill>
                <a:schemeClr val="tx2"/>
              </a:solidFill>
            </a:endParaRPr>
          </a:p>
          <a:p>
            <a:pPr marL="171450" indent="-171450">
              <a:lnSpc>
                <a:spcPct val="120000"/>
              </a:lnSpc>
              <a:buClr>
                <a:schemeClr val="tx1"/>
              </a:buClr>
              <a:buFont typeface="Arial" panose="020B0604020202020204" pitchFamily="34" charset="0"/>
              <a:buChar char="•"/>
            </a:pPr>
            <a:r>
              <a:rPr lang="en-US" sz="1200" dirty="0">
                <a:solidFill>
                  <a:schemeClr val="tx2"/>
                </a:solidFill>
              </a:rPr>
              <a:t>Calculated Probability of Default on banking data 2007-14 using Logistic Regression in Python and evaluated the model using Confusion matrix and Classification report.</a:t>
            </a:r>
          </a:p>
          <a:p>
            <a:pPr marL="171450" indent="-171450">
              <a:lnSpc>
                <a:spcPct val="120000"/>
              </a:lnSpc>
              <a:buClr>
                <a:schemeClr val="tx1"/>
              </a:buClr>
              <a:buFont typeface="Arial" panose="020B0604020202020204" pitchFamily="34" charset="0"/>
              <a:buChar char="•"/>
            </a:pPr>
            <a:r>
              <a:rPr lang="en-US" sz="1200" dirty="0">
                <a:solidFill>
                  <a:schemeClr val="tx2"/>
                </a:solidFill>
              </a:rPr>
              <a:t>Completed a data science project for the Office of Foreign Labor Certification (OFLC), processing and analyzing visa applications to identify influential factors for visa approval. Implemented machine learning models including Decision Tree, Bagging, </a:t>
            </a:r>
            <a:r>
              <a:rPr lang="en-US" sz="1200" dirty="0" err="1">
                <a:solidFill>
                  <a:schemeClr val="tx2"/>
                </a:solidFill>
              </a:rPr>
              <a:t>Adaboosting</a:t>
            </a:r>
            <a:r>
              <a:rPr lang="en-US" sz="1200" dirty="0">
                <a:solidFill>
                  <a:schemeClr val="tx2"/>
                </a:solidFill>
              </a:rPr>
              <a:t>, and Gradient Descent to predict visa outcomes, with oversampling enhancing model performance. Leveraged feature importance analysis to highlight critical factors such as education, job experience, prevailing wage, and applicant's continent, providing actionable recommendations for optimizing the visa approval process. My analysis recommended the Bagging model for higher accuracy and F1-scores, suggesting its application to reduce manual review workload and prioritize likely approved cases.</a:t>
            </a:r>
          </a:p>
          <a:p>
            <a:pPr marL="171450" indent="-171450">
              <a:lnSpc>
                <a:spcPct val="120000"/>
              </a:lnSpc>
              <a:buClr>
                <a:schemeClr val="tx1"/>
              </a:buClr>
              <a:buFont typeface="Arial" panose="020B0604020202020204" pitchFamily="34" charset="0"/>
              <a:buChar char="•"/>
            </a:pPr>
            <a:r>
              <a:rPr lang="en-US" sz="1200" dirty="0">
                <a:solidFill>
                  <a:schemeClr val="tx2"/>
                </a:solidFill>
              </a:rPr>
              <a:t>Worked on a Multiple linear regression model to determine cars’ CO2 Emission using Python and Engine size, Cylinders, Fuel consumption as independent variables. Also, Conducted necessary diagnostic checks for autocorrelation, heteroskedasticity and multicollinearity.</a:t>
            </a:r>
          </a:p>
        </p:txBody>
      </p:sp>
      <p:sp>
        <p:nvSpPr>
          <p:cNvPr id="37" name="Rectangle 36"/>
          <p:cNvSpPr/>
          <p:nvPr/>
        </p:nvSpPr>
        <p:spPr>
          <a:xfrm>
            <a:off x="2844461" y="4170191"/>
            <a:ext cx="9221163" cy="2230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38" name="Rectangle 37"/>
          <p:cNvSpPr/>
          <p:nvPr/>
        </p:nvSpPr>
        <p:spPr>
          <a:xfrm>
            <a:off x="2767871" y="4621491"/>
            <a:ext cx="9281160" cy="2194575"/>
          </a:xfrm>
          <a:prstGeom prst="rect">
            <a:avLst/>
          </a:prstGeom>
        </p:spPr>
        <p:txBody>
          <a:bodyPr wrap="square">
            <a:spAutoFit/>
          </a:bodyPr>
          <a:lstStyle/>
          <a:p>
            <a:pPr algn="ctr"/>
            <a:endParaRPr lang="en-US" sz="1200" b="1" dirty="0">
              <a:solidFill>
                <a:srgbClr val="FF0000"/>
              </a:solidFill>
            </a:endParaRPr>
          </a:p>
          <a:p>
            <a:pPr marL="171450" indent="-171450" fontAlgn="base">
              <a:lnSpc>
                <a:spcPct val="130000"/>
              </a:lnSpc>
              <a:spcBef>
                <a:spcPct val="0"/>
              </a:spcBef>
              <a:spcAft>
                <a:spcPts val="400"/>
              </a:spcAft>
              <a:buClr>
                <a:schemeClr val="tx1"/>
              </a:buClr>
              <a:buFont typeface="Arial" panose="020B0604020202020204" pitchFamily="34" charset="0"/>
              <a:buChar char="•"/>
              <a:defRPr/>
            </a:pPr>
            <a:endParaRPr lang="en-US" sz="1200" dirty="0">
              <a:solidFill>
                <a:schemeClr val="tx2"/>
              </a:solidFill>
            </a:endParaRPr>
          </a:p>
          <a:p>
            <a:pPr marL="171450" indent="-171450" fontAlgn="base">
              <a:lnSpc>
                <a:spcPct val="130000"/>
              </a:lnSpc>
              <a:spcBef>
                <a:spcPct val="0"/>
              </a:spcBef>
              <a:spcAft>
                <a:spcPts val="400"/>
              </a:spcAft>
              <a:buClr>
                <a:schemeClr val="tx1"/>
              </a:buClr>
              <a:buFont typeface="Arial" panose="020B0604020202020204" pitchFamily="34" charset="0"/>
              <a:buChar char="•"/>
              <a:defRPr/>
            </a:pPr>
            <a:endParaRPr lang="en-US" sz="1200" dirty="0">
              <a:solidFill>
                <a:schemeClr val="tx2"/>
              </a:solidFill>
            </a:endParaRP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dirty="0" err="1">
                <a:solidFill>
                  <a:schemeClr val="tx2"/>
                </a:solidFill>
              </a:rPr>
              <a:t>B.Sc</a:t>
            </a:r>
            <a:r>
              <a:rPr lang="en-US" sz="1200" dirty="0">
                <a:solidFill>
                  <a:schemeClr val="tx2"/>
                </a:solidFill>
              </a:rPr>
              <a:t> Economics </a:t>
            </a:r>
            <a:r>
              <a:rPr lang="en-US" sz="1200" dirty="0" err="1">
                <a:solidFill>
                  <a:schemeClr val="tx2"/>
                </a:solidFill>
              </a:rPr>
              <a:t>Honours</a:t>
            </a:r>
            <a:r>
              <a:rPr lang="en-US" sz="1200" dirty="0">
                <a:solidFill>
                  <a:schemeClr val="tx2"/>
                </a:solidFill>
              </a:rPr>
              <a:t> (University of Calcutta)</a:t>
            </a: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dirty="0" err="1">
                <a:solidFill>
                  <a:schemeClr val="tx2"/>
                </a:solidFill>
              </a:rPr>
              <a:t>M.Sc</a:t>
            </a:r>
            <a:r>
              <a:rPr lang="en-US" sz="1200" dirty="0">
                <a:solidFill>
                  <a:schemeClr val="tx2"/>
                </a:solidFill>
              </a:rPr>
              <a:t> Financial Economics (Gokhale Institute of Politics &amp; Economics)</a:t>
            </a: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dirty="0">
                <a:solidFill>
                  <a:schemeClr val="tx2"/>
                </a:solidFill>
              </a:rPr>
              <a:t>Software Utilities: MS Office, R (Beginner), STATA (Beginner), Python (Beginner), Machine Learning Algorithms (Both Supervised &amp; Unsupervised Learning), FSMT, Power Bi (Beginner), </a:t>
            </a:r>
            <a:r>
              <a:rPr lang="en-US" sz="1200" dirty="0" err="1">
                <a:solidFill>
                  <a:schemeClr val="tx2"/>
                </a:solidFill>
              </a:rPr>
              <a:t>Mlflow</a:t>
            </a:r>
            <a:r>
              <a:rPr lang="en-US" sz="1200" dirty="0">
                <a:solidFill>
                  <a:schemeClr val="tx2"/>
                </a:solidFill>
              </a:rPr>
              <a:t>, Model Retraining.</a:t>
            </a:r>
          </a:p>
          <a:p>
            <a:pPr marL="171450" indent="-171450" fontAlgn="base">
              <a:lnSpc>
                <a:spcPct val="130000"/>
              </a:lnSpc>
              <a:spcBef>
                <a:spcPct val="0"/>
              </a:spcBef>
              <a:spcAft>
                <a:spcPts val="400"/>
              </a:spcAft>
              <a:buClr>
                <a:schemeClr val="tx1"/>
              </a:buClr>
              <a:buFont typeface="Arial" panose="020B0604020202020204" pitchFamily="34" charset="0"/>
              <a:buChar char="•"/>
              <a:defRPr/>
            </a:pPr>
            <a:endParaRPr lang="en-US" sz="1200" dirty="0">
              <a:solidFill>
                <a:schemeClr val="tx2"/>
              </a:solidFill>
            </a:endParaRPr>
          </a:p>
        </p:txBody>
      </p:sp>
      <p:sp>
        <p:nvSpPr>
          <p:cNvPr id="39" name="TextBox 38"/>
          <p:cNvSpPr txBox="1"/>
          <p:nvPr/>
        </p:nvSpPr>
        <p:spPr>
          <a:xfrm>
            <a:off x="2751278" y="2489233"/>
            <a:ext cx="9281160" cy="276999"/>
          </a:xfrm>
          <a:prstGeom prst="rect">
            <a:avLst/>
          </a:prstGeom>
          <a:solidFill>
            <a:schemeClr val="bg2">
              <a:lumMod val="95000"/>
            </a:schemeClr>
          </a:solidFill>
        </p:spPr>
        <p:txBody>
          <a:bodyPr wrap="square" rtlCol="0">
            <a:spAutoFit/>
          </a:bodyPr>
          <a:lstStyle/>
          <a:p>
            <a:r>
              <a:rPr lang="en-US" sz="1200" b="1" dirty="0"/>
              <a:t>Academic Projects </a:t>
            </a:r>
            <a:endParaRPr lang="en-US" sz="1200" b="1" dirty="0">
              <a:solidFill>
                <a:schemeClr val="accent4"/>
              </a:solidFill>
            </a:endParaRPr>
          </a:p>
        </p:txBody>
      </p:sp>
      <p:sp>
        <p:nvSpPr>
          <p:cNvPr id="40" name="TextBox 39"/>
          <p:cNvSpPr txBox="1"/>
          <p:nvPr/>
        </p:nvSpPr>
        <p:spPr>
          <a:xfrm>
            <a:off x="2751277" y="1068131"/>
            <a:ext cx="9281160" cy="286036"/>
          </a:xfrm>
          <a:prstGeom prst="rect">
            <a:avLst/>
          </a:prstGeom>
          <a:solidFill>
            <a:schemeClr val="bg2">
              <a:lumMod val="95000"/>
            </a:schemeClr>
          </a:solidFill>
        </p:spPr>
        <p:txBody>
          <a:bodyPr wrap="square" rtlCol="0">
            <a:spAutoFit/>
          </a:bodyPr>
          <a:lstStyle/>
          <a:p>
            <a:r>
              <a:rPr lang="en-US" sz="1200" b="1" dirty="0"/>
              <a:t>Experience : &lt;1 Years</a:t>
            </a:r>
            <a:endParaRPr lang="en-US" sz="1200" b="1" dirty="0">
              <a:solidFill>
                <a:schemeClr val="accent4"/>
              </a:solidFill>
            </a:endParaRPr>
          </a:p>
        </p:txBody>
      </p:sp>
      <p:sp>
        <p:nvSpPr>
          <p:cNvPr id="12" name="TextBox 11">
            <a:extLst>
              <a:ext uri="{FF2B5EF4-FFF2-40B4-BE49-F238E27FC236}">
                <a16:creationId xmlns:a16="http://schemas.microsoft.com/office/drawing/2014/main" id="{340683A0-784F-4220-8352-FBBD385603D2}"/>
              </a:ext>
            </a:extLst>
          </p:cNvPr>
          <p:cNvSpPr txBox="1"/>
          <p:nvPr/>
        </p:nvSpPr>
        <p:spPr>
          <a:xfrm>
            <a:off x="2718090" y="5096859"/>
            <a:ext cx="9281160" cy="276999"/>
          </a:xfrm>
          <a:prstGeom prst="rect">
            <a:avLst/>
          </a:prstGeom>
          <a:solidFill>
            <a:schemeClr val="bg2">
              <a:lumMod val="95000"/>
            </a:schemeClr>
          </a:solidFill>
        </p:spPr>
        <p:txBody>
          <a:bodyPr wrap="square" rtlCol="0">
            <a:spAutoFit/>
          </a:bodyPr>
          <a:lstStyle/>
          <a:p>
            <a:r>
              <a:rPr lang="en-US" sz="1200" b="1" dirty="0"/>
              <a:t>Academic and Professional Certifications </a:t>
            </a:r>
            <a:endParaRPr lang="en-US" sz="1200" b="1" dirty="0">
              <a:solidFill>
                <a:schemeClr val="accent4"/>
              </a:solidFill>
            </a:endParaRPr>
          </a:p>
        </p:txBody>
      </p:sp>
      <p:pic>
        <p:nvPicPr>
          <p:cNvPr id="5" name="Picture 4">
            <a:extLst>
              <a:ext uri="{FF2B5EF4-FFF2-40B4-BE49-F238E27FC236}">
                <a16:creationId xmlns:a16="http://schemas.microsoft.com/office/drawing/2014/main" id="{76C4ED8D-63D3-478C-91DA-FD8D2782F349}"/>
              </a:ext>
            </a:extLst>
          </p:cNvPr>
          <p:cNvPicPr>
            <a:picLocks noChangeAspect="1"/>
          </p:cNvPicPr>
          <p:nvPr/>
        </p:nvPicPr>
        <p:blipFill>
          <a:blip r:embed="rId3"/>
          <a:stretch>
            <a:fillRect/>
          </a:stretch>
        </p:blipFill>
        <p:spPr>
          <a:xfrm>
            <a:off x="21507" y="1068131"/>
            <a:ext cx="2713294" cy="2713294"/>
          </a:xfrm>
          <a:prstGeom prst="rect">
            <a:avLst/>
          </a:prstGeom>
        </p:spPr>
      </p:pic>
    </p:spTree>
    <p:extLst>
      <p:ext uri="{BB962C8B-B14F-4D97-AF65-F5344CB8AC3E}">
        <p14:creationId xmlns:p14="http://schemas.microsoft.com/office/powerpoint/2010/main" val="3848006528"/>
      </p:ext>
    </p:extLst>
  </p:cSld>
  <p:clrMapOvr>
    <a:masterClrMapping/>
  </p:clrMapOvr>
</p:sld>
</file>

<file path=ppt/theme/theme1.xml><?xml version="1.0" encoding="utf-8"?>
<a:theme xmlns:a="http://schemas.openxmlformats.org/drawingml/2006/main" name="1_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63B3DEE5-94B7-461B-A428-BE662FC5D0B6}" vid="{2B0E6B86-25F5-44BC-B722-2DFC0950B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6C446E6A7804DB4FF2EC66B021BA1" ma:contentTypeVersion="9" ma:contentTypeDescription="Create a new document." ma:contentTypeScope="" ma:versionID="686968f7537ea99f090808ac85a01abd">
  <xsd:schema xmlns:xsd="http://www.w3.org/2001/XMLSchema" xmlns:xs="http://www.w3.org/2001/XMLSchema" xmlns:p="http://schemas.microsoft.com/office/2006/metadata/properties" xmlns:ns3="ed4c6e7c-225b-49ce-b599-fc052c85d225" xmlns:ns4="ef5c6067-480d-4aed-9e2f-8adcf697c3b0" targetNamespace="http://schemas.microsoft.com/office/2006/metadata/properties" ma:root="true" ma:fieldsID="ac9f2cb76b466b416dc6bf477a9eaabb" ns3:_="" ns4:_="">
    <xsd:import namespace="ed4c6e7c-225b-49ce-b599-fc052c85d225"/>
    <xsd:import namespace="ef5c6067-480d-4aed-9e2f-8adcf697c3b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c6e7c-225b-49ce-b599-fc052c85d2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5c6067-480d-4aed-9e2f-8adcf697c3b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F38958-18FF-47BF-A116-14D225215428}">
  <ds:schemaRefs>
    <ds:schemaRef ds:uri="ef5c6067-480d-4aed-9e2f-8adcf697c3b0"/>
    <ds:schemaRef ds:uri="http://schemas.microsoft.com/office/2006/documentManagement/types"/>
    <ds:schemaRef ds:uri="http://purl.org/dc/elements/1.1/"/>
    <ds:schemaRef ds:uri="http://www.w3.org/XML/1998/namespace"/>
    <ds:schemaRef ds:uri="http://schemas.openxmlformats.org/package/2006/metadata/core-properties"/>
    <ds:schemaRef ds:uri="http://purl.org/dc/dcmitype/"/>
    <ds:schemaRef ds:uri="ed4c6e7c-225b-49ce-b599-fc052c85d225"/>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B214A06-4CC9-42FC-86DB-307C287F6532}">
  <ds:schemaRefs>
    <ds:schemaRef ds:uri="http://schemas.microsoft.com/sharepoint/v3/contenttype/forms"/>
  </ds:schemaRefs>
</ds:datastoreItem>
</file>

<file path=customXml/itemProps3.xml><?xml version="1.0" encoding="utf-8"?>
<ds:datastoreItem xmlns:ds="http://schemas.openxmlformats.org/officeDocument/2006/customXml" ds:itemID="{0961D119-0C22-4D62-9EFC-286E4BF1B5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4c6e7c-225b-49ce-b599-fc052c85d225"/>
    <ds:schemaRef ds:uri="ef5c6067-480d-4aed-9e2f-8adcf697c3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EXL Powerpoint Template (2)</Template>
  <TotalTime>1170</TotalTime>
  <Words>619</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System Font Regular</vt:lpstr>
      <vt:lpstr>1_Office Theme</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60pt</dc:title>
  <dc:creator>Apurva Kumar</dc:creator>
  <cp:lastModifiedBy>Naman Banthia</cp:lastModifiedBy>
  <cp:revision>95</cp:revision>
  <dcterms:created xsi:type="dcterms:W3CDTF">2021-09-21T13:21:59Z</dcterms:created>
  <dcterms:modified xsi:type="dcterms:W3CDTF">2024-01-05T03:46:29Z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0x010100B746C446E6A7804DB4FF2EC66B021BA1</vt:lpwstr>
  </property>
</Properties>
</file>