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c989bbc1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c989bbc1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c989bbc1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c989bbc1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c989bbc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c989bbc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c989bbc1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c989bbc1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c989bbc1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c989bbc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c989bbc1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c989bbc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bf68462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bf68462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nvSpPr>
        <p:spPr>
          <a:xfrm>
            <a:off x="228000" y="173000"/>
            <a:ext cx="8688000" cy="10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Review Paper: </a:t>
            </a:r>
            <a:endParaRPr b="1" sz="1800">
              <a:solidFill>
                <a:schemeClr val="dk1"/>
              </a:solidFill>
            </a:endParaRPr>
          </a:p>
          <a:p>
            <a:pPr indent="0" lvl="0" marL="0" rtl="0" algn="l">
              <a:spcBef>
                <a:spcPts val="0"/>
              </a:spcBef>
              <a:spcAft>
                <a:spcPts val="0"/>
              </a:spcAft>
              <a:buNone/>
            </a:pPr>
            <a:r>
              <a:rPr b="1" lang="en" sz="1800">
                <a:solidFill>
                  <a:schemeClr val="dk1"/>
                </a:solidFill>
              </a:rPr>
              <a:t>Predicting clinical outcomes using artificial intelligence and machine learning in neonatal intensive care units</a:t>
            </a:r>
            <a:endParaRPr b="1"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55" name="Google Shape;55;p13"/>
          <p:cNvSpPr txBox="1"/>
          <p:nvPr/>
        </p:nvSpPr>
        <p:spPr>
          <a:xfrm>
            <a:off x="228000" y="1879750"/>
            <a:ext cx="4058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paper discusses the role of artificial intelligence (AI) and machine learning (ML) in neonatal intensive care units (NICU) while also provide insights into how AI and ML can enhance predictive capabilities and improve clinical outcomes in the NICU setting</a:t>
            </a:r>
            <a:endParaRPr sz="1800">
              <a:solidFill>
                <a:schemeClr val="dk1"/>
              </a:solidFill>
            </a:endParaRPr>
          </a:p>
        </p:txBody>
      </p:sp>
      <p:pic>
        <p:nvPicPr>
          <p:cNvPr id="56" name="Google Shape;56;p13"/>
          <p:cNvPicPr preferRelativeResize="0"/>
          <p:nvPr/>
        </p:nvPicPr>
        <p:blipFill>
          <a:blip r:embed="rId3">
            <a:alphaModFix/>
          </a:blip>
          <a:stretch>
            <a:fillRect/>
          </a:stretch>
        </p:blipFill>
        <p:spPr>
          <a:xfrm>
            <a:off x="4572000" y="1170225"/>
            <a:ext cx="4358550" cy="3454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AI and ML in NICU</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AI in NICU involves machines learning, reasoning, and predicting clinical outcomes based on a prior knowledge or learned associations from large quantities of neonatal data.</a:t>
            </a:r>
            <a:endParaRPr/>
          </a:p>
          <a:p>
            <a:pPr indent="-342900" lvl="0" marL="457200" rtl="0" algn="l">
              <a:spcBef>
                <a:spcPts val="0"/>
              </a:spcBef>
              <a:spcAft>
                <a:spcPts val="0"/>
              </a:spcAft>
              <a:buSzPts val="1800"/>
              <a:buChar char="●"/>
            </a:pPr>
            <a:r>
              <a:rPr lang="en"/>
              <a:t>The paper outlines various AI techniques, including search strategies, statistical techniques, symbolic and logical reasoning, biological behavior-based modeling, and ML applied to EMR data.</a:t>
            </a:r>
            <a:endParaRPr/>
          </a:p>
          <a:p>
            <a:pPr indent="-342900" lvl="0" marL="457200" rtl="0" algn="l">
              <a:spcBef>
                <a:spcPts val="0"/>
              </a:spcBef>
              <a:spcAft>
                <a:spcPts val="0"/>
              </a:spcAft>
              <a:buSzPts val="1800"/>
              <a:buChar char="●"/>
            </a:pPr>
            <a:r>
              <a:rPr lang="en"/>
              <a:t>The paper discusses three ML learning approaches: supervised, unsupervised, and reinforcement learning:</a:t>
            </a:r>
            <a:endParaRPr/>
          </a:p>
          <a:p>
            <a:pPr indent="-317500" lvl="1" marL="914400" rtl="0" algn="l">
              <a:spcBef>
                <a:spcPts val="0"/>
              </a:spcBef>
              <a:spcAft>
                <a:spcPts val="0"/>
              </a:spcAft>
              <a:buSzPts val="1400"/>
              <a:buChar char="○"/>
            </a:pPr>
            <a:r>
              <a:rPr lang="en"/>
              <a:t>supervised learning involves training the model on labeled datasets</a:t>
            </a:r>
            <a:endParaRPr/>
          </a:p>
          <a:p>
            <a:pPr indent="-317500" lvl="1" marL="914400" rtl="0" algn="l">
              <a:spcBef>
                <a:spcPts val="0"/>
              </a:spcBef>
              <a:spcAft>
                <a:spcPts val="0"/>
              </a:spcAft>
              <a:buSzPts val="1400"/>
              <a:buChar char="○"/>
            </a:pPr>
            <a:r>
              <a:rPr lang="en"/>
              <a:t>unsupervised learning identifies patterns without labeled outcomes</a:t>
            </a:r>
            <a:endParaRPr/>
          </a:p>
          <a:p>
            <a:pPr indent="-317500" lvl="1" marL="914400" rtl="0" algn="l">
              <a:spcBef>
                <a:spcPts val="0"/>
              </a:spcBef>
              <a:spcAft>
                <a:spcPts val="0"/>
              </a:spcAft>
              <a:buSzPts val="1400"/>
              <a:buChar char="○"/>
            </a:pPr>
            <a:r>
              <a:rPr lang="en"/>
              <a:t>reinforcement learning uses reward and punishment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Models:</a:t>
            </a:r>
            <a:endParaRPr/>
          </a:p>
        </p:txBody>
      </p:sp>
      <p:sp>
        <p:nvSpPr>
          <p:cNvPr id="68" name="Google Shape;68;p15"/>
          <p:cNvSpPr txBox="1"/>
          <p:nvPr>
            <p:ph idx="1" type="body"/>
          </p:nvPr>
        </p:nvSpPr>
        <p:spPr>
          <a:xfrm>
            <a:off x="311700" y="1152475"/>
            <a:ext cx="8520600" cy="426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Studies predicting mortality and morbidities used demographic and clinical data, along with laboratory, physiological monitoring, and imaging data.</a:t>
            </a:r>
            <a:endParaRPr/>
          </a:p>
          <a:p>
            <a:pPr indent="-342900" lvl="0" marL="457200" rtl="0" algn="l">
              <a:spcBef>
                <a:spcPts val="1200"/>
              </a:spcBef>
              <a:spcAft>
                <a:spcPts val="0"/>
              </a:spcAft>
              <a:buSzPts val="1800"/>
              <a:buChar char="●"/>
            </a:pPr>
            <a:r>
              <a:rPr lang="en"/>
              <a:t>A total of 871 articles were collected.</a:t>
            </a:r>
            <a:endParaRPr/>
          </a:p>
          <a:p>
            <a:pPr indent="-342900" lvl="0" marL="457200" rtl="0" algn="l">
              <a:spcBef>
                <a:spcPts val="0"/>
              </a:spcBef>
              <a:spcAft>
                <a:spcPts val="0"/>
              </a:spcAft>
              <a:buSzPts val="1800"/>
              <a:buChar char="●"/>
            </a:pPr>
            <a:r>
              <a:rPr lang="en"/>
              <a:t>After excluding duplicates, 792 documents were screened.</a:t>
            </a:r>
            <a:endParaRPr/>
          </a:p>
          <a:p>
            <a:pPr indent="-342900" lvl="0" marL="457200" rtl="0" algn="l">
              <a:spcBef>
                <a:spcPts val="0"/>
              </a:spcBef>
              <a:spcAft>
                <a:spcPts val="0"/>
              </a:spcAft>
              <a:buSzPts val="1800"/>
              <a:buChar char="●"/>
            </a:pPr>
            <a:r>
              <a:rPr lang="en"/>
              <a:t>731 articles were removed based on exclusion criteria.</a:t>
            </a:r>
            <a:endParaRPr/>
          </a:p>
          <a:p>
            <a:pPr indent="-342900" lvl="0" marL="457200" rtl="0" algn="l">
              <a:spcBef>
                <a:spcPts val="0"/>
              </a:spcBef>
              <a:spcAft>
                <a:spcPts val="0"/>
              </a:spcAft>
              <a:buSzPts val="1800"/>
              <a:buChar char="●"/>
            </a:pPr>
            <a:r>
              <a:rPr lang="en"/>
              <a:t>The review included 61 articles that met the inclusion criteria.</a:t>
            </a:r>
            <a:endParaRPr/>
          </a:p>
          <a:p>
            <a:pPr indent="0" lvl="0" marL="0" rtl="0" algn="l">
              <a:spcBef>
                <a:spcPts val="1200"/>
              </a:spcBef>
              <a:spcAft>
                <a:spcPts val="0"/>
              </a:spcAft>
              <a:buClr>
                <a:schemeClr val="dk1"/>
              </a:buClr>
              <a:buSzPts val="1100"/>
              <a:buFont typeface="Arial"/>
              <a:buNone/>
            </a:pPr>
            <a:r>
              <a:rPr lang="en"/>
              <a:t>Length of stay (LOS) studies focused on maternal and admission parameters from electronic medical record (EMR) data.</a:t>
            </a:r>
            <a:endParaRPr/>
          </a:p>
          <a:p>
            <a:pPr indent="0" lvl="0" marL="0" rtl="0" algn="l">
              <a:spcBef>
                <a:spcPts val="1200"/>
              </a:spcBef>
              <a:spcAft>
                <a:spcPts val="0"/>
              </a:spcAft>
              <a:buClr>
                <a:schemeClr val="dk1"/>
              </a:buClr>
              <a:buSzPts val="1100"/>
              <a:buFont typeface="Arial"/>
              <a:buNone/>
            </a:pPr>
            <a:r>
              <a:rPr lang="en"/>
              <a:t>Most studies used regression, with few incorporating machine learning (ML) models.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Hypothesis</a:t>
            </a:r>
            <a:endParaRPr/>
          </a:p>
        </p:txBody>
      </p:sp>
      <p:sp>
        <p:nvSpPr>
          <p:cNvPr id="74" name="Google Shape;74;p16"/>
          <p:cNvSpPr txBox="1"/>
          <p:nvPr>
            <p:ph idx="1" type="body"/>
          </p:nvPr>
        </p:nvSpPr>
        <p:spPr>
          <a:xfrm>
            <a:off x="311700" y="1152475"/>
            <a:ext cx="38487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The systematic review follows the Preferred Reporting Items for Systematic Reviews and Meta-Analyses (PRISMA) protocol and includes neonatal studies related to the prediction of morbidities, mortality, or LOS.</a:t>
            </a:r>
            <a:endParaRPr/>
          </a:p>
          <a:p>
            <a:pPr indent="-317182" lvl="0" marL="457200" rtl="0" algn="l">
              <a:spcBef>
                <a:spcPts val="0"/>
              </a:spcBef>
              <a:spcAft>
                <a:spcPts val="0"/>
              </a:spcAft>
              <a:buSzPct val="100000"/>
              <a:buChar char="●"/>
            </a:pPr>
            <a:r>
              <a:rPr lang="en"/>
              <a:t>Hypothesis 1: whether models utilizing multiple data categories would perform better than models using a single data category.</a:t>
            </a:r>
            <a:endParaRPr/>
          </a:p>
          <a:p>
            <a:pPr indent="-317182" lvl="0" marL="457200" rtl="0" algn="l">
              <a:spcBef>
                <a:spcPts val="0"/>
              </a:spcBef>
              <a:spcAft>
                <a:spcPts val="0"/>
              </a:spcAft>
              <a:buSzPct val="100000"/>
              <a:buChar char="●"/>
            </a:pPr>
            <a:r>
              <a:rPr lang="en"/>
              <a:t>Hypothesis 2: whether the model was dynamic in nature, meaning whether the model can improve with more data.</a:t>
            </a:r>
            <a:endParaRPr/>
          </a:p>
        </p:txBody>
      </p:sp>
      <p:pic>
        <p:nvPicPr>
          <p:cNvPr id="75" name="Google Shape;75;p16"/>
          <p:cNvPicPr preferRelativeResize="0"/>
          <p:nvPr/>
        </p:nvPicPr>
        <p:blipFill>
          <a:blip r:embed="rId3">
            <a:alphaModFix/>
          </a:blip>
          <a:stretch>
            <a:fillRect/>
          </a:stretch>
        </p:blipFill>
        <p:spPr>
          <a:xfrm>
            <a:off x="4312800" y="1170125"/>
            <a:ext cx="4678801" cy="32939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Hypothesis 1:</a:t>
            </a:r>
            <a:endParaRPr/>
          </a:p>
          <a:p>
            <a:pPr indent="-317500" lvl="1" marL="914400" rtl="0" algn="l">
              <a:spcBef>
                <a:spcPts val="0"/>
              </a:spcBef>
              <a:spcAft>
                <a:spcPts val="0"/>
              </a:spcAft>
              <a:buSzPts val="1400"/>
              <a:buChar char="○"/>
            </a:pPr>
            <a:r>
              <a:rPr lang="en"/>
              <a:t>The text mentions that the comparison with respect to this hypothesis was not feasible for Length of Stay (LOS) studies because all LOS studies had a single data source.</a:t>
            </a:r>
            <a:endParaRPr/>
          </a:p>
          <a:p>
            <a:pPr indent="-342900" lvl="0" marL="457200" rtl="0" algn="l">
              <a:spcBef>
                <a:spcPts val="0"/>
              </a:spcBef>
              <a:spcAft>
                <a:spcPts val="0"/>
              </a:spcAft>
              <a:buSzPts val="1800"/>
              <a:buChar char="●"/>
            </a:pPr>
            <a:r>
              <a:rPr lang="en"/>
              <a:t>Hypothesis 2:</a:t>
            </a:r>
            <a:endParaRPr/>
          </a:p>
          <a:p>
            <a:pPr indent="-317500" lvl="1" marL="914400" rtl="0" algn="l">
              <a:spcBef>
                <a:spcPts val="0"/>
              </a:spcBef>
              <a:spcAft>
                <a:spcPts val="0"/>
              </a:spcAft>
              <a:buSzPts val="1400"/>
              <a:buChar char="○"/>
            </a:pPr>
            <a:r>
              <a:rPr lang="en"/>
              <a:t>The text suggests that the static models had an average reported Receiver Operating Characteristic (ROC) of 89.9%, compared to 88% in dynamic models.</a:t>
            </a:r>
            <a:endParaRPr/>
          </a:p>
          <a:p>
            <a:pPr indent="-317500" lvl="1" marL="914400" rtl="0" algn="l">
              <a:spcBef>
                <a:spcPts val="0"/>
              </a:spcBef>
              <a:spcAft>
                <a:spcPts val="0"/>
              </a:spcAft>
              <a:buSzPts val="1400"/>
              <a:buChar char="○"/>
            </a:pPr>
            <a:r>
              <a:rPr lang="en"/>
              <a:t>ML-based models, which primarily used three data sources, were noted to be limited by recurrent missingness in medical data, explaining the lower ROC of 87%.</a:t>
            </a:r>
            <a:endParaRPr/>
          </a:p>
          <a:p>
            <a:pPr indent="-342900" lvl="0" marL="457200" rtl="0" algn="l">
              <a:spcBef>
                <a:spcPts val="0"/>
              </a:spcBef>
              <a:spcAft>
                <a:spcPts val="0"/>
              </a:spcAft>
              <a:buSzPts val="1800"/>
              <a:buChar char="●"/>
            </a:pPr>
            <a:r>
              <a:rPr lang="en"/>
              <a:t>While the text provides information on the average reported ROC scores for different types of models and data sources, it does not explicitly state whether the hypotheses were accepted or rejected.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6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Limitations/Gaps:</a:t>
            </a:r>
            <a:endParaRPr/>
          </a:p>
        </p:txBody>
      </p:sp>
      <p:sp>
        <p:nvSpPr>
          <p:cNvPr id="87" name="Google Shape;87;p18"/>
          <p:cNvSpPr txBox="1"/>
          <p:nvPr>
            <p:ph idx="1" type="body"/>
          </p:nvPr>
        </p:nvSpPr>
        <p:spPr>
          <a:xfrm>
            <a:off x="311700" y="734600"/>
            <a:ext cx="8520600" cy="441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Regression Models and Metric Variations:</a:t>
            </a:r>
            <a:endParaRPr/>
          </a:p>
          <a:p>
            <a:pPr indent="-342900" lvl="0" marL="457200" rtl="0" algn="l">
              <a:spcBef>
                <a:spcPts val="1200"/>
              </a:spcBef>
              <a:spcAft>
                <a:spcPts val="0"/>
              </a:spcAft>
              <a:buSzPts val="1800"/>
              <a:buChar char="●"/>
            </a:pPr>
            <a:r>
              <a:rPr lang="en"/>
              <a:t>Most models use linear regression despite the </a:t>
            </a:r>
            <a:r>
              <a:rPr lang="en"/>
              <a:t>nonlinear</a:t>
            </a:r>
            <a:r>
              <a:rPr lang="en"/>
              <a:t> nature of physiological data.</a:t>
            </a:r>
            <a:endParaRPr/>
          </a:p>
          <a:p>
            <a:pPr indent="-342900" lvl="0" marL="457200" rtl="0" algn="l">
              <a:spcBef>
                <a:spcPts val="0"/>
              </a:spcBef>
              <a:spcAft>
                <a:spcPts val="0"/>
              </a:spcAft>
              <a:buSzPts val="1800"/>
              <a:buChar char="●"/>
            </a:pPr>
            <a:r>
              <a:rPr lang="en"/>
              <a:t>Variation in performance metrics hinders direct model comparisons.</a:t>
            </a:r>
            <a:endParaRPr/>
          </a:p>
          <a:p>
            <a:pPr indent="0" lvl="0" marL="0" rtl="0" algn="l">
              <a:spcBef>
                <a:spcPts val="1200"/>
              </a:spcBef>
              <a:spcAft>
                <a:spcPts val="0"/>
              </a:spcAft>
              <a:buNone/>
            </a:pPr>
            <a:r>
              <a:rPr lang="en"/>
              <a:t>Missing Data and Privacy Issues:</a:t>
            </a:r>
            <a:endParaRPr/>
          </a:p>
          <a:p>
            <a:pPr indent="-342900" lvl="0" marL="457200" rtl="0" algn="l">
              <a:spcBef>
                <a:spcPts val="1200"/>
              </a:spcBef>
              <a:spcAft>
                <a:spcPts val="0"/>
              </a:spcAft>
              <a:buSzPts val="1800"/>
              <a:buChar char="●"/>
            </a:pPr>
            <a:r>
              <a:rPr lang="en"/>
              <a:t>Neonatal time series data is often missing during various NICU activities.</a:t>
            </a:r>
            <a:endParaRPr/>
          </a:p>
          <a:p>
            <a:pPr indent="-342900" lvl="0" marL="457200" rtl="0" algn="l">
              <a:spcBef>
                <a:spcPts val="0"/>
              </a:spcBef>
              <a:spcAft>
                <a:spcPts val="0"/>
              </a:spcAft>
              <a:buSzPts val="1800"/>
              <a:buChar char="●"/>
            </a:pPr>
            <a:r>
              <a:rPr lang="en"/>
              <a:t>Privacy concerns limit the sharing of clinical care data between NICUs.</a:t>
            </a:r>
            <a:endParaRPr/>
          </a:p>
          <a:p>
            <a:pPr indent="0" lvl="0" marL="0" rtl="0" algn="l">
              <a:spcBef>
                <a:spcPts val="1200"/>
              </a:spcBef>
              <a:spcAft>
                <a:spcPts val="0"/>
              </a:spcAft>
              <a:buNone/>
            </a:pPr>
            <a:r>
              <a:rPr lang="en"/>
              <a:t>Device and Code Repository Limitations:</a:t>
            </a:r>
            <a:endParaRPr/>
          </a:p>
          <a:p>
            <a:pPr indent="-342900" lvl="0" marL="457200" rtl="0" algn="l">
              <a:spcBef>
                <a:spcPts val="1200"/>
              </a:spcBef>
              <a:spcAft>
                <a:spcPts val="0"/>
              </a:spcAft>
              <a:buSzPts val="1800"/>
              <a:buChar char="●"/>
            </a:pPr>
            <a:r>
              <a:rPr lang="en"/>
              <a:t>Lack of standardized protocols, technology, and alarm settings in different NICUs.</a:t>
            </a:r>
            <a:endParaRPr/>
          </a:p>
          <a:p>
            <a:pPr indent="-342900" lvl="0" marL="457200" rtl="0" algn="l">
              <a:spcBef>
                <a:spcPts val="0"/>
              </a:spcBef>
              <a:spcAft>
                <a:spcPts val="0"/>
              </a:spcAft>
              <a:buSzPts val="1800"/>
              <a:buChar char="●"/>
            </a:pPr>
            <a:r>
              <a:rPr lang="en"/>
              <a:t>Code repositories for prediction scores are not peer-reviewed.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Future Directions:</a:t>
            </a:r>
            <a:endParaRPr/>
          </a:p>
        </p:txBody>
      </p:sp>
      <p:sp>
        <p:nvSpPr>
          <p:cNvPr id="93" name="Google Shape;93;p19"/>
          <p:cNvSpPr txBox="1"/>
          <p:nvPr>
            <p:ph idx="1" type="body"/>
          </p:nvPr>
        </p:nvSpPr>
        <p:spPr>
          <a:xfrm>
            <a:off x="311700" y="1152475"/>
            <a:ext cx="8520600" cy="395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400"/>
              <a:t>Complete Phenotype Data:</a:t>
            </a:r>
            <a:endParaRPr sz="1400"/>
          </a:p>
          <a:p>
            <a:pPr indent="-317500" lvl="0" marL="457200" rtl="0" algn="l">
              <a:spcBef>
                <a:spcPts val="1200"/>
              </a:spcBef>
              <a:spcAft>
                <a:spcPts val="0"/>
              </a:spcAft>
              <a:buSzPts val="1400"/>
              <a:buChar char="●"/>
            </a:pPr>
            <a:r>
              <a:rPr lang="en" sz="1400"/>
              <a:t>Current research often focuses on individual diseases or organ systems, lacking complete neonatal phenotype data.</a:t>
            </a:r>
            <a:endParaRPr sz="1400"/>
          </a:p>
          <a:p>
            <a:pPr indent="0" lvl="0" marL="0" rtl="0" algn="l">
              <a:spcBef>
                <a:spcPts val="1200"/>
              </a:spcBef>
              <a:spcAft>
                <a:spcPts val="0"/>
              </a:spcAft>
              <a:buClr>
                <a:schemeClr val="dk1"/>
              </a:buClr>
              <a:buSzPts val="1100"/>
              <a:buFont typeface="Arial"/>
              <a:buNone/>
            </a:pPr>
            <a:r>
              <a:rPr lang="en" sz="1400"/>
              <a:t>Noise in NICU Data:</a:t>
            </a:r>
            <a:endParaRPr sz="1400"/>
          </a:p>
          <a:p>
            <a:pPr indent="-317500" lvl="0" marL="457200" rtl="0" algn="l">
              <a:spcBef>
                <a:spcPts val="1200"/>
              </a:spcBef>
              <a:spcAft>
                <a:spcPts val="0"/>
              </a:spcAft>
              <a:buSzPts val="1400"/>
              <a:buChar char="●"/>
            </a:pPr>
            <a:r>
              <a:rPr lang="en" sz="1400"/>
              <a:t>Routine NICU data is noisy, impacting the quality of ML model training.</a:t>
            </a:r>
            <a:endParaRPr sz="1400"/>
          </a:p>
          <a:p>
            <a:pPr indent="0" lvl="0" marL="0" rtl="0" algn="l">
              <a:spcBef>
                <a:spcPts val="1200"/>
              </a:spcBef>
              <a:spcAft>
                <a:spcPts val="0"/>
              </a:spcAft>
              <a:buClr>
                <a:schemeClr val="dk1"/>
              </a:buClr>
              <a:buSzPts val="1100"/>
              <a:buFont typeface="Arial"/>
              <a:buNone/>
            </a:pPr>
            <a:r>
              <a:rPr lang="en" sz="1400"/>
              <a:t>Interdisciplinary Commitment:</a:t>
            </a:r>
            <a:endParaRPr sz="1400"/>
          </a:p>
          <a:p>
            <a:pPr indent="-317500" lvl="0" marL="457200" rtl="0" algn="l">
              <a:spcBef>
                <a:spcPts val="1200"/>
              </a:spcBef>
              <a:spcAft>
                <a:spcPts val="0"/>
              </a:spcAft>
              <a:buSzPts val="1400"/>
              <a:buChar char="●"/>
            </a:pPr>
            <a:r>
              <a:rPr lang="en" sz="1400"/>
              <a:t>Successful AI projects in the NICU require collaboration among multiple stakeholders, including ethics teams, engineers, informaticists, and clinical providers.</a:t>
            </a:r>
            <a:endParaRPr sz="1400"/>
          </a:p>
          <a:p>
            <a:pPr indent="0" lvl="0" marL="0" rtl="0" algn="l">
              <a:spcBef>
                <a:spcPts val="1200"/>
              </a:spcBef>
              <a:spcAft>
                <a:spcPts val="0"/>
              </a:spcAft>
              <a:buClr>
                <a:schemeClr val="dk1"/>
              </a:buClr>
              <a:buSzPts val="1100"/>
              <a:buFont typeface="Arial"/>
              <a:buNone/>
            </a:pPr>
            <a:r>
              <a:rPr lang="en" sz="1400"/>
              <a:t>Incorporating Environmental Data:</a:t>
            </a:r>
            <a:endParaRPr sz="1400"/>
          </a:p>
          <a:p>
            <a:pPr indent="-317500" lvl="0" marL="457200" rtl="0" algn="l">
              <a:spcBef>
                <a:spcPts val="1200"/>
              </a:spcBef>
              <a:spcAft>
                <a:spcPts val="0"/>
              </a:spcAft>
              <a:buSzPts val="1400"/>
              <a:buChar char="●"/>
            </a:pPr>
            <a:r>
              <a:rPr lang="en" sz="1400"/>
              <a:t>Limited use of environmental NICU parameters in prediction models, such as bedside lighting, </a:t>
            </a:r>
            <a:r>
              <a:rPr lang="en" sz="1400"/>
              <a:t>sound conditions, neonatal handling, and video data.</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Sk_learn Python</a:t>
            </a:r>
            <a:endParaRPr/>
          </a:p>
        </p:txBody>
      </p:sp>
      <p:pic>
        <p:nvPicPr>
          <p:cNvPr id="99" name="Google Shape;99;p20"/>
          <p:cNvPicPr preferRelativeResize="0"/>
          <p:nvPr/>
        </p:nvPicPr>
        <p:blipFill>
          <a:blip r:embed="rId3">
            <a:alphaModFix/>
          </a:blip>
          <a:stretch>
            <a:fillRect/>
          </a:stretch>
        </p:blipFill>
        <p:spPr>
          <a:xfrm>
            <a:off x="0" y="1017725"/>
            <a:ext cx="6177001" cy="3422826"/>
          </a:xfrm>
          <a:prstGeom prst="rect">
            <a:avLst/>
          </a:prstGeom>
          <a:noFill/>
          <a:ln>
            <a:noFill/>
          </a:ln>
        </p:spPr>
      </p:pic>
      <p:pic>
        <p:nvPicPr>
          <p:cNvPr id="100" name="Google Shape;100;p20"/>
          <p:cNvPicPr preferRelativeResize="0"/>
          <p:nvPr/>
        </p:nvPicPr>
        <p:blipFill>
          <a:blip r:embed="rId4">
            <a:alphaModFix/>
          </a:blip>
          <a:stretch>
            <a:fillRect/>
          </a:stretch>
        </p:blipFill>
        <p:spPr>
          <a:xfrm>
            <a:off x="6177000" y="1269550"/>
            <a:ext cx="3013825" cy="260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