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font" Target="fonts/Roboto-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1c047b9a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1c047b9a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1c047b9a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1c047b9a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1c047b9a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1c047b9a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1c047b9a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1c047b9a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Designing a bed‐side system</a:t>
            </a:r>
            <a:endParaRPr/>
          </a:p>
          <a:p>
            <a:pPr indent="0" lvl="0" marL="0" rtl="0" algn="l">
              <a:spcBef>
                <a:spcPts val="0"/>
              </a:spcBef>
              <a:spcAft>
                <a:spcPts val="0"/>
              </a:spcAft>
              <a:buNone/>
            </a:pPr>
            <a:r>
              <a:rPr lang="en"/>
              <a:t>for predicting length of stay</a:t>
            </a:r>
            <a:endParaRPr/>
          </a:p>
          <a:p>
            <a:pPr indent="0" lvl="0" marL="0" rtl="0" algn="l">
              <a:spcBef>
                <a:spcPts val="0"/>
              </a:spcBef>
              <a:spcAft>
                <a:spcPts val="0"/>
              </a:spcAft>
              <a:buNone/>
            </a:pPr>
            <a:r>
              <a:rPr lang="en"/>
              <a:t>in a neonatal intensive care unit</a:t>
            </a:r>
            <a:endParaRPr/>
          </a:p>
          <a:p>
            <a:pPr indent="0" lvl="0" marL="0" rtl="0" algn="l">
              <a:spcBef>
                <a:spcPts val="0"/>
              </a:spcBef>
              <a:spcAft>
                <a:spcPts val="0"/>
              </a:spcAft>
              <a:buNone/>
            </a:pPr>
            <a:r>
              <a:t/>
            </a:r>
            <a:endParaRPr/>
          </a:p>
        </p:txBody>
      </p:sp>
      <p:sp>
        <p:nvSpPr>
          <p:cNvPr id="65" name="Google Shape;65;p13"/>
          <p:cNvSpPr txBox="1"/>
          <p:nvPr>
            <p:ph idx="1" type="subTitle"/>
          </p:nvPr>
        </p:nvSpPr>
        <p:spPr>
          <a:xfrm>
            <a:off x="245825" y="235291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Increased length of stay (LOS) in hospital critical care units (CCU) has been associated with adverse events, increased costs, and increased risks of </a:t>
            </a:r>
            <a:r>
              <a:rPr lang="en"/>
              <a:t>mortality</a:t>
            </a:r>
            <a:endParaRPr/>
          </a:p>
          <a:p>
            <a:pPr indent="0" lvl="0" marL="0" rtl="0" algn="l">
              <a:spcBef>
                <a:spcPts val="1200"/>
              </a:spcBef>
              <a:spcAft>
                <a:spcPts val="0"/>
              </a:spcAft>
              <a:buNone/>
            </a:pPr>
            <a:r>
              <a:rPr lang="en"/>
              <a:t>By accurately predicting the LOS we can better account for those risk factors. </a:t>
            </a:r>
            <a:endParaRPr/>
          </a:p>
          <a:p>
            <a:pPr indent="0" lvl="0" marL="0" rtl="0" algn="l">
              <a:spcBef>
                <a:spcPts val="1200"/>
              </a:spcBef>
              <a:spcAft>
                <a:spcPts val="1200"/>
              </a:spcAft>
              <a:buNone/>
            </a:pPr>
            <a:r>
              <a:t/>
            </a:r>
            <a:endParaRPr/>
          </a:p>
        </p:txBody>
      </p:sp>
      <p:pic>
        <p:nvPicPr>
          <p:cNvPr id="72" name="Google Shape;72;p14"/>
          <p:cNvPicPr preferRelativeResize="0"/>
          <p:nvPr/>
        </p:nvPicPr>
        <p:blipFill>
          <a:blip r:embed="rId3">
            <a:alphaModFix/>
          </a:blip>
          <a:stretch>
            <a:fillRect/>
          </a:stretch>
        </p:blipFill>
        <p:spPr>
          <a:xfrm>
            <a:off x="4777125" y="1897350"/>
            <a:ext cx="3706500" cy="29933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 </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523"/>
              <a:buNone/>
            </a:pPr>
            <a:r>
              <a:rPr lang="en" sz="1017"/>
              <a:t>Te data extraction process extracted the information for each patient from the database and aggregated the same with assessment, medication, and nutrition entries. Tis step was performed in Java, and it generated a CSV </a:t>
            </a:r>
            <a:r>
              <a:rPr lang="en" sz="1017"/>
              <a:t>file</a:t>
            </a:r>
            <a:r>
              <a:rPr lang="en" sz="1017"/>
              <a:t> as an output. Te missing data during the study was handled using a four-way approach. (1) System validations: the platform ensured mandatory data entry validations for perinatal and antenatal data such as gestation, APGAR, maternal risk factors, were enforced and </a:t>
            </a:r>
            <a:r>
              <a:rPr lang="en" sz="1017"/>
              <a:t>notifications</a:t>
            </a:r>
            <a:r>
              <a:rPr lang="en" sz="1017"/>
              <a:t> were sent to </a:t>
            </a:r>
            <a:r>
              <a:rPr lang="en" sz="1017"/>
              <a:t>staff</a:t>
            </a:r>
            <a:r>
              <a:rPr lang="en" sz="1017"/>
              <a:t> in case of missing data. Te platform also implemented the medication guideline for the drugs present in the NeoFax system to recommend the correct dosage and frequency of the prescribed medications. (2) Review meetings: regular review meetings with departmental </a:t>
            </a:r>
            <a:r>
              <a:rPr lang="en" sz="1017"/>
              <a:t>staff</a:t>
            </a:r>
            <a:r>
              <a:rPr lang="en" sz="1017"/>
              <a:t> ensured the completeness and quality of the entered data in the iNICU platform. (3) Forward </a:t>
            </a:r>
            <a:r>
              <a:rPr lang="en" sz="1017"/>
              <a:t>filing</a:t>
            </a:r>
            <a:r>
              <a:rPr lang="en" sz="1017"/>
              <a:t> data: the missing nutrition orders were forward </a:t>
            </a:r>
            <a:r>
              <a:rPr lang="en" sz="1017"/>
              <a:t>filled</a:t>
            </a:r>
            <a:r>
              <a:rPr lang="en" sz="1017"/>
              <a:t> from previous order till the next order, there was no change in prescribed enteral or parenteral volume, (4) Imputation strategies: some data for out-patients were still missing during the data analysis process which was handled by data imputation strategy of </a:t>
            </a:r>
            <a:r>
              <a:rPr lang="en" sz="1017"/>
              <a:t>filing</a:t>
            </a:r>
            <a:r>
              <a:rPr lang="en" sz="1017"/>
              <a:t> with population mean. Any feld containing more than 10% imputed data was not considered for the LOS prediction model.</a:t>
            </a:r>
            <a:endParaRPr sz="1017"/>
          </a:p>
          <a:p>
            <a:pPr indent="0" lvl="0" marL="0" rtl="0" algn="l">
              <a:spcBef>
                <a:spcPts val="1200"/>
              </a:spcBef>
              <a:spcAft>
                <a:spcPts val="1200"/>
              </a:spcAft>
              <a:buSzPts val="523"/>
              <a:buNone/>
            </a:pPr>
            <a:r>
              <a:t/>
            </a:r>
            <a:endParaRPr sz="617"/>
          </a:p>
        </p:txBody>
      </p:sp>
      <p:pic>
        <p:nvPicPr>
          <p:cNvPr id="79" name="Google Shape;79;p15"/>
          <p:cNvPicPr preferRelativeResize="0"/>
          <p:nvPr/>
        </p:nvPicPr>
        <p:blipFill>
          <a:blip r:embed="rId3">
            <a:alphaModFix/>
          </a:blip>
          <a:stretch>
            <a:fillRect/>
          </a:stretch>
        </p:blipFill>
        <p:spPr>
          <a:xfrm>
            <a:off x="81775" y="1382806"/>
            <a:ext cx="4166400" cy="33711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40881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factors for LOS.</a:t>
            </a:r>
            <a:endParaRPr/>
          </a:p>
        </p:txBody>
      </p:sp>
      <p:sp>
        <p:nvSpPr>
          <p:cNvPr id="85" name="Google Shape;85;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Clinical diagnosis data included information on most frequent cases recorded in NICUs are: (a) hyperbilirubinemia requiring phototherapy, (b) sepsis, (c) respiratory distress including subcategories respiratory distress syndrome, severe respiratory (mechanical ventilation and or surfactant administration), persistent pulmonary hypertension of the newborn (PPHN), pneumothorax, and (d) birth asphyxia.</a:t>
            </a:r>
            <a:endParaRPr/>
          </a:p>
          <a:p>
            <a:pPr indent="0" lvl="0" marL="0" rtl="0" algn="l">
              <a:spcBef>
                <a:spcPts val="1200"/>
              </a:spcBef>
              <a:spcAft>
                <a:spcPts val="0"/>
              </a:spcAft>
              <a:buNone/>
            </a:pPr>
            <a:r>
              <a:rPr lang="en"/>
              <a:t>2.EN/PN orders</a:t>
            </a:r>
            <a:endParaRPr/>
          </a:p>
          <a:p>
            <a:pPr indent="0" lvl="0" marL="0" rtl="0" algn="l">
              <a:spcBef>
                <a:spcPts val="1200"/>
              </a:spcBef>
              <a:spcAft>
                <a:spcPts val="1200"/>
              </a:spcAft>
              <a:buNone/>
            </a:pPr>
            <a:r>
              <a:rPr lang="en"/>
              <a:t>3. Medical orders</a:t>
            </a:r>
            <a:endParaRPr/>
          </a:p>
        </p:txBody>
      </p:sp>
      <p:pic>
        <p:nvPicPr>
          <p:cNvPr id="86" name="Google Shape;86;p16"/>
          <p:cNvPicPr preferRelativeResize="0"/>
          <p:nvPr/>
        </p:nvPicPr>
        <p:blipFill>
          <a:blip r:embed="rId3">
            <a:alphaModFix/>
          </a:blip>
          <a:stretch>
            <a:fillRect/>
          </a:stretch>
        </p:blipFill>
        <p:spPr>
          <a:xfrm>
            <a:off x="208675" y="1108825"/>
            <a:ext cx="3912600" cy="387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92" name="Google Shape;92;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7"/>
          <p:cNvPicPr preferRelativeResize="0"/>
          <p:nvPr/>
        </p:nvPicPr>
        <p:blipFill>
          <a:blip r:embed="rId3">
            <a:alphaModFix/>
          </a:blip>
          <a:stretch>
            <a:fillRect/>
          </a:stretch>
        </p:blipFill>
        <p:spPr>
          <a:xfrm>
            <a:off x="89050" y="1365063"/>
            <a:ext cx="4419600" cy="2648762"/>
          </a:xfrm>
          <a:prstGeom prst="rect">
            <a:avLst/>
          </a:prstGeom>
          <a:noFill/>
          <a:ln>
            <a:noFill/>
          </a:ln>
        </p:spPr>
      </p:pic>
      <p:pic>
        <p:nvPicPr>
          <p:cNvPr id="94" name="Google Shape;94;p17"/>
          <p:cNvPicPr preferRelativeResize="0"/>
          <p:nvPr/>
        </p:nvPicPr>
        <p:blipFill>
          <a:blip r:embed="rId4">
            <a:alphaModFix/>
          </a:blip>
          <a:stretch>
            <a:fillRect/>
          </a:stretch>
        </p:blipFill>
        <p:spPr>
          <a:xfrm>
            <a:off x="5280989" y="117700"/>
            <a:ext cx="3326071"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