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e9b01220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e9b01220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e9b01220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e9b01220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e9b01220b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e9b01220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6ce29a8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6ce29a8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156350" y="990250"/>
            <a:ext cx="6831300" cy="6927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3300"/>
              <a:t>High Definition Phenotype (HDP)</a:t>
            </a:r>
            <a:endParaRPr sz="3300"/>
          </a:p>
        </p:txBody>
      </p:sp>
      <p:sp>
        <p:nvSpPr>
          <p:cNvPr id="55" name="Google Shape;55;p13"/>
          <p:cNvSpPr txBox="1"/>
          <p:nvPr/>
        </p:nvSpPr>
        <p:spPr>
          <a:xfrm>
            <a:off x="8187075" y="53175"/>
            <a:ext cx="8904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Nam</a:t>
            </a:r>
            <a:endParaRPr sz="2200"/>
          </a:p>
        </p:txBody>
      </p:sp>
      <p:sp>
        <p:nvSpPr>
          <p:cNvPr id="56" name="Google Shape;56;p13"/>
          <p:cNvSpPr txBox="1"/>
          <p:nvPr/>
        </p:nvSpPr>
        <p:spPr>
          <a:xfrm>
            <a:off x="385500" y="2070900"/>
            <a:ext cx="8758500" cy="9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Objective: </a:t>
            </a:r>
            <a:r>
              <a:rPr lang="en" sz="2000"/>
              <a:t>to construct the HDP and evaluate its usefulness in predicting neonatal mortality in neonatal intensive care unit (NICU)</a:t>
            </a:r>
            <a:r>
              <a:rPr lang="en" sz="1500">
                <a:solidFill>
                  <a:srgbClr val="E2EEFF"/>
                </a:solidFill>
                <a:latin typeface="Roboto"/>
                <a:ea typeface="Roboto"/>
                <a:cs typeface="Roboto"/>
                <a:sym typeface="Roboto"/>
              </a:rPr>
              <a:t>neonatal intensive care unit</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269250" y="7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62" name="Google Shape;62;p14"/>
          <p:cNvSpPr txBox="1"/>
          <p:nvPr/>
        </p:nvSpPr>
        <p:spPr>
          <a:xfrm>
            <a:off x="57900" y="608400"/>
            <a:ext cx="9028200" cy="4450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Setting</a:t>
            </a:r>
            <a:r>
              <a:rPr lang="en" sz="1300"/>
              <a:t>: the study was conducted in eight </a:t>
            </a:r>
            <a:r>
              <a:rPr b="1" lang="en" sz="1300"/>
              <a:t>Level-3 NICUs</a:t>
            </a:r>
            <a:r>
              <a:rPr lang="en" sz="1300"/>
              <a:t> with similar infrastructure and patient care facilities across India with 1546 patients who were in the NICU for more than 24 hours and had continuous parameters recorded</a:t>
            </a:r>
            <a:endParaRPr sz="1300"/>
          </a:p>
          <a:p>
            <a:pPr indent="-311150" lvl="0" marL="457200" rtl="0" algn="l">
              <a:spcBef>
                <a:spcPts val="0"/>
              </a:spcBef>
              <a:spcAft>
                <a:spcPts val="0"/>
              </a:spcAft>
              <a:buSzPts val="1300"/>
              <a:buChar char="●"/>
            </a:pPr>
            <a:r>
              <a:rPr lang="en" sz="1300"/>
              <a:t>Data were collected through an </a:t>
            </a:r>
            <a:r>
              <a:rPr b="1" lang="en" sz="1300"/>
              <a:t>EMR platform </a:t>
            </a:r>
            <a:r>
              <a:rPr lang="en" sz="1300"/>
              <a:t>to build the HDP time-series data structure</a:t>
            </a:r>
            <a:endParaRPr sz="1300"/>
          </a:p>
          <a:p>
            <a:pPr indent="-311150" lvl="0" marL="457200" rtl="0" algn="l">
              <a:spcBef>
                <a:spcPts val="0"/>
              </a:spcBef>
              <a:spcAft>
                <a:spcPts val="0"/>
              </a:spcAft>
              <a:buClr>
                <a:schemeClr val="dk1"/>
              </a:buClr>
              <a:buSzPts val="1300"/>
              <a:buChar char="●"/>
            </a:pPr>
            <a:r>
              <a:rPr b="1" lang="en" sz="1300">
                <a:solidFill>
                  <a:schemeClr val="dk1"/>
                </a:solidFill>
              </a:rPr>
              <a:t>Deep Learning Models</a:t>
            </a:r>
            <a:r>
              <a:rPr lang="en" sz="1300">
                <a:solidFill>
                  <a:schemeClr val="dk1"/>
                </a:solidFill>
              </a:rPr>
              <a:t>: used two types of models: </a:t>
            </a:r>
            <a:endParaRPr sz="1300">
              <a:solidFill>
                <a:schemeClr val="dk1"/>
              </a:solidFill>
            </a:endParaRPr>
          </a:p>
          <a:p>
            <a:pPr indent="-311150" lvl="1" marL="914400" rtl="0" algn="l">
              <a:spcBef>
                <a:spcPts val="0"/>
              </a:spcBef>
              <a:spcAft>
                <a:spcPts val="0"/>
              </a:spcAft>
              <a:buClr>
                <a:schemeClr val="dk1"/>
              </a:buClr>
              <a:buSzPts val="1300"/>
              <a:buChar char="○"/>
            </a:pPr>
            <a:r>
              <a:rPr b="1" lang="en" sz="1300">
                <a:solidFill>
                  <a:schemeClr val="dk1"/>
                </a:solidFill>
              </a:rPr>
              <a:t>Logistic Regression Model (LRM)</a:t>
            </a:r>
            <a:endParaRPr sz="1300">
              <a:solidFill>
                <a:schemeClr val="dk1"/>
              </a:solidFill>
            </a:endParaRPr>
          </a:p>
          <a:p>
            <a:pPr indent="-311150" lvl="1" marL="914400" rtl="0" algn="l">
              <a:spcBef>
                <a:spcPts val="0"/>
              </a:spcBef>
              <a:spcAft>
                <a:spcPts val="0"/>
              </a:spcAft>
              <a:buClr>
                <a:schemeClr val="dk1"/>
              </a:buClr>
              <a:buSzPts val="1300"/>
              <a:buChar char="○"/>
            </a:pPr>
            <a:r>
              <a:rPr b="1" lang="en" sz="1300">
                <a:solidFill>
                  <a:schemeClr val="dk1"/>
                </a:solidFill>
              </a:rPr>
              <a:t>Long Short Term Memory</a:t>
            </a:r>
            <a:r>
              <a:rPr lang="en" sz="1300">
                <a:solidFill>
                  <a:schemeClr val="dk1"/>
                </a:solidFill>
              </a:rPr>
              <a:t> </a:t>
            </a:r>
            <a:r>
              <a:rPr b="1" lang="en" sz="1300">
                <a:solidFill>
                  <a:schemeClr val="dk1"/>
                </a:solidFill>
              </a:rPr>
              <a:t>LSTM-based deep learning model</a:t>
            </a:r>
            <a:r>
              <a:rPr lang="en" sz="1300">
                <a:solidFill>
                  <a:schemeClr val="dk1"/>
                </a:solidFill>
              </a:rPr>
              <a:t>. LSTMs were chosen due to their success in modeling complex dependencies in time-series data, which is particularly relevant in a clinical setting.</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Model Performance Testing</a:t>
            </a:r>
            <a:r>
              <a:rPr lang="en" sz="1300">
                <a:solidFill>
                  <a:schemeClr val="dk1"/>
                </a:solidFill>
              </a:rPr>
              <a:t>: The study tested the performance of LRM and LSTM models at different time points during a patient's stay to generate prediction models. The models' performance was compared with other severity scores used in NICU settings (SNAPPE, SNAPPE-II, CRIB, and CRIB-II).</a:t>
            </a:r>
            <a:endParaRPr sz="1300">
              <a:solidFill>
                <a:schemeClr val="dk1"/>
              </a:solidFill>
            </a:endParaRPr>
          </a:p>
          <a:p>
            <a:pPr indent="-311150" lvl="0" marL="457200" rtl="0" algn="l">
              <a:spcBef>
                <a:spcPts val="0"/>
              </a:spcBef>
              <a:spcAft>
                <a:spcPts val="0"/>
              </a:spcAft>
              <a:buSzPts val="1300"/>
              <a:buChar char="●"/>
            </a:pPr>
            <a:r>
              <a:rPr b="1" lang="en" sz="1300"/>
              <a:t>Data</a:t>
            </a:r>
            <a:r>
              <a:rPr lang="en" sz="1300"/>
              <a:t>: The study divided data into primary and derived categories. </a:t>
            </a:r>
            <a:endParaRPr sz="1300"/>
          </a:p>
          <a:p>
            <a:pPr indent="-311150" lvl="1" marL="914400" rtl="0" algn="l">
              <a:spcBef>
                <a:spcPts val="0"/>
              </a:spcBef>
              <a:spcAft>
                <a:spcPts val="0"/>
              </a:spcAft>
              <a:buSzPts val="1300"/>
              <a:buChar char="○"/>
            </a:pPr>
            <a:r>
              <a:rPr b="1" lang="en" sz="1300"/>
              <a:t>Primary data</a:t>
            </a:r>
            <a:r>
              <a:rPr lang="en" sz="1300"/>
              <a:t> included well-defined clinical parameters like birth weight, heart rate, temperature, and more. </a:t>
            </a:r>
            <a:endParaRPr sz="1300"/>
          </a:p>
          <a:p>
            <a:pPr indent="-311150" lvl="1" marL="914400" rtl="0" algn="l">
              <a:spcBef>
                <a:spcPts val="0"/>
              </a:spcBef>
              <a:spcAft>
                <a:spcPts val="0"/>
              </a:spcAft>
              <a:buSzPts val="1300"/>
              <a:buChar char="○"/>
            </a:pPr>
            <a:r>
              <a:rPr b="1" lang="en" sz="1300"/>
              <a:t>Derived data</a:t>
            </a:r>
            <a:r>
              <a:rPr lang="en" sz="1300"/>
              <a:t> parameters were extracted from primary data and represented additional information such as trends or variability. Both primary and derived parameters were categorized as:</a:t>
            </a:r>
            <a:endParaRPr sz="1300"/>
          </a:p>
          <a:p>
            <a:pPr indent="-311150" lvl="2" marL="1371600" rtl="0" algn="l">
              <a:spcBef>
                <a:spcPts val="0"/>
              </a:spcBef>
              <a:spcAft>
                <a:spcPts val="0"/>
              </a:spcAft>
              <a:buSzPts val="1300"/>
              <a:buChar char="■"/>
            </a:pPr>
            <a:r>
              <a:rPr b="1" lang="en" sz="1300"/>
              <a:t>Fixed parameters</a:t>
            </a:r>
            <a:r>
              <a:rPr lang="en" sz="1300"/>
              <a:t> don't change during a patient's hospitalization.</a:t>
            </a:r>
            <a:endParaRPr sz="1300"/>
          </a:p>
          <a:p>
            <a:pPr indent="-311150" lvl="2" marL="1371600" rtl="0" algn="l">
              <a:spcBef>
                <a:spcPts val="0"/>
              </a:spcBef>
              <a:spcAft>
                <a:spcPts val="0"/>
              </a:spcAft>
              <a:buSzPts val="1300"/>
              <a:buChar char="■"/>
            </a:pPr>
            <a:r>
              <a:rPr b="1" lang="en" sz="1300"/>
              <a:t>Intermittent parameters</a:t>
            </a:r>
            <a:r>
              <a:rPr lang="en" sz="1300"/>
              <a:t> are collected periodically.</a:t>
            </a:r>
            <a:endParaRPr sz="1300"/>
          </a:p>
          <a:p>
            <a:pPr indent="-311150" lvl="2" marL="1371600" rtl="0" algn="l">
              <a:spcBef>
                <a:spcPts val="0"/>
              </a:spcBef>
              <a:spcAft>
                <a:spcPts val="0"/>
              </a:spcAft>
              <a:buSzPts val="1300"/>
              <a:buChar char="■"/>
            </a:pPr>
            <a:r>
              <a:rPr b="1" lang="en" sz="1300"/>
              <a:t>Continuous parameters</a:t>
            </a:r>
            <a:r>
              <a:rPr lang="en" sz="1300"/>
              <a:t> are fine-grained, time-stamped data.</a:t>
            </a:r>
            <a:endParaRPr sz="1300"/>
          </a:p>
          <a:p>
            <a:pPr indent="-311150" lvl="0" marL="457200" rtl="0" algn="l">
              <a:spcBef>
                <a:spcPts val="0"/>
              </a:spcBef>
              <a:spcAft>
                <a:spcPts val="0"/>
              </a:spcAft>
              <a:buSzPts val="1300"/>
              <a:buChar char="●"/>
            </a:pPr>
            <a:r>
              <a:rPr b="1" lang="en" sz="1300"/>
              <a:t>Model Development</a:t>
            </a:r>
            <a:r>
              <a:rPr lang="en" sz="1300"/>
              <a:t>: The study used a </a:t>
            </a:r>
            <a:r>
              <a:rPr b="1" lang="en" sz="1300"/>
              <a:t>leave-one-out cross-validation strategy</a:t>
            </a:r>
            <a:r>
              <a:rPr lang="en" sz="1300"/>
              <a:t> for both the LRM and LSTM models. </a:t>
            </a:r>
            <a:r>
              <a:rPr b="1" lang="en" sz="1300"/>
              <a:t>Synthetic Minority Oversampling Technique (SMOTE)</a:t>
            </a:r>
            <a:r>
              <a:rPr lang="en" sz="1300"/>
              <a:t> was used to balance the training set for the LRM.</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 name="Shape 66"/>
        <p:cNvGrpSpPr/>
        <p:nvPr/>
      </p:nvGrpSpPr>
      <p:grpSpPr>
        <a:xfrm>
          <a:off x="0" y="0"/>
          <a:ext cx="0" cy="0"/>
          <a:chOff x="0" y="0"/>
          <a:chExt cx="0" cy="0"/>
        </a:xfrm>
      </p:grpSpPr>
      <p:sp>
        <p:nvSpPr>
          <p:cNvPr id="67" name="Google Shape;67;p15"/>
          <p:cNvSpPr txBox="1"/>
          <p:nvPr/>
        </p:nvSpPr>
        <p:spPr>
          <a:xfrm>
            <a:off x="100400" y="115850"/>
            <a:ext cx="4247700" cy="3367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Leave-One-Out Cross-Validation (LOOCV)</a:t>
            </a:r>
            <a:r>
              <a:rPr lang="en" sz="1200"/>
              <a:t>: </a:t>
            </a:r>
            <a:endParaRPr sz="1200"/>
          </a:p>
          <a:p>
            <a:pPr indent="0" lvl="0" marL="0" rtl="0" algn="l">
              <a:spcBef>
                <a:spcPts val="0"/>
              </a:spcBef>
              <a:spcAft>
                <a:spcPts val="0"/>
              </a:spcAft>
              <a:buNone/>
            </a:pPr>
            <a:r>
              <a:rPr lang="en" sz="1200"/>
              <a:t>validation technique used to assess the performance of predictive models.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LOOCV, </a:t>
            </a:r>
            <a:r>
              <a:rPr b="1" lang="en" sz="1200"/>
              <a:t>each data point</a:t>
            </a:r>
            <a:r>
              <a:rPr lang="en" sz="1200"/>
              <a:t> in the dataset is taken as the </a:t>
            </a:r>
            <a:r>
              <a:rPr b="1" lang="en" sz="1200"/>
              <a:t>test set</a:t>
            </a:r>
            <a:r>
              <a:rPr lang="en" sz="1200"/>
              <a:t>, while the </a:t>
            </a:r>
            <a:r>
              <a:rPr b="1" lang="en" sz="1200"/>
              <a:t>remaining data points</a:t>
            </a:r>
            <a:r>
              <a:rPr lang="en" sz="1200"/>
              <a:t> are used as the </a:t>
            </a:r>
            <a:r>
              <a:rPr b="1" lang="en" sz="1200"/>
              <a:t>training set</a:t>
            </a: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model is trained and tested iteratively, with each data point serving as a test point exactly once.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LOOCV is beneficial in scenarios with </a:t>
            </a:r>
            <a:r>
              <a:rPr b="1" lang="en" sz="1200"/>
              <a:t>limited data</a:t>
            </a:r>
            <a:r>
              <a:rPr lang="en" sz="1200"/>
              <a:t>, as it maximizes the use of available data for model evaluation.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It provides a more accurate estimate of how the model is expected to perform on unseen data, as it tests the model against all possible combinations of training and testing sets.</a:t>
            </a:r>
            <a:endParaRPr sz="1200"/>
          </a:p>
        </p:txBody>
      </p:sp>
      <p:sp>
        <p:nvSpPr>
          <p:cNvPr id="68" name="Google Shape;68;p15"/>
          <p:cNvSpPr txBox="1"/>
          <p:nvPr/>
        </p:nvSpPr>
        <p:spPr>
          <a:xfrm>
            <a:off x="4656950" y="115850"/>
            <a:ext cx="4425300" cy="3614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Synthetic Minority Oversampling Technique (SMOTE)</a:t>
            </a:r>
            <a:r>
              <a:rPr lang="en" sz="1200"/>
              <a:t>: i</a:t>
            </a:r>
            <a:r>
              <a:rPr lang="en" sz="1200"/>
              <a:t>s</a:t>
            </a:r>
            <a:r>
              <a:rPr lang="en" sz="1200"/>
              <a:t> a technique used to address class imbalance in the training dataset, particularly when one class (</a:t>
            </a:r>
            <a:r>
              <a:rPr b="1" lang="en" sz="1200"/>
              <a:t>the minority class</a:t>
            </a:r>
            <a:r>
              <a:rPr lang="en" sz="1200"/>
              <a:t>) is underrepresented compared to another class (</a:t>
            </a:r>
            <a:r>
              <a:rPr b="1" lang="en" sz="1200"/>
              <a:t>the majority class</a:t>
            </a: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t>In the context of the LRM model, SMOTE was used to balance the training set by oversampling the minority class. It works by generating synthetic samples for the minority class by interpolating between existing data points. This helps improve the model's performance by </a:t>
            </a:r>
            <a:r>
              <a:rPr b="1" lang="en" sz="1200"/>
              <a:t>reducing the bias</a:t>
            </a:r>
            <a:r>
              <a:rPr lang="en" sz="1200"/>
              <a:t> that can be introduced when one class dominates the training data.</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For example, in a medical context, where the number of patients with a certain condition is much smaller than those without the condition, SMOTE can be applied to create </a:t>
            </a:r>
            <a:r>
              <a:rPr b="1" lang="en" sz="1200"/>
              <a:t>synthetic data point</a:t>
            </a:r>
            <a:r>
              <a:rPr lang="en" sz="1200"/>
              <a:t>s for patients with the condition, making the dataset </a:t>
            </a:r>
            <a:r>
              <a:rPr b="1" lang="en" sz="1200"/>
              <a:t>more balanced</a:t>
            </a:r>
            <a:r>
              <a:rPr lang="en" sz="1200"/>
              <a:t> and ensuring that the model doesn't become biased toward the majority class.</a:t>
            </a:r>
            <a:endParaRPr sz="1200"/>
          </a:p>
          <a:p>
            <a:pPr indent="0" lvl="0" marL="0" rtl="0" algn="l">
              <a:spcBef>
                <a:spcPts val="0"/>
              </a:spcBef>
              <a:spcAft>
                <a:spcPts val="0"/>
              </a:spcAft>
              <a:buNone/>
            </a:pPr>
            <a:r>
              <a:t/>
            </a:r>
            <a:endParaRPr/>
          </a:p>
        </p:txBody>
      </p:sp>
      <p:pic>
        <p:nvPicPr>
          <p:cNvPr id="69" name="Google Shape;69;p15"/>
          <p:cNvPicPr preferRelativeResize="0"/>
          <p:nvPr/>
        </p:nvPicPr>
        <p:blipFill rotWithShape="1">
          <a:blip r:embed="rId3">
            <a:alphaModFix/>
          </a:blip>
          <a:srcRect b="0" l="2133" r="0" t="0"/>
          <a:stretch/>
        </p:blipFill>
        <p:spPr>
          <a:xfrm>
            <a:off x="4745750" y="3776600"/>
            <a:ext cx="4247701" cy="1330875"/>
          </a:xfrm>
          <a:prstGeom prst="rect">
            <a:avLst/>
          </a:prstGeom>
          <a:noFill/>
          <a:ln>
            <a:noFill/>
          </a:ln>
        </p:spPr>
      </p:pic>
      <p:pic>
        <p:nvPicPr>
          <p:cNvPr id="70" name="Google Shape;70;p15"/>
          <p:cNvPicPr preferRelativeResize="0"/>
          <p:nvPr/>
        </p:nvPicPr>
        <p:blipFill rotWithShape="1">
          <a:blip r:embed="rId4">
            <a:alphaModFix/>
          </a:blip>
          <a:srcRect b="0" l="1864" r="0" t="0"/>
          <a:stretch/>
        </p:blipFill>
        <p:spPr>
          <a:xfrm>
            <a:off x="949925" y="3545000"/>
            <a:ext cx="2597925" cy="151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4" name="Shape 74"/>
        <p:cNvGrpSpPr/>
        <p:nvPr/>
      </p:nvGrpSpPr>
      <p:grpSpPr>
        <a:xfrm>
          <a:off x="0" y="0"/>
          <a:ext cx="0" cy="0"/>
          <a:chOff x="0" y="0"/>
          <a:chExt cx="0" cy="0"/>
        </a:xfrm>
      </p:grpSpPr>
      <p:sp>
        <p:nvSpPr>
          <p:cNvPr id="75" name="Google Shape;75;p16"/>
          <p:cNvSpPr txBox="1"/>
          <p:nvPr/>
        </p:nvSpPr>
        <p:spPr>
          <a:xfrm>
            <a:off x="0" y="0"/>
            <a:ext cx="13515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Results</a:t>
            </a:r>
            <a:endParaRPr sz="2500"/>
          </a:p>
        </p:txBody>
      </p:sp>
      <p:sp>
        <p:nvSpPr>
          <p:cNvPr id="76" name="Google Shape;76;p16"/>
          <p:cNvSpPr txBox="1"/>
          <p:nvPr/>
        </p:nvSpPr>
        <p:spPr>
          <a:xfrm>
            <a:off x="84900" y="424775"/>
            <a:ext cx="4301700" cy="46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Ablation experiments</a:t>
            </a:r>
            <a:r>
              <a:rPr lang="en" sz="1200"/>
              <a:t>: were conducted to assess the importance of different types of parameters (fixed, intermittent, and continuous) in predicting outcomes. </a:t>
            </a:r>
            <a:endParaRPr sz="1200"/>
          </a:p>
          <a:p>
            <a:pPr indent="-304800" lvl="0" marL="457200" rtl="0" algn="l">
              <a:spcBef>
                <a:spcPts val="0"/>
              </a:spcBef>
              <a:spcAft>
                <a:spcPts val="0"/>
              </a:spcAft>
              <a:buSzPts val="1200"/>
              <a:buChar char="-"/>
            </a:pPr>
            <a:r>
              <a:rPr lang="en" sz="1200"/>
              <a:t>The results indicated that when </a:t>
            </a:r>
            <a:r>
              <a:rPr b="1" lang="en" sz="1200"/>
              <a:t>continuous parameters</a:t>
            </a:r>
            <a:r>
              <a:rPr lang="en" sz="1200"/>
              <a:t> were considered alone, they exhibited the best predictive performance, with AUC scores of 0.83 for LRM and 0.88 for LSTM. </a:t>
            </a:r>
            <a:endParaRPr sz="1200"/>
          </a:p>
          <a:p>
            <a:pPr indent="-304800" lvl="0" marL="457200" rtl="0" algn="l">
              <a:spcBef>
                <a:spcPts val="0"/>
              </a:spcBef>
              <a:spcAft>
                <a:spcPts val="0"/>
              </a:spcAft>
              <a:buSzPts val="1200"/>
              <a:buChar char="-"/>
            </a:pPr>
            <a:r>
              <a:rPr lang="en" sz="1200"/>
              <a:t>However, a </a:t>
            </a:r>
            <a:r>
              <a:rPr b="1" lang="en" sz="1200"/>
              <a:t>combination of the 3 parameters</a:t>
            </a:r>
            <a:r>
              <a:rPr lang="en" sz="1200"/>
              <a:t> significantly improved the AUC scores to 0.86 for LRM and 0.95 for LSTM. This underlines the significance of considering a comprehensive set of parameters, including both primary and derived data, to enhance predictive accuracy.</a:t>
            </a:r>
            <a:endParaRPr b="1" sz="1200"/>
          </a:p>
          <a:p>
            <a:pPr indent="0" lvl="0" marL="0" rtl="0" algn="l">
              <a:spcBef>
                <a:spcPts val="0"/>
              </a:spcBef>
              <a:spcAft>
                <a:spcPts val="0"/>
              </a:spcAft>
              <a:buNone/>
            </a:pPr>
            <a:r>
              <a:t/>
            </a:r>
            <a:endParaRPr b="1" sz="1200"/>
          </a:p>
          <a:p>
            <a:pPr indent="0" lvl="0" marL="0" rtl="0" algn="l">
              <a:spcBef>
                <a:spcPts val="0"/>
              </a:spcBef>
              <a:spcAft>
                <a:spcPts val="0"/>
              </a:spcAft>
              <a:buClr>
                <a:schemeClr val="dk1"/>
              </a:buClr>
              <a:buSzPts val="1100"/>
              <a:buFont typeface="Arial"/>
              <a:buNone/>
            </a:pPr>
            <a:r>
              <a:rPr b="1" lang="en" sz="1200"/>
              <a:t>Model Performance:</a:t>
            </a:r>
            <a:endParaRPr b="1" sz="1200"/>
          </a:p>
          <a:p>
            <a:pPr indent="0" lvl="0" marL="0" rtl="0" algn="l">
              <a:spcBef>
                <a:spcPts val="0"/>
              </a:spcBef>
              <a:spcAft>
                <a:spcPts val="0"/>
              </a:spcAft>
              <a:buNone/>
            </a:pPr>
            <a:r>
              <a:rPr lang="en" sz="1200"/>
              <a:t>The performance of the models in predicting mortality was evaluated at various time points, ranging from 1 hour to 4 weeks. The study found that the </a:t>
            </a:r>
            <a:r>
              <a:rPr b="1" lang="en" sz="1200"/>
              <a:t>LRM achieved its best performance at the 4th week</a:t>
            </a:r>
            <a:r>
              <a:rPr lang="en" sz="1200"/>
              <a:t>, while the </a:t>
            </a:r>
            <a:r>
              <a:rPr b="1" lang="en" sz="1200"/>
              <a:t>LSTM excelled at the 48th hour</a:t>
            </a:r>
            <a:r>
              <a:rPr lang="en" sz="1200"/>
              <a:t>. </a:t>
            </a:r>
            <a:endParaRPr sz="1200"/>
          </a:p>
          <a:p>
            <a:pPr indent="-304800" lvl="0" marL="457200" rtl="0" algn="l">
              <a:spcBef>
                <a:spcPts val="0"/>
              </a:spcBef>
              <a:spcAft>
                <a:spcPts val="0"/>
              </a:spcAft>
              <a:buSzPts val="1200"/>
              <a:buChar char="-"/>
            </a:pPr>
            <a:r>
              <a:rPr lang="en" sz="1200"/>
              <a:t>This demonstrates that the models can provide mortality predictions at different stages of a patient's stay in the NICU.</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pic>
        <p:nvPicPr>
          <p:cNvPr id="77" name="Google Shape;77;p16"/>
          <p:cNvPicPr preferRelativeResize="0"/>
          <p:nvPr/>
        </p:nvPicPr>
        <p:blipFill>
          <a:blip r:embed="rId3">
            <a:alphaModFix/>
          </a:blip>
          <a:stretch>
            <a:fillRect/>
          </a:stretch>
        </p:blipFill>
        <p:spPr>
          <a:xfrm>
            <a:off x="4457600" y="580200"/>
            <a:ext cx="4686400" cy="1462700"/>
          </a:xfrm>
          <a:prstGeom prst="rect">
            <a:avLst/>
          </a:prstGeom>
          <a:noFill/>
          <a:ln>
            <a:noFill/>
          </a:ln>
        </p:spPr>
      </p:pic>
      <p:pic>
        <p:nvPicPr>
          <p:cNvPr id="78" name="Google Shape;78;p16"/>
          <p:cNvPicPr preferRelativeResize="0"/>
          <p:nvPr/>
        </p:nvPicPr>
        <p:blipFill>
          <a:blip r:embed="rId4">
            <a:alphaModFix/>
          </a:blip>
          <a:stretch>
            <a:fillRect/>
          </a:stretch>
        </p:blipFill>
        <p:spPr>
          <a:xfrm>
            <a:off x="4457600" y="3077225"/>
            <a:ext cx="4582837" cy="146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2" name="Shape 82"/>
        <p:cNvGrpSpPr/>
        <p:nvPr/>
      </p:nvGrpSpPr>
      <p:grpSpPr>
        <a:xfrm>
          <a:off x="0" y="0"/>
          <a:ext cx="0" cy="0"/>
          <a:chOff x="0" y="0"/>
          <a:chExt cx="0" cy="0"/>
        </a:xfrm>
      </p:grpSpPr>
      <p:sp>
        <p:nvSpPr>
          <p:cNvPr id="83" name="Google Shape;83;p17"/>
          <p:cNvSpPr txBox="1"/>
          <p:nvPr/>
        </p:nvSpPr>
        <p:spPr>
          <a:xfrm>
            <a:off x="185350" y="208525"/>
            <a:ext cx="3838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Ablation Study in Machine Learning</a:t>
            </a:r>
            <a:endParaRPr b="1" sz="1600"/>
          </a:p>
        </p:txBody>
      </p:sp>
      <p:sp>
        <p:nvSpPr>
          <p:cNvPr id="84" name="Google Shape;84;p17"/>
          <p:cNvSpPr txBox="1"/>
          <p:nvPr/>
        </p:nvSpPr>
        <p:spPr>
          <a:xfrm>
            <a:off x="200800" y="818625"/>
            <a:ext cx="8757900" cy="41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Most times in machine learning, we implement models that consist of multiple different parts that influence the total performance. Therefore, it is very important to provide ways to measure the contribution of these parts to the overall model. This is where the concept of an ablation study comes where certain parts of the network are removed in order to gain a better understanding of the network’s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image below, we can see an example of an ablation study in a model with N modules. Each time we remove one of the modules and check the performance of the new model to investigate the influence of the removed module: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5" name="Google Shape;85;p17"/>
          <p:cNvPicPr preferRelativeResize="0"/>
          <p:nvPr/>
        </p:nvPicPr>
        <p:blipFill>
          <a:blip r:embed="rId3">
            <a:alphaModFix/>
          </a:blip>
          <a:stretch>
            <a:fillRect/>
          </a:stretch>
        </p:blipFill>
        <p:spPr>
          <a:xfrm>
            <a:off x="1548488" y="2647275"/>
            <a:ext cx="6062526" cy="229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