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58" r:id="rId5"/>
    <p:sldId id="259" r:id="rId6"/>
    <p:sldId id="260" r:id="rId7"/>
    <p:sldId id="261" r:id="rId8"/>
    <p:sldId id="268" r:id="rId9"/>
    <p:sldId id="271" r:id="rId10"/>
    <p:sldId id="262" r:id="rId11"/>
    <p:sldId id="264" r:id="rId12"/>
    <p:sldId id="265" r:id="rId13"/>
    <p:sldId id="266" r:id="rId14"/>
    <p:sldId id="267" r:id="rId15"/>
    <p:sldId id="269" r:id="rId16"/>
    <p:sldId id="276" r:id="rId17"/>
    <p:sldId id="272" r:id="rId18"/>
    <p:sldId id="277" r:id="rId19"/>
    <p:sldId id="274" r:id="rId20"/>
    <p:sldId id="273" r:id="rId21"/>
    <p:sldId id="280" r:id="rId22"/>
    <p:sldId id="278" r:id="rId23"/>
    <p:sldId id="279" r:id="rId24"/>
    <p:sldId id="281" r:id="rId25"/>
    <p:sldId id="282" r:id="rId26"/>
    <p:sldId id="283" r:id="rId27"/>
    <p:sldId id="284" r:id="rId28"/>
    <p:sldId id="285" r:id="rId29"/>
    <p:sldId id="286" r:id="rId30"/>
    <p:sldId id="287" r:id="rId31"/>
    <p:sldId id="288" r:id="rId32"/>
    <p:sldId id="289" r:id="rId33"/>
    <p:sldId id="290" r:id="rId34"/>
    <p:sldId id="295" r:id="rId35"/>
    <p:sldId id="291" r:id="rId36"/>
    <p:sldId id="296" r:id="rId37"/>
    <p:sldId id="292" r:id="rId38"/>
    <p:sldId id="297" r:id="rId39"/>
    <p:sldId id="293" r:id="rId40"/>
    <p:sldId id="298" r:id="rId41"/>
    <p:sldId id="299" r:id="rId42"/>
    <p:sldId id="29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4/20/2018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unset.usc.edu/Activities/oct24-27-00/Presentations/Seaver_FAST%20Function%20Points.pdf" TargetMode="External"/><Relationship Id="rId7" Type="http://schemas.openxmlformats.org/officeDocument/2006/relationships/hyperlink" Target="https://quantriduan.wordpress.com/2012/02/20/functional-point-analysis-cont-ii/" TargetMode="External"/><Relationship Id="rId2" Type="http://schemas.openxmlformats.org/officeDocument/2006/relationships/hyperlink" Target="http://www.softwaremetrics.com/fpafund.htm" TargetMode="External"/><Relationship Id="rId1" Type="http://schemas.openxmlformats.org/officeDocument/2006/relationships/slideLayout" Target="../slideLayouts/slideLayout2.xml"/><Relationship Id="rId6" Type="http://schemas.openxmlformats.org/officeDocument/2006/relationships/hyperlink" Target="https://www.slideshare.net/KenvinTrieu/chuong-3-xacdinhyeucauhethong" TargetMode="External"/><Relationship Id="rId5" Type="http://schemas.openxmlformats.org/officeDocument/2006/relationships/hyperlink" Target="https://www.softwaremetrics.com/Articles/ret.htm" TargetMode="External"/><Relationship Id="rId4" Type="http://schemas.openxmlformats.org/officeDocument/2006/relationships/hyperlink" Target="http://www.ifpug.org/Conference%20Proceedings/IFPUG-2004/IFPUG2004-04-Aguiar-introduction-to-function-point-analysis.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9BB855E-E401-41F6-8925-C43722CDD6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1AB028E-5F68-413C-BBF0-EE603FDA6E5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2" name="Picture 41">
              <a:extLst>
                <a:ext uri="{FF2B5EF4-FFF2-40B4-BE49-F238E27FC236}">
                  <a16:creationId xmlns:a16="http://schemas.microsoft.com/office/drawing/2014/main" id="{5368E36D-BDC9-4F55-91DC-B0E56FB7476C}"/>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3" name="Rectangle 42">
              <a:extLst>
                <a:ext uri="{FF2B5EF4-FFF2-40B4-BE49-F238E27FC236}">
                  <a16:creationId xmlns:a16="http://schemas.microsoft.com/office/drawing/2014/main" id="{EF1EBEBA-1392-47C5-AD8B-6BFEE9D1044E}"/>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0D6C4AA0-1E91-47AC-AC54-384D60DE5AE4}"/>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5" name="Picture 44">
              <a:extLst>
                <a:ext uri="{FF2B5EF4-FFF2-40B4-BE49-F238E27FC236}">
                  <a16:creationId xmlns:a16="http://schemas.microsoft.com/office/drawing/2014/main" id="{4C843592-ED42-47B6-B2F3-28E0917EB3AB}"/>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7" name="Straight Connector 46">
            <a:extLst>
              <a:ext uri="{FF2B5EF4-FFF2-40B4-BE49-F238E27FC236}">
                <a16:creationId xmlns:a16="http://schemas.microsoft.com/office/drawing/2014/main" id="{AF9ABF50-2998-468E-A550-85A1DD0DDC9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262441"/>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AE4DC31D-3252-4CE4-94B0-32BB37A184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72202" y="1092200"/>
            <a:ext cx="7240536" cy="2417572"/>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8E72AE9-AD52-472F-954E-E7ACA4AD1C05}"/>
              </a:ext>
            </a:extLst>
          </p:cNvPr>
          <p:cNvPicPr>
            <a:picLocks noChangeAspect="1"/>
          </p:cNvPicPr>
          <p:nvPr/>
        </p:nvPicPr>
        <p:blipFill>
          <a:blip r:embed="rId5"/>
          <a:stretch>
            <a:fillRect/>
          </a:stretch>
        </p:blipFill>
        <p:spPr>
          <a:xfrm>
            <a:off x="3360663" y="1410208"/>
            <a:ext cx="5431225" cy="1777492"/>
          </a:xfrm>
          <a:prstGeom prst="rect">
            <a:avLst/>
          </a:prstGeom>
        </p:spPr>
      </p:pic>
      <p:sp>
        <p:nvSpPr>
          <p:cNvPr id="3" name="Subtitle 2">
            <a:extLst>
              <a:ext uri="{FF2B5EF4-FFF2-40B4-BE49-F238E27FC236}">
                <a16:creationId xmlns:a16="http://schemas.microsoft.com/office/drawing/2014/main" id="{9D660E2C-8BA9-4B28-821A-28433EBF7259}"/>
              </a:ext>
            </a:extLst>
          </p:cNvPr>
          <p:cNvSpPr>
            <a:spLocks noGrp="1"/>
          </p:cNvSpPr>
          <p:nvPr>
            <p:ph type="subTitle" idx="1"/>
          </p:nvPr>
        </p:nvSpPr>
        <p:spPr>
          <a:xfrm>
            <a:off x="1298448" y="5345996"/>
            <a:ext cx="9603727" cy="583380"/>
          </a:xfrm>
        </p:spPr>
        <p:txBody>
          <a:bodyPr>
            <a:normAutofit/>
          </a:bodyPr>
          <a:lstStyle/>
          <a:p>
            <a:r>
              <a:rPr lang="en-US" dirty="0">
                <a:solidFill>
                  <a:srgbClr val="000000"/>
                </a:solidFill>
              </a:rPr>
              <a:t>MÔN HỌC: </a:t>
            </a:r>
            <a:r>
              <a:rPr lang="en-US" dirty="0" err="1">
                <a:solidFill>
                  <a:srgbClr val="000000"/>
                </a:solidFill>
              </a:rPr>
              <a:t>Nhập</a:t>
            </a:r>
            <a:r>
              <a:rPr lang="en-US" dirty="0">
                <a:solidFill>
                  <a:srgbClr val="000000"/>
                </a:solidFill>
              </a:rPr>
              <a:t> </a:t>
            </a:r>
            <a:r>
              <a:rPr lang="en-US" dirty="0" err="1">
                <a:solidFill>
                  <a:srgbClr val="000000"/>
                </a:solidFill>
              </a:rPr>
              <a:t>môn</a:t>
            </a:r>
            <a:r>
              <a:rPr lang="en-US" dirty="0">
                <a:solidFill>
                  <a:srgbClr val="000000"/>
                </a:solidFill>
              </a:rPr>
              <a:t> </a:t>
            </a:r>
            <a:r>
              <a:rPr lang="en-US" dirty="0" err="1">
                <a:solidFill>
                  <a:srgbClr val="000000"/>
                </a:solidFill>
              </a:rPr>
              <a:t>công</a:t>
            </a:r>
            <a:r>
              <a:rPr lang="en-US" dirty="0">
                <a:solidFill>
                  <a:srgbClr val="000000"/>
                </a:solidFill>
              </a:rPr>
              <a:t> </a:t>
            </a:r>
            <a:r>
              <a:rPr lang="en-US" dirty="0" err="1">
                <a:solidFill>
                  <a:srgbClr val="000000"/>
                </a:solidFill>
              </a:rPr>
              <a:t>nghệ</a:t>
            </a:r>
            <a:r>
              <a:rPr lang="en-US" dirty="0">
                <a:solidFill>
                  <a:srgbClr val="000000"/>
                </a:solidFill>
              </a:rPr>
              <a:t> </a:t>
            </a:r>
            <a:r>
              <a:rPr lang="en-US" dirty="0" err="1">
                <a:solidFill>
                  <a:srgbClr val="000000"/>
                </a:solidFill>
              </a:rPr>
              <a:t>phần</a:t>
            </a:r>
            <a:r>
              <a:rPr lang="en-US" dirty="0">
                <a:solidFill>
                  <a:srgbClr val="000000"/>
                </a:solidFill>
              </a:rPr>
              <a:t> </a:t>
            </a:r>
            <a:r>
              <a:rPr lang="en-US" dirty="0" err="1">
                <a:solidFill>
                  <a:srgbClr val="000000"/>
                </a:solidFill>
              </a:rPr>
              <a:t>mềm</a:t>
            </a:r>
            <a:endParaRPr lang="en-US" dirty="0">
              <a:solidFill>
                <a:srgbClr val="000000"/>
              </a:solidFill>
            </a:endParaRPr>
          </a:p>
        </p:txBody>
      </p:sp>
      <p:sp>
        <p:nvSpPr>
          <p:cNvPr id="6" name="Rectangle 5">
            <a:extLst>
              <a:ext uri="{FF2B5EF4-FFF2-40B4-BE49-F238E27FC236}">
                <a16:creationId xmlns:a16="http://schemas.microsoft.com/office/drawing/2014/main" id="{7110A364-92E4-47E0-804D-ECA7226C1ADF}"/>
              </a:ext>
            </a:extLst>
          </p:cNvPr>
          <p:cNvSpPr/>
          <p:nvPr/>
        </p:nvSpPr>
        <p:spPr>
          <a:xfrm>
            <a:off x="3893786" y="3797300"/>
            <a:ext cx="4364977" cy="923330"/>
          </a:xfrm>
          <a:prstGeom prst="rect">
            <a:avLst/>
          </a:prstGeom>
          <a:noFill/>
        </p:spPr>
        <p:txBody>
          <a:bodyPr wrap="square" lIns="91440" tIns="45720" rIns="91440" bIns="45720">
            <a:spAutoFit/>
          </a:bodyPr>
          <a:lstStyle/>
          <a:p>
            <a:pPr algn="ctr"/>
            <a:r>
              <a:rPr lang="en-US"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Tổng</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Quan	</a:t>
            </a:r>
          </a:p>
        </p:txBody>
      </p:sp>
    </p:spTree>
    <p:extLst>
      <p:ext uri="{BB962C8B-B14F-4D97-AF65-F5344CB8AC3E}">
        <p14:creationId xmlns:p14="http://schemas.microsoft.com/office/powerpoint/2010/main" val="979837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Quy</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Trình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129866" y="2941745"/>
            <a:ext cx="9932266" cy="3260510"/>
          </a:xfrm>
        </p:spPr>
        <p:txBody>
          <a:bodyPr>
            <a:normAutofit/>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thô</a:t>
            </a:r>
            <a:r>
              <a:rPr lang="en-US" dirty="0">
                <a:latin typeface="Times New Roman" panose="02020603050405020304" pitchFamily="18" charset="0"/>
                <a:cs typeface="Times New Roman" panose="02020603050405020304" pitchFamily="18" charset="0"/>
              </a:rPr>
              <a:t> (Unadjusted Function Points)</a:t>
            </a:r>
          </a:p>
          <a:p>
            <a:pPr lvl="0"/>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(Value Adjusted Factors).</a:t>
            </a:r>
          </a:p>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5484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I. </a:t>
            </a:r>
            <a:r>
              <a:rPr lang="en-US" dirty="0" err="1">
                <a:solidFill>
                  <a:schemeClr val="bg1"/>
                </a:solidFill>
                <a:latin typeface="Times New Roman" panose="02020603050405020304" pitchFamily="18" charset="0"/>
                <a:cs typeface="Times New Roman" panose="02020603050405020304" pitchFamily="18" charset="0"/>
              </a:rPr>
              <a:t>Xác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định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loại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dự</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án</a:t>
            </a:r>
            <a:endParaRPr lang="en-US" dirty="0">
              <a:solidFill>
                <a:schemeClr val="bg1"/>
              </a:solidFill>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6"/>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vi-VN" dirty="0"/>
              <a:t>định số lượng FPs của một dự án hoàn toàn mới (Development Project FP Count)</a:t>
            </a:r>
            <a:endParaRPr lang="en-US" dirty="0"/>
          </a:p>
          <a:p>
            <a:r>
              <a:rPr lang="en-US" dirty="0"/>
              <a:t>S</a:t>
            </a:r>
            <a:r>
              <a:rPr lang="vi-VN" dirty="0"/>
              <a:t>ố lượng FPs của việc nâng cấp một dự án (Enhancement Project FP Count</a:t>
            </a:r>
            <a:endParaRPr lang="en-US" dirty="0"/>
          </a:p>
          <a:p>
            <a:r>
              <a:rPr lang="en-US" dirty="0" err="1"/>
              <a:t>Đánh</a:t>
            </a:r>
            <a:r>
              <a:rPr lang="en-US" dirty="0"/>
              <a:t> </a:t>
            </a:r>
            <a:r>
              <a:rPr lang="vi-VN" dirty="0"/>
              <a:t>giá lại một dự án hoàn thành (Application FP Count).</a:t>
            </a:r>
            <a:endParaRPr lang="en-US" dirty="0"/>
          </a:p>
          <a:p>
            <a:endParaRPr lang="en-US" dirty="0"/>
          </a:p>
        </p:txBody>
      </p:sp>
    </p:spTree>
    <p:extLst>
      <p:ext uri="{BB962C8B-B14F-4D97-AF65-F5344CB8AC3E}">
        <p14:creationId xmlns:p14="http://schemas.microsoft.com/office/powerpoint/2010/main" val="287081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a:solidFill>
                  <a:schemeClr val="bg1"/>
                </a:solidFill>
              </a:rPr>
              <a:t>II. Xác</a:t>
            </a:r>
            <a:r>
              <a:rPr lang="en-US" dirty="0">
                <a:solidFill>
                  <a:schemeClr val="bg1"/>
                </a:solidFill>
              </a:rPr>
              <a:t> </a:t>
            </a:r>
            <a:r>
              <a:rPr lang="en-US" dirty="0" err="1">
                <a:solidFill>
                  <a:schemeClr val="bg1"/>
                </a:solidFill>
              </a:rPr>
              <a:t>định</a:t>
            </a:r>
            <a:r>
              <a:rPr lang="en-US" dirty="0">
                <a:solidFill>
                  <a:schemeClr val="bg1"/>
                </a:solidFill>
              </a:rPr>
              <a:t> </a:t>
            </a:r>
            <a:r>
              <a:rPr lang="en-US" dirty="0" err="1">
                <a:solidFill>
                  <a:schemeClr val="bg1"/>
                </a:solidFill>
              </a:rPr>
              <a:t>phạm</a:t>
            </a:r>
            <a:r>
              <a:rPr lang="en-US" dirty="0">
                <a:solidFill>
                  <a:schemeClr val="bg1"/>
                </a:solidFill>
              </a:rPr>
              <a:t> vi (</a:t>
            </a:r>
            <a:r>
              <a:rPr lang="en-US" b="1" dirty="0">
                <a:solidFill>
                  <a:schemeClr val="bg1"/>
                </a:solidFill>
              </a:rPr>
              <a:t>boundary</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dự</a:t>
            </a:r>
            <a:r>
              <a:rPr lang="en-US" dirty="0">
                <a:solidFill>
                  <a:schemeClr val="bg1"/>
                </a:solidFill>
              </a:rPr>
              <a:t> </a:t>
            </a:r>
            <a:r>
              <a:rPr lang="en-US" dirty="0" err="1">
                <a:solidFill>
                  <a:schemeClr val="bg1"/>
                </a:solidFill>
              </a:rPr>
              <a:t>án</a:t>
            </a:r>
            <a:endParaRPr lang="en-US" dirty="0">
              <a:solidFill>
                <a:schemeClr val="bg1"/>
              </a:solidFill>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6"/>
            <a:ext cx="9601196" cy="3263612"/>
          </a:xfrm>
        </p:spPr>
        <p:txBody>
          <a:bodyPr>
            <a:normAutofit/>
          </a:bodyPr>
          <a:lstStyle/>
          <a:p>
            <a:r>
              <a:rPr lang="en-US" dirty="0" err="1"/>
              <a:t>Xác</a:t>
            </a:r>
            <a:r>
              <a:rPr lang="en-US" dirty="0"/>
              <a:t> </a:t>
            </a:r>
            <a:r>
              <a:rPr lang="en-US" dirty="0" err="1"/>
              <a:t>định</a:t>
            </a:r>
            <a:r>
              <a:rPr lang="en-US" dirty="0"/>
              <a:t> </a:t>
            </a:r>
            <a:r>
              <a:rPr lang="en-US" dirty="0" err="1"/>
              <a:t>ranh</a:t>
            </a:r>
            <a:r>
              <a:rPr lang="en-US" dirty="0"/>
              <a:t> </a:t>
            </a:r>
            <a:r>
              <a:rPr lang="en-US" dirty="0" err="1"/>
              <a:t>giới</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với</a:t>
            </a:r>
            <a:r>
              <a:rPr lang="en-US" dirty="0"/>
              <a:t> ng</a:t>
            </a:r>
            <a:r>
              <a:rPr lang="vi-VN" dirty="0"/>
              <a:t>ư</a:t>
            </a:r>
            <a:r>
              <a:rPr lang="en-US" dirty="0" err="1"/>
              <a:t>ời</a:t>
            </a:r>
            <a:r>
              <a:rPr lang="en-US" dirty="0"/>
              <a:t> </a:t>
            </a:r>
            <a:r>
              <a:rPr lang="en-US" dirty="0" err="1"/>
              <a:t>dùng</a:t>
            </a:r>
            <a:r>
              <a:rPr lang="en-US" dirty="0"/>
              <a:t> </a:t>
            </a:r>
            <a:r>
              <a:rPr lang="en-US" dirty="0" err="1"/>
              <a:t>và</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bên</a:t>
            </a:r>
            <a:r>
              <a:rPr lang="en-US" dirty="0"/>
              <a:t> </a:t>
            </a:r>
            <a:r>
              <a:rPr lang="en-US" dirty="0" err="1"/>
              <a:t>ngoài</a:t>
            </a:r>
            <a:endParaRPr lang="en-US" dirty="0"/>
          </a:p>
          <a:p>
            <a:r>
              <a:rPr lang="en-US" dirty="0" err="1"/>
              <a:t>Mức</a:t>
            </a:r>
            <a:r>
              <a:rPr lang="en-US" dirty="0"/>
              <a:t> </a:t>
            </a:r>
            <a:r>
              <a:rPr lang="en-US" dirty="0" err="1"/>
              <a:t>độ</a:t>
            </a:r>
            <a:r>
              <a:rPr lang="en-US" dirty="0"/>
              <a:t> </a:t>
            </a:r>
            <a:r>
              <a:rPr lang="en-US" dirty="0" err="1"/>
              <a:t>phụ</a:t>
            </a:r>
            <a:r>
              <a:rPr lang="en-US" dirty="0"/>
              <a:t> </a:t>
            </a:r>
            <a:r>
              <a:rPr lang="en-US" dirty="0" err="1"/>
              <a:t>thuộc</a:t>
            </a:r>
            <a:r>
              <a:rPr lang="en-US" dirty="0"/>
              <a:t> </a:t>
            </a:r>
            <a:r>
              <a:rPr lang="en-US" dirty="0" err="1"/>
              <a:t>của</a:t>
            </a:r>
            <a:r>
              <a:rPr lang="en-US" dirty="0"/>
              <a:t> </a:t>
            </a:r>
            <a:r>
              <a:rPr lang="en-US" dirty="0" err="1"/>
              <a:t>hệ</a:t>
            </a:r>
            <a:r>
              <a:rPr lang="en-US" dirty="0"/>
              <a:t> </a:t>
            </a:r>
            <a:r>
              <a:rPr lang="en-US" dirty="0" err="1"/>
              <a:t>thống</a:t>
            </a:r>
            <a:r>
              <a:rPr lang="en-US" dirty="0"/>
              <a:t>(</a:t>
            </a:r>
            <a:r>
              <a:rPr lang="en-US" dirty="0" err="1"/>
              <a:t>hệ</a:t>
            </a:r>
            <a:r>
              <a:rPr lang="en-US" dirty="0"/>
              <a:t> </a:t>
            </a:r>
            <a:r>
              <a:rPr lang="en-US" dirty="0" err="1"/>
              <a:t>thống</a:t>
            </a:r>
            <a:r>
              <a:rPr lang="en-US" dirty="0"/>
              <a:t> </a:t>
            </a:r>
            <a:r>
              <a:rPr lang="en-US" dirty="0" err="1"/>
              <a:t>mà</a:t>
            </a:r>
            <a:r>
              <a:rPr lang="en-US" dirty="0"/>
              <a:t> </a:t>
            </a:r>
            <a:r>
              <a:rPr lang="en-US" dirty="0" err="1"/>
              <a:t>bạn</a:t>
            </a:r>
            <a:r>
              <a:rPr lang="en-US" dirty="0"/>
              <a:t> </a:t>
            </a:r>
            <a:r>
              <a:rPr lang="en-US" dirty="0" err="1"/>
              <a:t>đang</a:t>
            </a:r>
            <a:r>
              <a:rPr lang="en-US" dirty="0"/>
              <a:t> </a:t>
            </a:r>
            <a:r>
              <a:rPr lang="en-US" dirty="0" err="1"/>
              <a:t>xây</a:t>
            </a:r>
            <a:r>
              <a:rPr lang="en-US" dirty="0"/>
              <a:t> </a:t>
            </a:r>
            <a:r>
              <a:rPr lang="en-US" dirty="0" err="1"/>
              <a:t>dựng</a:t>
            </a:r>
            <a:r>
              <a:rPr lang="en-US" dirty="0"/>
              <a:t> </a:t>
            </a:r>
            <a:r>
              <a:rPr lang="en-US" dirty="0" err="1"/>
              <a:t>là</a:t>
            </a:r>
            <a:r>
              <a:rPr lang="en-US" dirty="0"/>
              <a:t> </a:t>
            </a:r>
            <a:r>
              <a:rPr lang="en-US" dirty="0" err="1"/>
              <a:t>độc</a:t>
            </a:r>
            <a:r>
              <a:rPr lang="en-US" dirty="0"/>
              <a:t> </a:t>
            </a:r>
            <a:r>
              <a:rPr lang="en-US" dirty="0" err="1"/>
              <a:t>lập</a:t>
            </a:r>
            <a:r>
              <a:rPr lang="en-US" dirty="0"/>
              <a:t> (standalone) hay </a:t>
            </a:r>
            <a:r>
              <a:rPr lang="en-US" dirty="0" err="1"/>
              <a:t>chỉ</a:t>
            </a:r>
            <a:r>
              <a:rPr lang="en-US" dirty="0"/>
              <a:t> </a:t>
            </a:r>
            <a:r>
              <a:rPr lang="en-US" dirty="0" err="1"/>
              <a:t>là</a:t>
            </a:r>
            <a:r>
              <a:rPr lang="en-US" dirty="0"/>
              <a:t> </a:t>
            </a:r>
            <a:r>
              <a:rPr lang="en-US" dirty="0" err="1"/>
              <a:t>một</a:t>
            </a:r>
            <a:r>
              <a:rPr lang="en-US" dirty="0"/>
              <a:t> </a:t>
            </a:r>
            <a:r>
              <a:rPr lang="en-US" dirty="0" err="1"/>
              <a:t>phần</a:t>
            </a:r>
            <a:r>
              <a:rPr lang="en-US" dirty="0"/>
              <a:t> </a:t>
            </a:r>
            <a:r>
              <a:rPr lang="en-US" dirty="0" err="1"/>
              <a:t>trong</a:t>
            </a:r>
            <a:r>
              <a:rPr lang="en-US" dirty="0"/>
              <a:t> </a:t>
            </a:r>
            <a:r>
              <a:rPr lang="en-US" dirty="0" err="1"/>
              <a:t>một</a:t>
            </a:r>
            <a:r>
              <a:rPr lang="en-US" dirty="0"/>
              <a:t> </a:t>
            </a:r>
            <a:r>
              <a:rPr lang="en-US" dirty="0" err="1"/>
              <a:t>gói</a:t>
            </a:r>
            <a:r>
              <a:rPr lang="en-US" dirty="0"/>
              <a:t> (suite) </a:t>
            </a:r>
            <a:r>
              <a:rPr lang="en-US" dirty="0" err="1"/>
              <a:t>ứng</a:t>
            </a:r>
            <a:r>
              <a:rPr lang="en-US" dirty="0"/>
              <a:t> </a:t>
            </a:r>
            <a:r>
              <a:rPr lang="en-US" dirty="0" err="1"/>
              <a:t>dụng</a:t>
            </a:r>
            <a:r>
              <a:rPr lang="en-US" dirty="0"/>
              <a:t> .)</a:t>
            </a:r>
          </a:p>
          <a:p>
            <a:r>
              <a:rPr lang="en-US" dirty="0"/>
              <a:t>Standalone: </a:t>
            </a:r>
            <a:r>
              <a:rPr lang="en-US" dirty="0" err="1"/>
              <a:t>Mức</a:t>
            </a:r>
            <a:r>
              <a:rPr lang="en-US" dirty="0"/>
              <a:t> </a:t>
            </a:r>
            <a:r>
              <a:rPr lang="en-US" dirty="0" err="1"/>
              <a:t>độ</a:t>
            </a:r>
            <a:r>
              <a:rPr lang="en-US" dirty="0"/>
              <a:t> đ</a:t>
            </a:r>
            <a:r>
              <a:rPr lang="vi-VN" dirty="0"/>
              <a:t>ơ</a:t>
            </a:r>
            <a:r>
              <a:rPr lang="en-US" dirty="0"/>
              <a:t>n </a:t>
            </a:r>
            <a:r>
              <a:rPr lang="en-US" dirty="0" err="1"/>
              <a:t>giản</a:t>
            </a:r>
            <a:r>
              <a:rPr lang="en-US" dirty="0"/>
              <a:t> </a:t>
            </a:r>
            <a:r>
              <a:rPr lang="en-US" dirty="0" err="1"/>
              <a:t>cao</a:t>
            </a:r>
            <a:r>
              <a:rPr lang="en-US" dirty="0"/>
              <a:t>, </a:t>
            </a:r>
            <a:r>
              <a:rPr lang="en-US" dirty="0" err="1"/>
              <a:t>ít</a:t>
            </a:r>
            <a:r>
              <a:rPr lang="en-US" dirty="0"/>
              <a:t> </a:t>
            </a:r>
            <a:r>
              <a:rPr lang="en-US" dirty="0" err="1"/>
              <a:t>phụ</a:t>
            </a:r>
            <a:r>
              <a:rPr lang="en-US" dirty="0"/>
              <a:t> </a:t>
            </a:r>
            <a:r>
              <a:rPr lang="en-US" dirty="0" err="1"/>
              <a:t>thuộc</a:t>
            </a:r>
            <a:endParaRPr lang="en-US" dirty="0"/>
          </a:p>
          <a:p>
            <a:pPr marL="0" indent="0">
              <a:buNone/>
            </a:pPr>
            <a:r>
              <a:rPr lang="en-US" dirty="0"/>
              <a:t>=&gt; </a:t>
            </a:r>
            <a:r>
              <a:rPr lang="en-US" dirty="0" err="1"/>
              <a:t>Như</a:t>
            </a:r>
            <a:r>
              <a:rPr lang="en-US" dirty="0"/>
              <a:t> </a:t>
            </a:r>
            <a:r>
              <a:rPr lang="en-US" dirty="0" err="1"/>
              <a:t>vậy</a:t>
            </a:r>
            <a:r>
              <a:rPr lang="en-US" dirty="0"/>
              <a:t> </a:t>
            </a:r>
            <a:r>
              <a:rPr lang="en-US" dirty="0" err="1"/>
              <a:t>xác</a:t>
            </a:r>
            <a:r>
              <a:rPr lang="en-US" dirty="0"/>
              <a:t> </a:t>
            </a:r>
            <a:r>
              <a:rPr lang="en-US" dirty="0" err="1"/>
              <a:t>định</a:t>
            </a:r>
            <a:r>
              <a:rPr lang="en-US" dirty="0"/>
              <a:t> </a:t>
            </a:r>
            <a:r>
              <a:rPr lang="en-US" dirty="0" err="1"/>
              <a:t>phạm</a:t>
            </a:r>
            <a:r>
              <a:rPr lang="en-US" dirty="0"/>
              <a:t> vi </a:t>
            </a:r>
            <a:r>
              <a:rPr lang="en-US" dirty="0" err="1"/>
              <a:t>của</a:t>
            </a:r>
            <a:r>
              <a:rPr lang="en-US" dirty="0"/>
              <a:t> </a:t>
            </a:r>
            <a:r>
              <a:rPr lang="en-US" dirty="0" err="1"/>
              <a:t>dự</a:t>
            </a:r>
            <a:r>
              <a:rPr lang="en-US" dirty="0"/>
              <a:t> </a:t>
            </a:r>
            <a:r>
              <a:rPr lang="en-US" dirty="0" err="1"/>
              <a:t>án</a:t>
            </a:r>
            <a:r>
              <a:rPr lang="en-US" dirty="0"/>
              <a:t> </a:t>
            </a:r>
            <a:r>
              <a:rPr lang="en-US" dirty="0" err="1"/>
              <a:t>ảnh</a:t>
            </a:r>
            <a:r>
              <a:rPr lang="en-US" dirty="0"/>
              <a:t> h</a:t>
            </a:r>
            <a:r>
              <a:rPr lang="vi-VN" dirty="0"/>
              <a:t>ư</a:t>
            </a:r>
            <a:r>
              <a:rPr lang="en-US" dirty="0" err="1"/>
              <a:t>ởng</a:t>
            </a:r>
            <a:r>
              <a:rPr lang="en-US" dirty="0"/>
              <a:t> </a:t>
            </a:r>
            <a:r>
              <a:rPr lang="en-US" dirty="0" err="1"/>
              <a:t>trực</a:t>
            </a:r>
            <a:r>
              <a:rPr lang="en-US" dirty="0"/>
              <a:t> </a:t>
            </a:r>
            <a:r>
              <a:rPr lang="en-US" dirty="0" err="1"/>
              <a:t>tiếp</a:t>
            </a:r>
            <a:r>
              <a:rPr lang="en-US" dirty="0"/>
              <a:t> </a:t>
            </a:r>
            <a:r>
              <a:rPr lang="en-US" dirty="0" err="1"/>
              <a:t>đến</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càng</a:t>
            </a:r>
            <a:r>
              <a:rPr lang="en-US" dirty="0"/>
              <a:t> </a:t>
            </a:r>
            <a:r>
              <a:rPr lang="en-US" dirty="0" err="1"/>
              <a:t>cao</a:t>
            </a:r>
            <a:r>
              <a:rPr lang="en-US" dirty="0"/>
              <a:t> chi </a:t>
            </a:r>
            <a:r>
              <a:rPr lang="en-US" dirty="0" err="1"/>
              <a:t>phí</a:t>
            </a:r>
            <a:r>
              <a:rPr lang="en-US" dirty="0"/>
              <a:t> </a:t>
            </a:r>
            <a:r>
              <a:rPr lang="en-US" dirty="0" err="1"/>
              <a:t>càng</a:t>
            </a:r>
            <a:r>
              <a:rPr lang="en-US" dirty="0"/>
              <a:t> </a:t>
            </a:r>
            <a:r>
              <a:rPr lang="en-US" dirty="0" err="1"/>
              <a:t>lớn</a:t>
            </a:r>
            <a:r>
              <a:rPr lang="en-US" dirty="0"/>
              <a:t>). </a:t>
            </a:r>
          </a:p>
        </p:txBody>
      </p:sp>
    </p:spTree>
    <p:extLst>
      <p:ext uri="{BB962C8B-B14F-4D97-AF65-F5344CB8AC3E}">
        <p14:creationId xmlns:p14="http://schemas.microsoft.com/office/powerpoint/2010/main" val="359462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650747" y="973617"/>
            <a:ext cx="10583158" cy="1191770"/>
          </a:xfrm>
        </p:spPr>
        <p:txBody>
          <a:bodyPr>
            <a:normAutofit fontScale="90000"/>
          </a:bodyPr>
          <a:lstStyle/>
          <a:p>
            <a:r>
              <a:rPr lang="en-US" sz="4000" dirty="0">
                <a:solidFill>
                  <a:schemeClr val="bg1"/>
                </a:solidFill>
              </a:rPr>
              <a:t>III. </a:t>
            </a:r>
            <a:r>
              <a:rPr lang="en-US" sz="4000" dirty="0" err="1">
                <a:solidFill>
                  <a:schemeClr val="bg1"/>
                </a:solidFill>
              </a:rPr>
              <a:t>Xác</a:t>
            </a:r>
            <a:r>
              <a:rPr lang="en-US" sz="4000" dirty="0">
                <a:solidFill>
                  <a:schemeClr val="bg1"/>
                </a:solidFill>
              </a:rPr>
              <a:t> </a:t>
            </a:r>
            <a:r>
              <a:rPr lang="en-US" sz="4000" dirty="0" err="1">
                <a:solidFill>
                  <a:schemeClr val="bg1"/>
                </a:solidFill>
              </a:rPr>
              <a:t>định</a:t>
            </a:r>
            <a:r>
              <a:rPr lang="en-US" sz="4000" dirty="0">
                <a:solidFill>
                  <a:schemeClr val="bg1"/>
                </a:solidFill>
              </a:rPr>
              <a:t> </a:t>
            </a:r>
            <a:r>
              <a:rPr lang="en-US" sz="4000" dirty="0" err="1">
                <a:solidFill>
                  <a:schemeClr val="bg1"/>
                </a:solidFill>
              </a:rPr>
              <a:t>số</a:t>
            </a:r>
            <a:r>
              <a:rPr lang="en-US" sz="4000" dirty="0">
                <a:solidFill>
                  <a:schemeClr val="bg1"/>
                </a:solidFill>
              </a:rPr>
              <a:t> </a:t>
            </a:r>
            <a:r>
              <a:rPr lang="en-US" sz="4000" dirty="0" err="1">
                <a:solidFill>
                  <a:schemeClr val="bg1"/>
                </a:solidFill>
              </a:rPr>
              <a:t>lượng</a:t>
            </a:r>
            <a:r>
              <a:rPr lang="en-US" sz="4000" dirty="0">
                <a:solidFill>
                  <a:schemeClr val="bg1"/>
                </a:solidFill>
              </a:rPr>
              <a:t> Function Points </a:t>
            </a:r>
            <a:r>
              <a:rPr lang="en-US" sz="4000" dirty="0" err="1">
                <a:solidFill>
                  <a:schemeClr val="bg1"/>
                </a:solidFill>
              </a:rPr>
              <a:t>thô</a:t>
            </a:r>
            <a:r>
              <a:rPr lang="en-US" sz="4000" dirty="0">
                <a:solidFill>
                  <a:schemeClr val="bg1"/>
                </a:solidFill>
              </a:rPr>
              <a:t> (Unadjusted Function Points)</a:t>
            </a:r>
            <a:br>
              <a:rPr lang="en-US" dirty="0"/>
            </a:br>
            <a:endParaRPr lang="en-US" dirty="0">
              <a:solidFill>
                <a:srgbClr val="FFFFFF"/>
              </a:solidFill>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5"/>
            <a:ext cx="9601196" cy="3892061"/>
          </a:xfrm>
        </p:spPr>
        <p:txBody>
          <a:bodyPr>
            <a:normAutofit fontScale="92500" lnSpcReduction="20000"/>
          </a:bodyPr>
          <a:lstStyle/>
          <a:p>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a:t>
            </a:r>
          </a:p>
          <a:p>
            <a:pPr marL="914400" lvl="1" indent="-457200">
              <a:buFont typeface="+mj-lt"/>
              <a:buAutoNum type="alphaLcPeriod"/>
            </a:pPr>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(External Input):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boundary</a:t>
            </a:r>
          </a:p>
          <a:p>
            <a:pPr marL="914400" lvl="1" indent="-457200">
              <a:buFont typeface="+mj-lt"/>
              <a:buAutoNum type="alphaLcPeriod"/>
            </a:pPr>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(External Output):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gửi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endParaRPr lang="en-US" dirty="0">
              <a:latin typeface="Times New Roman" panose="02020603050405020304" pitchFamily="18" charset="0"/>
              <a:cs typeface="Times New Roman" panose="02020603050405020304" pitchFamily="18" charset="0"/>
            </a:endParaRPr>
          </a:p>
          <a:p>
            <a:pPr marL="914400" lvl="1" indent="-457200">
              <a:buFont typeface="+mj-lt"/>
              <a:buAutoNum type="alphaLcPeriod"/>
            </a:pPr>
            <a:r>
              <a:rPr lang="en-US" b="1" dirty="0">
                <a:latin typeface="Times New Roman" panose="02020603050405020304" pitchFamily="18" charset="0"/>
                <a:cs typeface="Times New Roman" panose="02020603050405020304" pitchFamily="18" charset="0"/>
              </a:rPr>
              <a:t>EQ</a:t>
            </a:r>
            <a:r>
              <a:rPr lang="en-US" dirty="0">
                <a:latin typeface="Times New Roman" panose="02020603050405020304" pitchFamily="18" charset="0"/>
                <a:cs typeface="Times New Roman" panose="02020603050405020304" pitchFamily="18" charset="0"/>
              </a:rPr>
              <a:t> (External Inquiry): Thao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ILF hay EIF (Input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chuột</a:t>
            </a:r>
            <a:r>
              <a:rPr lang="en-US" dirty="0">
                <a:latin typeface="Times New Roman" panose="02020603050405020304" pitchFamily="18" charset="0"/>
                <a:cs typeface="Times New Roman" panose="02020603050405020304" pitchFamily="18" charset="0"/>
              </a:rPr>
              <a:t>, Output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p>
          <a:p>
            <a:pPr marL="914400" lvl="1" indent="-457200">
              <a:buFont typeface="+mj-lt"/>
              <a:buAutoNum type="alphaLcPeriod"/>
            </a:pPr>
            <a:r>
              <a:rPr lang="en-US" b="1" dirty="0">
                <a:latin typeface="Times New Roman" panose="02020603050405020304" pitchFamily="18" charset="0"/>
                <a:cs typeface="Times New Roman" panose="02020603050405020304" pitchFamily="18" charset="0"/>
              </a:rPr>
              <a:t>ILF</a:t>
            </a:r>
            <a:r>
              <a:rPr lang="en-US" dirty="0">
                <a:latin typeface="Times New Roman" panose="02020603050405020304" pitchFamily="18" charset="0"/>
                <a:cs typeface="Times New Roman" panose="02020603050405020304" pitchFamily="18" charset="0"/>
              </a:rPr>
              <a:t> (Internal Logical File):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boundary).</a:t>
            </a:r>
          </a:p>
          <a:p>
            <a:pPr marL="914400" lvl="1" indent="-457200">
              <a:buFont typeface="+mj-lt"/>
              <a:buAutoNum type="alphaLcPeriod"/>
            </a:pPr>
            <a:r>
              <a:rPr lang="en-US" b="1" dirty="0">
                <a:latin typeface="Times New Roman" panose="02020603050405020304" pitchFamily="18" charset="0"/>
                <a:cs typeface="Times New Roman" panose="02020603050405020304" pitchFamily="18" charset="0"/>
              </a:rPr>
              <a:t>EIF</a:t>
            </a:r>
            <a:r>
              <a:rPr lang="en-US" dirty="0">
                <a:latin typeface="Times New Roman" panose="02020603050405020304" pitchFamily="18" charset="0"/>
                <a:cs typeface="Times New Roman" panose="02020603050405020304" pitchFamily="18" charset="0"/>
              </a:rPr>
              <a:t> (External Interface Files):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boundary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9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1129088"/>
            <a:ext cx="10583158" cy="880027"/>
          </a:xfrm>
        </p:spPr>
        <p:txBody>
          <a:bodyPr>
            <a:normAutofit fontScale="90000"/>
          </a:bodyPr>
          <a:lstStyle/>
          <a:p>
            <a:r>
              <a:rPr lang="en-US" dirty="0" err="1">
                <a:solidFill>
                  <a:schemeClr val="bg1"/>
                </a:solidFill>
              </a:rPr>
              <a:t>Xác</a:t>
            </a:r>
            <a:r>
              <a:rPr lang="en-US" dirty="0">
                <a:solidFill>
                  <a:schemeClr val="bg1"/>
                </a:solidFill>
              </a:rPr>
              <a:t> </a:t>
            </a:r>
            <a:r>
              <a:rPr lang="en-US" dirty="0" err="1">
                <a:solidFill>
                  <a:schemeClr val="bg1"/>
                </a:solidFill>
              </a:rPr>
              <a:t>định</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lượng</a:t>
            </a:r>
            <a:r>
              <a:rPr lang="en-US" dirty="0">
                <a:solidFill>
                  <a:schemeClr val="bg1"/>
                </a:solidFill>
              </a:rPr>
              <a:t> Function Points </a:t>
            </a:r>
            <a:r>
              <a:rPr lang="en-US" dirty="0" err="1">
                <a:solidFill>
                  <a:schemeClr val="bg1"/>
                </a:solidFill>
              </a:rPr>
              <a:t>thô</a:t>
            </a:r>
            <a:r>
              <a:rPr lang="en-US" dirty="0">
                <a:solidFill>
                  <a:schemeClr val="bg1"/>
                </a:solidFill>
              </a:rPr>
              <a:t> (Unadjusted Function Points)</a:t>
            </a:r>
            <a:br>
              <a:rPr lang="en-US" dirty="0"/>
            </a:br>
            <a:endParaRPr lang="en-US" dirty="0">
              <a:solidFill>
                <a:srgbClr val="FFFFFF"/>
              </a:solidFill>
            </a:endParaRPr>
          </a:p>
        </p:txBody>
      </p:sp>
      <p:pic>
        <p:nvPicPr>
          <p:cNvPr id="3" name="Content Placeholder 2">
            <a:extLst>
              <a:ext uri="{FF2B5EF4-FFF2-40B4-BE49-F238E27FC236}">
                <a16:creationId xmlns:a16="http://schemas.microsoft.com/office/drawing/2014/main" id="{DA92E20C-004B-442D-ADC8-6247127F4832}"/>
              </a:ext>
            </a:extLst>
          </p:cNvPr>
          <p:cNvPicPr>
            <a:picLocks noGrp="1" noChangeAspect="1"/>
          </p:cNvPicPr>
          <p:nvPr>
            <p:ph idx="1"/>
          </p:nvPr>
        </p:nvPicPr>
        <p:blipFill>
          <a:blip r:embed="rId3"/>
          <a:stretch>
            <a:fillRect/>
          </a:stretch>
        </p:blipFill>
        <p:spPr>
          <a:xfrm>
            <a:off x="2894030" y="2281231"/>
            <a:ext cx="7305772" cy="4257591"/>
          </a:xfrm>
          <a:prstGeom prst="rect">
            <a:avLst/>
          </a:prstGeom>
        </p:spPr>
      </p:pic>
    </p:spTree>
    <p:extLst>
      <p:ext uri="{BB962C8B-B14F-4D97-AF65-F5344CB8AC3E}">
        <p14:creationId xmlns:p14="http://schemas.microsoft.com/office/powerpoint/2010/main" val="318332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9E9C-CFD2-4DC2-984F-4896680CE5B8}"/>
              </a:ext>
            </a:extLst>
          </p:cNvPr>
          <p:cNvSpPr>
            <a:spLocks noGrp="1"/>
          </p:cNvSpPr>
          <p:nvPr>
            <p:ph type="title"/>
          </p:nvPr>
        </p:nvSpPr>
        <p:spPr>
          <a:xfrm>
            <a:off x="1295402" y="1253596"/>
            <a:ext cx="9601196" cy="1303867"/>
          </a:xfrm>
        </p:spPr>
        <p:txBody>
          <a:bodyPr>
            <a:normAutofit fontScale="90000"/>
          </a:bodyPr>
          <a:lstStyle/>
          <a:p>
            <a:r>
              <a:rPr lang="en-US" dirty="0" err="1">
                <a:solidFill>
                  <a:schemeClr val="bg1"/>
                </a:solidFill>
                <a:highlight>
                  <a:srgbClr val="000000"/>
                </a:highlight>
              </a:rPr>
              <a:t>Xác</a:t>
            </a:r>
            <a:r>
              <a:rPr lang="en-US" dirty="0">
                <a:solidFill>
                  <a:schemeClr val="bg1"/>
                </a:solidFill>
                <a:highlight>
                  <a:srgbClr val="000000"/>
                </a:highlight>
              </a:rPr>
              <a:t> </a:t>
            </a:r>
            <a:r>
              <a:rPr lang="en-US" dirty="0" err="1">
                <a:solidFill>
                  <a:schemeClr val="bg1"/>
                </a:solidFill>
                <a:highlight>
                  <a:srgbClr val="000000"/>
                </a:highlight>
              </a:rPr>
              <a:t>định</a:t>
            </a:r>
            <a:r>
              <a:rPr lang="en-US" dirty="0">
                <a:solidFill>
                  <a:schemeClr val="bg1"/>
                </a:solidFill>
                <a:highlight>
                  <a:srgbClr val="000000"/>
                </a:highlight>
              </a:rPr>
              <a:t> </a:t>
            </a:r>
            <a:r>
              <a:rPr lang="en-US" dirty="0" err="1">
                <a:solidFill>
                  <a:schemeClr val="bg1"/>
                </a:solidFill>
                <a:highlight>
                  <a:srgbClr val="000000"/>
                </a:highlight>
              </a:rPr>
              <a:t>số</a:t>
            </a:r>
            <a:r>
              <a:rPr lang="en-US" dirty="0">
                <a:solidFill>
                  <a:schemeClr val="bg1"/>
                </a:solidFill>
                <a:highlight>
                  <a:srgbClr val="000000"/>
                </a:highlight>
              </a:rPr>
              <a:t> </a:t>
            </a:r>
            <a:r>
              <a:rPr lang="en-US" dirty="0" err="1">
                <a:solidFill>
                  <a:schemeClr val="bg1"/>
                </a:solidFill>
                <a:highlight>
                  <a:srgbClr val="000000"/>
                </a:highlight>
              </a:rPr>
              <a:t>lượng</a:t>
            </a:r>
            <a:r>
              <a:rPr lang="en-US" dirty="0">
                <a:solidFill>
                  <a:schemeClr val="bg1"/>
                </a:solidFill>
                <a:highlight>
                  <a:srgbClr val="000000"/>
                </a:highlight>
              </a:rPr>
              <a:t> Function Points </a:t>
            </a:r>
            <a:r>
              <a:rPr lang="en-US" dirty="0" err="1">
                <a:solidFill>
                  <a:schemeClr val="bg1"/>
                </a:solidFill>
                <a:highlight>
                  <a:srgbClr val="000000"/>
                </a:highlight>
              </a:rPr>
              <a:t>thô</a:t>
            </a:r>
            <a:r>
              <a:rPr lang="en-US" dirty="0">
                <a:solidFill>
                  <a:schemeClr val="bg1"/>
                </a:solidFill>
                <a:highlight>
                  <a:srgbClr val="000000"/>
                </a:highlight>
              </a:rPr>
              <a:t> (Unadjusted Function Points)</a:t>
            </a:r>
            <a:r>
              <a:rPr lang="en-US" dirty="0">
                <a:solidFill>
                  <a:schemeClr val="tx1"/>
                </a:solidFill>
                <a:highlight>
                  <a:srgbClr val="000000"/>
                </a:highlight>
              </a:rPr>
              <a:t>)</a:t>
            </a:r>
            <a:br>
              <a:rPr lang="en-US" dirty="0">
                <a:highlight>
                  <a:srgbClr val="000000"/>
                </a:highlight>
              </a:rPr>
            </a:br>
            <a:endParaRPr lang="en-US" dirty="0">
              <a:highlight>
                <a:srgbClr val="000000"/>
              </a:highlight>
            </a:endParaRPr>
          </a:p>
        </p:txBody>
      </p:sp>
      <p:pic>
        <p:nvPicPr>
          <p:cNvPr id="4" name="Content Placeholder 3">
            <a:extLst>
              <a:ext uri="{FF2B5EF4-FFF2-40B4-BE49-F238E27FC236}">
                <a16:creationId xmlns:a16="http://schemas.microsoft.com/office/drawing/2014/main" id="{84BBC344-892A-44F6-A1F4-6204EB7C473C}"/>
              </a:ext>
            </a:extLst>
          </p:cNvPr>
          <p:cNvPicPr>
            <a:picLocks noGrp="1" noChangeAspect="1"/>
          </p:cNvPicPr>
          <p:nvPr>
            <p:ph idx="1"/>
          </p:nvPr>
        </p:nvPicPr>
        <p:blipFill>
          <a:blip r:embed="rId2"/>
          <a:stretch>
            <a:fillRect/>
          </a:stretch>
        </p:blipFill>
        <p:spPr>
          <a:xfrm>
            <a:off x="2045616" y="2557463"/>
            <a:ext cx="8182466" cy="3317875"/>
          </a:xfrm>
          <a:prstGeom prst="rect">
            <a:avLst/>
          </a:prstGeom>
        </p:spPr>
      </p:pic>
    </p:spTree>
    <p:extLst>
      <p:ext uri="{BB962C8B-B14F-4D97-AF65-F5344CB8AC3E}">
        <p14:creationId xmlns:p14="http://schemas.microsoft.com/office/powerpoint/2010/main" val="2849916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D8CF-B65B-499E-86BB-66979051969E}"/>
              </a:ext>
            </a:extLst>
          </p:cNvPr>
          <p:cNvSpPr>
            <a:spLocks noGrp="1"/>
          </p:cNvSpPr>
          <p:nvPr>
            <p:ph type="title"/>
          </p:nvPr>
        </p:nvSpPr>
        <p:spPr/>
        <p:txBody>
          <a:bodyPr>
            <a:normAutofit fontScale="90000"/>
          </a:bodyPr>
          <a:lstStyle/>
          <a:p>
            <a:r>
              <a:rPr lang="en-US" dirty="0"/>
              <a:t>DET(</a:t>
            </a:r>
            <a:r>
              <a:rPr lang="en-US" i="1" dirty="0"/>
              <a:t>Data Element Type</a:t>
            </a:r>
            <a:r>
              <a:rPr lang="en-US" dirty="0"/>
              <a:t> ), RET (</a:t>
            </a:r>
            <a:r>
              <a:rPr lang="en-US" i="1" dirty="0"/>
              <a:t>Record Element Type</a:t>
            </a:r>
            <a:r>
              <a:rPr lang="en-US" dirty="0"/>
              <a:t> ), FTR(</a:t>
            </a:r>
            <a:r>
              <a:rPr lang="en-US" i="1" dirty="0"/>
              <a:t>File Type Referenced</a:t>
            </a:r>
            <a:r>
              <a:rPr lang="en-US" dirty="0"/>
              <a:t> )</a:t>
            </a:r>
          </a:p>
        </p:txBody>
      </p:sp>
      <p:sp>
        <p:nvSpPr>
          <p:cNvPr id="3" name="Content Placeholder 2">
            <a:extLst>
              <a:ext uri="{FF2B5EF4-FFF2-40B4-BE49-F238E27FC236}">
                <a16:creationId xmlns:a16="http://schemas.microsoft.com/office/drawing/2014/main" id="{42EF8862-1D81-4170-9D30-D708757FCB37}"/>
              </a:ext>
            </a:extLst>
          </p:cNvPr>
          <p:cNvSpPr>
            <a:spLocks noGrp="1"/>
          </p:cNvSpPr>
          <p:nvPr>
            <p:ph idx="1"/>
          </p:nvPr>
        </p:nvSpPr>
        <p:spPr/>
        <p:txBody>
          <a:bodyPr/>
          <a:lstStyle/>
          <a:p>
            <a:r>
              <a:rPr lang="en-US" dirty="0"/>
              <a:t>DET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một</a:t>
            </a:r>
            <a:r>
              <a:rPr lang="en-US" dirty="0"/>
              <a:t> </a:t>
            </a:r>
            <a:r>
              <a:rPr lang="en-US" dirty="0" err="1"/>
              <a:t>thao</a:t>
            </a:r>
            <a:r>
              <a:rPr lang="en-US" dirty="0"/>
              <a:t> </a:t>
            </a:r>
            <a:r>
              <a:rPr lang="en-US" dirty="0" err="1"/>
              <a:t>tác</a:t>
            </a:r>
            <a:r>
              <a:rPr lang="en-US" dirty="0"/>
              <a:t> (transaction). DET </a:t>
            </a:r>
            <a:r>
              <a:rPr lang="en-US" dirty="0" err="1"/>
              <a:t>cho</a:t>
            </a:r>
            <a:r>
              <a:rPr lang="en-US" dirty="0"/>
              <a:t> </a:t>
            </a:r>
            <a:r>
              <a:rPr lang="en-US" dirty="0" err="1"/>
              <a:t>mỗi</a:t>
            </a:r>
            <a:r>
              <a:rPr lang="en-US" dirty="0"/>
              <a:t> </a:t>
            </a:r>
            <a:r>
              <a:rPr lang="en-US" dirty="0" err="1"/>
              <a:t>thao</a:t>
            </a:r>
            <a:r>
              <a:rPr lang="en-US" dirty="0"/>
              <a:t> </a:t>
            </a:r>
            <a:r>
              <a:rPr lang="en-US" dirty="0" err="1"/>
              <a:t>tác</a:t>
            </a:r>
            <a:r>
              <a:rPr lang="en-US" dirty="0"/>
              <a:t> </a:t>
            </a:r>
            <a:r>
              <a:rPr lang="en-US" dirty="0" err="1"/>
              <a:t>chức</a:t>
            </a:r>
            <a:r>
              <a:rPr lang="en-US" dirty="0"/>
              <a:t> </a:t>
            </a:r>
            <a:r>
              <a:rPr lang="en-US" dirty="0" err="1"/>
              <a:t>năng</a:t>
            </a:r>
            <a:r>
              <a:rPr lang="en-US" dirty="0"/>
              <a:t> hay </a:t>
            </a:r>
            <a:r>
              <a:rPr lang="en-US" dirty="0" err="1"/>
              <a:t>dữ</a:t>
            </a:r>
            <a:r>
              <a:rPr lang="en-US" dirty="0"/>
              <a:t> </a:t>
            </a:r>
            <a:r>
              <a:rPr lang="en-US" dirty="0" err="1"/>
              <a:t>liệu</a:t>
            </a:r>
            <a:r>
              <a:rPr lang="en-US" dirty="0"/>
              <a:t> </a:t>
            </a:r>
            <a:r>
              <a:rPr lang="en-US" dirty="0" err="1"/>
              <a:t>sẽ</a:t>
            </a:r>
            <a:r>
              <a:rPr lang="en-US" dirty="0"/>
              <a:t> </a:t>
            </a:r>
            <a:r>
              <a:rPr lang="en-US" dirty="0" err="1"/>
              <a:t>khác</a:t>
            </a:r>
            <a:r>
              <a:rPr lang="en-US" dirty="0"/>
              <a:t> </a:t>
            </a:r>
            <a:r>
              <a:rPr lang="en-US" dirty="0" err="1"/>
              <a:t>nhau</a:t>
            </a:r>
            <a:r>
              <a:rPr lang="en-US" dirty="0"/>
              <a:t>.</a:t>
            </a:r>
          </a:p>
          <a:p>
            <a:r>
              <a:rPr lang="en-US" dirty="0"/>
              <a:t>FTR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a:latin typeface="Times New Roman" panose="02020603050405020304" pitchFamily="18" charset="0"/>
                <a:cs typeface="Times New Roman" panose="02020603050405020304" pitchFamily="18" charset="0"/>
              </a:rPr>
              <a:t>ILF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hay EIF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a:t>
            </a:r>
          </a:p>
          <a:p>
            <a:r>
              <a:rPr lang="en-US" dirty="0"/>
              <a:t>RET: </a:t>
            </a:r>
            <a:r>
              <a:rPr lang="en-US" dirty="0" err="1"/>
              <a:t>là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từng</a:t>
            </a:r>
            <a:r>
              <a:rPr lang="en-US" dirty="0"/>
              <a:t> </a:t>
            </a:r>
            <a:r>
              <a:rPr lang="en-US" dirty="0" err="1"/>
              <a:t>loại</a:t>
            </a:r>
            <a:r>
              <a:rPr lang="en-US" dirty="0"/>
              <a:t> </a:t>
            </a:r>
            <a:r>
              <a:rPr lang="en-US" dirty="0" err="1"/>
              <a:t>mối</a:t>
            </a:r>
            <a:r>
              <a:rPr lang="en-US" dirty="0"/>
              <a:t> </a:t>
            </a:r>
            <a:r>
              <a:rPr lang="en-US" dirty="0" err="1"/>
              <a:t>quan</a:t>
            </a:r>
            <a:r>
              <a:rPr lang="en-US" dirty="0"/>
              <a:t> </a:t>
            </a:r>
            <a:r>
              <a:rPr lang="en-US" dirty="0" err="1"/>
              <a:t>hệ</a:t>
            </a:r>
            <a:r>
              <a:rPr lang="en-US" dirty="0"/>
              <a:t> cha-con </a:t>
            </a:r>
            <a:r>
              <a:rPr lang="en-US" dirty="0" err="1"/>
              <a:t>của</a:t>
            </a:r>
            <a:r>
              <a:rPr lang="en-US" dirty="0"/>
              <a:t> ILF </a:t>
            </a:r>
            <a:r>
              <a:rPr lang="en-US" dirty="0" err="1"/>
              <a:t>và</a:t>
            </a:r>
            <a:r>
              <a:rPr lang="en-US" dirty="0"/>
              <a:t> EIF.</a:t>
            </a:r>
          </a:p>
        </p:txBody>
      </p:sp>
    </p:spTree>
    <p:extLst>
      <p:ext uri="{BB962C8B-B14F-4D97-AF65-F5344CB8AC3E}">
        <p14:creationId xmlns:p14="http://schemas.microsoft.com/office/powerpoint/2010/main" val="2920421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8AD9-DF59-41C7-B73E-B996AC7DB0F1}"/>
              </a:ext>
            </a:extLst>
          </p:cNvPr>
          <p:cNvSpPr>
            <a:spLocks noGrp="1"/>
          </p:cNvSpPr>
          <p:nvPr>
            <p:ph type="title"/>
          </p:nvPr>
        </p:nvSpPr>
        <p:spPr>
          <a:xfrm>
            <a:off x="1122874" y="1199072"/>
            <a:ext cx="9601196" cy="1181818"/>
          </a:xfrm>
        </p:spPr>
        <p:txBody>
          <a:bodyPr>
            <a:noAutofit/>
          </a:bodyPr>
          <a:lstStyle/>
          <a:p>
            <a:r>
              <a:rPr lang="en-US" sz="3200" dirty="0"/>
              <a:t>DET(</a:t>
            </a:r>
            <a:r>
              <a:rPr lang="en-US" sz="3200" i="1" dirty="0"/>
              <a:t>Data Element Type</a:t>
            </a:r>
            <a:r>
              <a:rPr lang="en-US" sz="3200" dirty="0"/>
              <a:t> ), RET (</a:t>
            </a:r>
            <a:r>
              <a:rPr lang="en-US" sz="3200" i="1" dirty="0"/>
              <a:t>Record Element Type</a:t>
            </a:r>
            <a:r>
              <a:rPr lang="en-US" sz="3200" dirty="0"/>
              <a:t> ), FTR(</a:t>
            </a:r>
            <a:r>
              <a:rPr lang="en-US" sz="3200" i="1" dirty="0"/>
              <a:t>File Type Referenced</a:t>
            </a:r>
            <a:r>
              <a:rPr lang="en-US" sz="3200" dirty="0"/>
              <a:t> )</a:t>
            </a:r>
          </a:p>
        </p:txBody>
      </p:sp>
      <p:pic>
        <p:nvPicPr>
          <p:cNvPr id="4" name="Content Placeholder 3">
            <a:extLst>
              <a:ext uri="{FF2B5EF4-FFF2-40B4-BE49-F238E27FC236}">
                <a16:creationId xmlns:a16="http://schemas.microsoft.com/office/drawing/2014/main" id="{CB212EB6-BF7B-4D2C-B081-5AB51367CA71}"/>
              </a:ext>
            </a:extLst>
          </p:cNvPr>
          <p:cNvPicPr>
            <a:picLocks noGrp="1" noChangeAspect="1"/>
          </p:cNvPicPr>
          <p:nvPr>
            <p:ph idx="1"/>
          </p:nvPr>
        </p:nvPicPr>
        <p:blipFill>
          <a:blip r:embed="rId2"/>
          <a:stretch>
            <a:fillRect/>
          </a:stretch>
        </p:blipFill>
        <p:spPr>
          <a:xfrm>
            <a:off x="1295400" y="2860011"/>
            <a:ext cx="9601200" cy="2712778"/>
          </a:xfrm>
          <a:prstGeom prst="rect">
            <a:avLst/>
          </a:prstGeom>
        </p:spPr>
      </p:pic>
    </p:spTree>
    <p:extLst>
      <p:ext uri="{BB962C8B-B14F-4D97-AF65-F5344CB8AC3E}">
        <p14:creationId xmlns:p14="http://schemas.microsoft.com/office/powerpoint/2010/main" val="1484924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AC0F86-9A78-4E84-A4B4-ADB8B2629A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F78B9E-8BE2-4706-9377-A05FA25ABAB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BB652B6-7300-49EC-9422-EF5342492AF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0909587-01DE-424D-A15F-DAA28CF2CD38}"/>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0E5D0023-B23E-4823-8D72-B07FFF8CAE9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69A54E25-1C05-48E5-A5CC-3778C1D363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F90C3E3-4535-4EA1-87E6-E11C21C9D0CE}"/>
              </a:ext>
            </a:extLst>
          </p:cNvPr>
          <p:cNvPicPr>
            <a:picLocks noChangeAspect="1"/>
          </p:cNvPicPr>
          <p:nvPr/>
        </p:nvPicPr>
        <p:blipFill rotWithShape="1">
          <a:blip r:embed="rId5"/>
          <a:srcRect l="34393" r="-2" b="-2"/>
          <a:stretch/>
        </p:blipFill>
        <p:spPr>
          <a:xfrm>
            <a:off x="1412683" y="1410208"/>
            <a:ext cx="5278777" cy="3858780"/>
          </a:xfrm>
          <a:prstGeom prst="rect">
            <a:avLst/>
          </a:prstGeom>
        </p:spPr>
      </p:pic>
      <p:sp>
        <p:nvSpPr>
          <p:cNvPr id="2" name="Title 1">
            <a:extLst>
              <a:ext uri="{FF2B5EF4-FFF2-40B4-BE49-F238E27FC236}">
                <a16:creationId xmlns:a16="http://schemas.microsoft.com/office/drawing/2014/main" id="{903B4174-3A85-4D7E-9A2F-24CCFD64642C}"/>
              </a:ext>
            </a:extLst>
          </p:cNvPr>
          <p:cNvSpPr>
            <a:spLocks noGrp="1"/>
          </p:cNvSpPr>
          <p:nvPr>
            <p:ph type="title"/>
          </p:nvPr>
        </p:nvSpPr>
        <p:spPr>
          <a:xfrm>
            <a:off x="7535825" y="982132"/>
            <a:ext cx="3360772" cy="1303867"/>
          </a:xfrm>
        </p:spPr>
        <p:txBody>
          <a:bodyPr>
            <a:normAutofit/>
          </a:bodyPr>
          <a:lstStyle/>
          <a:p>
            <a:pPr>
              <a:lnSpc>
                <a:spcPct val="90000"/>
              </a:lnSpc>
            </a:pPr>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(External Input)</a:t>
            </a:r>
            <a:endParaRPr lang="en-US"/>
          </a:p>
        </p:txBody>
      </p:sp>
      <p:sp>
        <p:nvSpPr>
          <p:cNvPr id="3" name="Content Placeholder 2">
            <a:extLst>
              <a:ext uri="{FF2B5EF4-FFF2-40B4-BE49-F238E27FC236}">
                <a16:creationId xmlns:a16="http://schemas.microsoft.com/office/drawing/2014/main" id="{169F28A3-1320-4446-AFC1-BD519FF0A300}"/>
              </a:ext>
            </a:extLst>
          </p:cNvPr>
          <p:cNvSpPr>
            <a:spLocks noGrp="1"/>
          </p:cNvSpPr>
          <p:nvPr>
            <p:ph idx="1"/>
          </p:nvPr>
        </p:nvSpPr>
        <p:spPr>
          <a:xfrm>
            <a:off x="7535824" y="2556932"/>
            <a:ext cx="3360771" cy="3318936"/>
          </a:xfrm>
        </p:spPr>
        <p:txBody>
          <a:bodyPr>
            <a:normAutofit/>
          </a:bodyPr>
          <a:lstStyle/>
          <a:p>
            <a:r>
              <a:rPr lang="en-US" dirty="0" err="1"/>
              <a:t>Thêm</a:t>
            </a:r>
            <a:r>
              <a:rPr lang="en-US" dirty="0"/>
              <a:t>, </a:t>
            </a:r>
            <a:r>
              <a:rPr lang="en-US" dirty="0" err="1"/>
              <a:t>sửa</a:t>
            </a:r>
            <a:r>
              <a:rPr lang="en-US" dirty="0"/>
              <a:t> </a:t>
            </a:r>
            <a:r>
              <a:rPr lang="en-US" dirty="0" err="1"/>
              <a:t>và</a:t>
            </a:r>
            <a:r>
              <a:rPr lang="en-US" dirty="0"/>
              <a:t> </a:t>
            </a:r>
            <a:r>
              <a:rPr lang="en-US" dirty="0" err="1"/>
              <a:t>xóa</a:t>
            </a:r>
            <a:r>
              <a:rPr lang="en-US" dirty="0"/>
              <a:t> (</a:t>
            </a:r>
            <a:r>
              <a:rPr lang="en-US" dirty="0" err="1"/>
              <a:t>duy</a:t>
            </a:r>
            <a:r>
              <a:rPr lang="en-US" dirty="0"/>
              <a:t> </a:t>
            </a:r>
            <a:r>
              <a:rPr lang="en-US" dirty="0" err="1"/>
              <a:t>trì</a:t>
            </a:r>
            <a:r>
              <a:rPr lang="en-US" dirty="0"/>
              <a:t>) </a:t>
            </a:r>
            <a:r>
              <a:rPr lang="en-US" dirty="0" err="1"/>
              <a:t>thông</a:t>
            </a:r>
            <a:r>
              <a:rPr lang="en-US" dirty="0"/>
              <a:t> tin </a:t>
            </a:r>
            <a:r>
              <a:rPr lang="en-US" dirty="0" err="1"/>
              <a:t>trên</a:t>
            </a:r>
            <a:r>
              <a:rPr lang="en-US" dirty="0"/>
              <a:t> </a:t>
            </a:r>
            <a:r>
              <a:rPr lang="en-US" dirty="0" err="1"/>
              <a:t>một</a:t>
            </a:r>
            <a:r>
              <a:rPr lang="en-US" dirty="0"/>
              <a:t> ILF (internal logical file), </a:t>
            </a:r>
            <a:r>
              <a:rPr lang="en-US" dirty="0" err="1"/>
              <a:t>nó</a:t>
            </a:r>
            <a:r>
              <a:rPr lang="en-US" dirty="0"/>
              <a:t> </a:t>
            </a:r>
            <a:r>
              <a:rPr lang="en-US" dirty="0" err="1"/>
              <a:t>đại</a:t>
            </a:r>
            <a:r>
              <a:rPr lang="en-US" dirty="0"/>
              <a:t> </a:t>
            </a:r>
            <a:r>
              <a:rPr lang="en-US" dirty="0" err="1"/>
              <a:t>diện</a:t>
            </a:r>
            <a:r>
              <a:rPr lang="en-US" dirty="0"/>
              <a:t> </a:t>
            </a:r>
            <a:r>
              <a:rPr lang="en-US" dirty="0" err="1"/>
              <a:t>cho</a:t>
            </a:r>
            <a:r>
              <a:rPr lang="en-US" dirty="0"/>
              <a:t> 3 EI.</a:t>
            </a:r>
          </a:p>
          <a:p>
            <a:endParaRPr lang="en-US" dirty="0"/>
          </a:p>
        </p:txBody>
      </p:sp>
    </p:spTree>
    <p:extLst>
      <p:ext uri="{BB962C8B-B14F-4D97-AF65-F5344CB8AC3E}">
        <p14:creationId xmlns:p14="http://schemas.microsoft.com/office/powerpoint/2010/main" val="3480290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6595-9F5E-4F12-B12C-7A321655482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(External Input)</a:t>
            </a:r>
            <a:endParaRPr lang="en-US" dirty="0"/>
          </a:p>
        </p:txBody>
      </p:sp>
      <p:sp>
        <p:nvSpPr>
          <p:cNvPr id="3" name="Content Placeholder 2">
            <a:extLst>
              <a:ext uri="{FF2B5EF4-FFF2-40B4-BE49-F238E27FC236}">
                <a16:creationId xmlns:a16="http://schemas.microsoft.com/office/drawing/2014/main" id="{38F52C82-6FE9-43F8-B646-9E6809549DBE}"/>
              </a:ext>
            </a:extLst>
          </p:cNvPr>
          <p:cNvSpPr>
            <a:spLocks noGrp="1"/>
          </p:cNvSpPr>
          <p:nvPr>
            <p:ph idx="1"/>
          </p:nvPr>
        </p:nvSpPr>
        <p:spPr/>
        <p:txBody>
          <a:bodyPr>
            <a:normAutofit fontScale="85000" lnSpcReduction="20000"/>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FTRs.</a:t>
            </a:r>
          </a:p>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DET :</a:t>
            </a:r>
          </a:p>
          <a:p>
            <a:pPr lvl="1">
              <a:buFont typeface="Wingdings" panose="05000000000000000000" pitchFamily="2" charset="2"/>
              <a:buChar char="Ø"/>
            </a:pPr>
            <a:r>
              <a:rPr lang="vi-VN" dirty="0"/>
              <a:t>Mỗi DATA INPUT FIELD được tính là 1 DET</a:t>
            </a:r>
          </a:p>
          <a:p>
            <a:pPr lvl="1">
              <a:buFont typeface="Wingdings" panose="05000000000000000000" pitchFamily="2" charset="2"/>
              <a:buChar char="Ø"/>
            </a:pPr>
            <a:r>
              <a:rPr lang="vi-VN" dirty="0"/>
              <a:t>Tất cả các ERROR MESSAGE được tính là 1 DET</a:t>
            </a:r>
          </a:p>
          <a:p>
            <a:pPr lvl="1">
              <a:buFont typeface="Wingdings" panose="05000000000000000000" pitchFamily="2" charset="2"/>
              <a:buChar char="Ø"/>
            </a:pPr>
            <a:r>
              <a:rPr lang="vi-VN" dirty="0"/>
              <a:t>Tất cả các CONFIRM MESSAGE được tính là 1 DET</a:t>
            </a:r>
          </a:p>
          <a:p>
            <a:pPr lvl="1">
              <a:buFont typeface="Wingdings" panose="05000000000000000000" pitchFamily="2" charset="2"/>
              <a:buChar char="Ø"/>
            </a:pPr>
            <a:r>
              <a:rPr lang="vi-VN" dirty="0"/>
              <a:t>Mỗi BUTTON được tính là một DET.</a:t>
            </a:r>
          </a:p>
          <a:p>
            <a:pPr lvl="1">
              <a:buFont typeface="Wingdings" panose="05000000000000000000" pitchFamily="2" charset="2"/>
              <a:buChar char="Ø"/>
            </a:pPr>
            <a:r>
              <a:rPr lang="fr-FR" dirty="0" err="1"/>
              <a:t>Mỗi</a:t>
            </a:r>
            <a:r>
              <a:rPr lang="fr-FR" dirty="0"/>
              <a:t> RADIO BUTTON GROUP </a:t>
            </a:r>
            <a:r>
              <a:rPr lang="fr-FR" dirty="0" err="1"/>
              <a:t>được</a:t>
            </a:r>
            <a:r>
              <a:rPr lang="fr-FR" dirty="0"/>
              <a:t> </a:t>
            </a:r>
            <a:r>
              <a:rPr lang="fr-FR" dirty="0" err="1"/>
              <a:t>tính</a:t>
            </a:r>
            <a:r>
              <a:rPr lang="fr-FR" dirty="0"/>
              <a:t> là 1 DET</a:t>
            </a:r>
          </a:p>
          <a:p>
            <a:pPr lvl="1">
              <a:buFont typeface="Wingdings" panose="05000000000000000000" pitchFamily="2" charset="2"/>
              <a:buChar char="Ø"/>
            </a:pPr>
            <a:r>
              <a:rPr lang="vi-VN" dirty="0"/>
              <a:t>Mỗi CHECK BOX được tính là 1 DET</a:t>
            </a:r>
          </a:p>
          <a:p>
            <a:pPr lvl="1">
              <a:buFont typeface="Wingdings" panose="05000000000000000000" pitchFamily="2" charset="2"/>
              <a:buChar char="Ø"/>
            </a:pPr>
            <a:r>
              <a:rPr lang="vi-VN" dirty="0"/>
              <a:t>M</a:t>
            </a:r>
            <a:r>
              <a:rPr lang="en-US" dirty="0"/>
              <a:t>ỗ</a:t>
            </a:r>
            <a:r>
              <a:rPr lang="vi-VN" dirty="0"/>
              <a:t>i LISTBOX, DROP-DOWNLIST… được tính là 1 DET</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104388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45C5AF-79D6-4B88-8428-98B1FD80FAFC}"/>
              </a:ext>
            </a:extLst>
          </p:cNvPr>
          <p:cNvSpPr>
            <a:spLocks noGrp="1"/>
          </p:cNvSpPr>
          <p:nvPr>
            <p:ph idx="1"/>
          </p:nvPr>
        </p:nvSpPr>
        <p:spPr/>
        <p:txBody>
          <a:bodyPr/>
          <a:lstStyle/>
          <a:p>
            <a:r>
              <a:rPr lang="en-US" dirty="0" err="1"/>
              <a:t>Phạm</a:t>
            </a:r>
            <a:r>
              <a:rPr lang="en-US" dirty="0"/>
              <a:t> </a:t>
            </a:r>
            <a:r>
              <a:rPr lang="en-US" dirty="0" err="1"/>
              <a:t>Hoài</a:t>
            </a:r>
            <a:r>
              <a:rPr lang="en-US" dirty="0"/>
              <a:t> </a:t>
            </a:r>
            <a:r>
              <a:rPr lang="en-US" dirty="0" err="1"/>
              <a:t>Phương</a:t>
            </a:r>
            <a:r>
              <a:rPr lang="en-US" dirty="0"/>
              <a:t>			MSSV: 15520665</a:t>
            </a:r>
          </a:p>
          <a:p>
            <a:r>
              <a:rPr lang="en-US" dirty="0" err="1"/>
              <a:t>Nguyễn</a:t>
            </a:r>
            <a:r>
              <a:rPr lang="en-US" dirty="0"/>
              <a:t> </a:t>
            </a:r>
            <a:r>
              <a:rPr lang="en-US" dirty="0" err="1"/>
              <a:t>Trọng</a:t>
            </a:r>
            <a:r>
              <a:rPr lang="en-US" dirty="0"/>
              <a:t> </a:t>
            </a:r>
            <a:r>
              <a:rPr lang="en-US" dirty="0" err="1"/>
              <a:t>Nhân</a:t>
            </a:r>
            <a:r>
              <a:rPr lang="en-US" dirty="0"/>
              <a:t>		MSSV: 15520571</a:t>
            </a:r>
          </a:p>
          <a:p>
            <a:r>
              <a:rPr lang="en-US" dirty="0" err="1"/>
              <a:t>Nguyễn</a:t>
            </a:r>
            <a:r>
              <a:rPr lang="en-US" dirty="0"/>
              <a:t> </a:t>
            </a:r>
            <a:r>
              <a:rPr lang="en-US" dirty="0" err="1"/>
              <a:t>Văn</a:t>
            </a:r>
            <a:r>
              <a:rPr lang="en-US" dirty="0"/>
              <a:t> </a:t>
            </a:r>
            <a:r>
              <a:rPr lang="en-US" dirty="0" err="1"/>
              <a:t>Trưa</a:t>
            </a:r>
            <a:r>
              <a:rPr lang="en-US" dirty="0"/>
              <a:t>			MSSV: 15520934</a:t>
            </a:r>
          </a:p>
          <a:p>
            <a:r>
              <a:rPr lang="en-US" dirty="0"/>
              <a:t>Trần Nam </a:t>
            </a:r>
            <a:r>
              <a:rPr lang="en-US" dirty="0" err="1"/>
              <a:t>Bàng</a:t>
            </a:r>
            <a:r>
              <a:rPr lang="en-US" dirty="0"/>
              <a:t>				MSSV: 15520032</a:t>
            </a:r>
          </a:p>
          <a:p>
            <a:r>
              <a:rPr lang="en-US" dirty="0"/>
              <a:t>Trần Quốc Thi				MSSV: 15520825</a:t>
            </a:r>
          </a:p>
        </p:txBody>
      </p:sp>
    </p:spTree>
    <p:extLst>
      <p:ext uri="{BB962C8B-B14F-4D97-AF65-F5344CB8AC3E}">
        <p14:creationId xmlns:p14="http://schemas.microsoft.com/office/powerpoint/2010/main" val="621848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3699-2195-484B-A42D-14BA8EE32D5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(External Input)</a:t>
            </a:r>
            <a:endParaRPr lang="en-US" dirty="0"/>
          </a:p>
        </p:txBody>
      </p:sp>
      <p:sp>
        <p:nvSpPr>
          <p:cNvPr id="3" name="Content Placeholder 2">
            <a:extLst>
              <a:ext uri="{FF2B5EF4-FFF2-40B4-BE49-F238E27FC236}">
                <a16:creationId xmlns:a16="http://schemas.microsoft.com/office/drawing/2014/main" id="{CD05D318-0636-46E5-8F2F-C3F75C5F5277}"/>
              </a:ext>
            </a:extLst>
          </p:cNvPr>
          <p:cNvSpPr>
            <a:spLocks noGrp="1"/>
          </p:cNvSpPr>
          <p:nvPr>
            <p:ph idx="1"/>
          </p:nvPr>
        </p:nvSpPr>
        <p:spPr/>
        <p:txBody>
          <a:bodyPr/>
          <a:lstStyle/>
          <a:p>
            <a:pPr marL="0" indent="0">
              <a:buNone/>
            </a:pPr>
            <a:r>
              <a:rPr lang="en-US" dirty="0" err="1"/>
              <a:t>Xác</a:t>
            </a:r>
            <a:r>
              <a:rPr lang="en-US" dirty="0"/>
              <a:t> </a:t>
            </a:r>
            <a:r>
              <a:rPr lang="en-US" dirty="0" err="1"/>
              <a:t>định</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cho</a:t>
            </a:r>
            <a:r>
              <a:rPr lang="en-US" dirty="0"/>
              <a:t> EI (Low, Average, High)</a:t>
            </a:r>
            <a:br>
              <a:rPr lang="en-US" dirty="0"/>
            </a:br>
            <a:endParaRPr lang="en-US" dirty="0"/>
          </a:p>
        </p:txBody>
      </p:sp>
      <p:pic>
        <p:nvPicPr>
          <p:cNvPr id="4" name="Picture 3">
            <a:extLst>
              <a:ext uri="{FF2B5EF4-FFF2-40B4-BE49-F238E27FC236}">
                <a16:creationId xmlns:a16="http://schemas.microsoft.com/office/drawing/2014/main" id="{8C7CD95C-9287-4649-B78D-17065EB6C236}"/>
              </a:ext>
            </a:extLst>
          </p:cNvPr>
          <p:cNvPicPr>
            <a:picLocks noChangeAspect="1"/>
          </p:cNvPicPr>
          <p:nvPr/>
        </p:nvPicPr>
        <p:blipFill>
          <a:blip r:embed="rId2"/>
          <a:stretch>
            <a:fillRect/>
          </a:stretch>
        </p:blipFill>
        <p:spPr>
          <a:xfrm>
            <a:off x="871536" y="3629027"/>
            <a:ext cx="10448925" cy="1885950"/>
          </a:xfrm>
          <a:prstGeom prst="rect">
            <a:avLst/>
          </a:prstGeom>
        </p:spPr>
      </p:pic>
    </p:spTree>
    <p:extLst>
      <p:ext uri="{BB962C8B-B14F-4D97-AF65-F5344CB8AC3E}">
        <p14:creationId xmlns:p14="http://schemas.microsoft.com/office/powerpoint/2010/main" val="1417345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DD4E-652F-43AC-975A-FFC918AA0C0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(External Input)</a:t>
            </a:r>
            <a:endParaRPr lang="en-US" dirty="0"/>
          </a:p>
        </p:txBody>
      </p:sp>
      <p:pic>
        <p:nvPicPr>
          <p:cNvPr id="4" name="Content Placeholder 3">
            <a:extLst>
              <a:ext uri="{FF2B5EF4-FFF2-40B4-BE49-F238E27FC236}">
                <a16:creationId xmlns:a16="http://schemas.microsoft.com/office/drawing/2014/main" id="{FCC48349-3171-48C5-BB97-62DDE974C86B}"/>
              </a:ext>
            </a:extLst>
          </p:cNvPr>
          <p:cNvPicPr>
            <a:picLocks noGrp="1" noChangeAspect="1"/>
          </p:cNvPicPr>
          <p:nvPr>
            <p:ph idx="1"/>
          </p:nvPr>
        </p:nvPicPr>
        <p:blipFill>
          <a:blip r:embed="rId2"/>
          <a:stretch>
            <a:fillRect/>
          </a:stretch>
        </p:blipFill>
        <p:spPr>
          <a:xfrm>
            <a:off x="2078261" y="2557463"/>
            <a:ext cx="8035478" cy="3317875"/>
          </a:xfrm>
          <a:prstGeom prst="rect">
            <a:avLst/>
          </a:prstGeom>
        </p:spPr>
      </p:pic>
    </p:spTree>
    <p:extLst>
      <p:ext uri="{BB962C8B-B14F-4D97-AF65-F5344CB8AC3E}">
        <p14:creationId xmlns:p14="http://schemas.microsoft.com/office/powerpoint/2010/main" val="534081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2AC0F86-9A78-4E84-A4B4-ADB8B2629A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AF78B9E-8BE2-4706-9377-A05FA25ABAB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6" name="Picture 15">
              <a:extLst>
                <a:ext uri="{FF2B5EF4-FFF2-40B4-BE49-F238E27FC236}">
                  <a16:creationId xmlns:a16="http://schemas.microsoft.com/office/drawing/2014/main" id="{32CDFDE2-4DB3-4623-BA21-187D1B710FB9}"/>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a:extLst>
                <a:ext uri="{FF2B5EF4-FFF2-40B4-BE49-F238E27FC236}">
                  <a16:creationId xmlns:a16="http://schemas.microsoft.com/office/drawing/2014/main" id="{ED74B2AA-1443-4E9B-8462-F7F5B8525908}"/>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9BB652B6-7300-49EC-9422-EF5342492AF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9" name="Picture 18">
              <a:extLst>
                <a:ext uri="{FF2B5EF4-FFF2-40B4-BE49-F238E27FC236}">
                  <a16:creationId xmlns:a16="http://schemas.microsoft.com/office/drawing/2014/main" id="{D0909587-01DE-424D-A15F-DAA28CF2CD38}"/>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1" name="Straight Connector 20">
            <a:extLst>
              <a:ext uri="{FF2B5EF4-FFF2-40B4-BE49-F238E27FC236}">
                <a16:creationId xmlns:a16="http://schemas.microsoft.com/office/drawing/2014/main" id="{0E5D0023-B23E-4823-8D72-B07FFF8CAE9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22">
            <a:extLst>
              <a:ext uri="{FF2B5EF4-FFF2-40B4-BE49-F238E27FC236}">
                <a16:creationId xmlns:a16="http://schemas.microsoft.com/office/drawing/2014/main" id="{69A54E25-1C05-48E5-A5CC-3778C1D3632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C56389A3-CE71-4CD9-8CCE-345DAA155AF7}"/>
              </a:ext>
            </a:extLst>
          </p:cNvPr>
          <p:cNvPicPr>
            <a:picLocks noChangeAspect="1"/>
          </p:cNvPicPr>
          <p:nvPr/>
        </p:nvPicPr>
        <p:blipFill rotWithShape="1">
          <a:blip r:embed="rId5"/>
          <a:srcRect r="6636" b="2"/>
          <a:stretch/>
        </p:blipFill>
        <p:spPr>
          <a:xfrm>
            <a:off x="1412683" y="1410208"/>
            <a:ext cx="5278777" cy="3858780"/>
          </a:xfrm>
          <a:prstGeom prst="rect">
            <a:avLst/>
          </a:prstGeom>
        </p:spPr>
      </p:pic>
      <p:sp>
        <p:nvSpPr>
          <p:cNvPr id="2" name="Title 1">
            <a:extLst>
              <a:ext uri="{FF2B5EF4-FFF2-40B4-BE49-F238E27FC236}">
                <a16:creationId xmlns:a16="http://schemas.microsoft.com/office/drawing/2014/main" id="{5265E34E-85BE-49AA-ABD4-2F3E0A4B9811}"/>
              </a:ext>
            </a:extLst>
          </p:cNvPr>
          <p:cNvSpPr>
            <a:spLocks noGrp="1"/>
          </p:cNvSpPr>
          <p:nvPr>
            <p:ph type="title"/>
          </p:nvPr>
        </p:nvSpPr>
        <p:spPr>
          <a:xfrm>
            <a:off x="7535825" y="982132"/>
            <a:ext cx="3360772" cy="1303867"/>
          </a:xfrm>
        </p:spPr>
        <p:txBody>
          <a:bodyPr>
            <a:normAutofit/>
          </a:bodyPr>
          <a:lstStyle/>
          <a:p>
            <a:pPr>
              <a:lnSpc>
                <a:spcPct val="90000"/>
              </a:lnSpc>
            </a:pPr>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(External Output)</a:t>
            </a:r>
            <a:endParaRPr lang="en-US" dirty="0"/>
          </a:p>
        </p:txBody>
      </p:sp>
      <p:sp>
        <p:nvSpPr>
          <p:cNvPr id="10" name="Content Placeholder 9">
            <a:extLst>
              <a:ext uri="{FF2B5EF4-FFF2-40B4-BE49-F238E27FC236}">
                <a16:creationId xmlns:a16="http://schemas.microsoft.com/office/drawing/2014/main" id="{9AA93BD8-73EA-4213-ADE2-978F5E979757}"/>
              </a:ext>
            </a:extLst>
          </p:cNvPr>
          <p:cNvSpPr>
            <a:spLocks noGrp="1"/>
          </p:cNvSpPr>
          <p:nvPr>
            <p:ph idx="1"/>
          </p:nvPr>
        </p:nvSpPr>
        <p:spPr>
          <a:xfrm>
            <a:off x="7192652" y="2556932"/>
            <a:ext cx="3703943" cy="3318936"/>
          </a:xfrm>
        </p:spPr>
        <p:txBody>
          <a:bodyPr>
            <a:normAutofit fontScale="85000" lnSpcReduction="20000"/>
          </a:bodyPr>
          <a:lstStyle/>
          <a:p>
            <a:r>
              <a:rPr lang="en-US" dirty="0" err="1"/>
              <a:t>Là</a:t>
            </a:r>
            <a:r>
              <a:rPr lang="en-US" dirty="0"/>
              <a:t> </a:t>
            </a:r>
            <a:r>
              <a:rPr lang="en-US" dirty="0" err="1"/>
              <a:t>tiến</a:t>
            </a:r>
            <a:r>
              <a:rPr lang="en-US" dirty="0"/>
              <a:t> </a:t>
            </a:r>
            <a:r>
              <a:rPr lang="en-US" dirty="0" err="1"/>
              <a:t>trình</a:t>
            </a:r>
            <a:r>
              <a:rPr lang="en-US" dirty="0"/>
              <a:t> </a:t>
            </a:r>
            <a:r>
              <a:rPr lang="en-US" dirty="0" err="1"/>
              <a:t>căn</a:t>
            </a:r>
            <a:r>
              <a:rPr lang="en-US" dirty="0"/>
              <a:t> </a:t>
            </a:r>
            <a:r>
              <a:rPr lang="en-US" dirty="0" err="1"/>
              <a:t>bản</a:t>
            </a:r>
            <a:r>
              <a:rPr lang="en-US" dirty="0"/>
              <a:t> </a:t>
            </a:r>
            <a:r>
              <a:rPr lang="en-US" dirty="0" err="1"/>
              <a:t>mà</a:t>
            </a:r>
            <a:r>
              <a:rPr lang="en-US" dirty="0"/>
              <a:t> </a:t>
            </a:r>
            <a:r>
              <a:rPr lang="en-US" dirty="0" err="1"/>
              <a:t>chiều</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nó</a:t>
            </a:r>
            <a:r>
              <a:rPr lang="en-US" dirty="0"/>
              <a:t> </a:t>
            </a:r>
            <a:r>
              <a:rPr lang="en-US" dirty="0" err="1"/>
              <a:t>đi</a:t>
            </a:r>
            <a:r>
              <a:rPr lang="en-US" dirty="0"/>
              <a:t> </a:t>
            </a:r>
            <a:r>
              <a:rPr lang="en-US" dirty="0" err="1"/>
              <a:t>từ</a:t>
            </a:r>
            <a:r>
              <a:rPr lang="en-US" dirty="0"/>
              <a:t> </a:t>
            </a:r>
            <a:r>
              <a:rPr lang="en-US" dirty="0" err="1"/>
              <a:t>trong</a:t>
            </a:r>
            <a:r>
              <a:rPr lang="en-US" dirty="0"/>
              <a:t> boundary </a:t>
            </a:r>
            <a:r>
              <a:rPr lang="en-US" dirty="0" err="1"/>
              <a:t>ra</a:t>
            </a:r>
            <a:r>
              <a:rPr lang="en-US" dirty="0"/>
              <a:t> </a:t>
            </a:r>
            <a:r>
              <a:rPr lang="en-US" dirty="0" err="1"/>
              <a:t>ngoài</a:t>
            </a:r>
            <a:r>
              <a:rPr lang="en-US" dirty="0"/>
              <a:t> (</a:t>
            </a:r>
            <a:r>
              <a:rPr lang="en-US" dirty="0" err="1"/>
              <a:t>th</a:t>
            </a:r>
            <a:r>
              <a:rPr lang="vi-VN" dirty="0"/>
              <a:t>ư</a:t>
            </a:r>
            <a:r>
              <a:rPr lang="en-US" dirty="0" err="1"/>
              <a:t>ờng</a:t>
            </a:r>
            <a:r>
              <a:rPr lang="en-US" dirty="0"/>
              <a:t> </a:t>
            </a:r>
            <a:r>
              <a:rPr lang="en-US" dirty="0" err="1"/>
              <a:t>là</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lấy</a:t>
            </a:r>
            <a:r>
              <a:rPr lang="en-US" dirty="0"/>
              <a:t> </a:t>
            </a:r>
            <a:r>
              <a:rPr lang="en-US" dirty="0" err="1"/>
              <a:t>từ</a:t>
            </a:r>
            <a:r>
              <a:rPr lang="en-US" dirty="0"/>
              <a:t> ILF </a:t>
            </a:r>
            <a:r>
              <a:rPr lang="en-US" dirty="0" err="1"/>
              <a:t>hoặc</a:t>
            </a:r>
            <a:r>
              <a:rPr lang="en-US" dirty="0"/>
              <a:t> EIF, </a:t>
            </a:r>
            <a:r>
              <a:rPr lang="en-US" dirty="0" err="1"/>
              <a:t>hoặc</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các</a:t>
            </a:r>
            <a:r>
              <a:rPr lang="en-US" dirty="0"/>
              <a:t> </a:t>
            </a:r>
            <a:r>
              <a:rPr lang="en-US" dirty="0" err="1"/>
              <a:t>phép</a:t>
            </a:r>
            <a:r>
              <a:rPr lang="en-US" dirty="0"/>
              <a:t> </a:t>
            </a:r>
            <a:r>
              <a:rPr lang="en-US" dirty="0" err="1"/>
              <a:t>toán</a:t>
            </a:r>
            <a:r>
              <a:rPr lang="en-US" dirty="0"/>
              <a:t>)</a:t>
            </a:r>
          </a:p>
          <a:p>
            <a:r>
              <a:rPr lang="en-US" dirty="0" err="1"/>
              <a:t>Dữ</a:t>
            </a:r>
            <a:r>
              <a:rPr lang="en-US" dirty="0"/>
              <a:t> </a:t>
            </a:r>
            <a:r>
              <a:rPr lang="en-US" dirty="0" err="1"/>
              <a:t>liệu</a:t>
            </a:r>
            <a:r>
              <a:rPr lang="en-US" dirty="0"/>
              <a:t> </a:t>
            </a:r>
            <a:r>
              <a:rPr lang="en-US" dirty="0" err="1"/>
              <a:t>của</a:t>
            </a:r>
            <a:r>
              <a:rPr lang="en-US" dirty="0"/>
              <a:t> </a:t>
            </a:r>
            <a:r>
              <a:rPr lang="en-US" dirty="0" err="1"/>
              <a:t>nó</a:t>
            </a:r>
            <a:r>
              <a:rPr lang="en-US" dirty="0"/>
              <a:t> </a:t>
            </a:r>
            <a:r>
              <a:rPr lang="en-US" dirty="0" err="1"/>
              <a:t>lấy</a:t>
            </a:r>
            <a:r>
              <a:rPr lang="en-US" dirty="0"/>
              <a:t> </a:t>
            </a:r>
            <a:r>
              <a:rPr lang="en-US" dirty="0" err="1"/>
              <a:t>từ</a:t>
            </a:r>
            <a:r>
              <a:rPr lang="en-US" dirty="0"/>
              <a:t> 1 hay </a:t>
            </a:r>
            <a:r>
              <a:rPr lang="en-US" dirty="0" err="1"/>
              <a:t>nhiều</a:t>
            </a:r>
            <a:r>
              <a:rPr lang="en-US" dirty="0"/>
              <a:t> ILF </a:t>
            </a:r>
            <a:r>
              <a:rPr lang="en-US" dirty="0" err="1"/>
              <a:t>và</a:t>
            </a:r>
            <a:r>
              <a:rPr lang="en-US" dirty="0"/>
              <a:t> EIF</a:t>
            </a:r>
          </a:p>
          <a:p>
            <a:r>
              <a:rPr lang="vi-VN" dirty="0"/>
              <a:t>Thông thường các EO là bảng báo cáo (reports), các thông báo hay dữ liệu gửi tới các ứng dụng khác</a:t>
            </a:r>
            <a:r>
              <a:rPr lang="en-US" dirty="0"/>
              <a:t>.</a:t>
            </a:r>
          </a:p>
        </p:txBody>
      </p:sp>
    </p:spTree>
    <p:extLst>
      <p:ext uri="{BB962C8B-B14F-4D97-AF65-F5344CB8AC3E}">
        <p14:creationId xmlns:p14="http://schemas.microsoft.com/office/powerpoint/2010/main" val="506091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E6EB-0BE2-4F9C-A88A-961F1B80E70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(External Output)</a:t>
            </a:r>
            <a:endParaRPr lang="en-US" dirty="0"/>
          </a:p>
        </p:txBody>
      </p:sp>
      <p:pic>
        <p:nvPicPr>
          <p:cNvPr id="4" name="Content Placeholder 3">
            <a:extLst>
              <a:ext uri="{FF2B5EF4-FFF2-40B4-BE49-F238E27FC236}">
                <a16:creationId xmlns:a16="http://schemas.microsoft.com/office/drawing/2014/main" id="{9E1CC70E-AC28-41E8-9BB1-BDB18F2BF63B}"/>
              </a:ext>
            </a:extLst>
          </p:cNvPr>
          <p:cNvPicPr>
            <a:picLocks noGrp="1" noChangeAspect="1"/>
          </p:cNvPicPr>
          <p:nvPr>
            <p:ph idx="1"/>
          </p:nvPr>
        </p:nvPicPr>
        <p:blipFill>
          <a:blip r:embed="rId2"/>
          <a:stretch>
            <a:fillRect/>
          </a:stretch>
        </p:blipFill>
        <p:spPr>
          <a:xfrm>
            <a:off x="1166003" y="3358682"/>
            <a:ext cx="9601200" cy="1715437"/>
          </a:xfrm>
          <a:prstGeom prst="rect">
            <a:avLst/>
          </a:prstGeom>
        </p:spPr>
      </p:pic>
    </p:spTree>
    <p:extLst>
      <p:ext uri="{BB962C8B-B14F-4D97-AF65-F5344CB8AC3E}">
        <p14:creationId xmlns:p14="http://schemas.microsoft.com/office/powerpoint/2010/main" val="1875433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3DCE-F3D7-4A7E-AE4E-3B5F0763002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(External Output)</a:t>
            </a:r>
            <a:endParaRPr lang="en-US" dirty="0"/>
          </a:p>
        </p:txBody>
      </p:sp>
      <p:sp>
        <p:nvSpPr>
          <p:cNvPr id="3" name="Content Placeholder 2">
            <a:extLst>
              <a:ext uri="{FF2B5EF4-FFF2-40B4-BE49-F238E27FC236}">
                <a16:creationId xmlns:a16="http://schemas.microsoft.com/office/drawing/2014/main" id="{AB559711-95F8-433E-B366-C91F99A18413}"/>
              </a:ext>
            </a:extLst>
          </p:cNvPr>
          <p:cNvSpPr>
            <a:spLocks noGrp="1"/>
          </p:cNvSpPr>
          <p:nvPr>
            <p:ph idx="1"/>
          </p:nvPr>
        </p:nvSpPr>
        <p:spPr/>
        <p:txBody>
          <a:bodyPr>
            <a:normAutofit fontScale="92500" lnSpcReduction="20000"/>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FTRs.</a:t>
            </a:r>
          </a:p>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DET :</a:t>
            </a:r>
          </a:p>
          <a:p>
            <a:pPr lvl="1">
              <a:buFont typeface="Wingdings" panose="05000000000000000000" pitchFamily="2" charset="2"/>
              <a:buChar char="Ø"/>
            </a:pPr>
            <a:r>
              <a:rPr lang="vi-VN" dirty="0"/>
              <a:t>Mỗi cột dữ liệu đọc được từ ILF, EIF được tính là 1 DET.</a:t>
            </a:r>
          </a:p>
          <a:p>
            <a:pPr lvl="1">
              <a:buFont typeface="Wingdings" panose="05000000000000000000" pitchFamily="2" charset="2"/>
              <a:buChar char="Ø"/>
            </a:pPr>
            <a:r>
              <a:rPr lang="vi-VN" dirty="0"/>
              <a:t>Mỗi dữ liệu phát sinh (derived data) được tính là 1 DET.</a:t>
            </a:r>
          </a:p>
          <a:p>
            <a:pPr lvl="1">
              <a:buFont typeface="Wingdings" panose="05000000000000000000" pitchFamily="2" charset="2"/>
              <a:buChar char="Ø"/>
            </a:pPr>
            <a:r>
              <a:rPr lang="vi-VN" dirty="0"/>
              <a:t>Các error message được tính là 1 DET.</a:t>
            </a:r>
          </a:p>
          <a:p>
            <a:pPr lvl="1">
              <a:buFont typeface="Wingdings" panose="05000000000000000000" pitchFamily="2" charset="2"/>
              <a:buChar char="Ø"/>
            </a:pPr>
            <a:r>
              <a:rPr lang="fr-FR" dirty="0" err="1"/>
              <a:t>Các</a:t>
            </a:r>
            <a:r>
              <a:rPr lang="fr-FR" dirty="0"/>
              <a:t> </a:t>
            </a:r>
            <a:r>
              <a:rPr lang="fr-FR" dirty="0" err="1"/>
              <a:t>Confirm</a:t>
            </a:r>
            <a:r>
              <a:rPr lang="fr-FR" dirty="0"/>
              <a:t> message </a:t>
            </a:r>
            <a:r>
              <a:rPr lang="fr-FR" dirty="0" err="1"/>
              <a:t>được</a:t>
            </a:r>
            <a:r>
              <a:rPr lang="fr-FR" dirty="0"/>
              <a:t> </a:t>
            </a:r>
            <a:r>
              <a:rPr lang="fr-FR" dirty="0" err="1"/>
              <a:t>tính</a:t>
            </a:r>
            <a:r>
              <a:rPr lang="fr-FR" dirty="0"/>
              <a:t> là 1 DET.</a:t>
            </a:r>
          </a:p>
          <a:p>
            <a:pPr lvl="1">
              <a:buFont typeface="Wingdings" panose="05000000000000000000" pitchFamily="2" charset="2"/>
              <a:buChar char="Ø"/>
            </a:pPr>
            <a:r>
              <a:rPr lang="vi-VN" dirty="0"/>
              <a:t>KHÔNG TÍNH tiêu đề (heading) của cột, ngày tháng ngày lập báo cáo. Chỉ tính ngày tháng là một DET nếu nó là dữ liệu có ý nghĩa trong kinh doanh (như lập hóa đơn, ngày đăng ký…</a:t>
            </a:r>
            <a:endParaRPr lang="en-US" dirty="0"/>
          </a:p>
          <a:p>
            <a:endParaRPr lang="en-US" dirty="0"/>
          </a:p>
        </p:txBody>
      </p:sp>
    </p:spTree>
    <p:extLst>
      <p:ext uri="{BB962C8B-B14F-4D97-AF65-F5344CB8AC3E}">
        <p14:creationId xmlns:p14="http://schemas.microsoft.com/office/powerpoint/2010/main" val="3295858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5E32-D628-4649-9088-04A2D36BF47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(External Output)</a:t>
            </a:r>
            <a:endParaRPr lang="en-US" dirty="0"/>
          </a:p>
        </p:txBody>
      </p:sp>
      <p:pic>
        <p:nvPicPr>
          <p:cNvPr id="4" name="Content Placeholder 3">
            <a:extLst>
              <a:ext uri="{FF2B5EF4-FFF2-40B4-BE49-F238E27FC236}">
                <a16:creationId xmlns:a16="http://schemas.microsoft.com/office/drawing/2014/main" id="{274326F7-3460-4081-A542-E696368A1BEB}"/>
              </a:ext>
            </a:extLst>
          </p:cNvPr>
          <p:cNvPicPr>
            <a:picLocks noGrp="1" noChangeAspect="1"/>
          </p:cNvPicPr>
          <p:nvPr>
            <p:ph idx="1"/>
          </p:nvPr>
        </p:nvPicPr>
        <p:blipFill>
          <a:blip r:embed="rId2"/>
          <a:stretch>
            <a:fillRect/>
          </a:stretch>
        </p:blipFill>
        <p:spPr>
          <a:xfrm>
            <a:off x="1494667" y="2557463"/>
            <a:ext cx="9202665" cy="3317875"/>
          </a:xfrm>
          <a:prstGeom prst="rect">
            <a:avLst/>
          </a:prstGeom>
        </p:spPr>
      </p:pic>
    </p:spTree>
    <p:extLst>
      <p:ext uri="{BB962C8B-B14F-4D97-AF65-F5344CB8AC3E}">
        <p14:creationId xmlns:p14="http://schemas.microsoft.com/office/powerpoint/2010/main" val="3061977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08A7-ED13-4DA4-A462-251C33AAB2D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EQ</a:t>
            </a:r>
            <a:r>
              <a:rPr lang="en-US" dirty="0">
                <a:latin typeface="Times New Roman" panose="02020603050405020304" pitchFamily="18" charset="0"/>
                <a:cs typeface="Times New Roman" panose="02020603050405020304" pitchFamily="18" charset="0"/>
              </a:rPr>
              <a:t> (External Inquiry)</a:t>
            </a:r>
            <a:endParaRPr lang="en-US" dirty="0"/>
          </a:p>
        </p:txBody>
      </p:sp>
      <p:sp>
        <p:nvSpPr>
          <p:cNvPr id="3" name="Content Placeholder 2">
            <a:extLst>
              <a:ext uri="{FF2B5EF4-FFF2-40B4-BE49-F238E27FC236}">
                <a16:creationId xmlns:a16="http://schemas.microsoft.com/office/drawing/2014/main" id="{EB40A05E-BBD1-4EF6-ACE4-6CB5BC8DAA1E}"/>
              </a:ext>
            </a:extLst>
          </p:cNvPr>
          <p:cNvSpPr>
            <a:spLocks noGrp="1"/>
          </p:cNvSpPr>
          <p:nvPr>
            <p:ph idx="1"/>
          </p:nvPr>
        </p:nvSpPr>
        <p:spPr/>
        <p:txBody>
          <a:bodyPr/>
          <a:lstStyle/>
          <a:p>
            <a:r>
              <a:rPr lang="en-US" dirty="0" err="1"/>
              <a:t>Gồm</a:t>
            </a:r>
            <a:r>
              <a:rPr lang="en-US" dirty="0"/>
              <a:t> 2 </a:t>
            </a:r>
            <a:r>
              <a:rPr lang="en-US" dirty="0" err="1"/>
              <a:t>chiều</a:t>
            </a:r>
            <a:r>
              <a:rPr lang="en-US" dirty="0"/>
              <a:t> Input </a:t>
            </a:r>
            <a:r>
              <a:rPr lang="en-US" dirty="0" err="1"/>
              <a:t>và</a:t>
            </a:r>
            <a:r>
              <a:rPr lang="en-US" dirty="0"/>
              <a:t> Output. </a:t>
            </a:r>
            <a:r>
              <a:rPr lang="en-US" dirty="0" err="1"/>
              <a:t>Trong</a:t>
            </a:r>
            <a:r>
              <a:rPr lang="en-US" dirty="0"/>
              <a:t> </a:t>
            </a:r>
            <a:r>
              <a:rPr lang="en-US" dirty="0" err="1"/>
              <a:t>đó</a:t>
            </a:r>
            <a:r>
              <a:rPr lang="en-US" dirty="0"/>
              <a:t>:</a:t>
            </a:r>
          </a:p>
          <a:p>
            <a:pPr lvl="1">
              <a:buFont typeface="Wingdings" panose="05000000000000000000" pitchFamily="2" charset="2"/>
              <a:buChar char="Ø"/>
            </a:pPr>
            <a:r>
              <a:rPr lang="en-US" dirty="0"/>
              <a:t>Input </a:t>
            </a:r>
            <a:r>
              <a:rPr lang="en-US" dirty="0" err="1"/>
              <a:t>không</a:t>
            </a:r>
            <a:r>
              <a:rPr lang="en-US" dirty="0"/>
              <a:t> </a:t>
            </a:r>
            <a:r>
              <a:rPr lang="en-US" dirty="0" err="1"/>
              <a:t>cập</a:t>
            </a:r>
            <a:r>
              <a:rPr lang="en-US" dirty="0"/>
              <a:t> </a:t>
            </a:r>
            <a:r>
              <a:rPr lang="en-US" dirty="0" err="1"/>
              <a:t>nhật</a:t>
            </a:r>
            <a:r>
              <a:rPr lang="en-US" dirty="0"/>
              <a:t> </a:t>
            </a:r>
            <a:r>
              <a:rPr lang="en-US" dirty="0" err="1"/>
              <a:t>hoặc</a:t>
            </a:r>
            <a:r>
              <a:rPr lang="en-US" dirty="0"/>
              <a:t> </a:t>
            </a:r>
            <a:r>
              <a:rPr lang="en-US" dirty="0" err="1"/>
              <a:t>duy</a:t>
            </a:r>
            <a:r>
              <a:rPr lang="en-US" dirty="0"/>
              <a:t> </a:t>
            </a:r>
            <a:r>
              <a:rPr lang="en-US" dirty="0" err="1"/>
              <a:t>trì</a:t>
            </a:r>
            <a:r>
              <a:rPr lang="en-US" dirty="0"/>
              <a:t> </a:t>
            </a:r>
            <a:r>
              <a:rPr lang="en-US" dirty="0" err="1"/>
              <a:t>dữ</a:t>
            </a:r>
            <a:r>
              <a:rPr lang="en-US" dirty="0"/>
              <a:t> </a:t>
            </a:r>
            <a:r>
              <a:rPr lang="en-US" dirty="0" err="1"/>
              <a:t>liệu</a:t>
            </a:r>
            <a:endParaRPr lang="en-US" dirty="0"/>
          </a:p>
          <a:p>
            <a:pPr lvl="1">
              <a:buFont typeface="Wingdings" panose="05000000000000000000" pitchFamily="2" charset="2"/>
              <a:buChar char="Ø"/>
            </a:pPr>
            <a:r>
              <a:rPr lang="en-US" dirty="0"/>
              <a:t>Output </a:t>
            </a:r>
            <a:r>
              <a:rPr lang="en-US" dirty="0" err="1"/>
              <a:t>không</a:t>
            </a:r>
            <a:r>
              <a:rPr lang="en-US" dirty="0"/>
              <a:t> </a:t>
            </a:r>
            <a:r>
              <a:rPr lang="en-US" dirty="0" err="1"/>
              <a:t>chứa</a:t>
            </a:r>
            <a:r>
              <a:rPr lang="en-US" dirty="0"/>
              <a:t> </a:t>
            </a:r>
            <a:r>
              <a:rPr lang="en-US" dirty="0" err="1"/>
              <a:t>các</a:t>
            </a:r>
            <a:r>
              <a:rPr lang="en-US" dirty="0"/>
              <a:t> contain derived data (</a:t>
            </a:r>
            <a:r>
              <a:rPr lang="en-US" dirty="0" err="1"/>
              <a:t>kết</a:t>
            </a:r>
            <a:r>
              <a:rPr lang="en-US" dirty="0"/>
              <a:t> </a:t>
            </a:r>
            <a:r>
              <a:rPr lang="en-US" dirty="0" err="1"/>
              <a:t>quả</a:t>
            </a:r>
            <a:r>
              <a:rPr lang="en-US" dirty="0"/>
              <a:t> đ</a:t>
            </a:r>
            <a:r>
              <a:rPr lang="vi-VN" dirty="0"/>
              <a:t>ư</a:t>
            </a:r>
            <a:r>
              <a:rPr lang="en-US" dirty="0" err="1"/>
              <a:t>ợc</a:t>
            </a:r>
            <a:r>
              <a:rPr lang="en-US" dirty="0"/>
              <a:t> </a:t>
            </a:r>
            <a:r>
              <a:rPr lang="en-US" dirty="0" err="1"/>
              <a:t>phát</a:t>
            </a:r>
            <a:r>
              <a:rPr lang="en-US" dirty="0"/>
              <a:t> </a:t>
            </a:r>
            <a:r>
              <a:rPr lang="en-US" dirty="0" err="1"/>
              <a:t>sinh</a:t>
            </a:r>
            <a:r>
              <a:rPr lang="en-US" dirty="0"/>
              <a:t> </a:t>
            </a:r>
            <a:r>
              <a:rPr lang="en-US" dirty="0" err="1"/>
              <a:t>từ</a:t>
            </a:r>
            <a:r>
              <a:rPr lang="en-US" dirty="0"/>
              <a:t> </a:t>
            </a:r>
            <a:r>
              <a:rPr lang="en-US" dirty="0" err="1"/>
              <a:t>các</a:t>
            </a:r>
            <a:r>
              <a:rPr lang="en-US" dirty="0"/>
              <a:t> </a:t>
            </a:r>
            <a:r>
              <a:rPr lang="en-US" dirty="0" err="1"/>
              <a:t>phép</a:t>
            </a:r>
            <a:r>
              <a:rPr lang="en-US" dirty="0"/>
              <a:t> </a:t>
            </a:r>
            <a:r>
              <a:rPr lang="en-US" dirty="0" err="1"/>
              <a:t>toán</a:t>
            </a:r>
            <a:r>
              <a:rPr lang="en-US" dirty="0"/>
              <a:t>)</a:t>
            </a:r>
          </a:p>
        </p:txBody>
      </p:sp>
    </p:spTree>
    <p:extLst>
      <p:ext uri="{BB962C8B-B14F-4D97-AF65-F5344CB8AC3E}">
        <p14:creationId xmlns:p14="http://schemas.microsoft.com/office/powerpoint/2010/main" val="2493409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2C72-B0F3-477F-9692-B3F9C96A3A5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EQ</a:t>
            </a:r>
            <a:r>
              <a:rPr lang="en-US" dirty="0">
                <a:latin typeface="Times New Roman" panose="02020603050405020304" pitchFamily="18" charset="0"/>
                <a:cs typeface="Times New Roman" panose="02020603050405020304" pitchFamily="18" charset="0"/>
              </a:rPr>
              <a:t> (External Inquiry)</a:t>
            </a:r>
            <a:endParaRPr lang="en-US" dirty="0"/>
          </a:p>
        </p:txBody>
      </p:sp>
      <p:sp>
        <p:nvSpPr>
          <p:cNvPr id="3" name="Content Placeholder 2">
            <a:extLst>
              <a:ext uri="{FF2B5EF4-FFF2-40B4-BE49-F238E27FC236}">
                <a16:creationId xmlns:a16="http://schemas.microsoft.com/office/drawing/2014/main" id="{62508226-6B33-403C-9A3D-4A4C0E090A12}"/>
              </a:ext>
            </a:extLst>
          </p:cNvPr>
          <p:cNvSpPr>
            <a:spLocks noGrp="1"/>
          </p:cNvSpPr>
          <p:nvPr>
            <p:ph idx="1"/>
          </p:nvPr>
        </p:nvSpPr>
        <p:spPr/>
        <p:txBody>
          <a:bodyPr/>
          <a:lstStyle/>
          <a:p>
            <a:r>
              <a:rPr lang="en-US" dirty="0"/>
              <a:t>Chia </a:t>
            </a:r>
            <a:r>
              <a:rPr lang="en-US" dirty="0" err="1"/>
              <a:t>tỉ</a:t>
            </a:r>
            <a:r>
              <a:rPr lang="en-US" dirty="0"/>
              <a:t> </a:t>
            </a:r>
            <a:r>
              <a:rPr lang="en-US" dirty="0" err="1"/>
              <a:t>lệ</a:t>
            </a:r>
            <a:r>
              <a:rPr lang="en-US" dirty="0"/>
              <a:t> (</a:t>
            </a:r>
            <a:r>
              <a:rPr lang="en-US" b="1" dirty="0"/>
              <a:t>Rating</a:t>
            </a:r>
            <a:r>
              <a:rPr lang="en-US" dirty="0"/>
              <a:t>) </a:t>
            </a:r>
            <a:r>
              <a:rPr lang="en-US" dirty="0" err="1"/>
              <a:t>và</a:t>
            </a:r>
            <a:r>
              <a:rPr lang="en-US" dirty="0"/>
              <a:t> chia </a:t>
            </a:r>
            <a:r>
              <a:rPr lang="en-US" dirty="0" err="1"/>
              <a:t>điểm</a:t>
            </a:r>
            <a:r>
              <a:rPr lang="en-US" dirty="0"/>
              <a:t> (</a:t>
            </a:r>
            <a:r>
              <a:rPr lang="en-US" b="1" dirty="0"/>
              <a:t>Scored</a:t>
            </a:r>
            <a:r>
              <a:rPr lang="en-US" dirty="0"/>
              <a:t>) (</a:t>
            </a:r>
            <a:r>
              <a:rPr lang="en-US" dirty="0" err="1"/>
              <a:t>Là</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của</a:t>
            </a:r>
            <a:r>
              <a:rPr lang="en-US" dirty="0"/>
              <a:t> </a:t>
            </a:r>
            <a:r>
              <a:rPr lang="en-US" b="1" dirty="0"/>
              <a:t>EI</a:t>
            </a:r>
            <a:r>
              <a:rPr lang="en-US" dirty="0"/>
              <a:t> </a:t>
            </a:r>
            <a:r>
              <a:rPr lang="en-US" dirty="0" err="1"/>
              <a:t>và</a:t>
            </a:r>
            <a:r>
              <a:rPr lang="en-US" dirty="0"/>
              <a:t> </a:t>
            </a:r>
            <a:r>
              <a:rPr lang="en-US" b="1" dirty="0"/>
              <a:t>EO</a:t>
            </a:r>
            <a:r>
              <a:rPr lang="en-US" dirty="0"/>
              <a:t>)</a:t>
            </a:r>
          </a:p>
          <a:p>
            <a:pPr lvl="1">
              <a:buFont typeface="Wingdings" panose="05000000000000000000" pitchFamily="2" charset="2"/>
              <a:buChar char="Ø"/>
            </a:pPr>
            <a:r>
              <a:rPr lang="en-US" dirty="0" err="1"/>
              <a:t>Tỉ</a:t>
            </a:r>
            <a:r>
              <a:rPr lang="en-US" dirty="0"/>
              <a:t> </a:t>
            </a:r>
            <a:r>
              <a:rPr lang="en-US" dirty="0" err="1"/>
              <a:t>lệ</a:t>
            </a:r>
            <a:r>
              <a:rPr lang="en-US" dirty="0"/>
              <a:t> </a:t>
            </a:r>
            <a:r>
              <a:rPr lang="en-US" dirty="0" err="1"/>
              <a:t>lấy</a:t>
            </a:r>
            <a:r>
              <a:rPr lang="en-US" dirty="0"/>
              <a:t> </a:t>
            </a:r>
            <a:r>
              <a:rPr lang="en-US" dirty="0" err="1"/>
              <a:t>từ</a:t>
            </a:r>
            <a:r>
              <a:rPr lang="en-US" dirty="0"/>
              <a:t> </a:t>
            </a:r>
            <a:r>
              <a:rPr lang="en-US" b="1" dirty="0"/>
              <a:t>EO</a:t>
            </a:r>
            <a:r>
              <a:rPr lang="en-US" dirty="0"/>
              <a:t>, </a:t>
            </a:r>
            <a:r>
              <a:rPr lang="en-US" dirty="0" err="1"/>
              <a:t>điểm</a:t>
            </a:r>
            <a:r>
              <a:rPr lang="en-US" dirty="0"/>
              <a:t> </a:t>
            </a:r>
            <a:r>
              <a:rPr lang="en-US" dirty="0" err="1"/>
              <a:t>lấy</a:t>
            </a:r>
            <a:r>
              <a:rPr lang="en-US" dirty="0"/>
              <a:t> </a:t>
            </a:r>
            <a:r>
              <a:rPr lang="en-US" dirty="0" err="1"/>
              <a:t>từ</a:t>
            </a:r>
            <a:r>
              <a:rPr lang="en-US" dirty="0"/>
              <a:t> </a:t>
            </a:r>
            <a:r>
              <a:rPr lang="en-US" b="1" dirty="0"/>
              <a:t>EI</a:t>
            </a:r>
            <a:r>
              <a:rPr lang="en-US" dirty="0"/>
              <a:t>.</a:t>
            </a:r>
          </a:p>
          <a:p>
            <a:pPr marL="457200" lvl="1" indent="0">
              <a:buNone/>
            </a:pPr>
            <a:endParaRPr lang="en-US" dirty="0"/>
          </a:p>
          <a:p>
            <a:endParaRPr lang="en-US" dirty="0"/>
          </a:p>
        </p:txBody>
      </p:sp>
      <p:pic>
        <p:nvPicPr>
          <p:cNvPr id="4" name="Picture 3">
            <a:extLst>
              <a:ext uri="{FF2B5EF4-FFF2-40B4-BE49-F238E27FC236}">
                <a16:creationId xmlns:a16="http://schemas.microsoft.com/office/drawing/2014/main" id="{A8FE75AA-3F6B-4E14-A50B-0DA8E35365E6}"/>
              </a:ext>
            </a:extLst>
          </p:cNvPr>
          <p:cNvPicPr>
            <a:picLocks noChangeAspect="1"/>
          </p:cNvPicPr>
          <p:nvPr/>
        </p:nvPicPr>
        <p:blipFill>
          <a:blip r:embed="rId2"/>
          <a:stretch>
            <a:fillRect/>
          </a:stretch>
        </p:blipFill>
        <p:spPr>
          <a:xfrm>
            <a:off x="876299" y="3716271"/>
            <a:ext cx="10439400" cy="1876425"/>
          </a:xfrm>
          <a:prstGeom prst="rect">
            <a:avLst/>
          </a:prstGeom>
        </p:spPr>
      </p:pic>
    </p:spTree>
    <p:extLst>
      <p:ext uri="{BB962C8B-B14F-4D97-AF65-F5344CB8AC3E}">
        <p14:creationId xmlns:p14="http://schemas.microsoft.com/office/powerpoint/2010/main" val="165794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0CDE-BF74-4628-AC00-E8F504974CF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EQ</a:t>
            </a:r>
            <a:r>
              <a:rPr lang="en-US" dirty="0">
                <a:latin typeface="Times New Roman" panose="02020603050405020304" pitchFamily="18" charset="0"/>
                <a:cs typeface="Times New Roman" panose="02020603050405020304" pitchFamily="18" charset="0"/>
              </a:rPr>
              <a:t> (External Inquiry)</a:t>
            </a:r>
            <a:endParaRPr lang="en-US" dirty="0"/>
          </a:p>
        </p:txBody>
      </p:sp>
      <p:sp>
        <p:nvSpPr>
          <p:cNvPr id="3" name="Content Placeholder 2">
            <a:extLst>
              <a:ext uri="{FF2B5EF4-FFF2-40B4-BE49-F238E27FC236}">
                <a16:creationId xmlns:a16="http://schemas.microsoft.com/office/drawing/2014/main" id="{BB0A562B-50E4-4E4C-B3F6-216F566151A9}"/>
              </a:ext>
            </a:extLst>
          </p:cNvPr>
          <p:cNvSpPr>
            <a:spLocks noGrp="1"/>
          </p:cNvSpPr>
          <p:nvPr>
            <p:ph idx="1"/>
          </p:nvPr>
        </p:nvSpPr>
        <p:spPr/>
        <p:txBody>
          <a:bodyPr>
            <a:normAutofit/>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FTRs</a:t>
            </a:r>
          </a:p>
        </p:txBody>
      </p:sp>
      <p:pic>
        <p:nvPicPr>
          <p:cNvPr id="4" name="Picture 3">
            <a:extLst>
              <a:ext uri="{FF2B5EF4-FFF2-40B4-BE49-F238E27FC236}">
                <a16:creationId xmlns:a16="http://schemas.microsoft.com/office/drawing/2014/main" id="{081D0BAC-752B-4C88-8D83-26BC35BB6148}"/>
              </a:ext>
            </a:extLst>
          </p:cNvPr>
          <p:cNvPicPr>
            <a:picLocks noChangeAspect="1"/>
          </p:cNvPicPr>
          <p:nvPr/>
        </p:nvPicPr>
        <p:blipFill>
          <a:blip r:embed="rId2"/>
          <a:stretch>
            <a:fillRect/>
          </a:stretch>
        </p:blipFill>
        <p:spPr>
          <a:xfrm>
            <a:off x="6984034" y="2556932"/>
            <a:ext cx="4200525" cy="3648075"/>
          </a:xfrm>
          <a:prstGeom prst="rect">
            <a:avLst/>
          </a:prstGeom>
        </p:spPr>
      </p:pic>
    </p:spTree>
    <p:extLst>
      <p:ext uri="{BB962C8B-B14F-4D97-AF65-F5344CB8AC3E}">
        <p14:creationId xmlns:p14="http://schemas.microsoft.com/office/powerpoint/2010/main" val="1457222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9D6AA-0B30-4F44-8747-4FD7D9FC7C05}"/>
              </a:ext>
            </a:extLst>
          </p:cNvPr>
          <p:cNvSpPr>
            <a:spLocks noGrp="1"/>
          </p:cNvSpPr>
          <p:nvPr>
            <p:ph idx="1"/>
          </p:nvPr>
        </p:nvSpPr>
        <p:spPr>
          <a:xfrm>
            <a:off x="1295401" y="638356"/>
            <a:ext cx="9601196" cy="5633048"/>
          </a:xfrm>
        </p:spPr>
        <p:txBody>
          <a:bodyPr>
            <a:normAutofit/>
          </a:bodyPr>
          <a:lstStyle/>
          <a:p>
            <a:r>
              <a:rPr lang="en-US" dirty="0" err="1"/>
              <a:t>Xác</a:t>
            </a:r>
            <a:r>
              <a:rPr lang="en-US" dirty="0"/>
              <a:t> </a:t>
            </a:r>
            <a:r>
              <a:rPr lang="en-US" dirty="0" err="1"/>
              <a:t>định</a:t>
            </a:r>
            <a:r>
              <a:rPr lang="en-US" dirty="0"/>
              <a:t> </a:t>
            </a:r>
            <a:r>
              <a:rPr lang="en-US" dirty="0" err="1"/>
              <a:t>số</a:t>
            </a:r>
            <a:r>
              <a:rPr lang="en-US" dirty="0"/>
              <a:t> l</a:t>
            </a:r>
            <a:r>
              <a:rPr lang="vi-VN" dirty="0"/>
              <a:t>ư</a:t>
            </a:r>
            <a:r>
              <a:rPr lang="en-US" dirty="0" err="1"/>
              <a:t>ợng</a:t>
            </a:r>
            <a:r>
              <a:rPr lang="en-US" dirty="0"/>
              <a:t> DET :</a:t>
            </a:r>
          </a:p>
          <a:p>
            <a:pPr marL="457200" lvl="1" indent="0">
              <a:buNone/>
            </a:pPr>
            <a:r>
              <a:rPr lang="en-US" dirty="0"/>
              <a:t>• Input Side</a:t>
            </a:r>
            <a:br>
              <a:rPr lang="en-US" dirty="0"/>
            </a:br>
            <a:r>
              <a:rPr lang="en-US" dirty="0"/>
              <a:t> Click of a the mouse</a:t>
            </a:r>
            <a:br>
              <a:rPr lang="en-US" dirty="0"/>
            </a:br>
            <a:r>
              <a:rPr lang="en-US" dirty="0"/>
              <a:t> Search values</a:t>
            </a:r>
            <a:br>
              <a:rPr lang="en-US" dirty="0"/>
            </a:br>
            <a:r>
              <a:rPr lang="en-US" dirty="0"/>
              <a:t> Action keys (command buttons)</a:t>
            </a:r>
            <a:br>
              <a:rPr lang="en-US" dirty="0"/>
            </a:br>
            <a:r>
              <a:rPr lang="en-US" dirty="0"/>
              <a:t> Error Messages</a:t>
            </a:r>
            <a:br>
              <a:rPr lang="en-US" dirty="0"/>
            </a:br>
            <a:r>
              <a:rPr lang="en-US" dirty="0"/>
              <a:t> Confirmation Messages (searching)</a:t>
            </a:r>
            <a:br>
              <a:rPr lang="en-US" dirty="0"/>
            </a:br>
            <a:r>
              <a:rPr lang="en-US" dirty="0"/>
              <a:t> Clicking on the an action key</a:t>
            </a:r>
            <a:br>
              <a:rPr lang="en-US" dirty="0"/>
            </a:br>
            <a:r>
              <a:rPr lang="en-US" dirty="0"/>
              <a:t> Scrolling</a:t>
            </a:r>
            <a:br>
              <a:rPr lang="en-US" dirty="0"/>
            </a:br>
            <a:r>
              <a:rPr lang="en-US" dirty="0"/>
              <a:t> Recursive fields are counted only once.</a:t>
            </a:r>
            <a:br>
              <a:rPr lang="en-US" dirty="0"/>
            </a:br>
            <a:r>
              <a:rPr lang="en-US" dirty="0"/>
              <a:t>• Outside</a:t>
            </a:r>
            <a:br>
              <a:rPr lang="en-US" dirty="0"/>
            </a:br>
            <a:r>
              <a:rPr lang="en-US" dirty="0"/>
              <a:t> Values read from an internal logical file or external interface file</a:t>
            </a:r>
            <a:br>
              <a:rPr lang="en-US" dirty="0"/>
            </a:br>
            <a:r>
              <a:rPr lang="en-US" dirty="0"/>
              <a:t> Color or Font changes on the screen</a:t>
            </a:r>
            <a:br>
              <a:rPr lang="en-US" dirty="0"/>
            </a:br>
            <a:r>
              <a:rPr lang="en-US" dirty="0"/>
              <a:t> Error Messages</a:t>
            </a:r>
            <a:br>
              <a:rPr lang="en-US" dirty="0"/>
            </a:br>
            <a:r>
              <a:rPr lang="en-US" dirty="0"/>
              <a:t> Confirmation Messages</a:t>
            </a:r>
            <a:br>
              <a:rPr lang="en-US" dirty="0"/>
            </a:br>
            <a:r>
              <a:rPr lang="en-US" dirty="0"/>
              <a:t> Recursive fields are counted only once </a:t>
            </a:r>
            <a:br>
              <a:rPr lang="en-US" dirty="0"/>
            </a:br>
            <a:endParaRPr lang="en-US" dirty="0"/>
          </a:p>
          <a:p>
            <a:endParaRPr lang="en-US" dirty="0"/>
          </a:p>
        </p:txBody>
      </p:sp>
    </p:spTree>
    <p:extLst>
      <p:ext uri="{BB962C8B-B14F-4D97-AF65-F5344CB8AC3E}">
        <p14:creationId xmlns:p14="http://schemas.microsoft.com/office/powerpoint/2010/main" val="329813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A9323-FAF4-44A0-923B-76CBF7C856F0}"/>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Thực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Trạng</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4F1E70F-6C5C-4CC9-A0C7-D4DBD65FCA76}"/>
              </a:ext>
            </a:extLst>
          </p:cNvPr>
          <p:cNvSpPr>
            <a:spLocks noGrp="1"/>
          </p:cNvSpPr>
          <p:nvPr>
            <p:ph idx="1"/>
          </p:nvPr>
        </p:nvSpPr>
        <p:spPr>
          <a:xfrm>
            <a:off x="1295401" y="2612256"/>
            <a:ext cx="9601196" cy="2680961"/>
          </a:xfrm>
        </p:spPr>
        <p:txBody>
          <a:bodyPr>
            <a:normAutofit/>
          </a:bodyPr>
          <a:lstStyle/>
          <a:p>
            <a:r>
              <a:rPr lang="vi-VN" dirty="0"/>
              <a:t>Một trong những nội dung quan trọng là những vướng mắc, "bế tắc" về định giá phần mềm, định giá chi phí dự án phần mềm sẽ được giải quyết qua việc sử dụng phương pháp điểm chức năng  (Function Points) - lượng hóa phần mềm theo số lượng điểm chức năng. Như vậy, nhà đầu tư sẽ mua sản phẩm phần mềm ứng dụng theo tính năng. Họ chỉ cần quan tâm đến hiệu quả cuối cùng của sản phẩm, mà không cần xác định nhà cung cấp phần mềm phải bỏ ra bao nhiêu chi phí, nguồn nhân lực, số ngày công...</a:t>
            </a:r>
            <a:endParaRPr lang="en-US" dirty="0"/>
          </a:p>
        </p:txBody>
      </p:sp>
      <p:sp>
        <p:nvSpPr>
          <p:cNvPr id="26" name="Content Placeholder 6">
            <a:extLst>
              <a:ext uri="{FF2B5EF4-FFF2-40B4-BE49-F238E27FC236}">
                <a16:creationId xmlns:a16="http://schemas.microsoft.com/office/drawing/2014/main" id="{CAB54BBA-F82D-4575-9765-4DA41FABF8F8}"/>
              </a:ext>
            </a:extLst>
          </p:cNvPr>
          <p:cNvSpPr txBox="1">
            <a:spLocks/>
          </p:cNvSpPr>
          <p:nvPr/>
        </p:nvSpPr>
        <p:spPr>
          <a:xfrm>
            <a:off x="1295401" y="5136326"/>
            <a:ext cx="9601196" cy="166651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vi-VN" dirty="0"/>
              <a:t>Chẳng hạn một sản phẩm phần mềm có 500 function points (FPs) thì giá của nó sẽ là giá của một FP nhân với tổng số 500 FPs được thiết kế. Trong mỗi giai đoạn xây dựng phần mềm, tùy thuộc mức độ phức tạp, quy mô, cũng sẽ có thể có những mức giá cho một FP khác nhau</a:t>
            </a:r>
            <a:endParaRPr lang="en-US" dirty="0"/>
          </a:p>
        </p:txBody>
      </p:sp>
    </p:spTree>
    <p:extLst>
      <p:ext uri="{BB962C8B-B14F-4D97-AF65-F5344CB8AC3E}">
        <p14:creationId xmlns:p14="http://schemas.microsoft.com/office/powerpoint/2010/main" val="2610533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11A9-115C-454E-8A9D-7E86FE39F26C}"/>
              </a:ext>
            </a:extLst>
          </p:cNvPr>
          <p:cNvSpPr>
            <a:spLocks noGrp="1"/>
          </p:cNvSpPr>
          <p:nvPr>
            <p:ph type="title"/>
          </p:nvPr>
        </p:nvSpPr>
        <p:spPr/>
        <p:txBody>
          <a:bodyPr>
            <a:normAutofit fontScale="90000"/>
          </a:bodyPr>
          <a:lstStyle/>
          <a:p>
            <a:r>
              <a:rPr lang="en-US" dirty="0" err="1">
                <a:solidFill>
                  <a:schemeClr val="tx1"/>
                </a:solidFill>
              </a:rPr>
              <a:t>Xác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lượng</a:t>
            </a:r>
            <a:r>
              <a:rPr lang="en-US" dirty="0">
                <a:solidFill>
                  <a:schemeClr val="tx1"/>
                </a:solidFill>
              </a:rPr>
              <a:t> Function Points </a:t>
            </a:r>
            <a:r>
              <a:rPr lang="en-US" dirty="0" err="1">
                <a:solidFill>
                  <a:schemeClr val="tx1"/>
                </a:solidFill>
              </a:rPr>
              <a:t>thô</a:t>
            </a:r>
            <a:r>
              <a:rPr lang="en-US" dirty="0">
                <a:solidFill>
                  <a:schemeClr val="tx1"/>
                </a:solidFill>
              </a:rPr>
              <a:t> (Unadjusted Function Points)</a:t>
            </a:r>
          </a:p>
        </p:txBody>
      </p:sp>
      <p:sp>
        <p:nvSpPr>
          <p:cNvPr id="6" name="Content Placeholder 5">
            <a:extLst>
              <a:ext uri="{FF2B5EF4-FFF2-40B4-BE49-F238E27FC236}">
                <a16:creationId xmlns:a16="http://schemas.microsoft.com/office/drawing/2014/main" id="{9F40695F-BB6F-436E-BDDD-D00D4D862CCD}"/>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D245BCFB-2984-41BD-A041-2C0FB347D898}"/>
              </a:ext>
            </a:extLst>
          </p:cNvPr>
          <p:cNvPicPr>
            <a:picLocks noChangeAspect="1"/>
          </p:cNvPicPr>
          <p:nvPr/>
        </p:nvPicPr>
        <p:blipFill>
          <a:blip r:embed="rId2"/>
          <a:stretch>
            <a:fillRect/>
          </a:stretch>
        </p:blipFill>
        <p:spPr>
          <a:xfrm>
            <a:off x="1140840" y="3011781"/>
            <a:ext cx="10325100" cy="2181225"/>
          </a:xfrm>
          <a:prstGeom prst="rect">
            <a:avLst/>
          </a:prstGeom>
        </p:spPr>
      </p:pic>
    </p:spTree>
    <p:extLst>
      <p:ext uri="{BB962C8B-B14F-4D97-AF65-F5344CB8AC3E}">
        <p14:creationId xmlns:p14="http://schemas.microsoft.com/office/powerpoint/2010/main" val="2345505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2F25-2987-43DD-91CB-9C8A311C8F7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ILF</a:t>
            </a:r>
            <a:r>
              <a:rPr lang="en-US" dirty="0">
                <a:latin typeface="Times New Roman" panose="02020603050405020304" pitchFamily="18" charset="0"/>
                <a:cs typeface="Times New Roman" panose="02020603050405020304" pitchFamily="18" charset="0"/>
              </a:rPr>
              <a:t> (Internal Logical File)</a:t>
            </a:r>
            <a:endParaRPr lang="en-US" dirty="0"/>
          </a:p>
        </p:txBody>
      </p:sp>
      <p:sp>
        <p:nvSpPr>
          <p:cNvPr id="3" name="Content Placeholder 2">
            <a:extLst>
              <a:ext uri="{FF2B5EF4-FFF2-40B4-BE49-F238E27FC236}">
                <a16:creationId xmlns:a16="http://schemas.microsoft.com/office/drawing/2014/main" id="{848A0A9B-8907-4C0B-B914-525139A6AC4B}"/>
              </a:ext>
            </a:extLst>
          </p:cNvPr>
          <p:cNvSpPr>
            <a:spLocks noGrp="1"/>
          </p:cNvSpPr>
          <p:nvPr>
            <p:ph idx="1"/>
          </p:nvPr>
        </p:nvSpPr>
        <p:spPr/>
        <p:txBody>
          <a:bodyPr/>
          <a:lstStyle/>
          <a:p>
            <a:r>
              <a:rPr lang="en-US" dirty="0" err="1"/>
              <a:t>Là</a:t>
            </a:r>
            <a:r>
              <a:rPr lang="en-US" dirty="0"/>
              <a:t> </a:t>
            </a:r>
            <a:r>
              <a:rPr lang="en-US" dirty="0" err="1"/>
              <a:t>một</a:t>
            </a:r>
            <a:r>
              <a:rPr lang="en-US" dirty="0"/>
              <a:t> </a:t>
            </a:r>
            <a:r>
              <a:rPr lang="en-US" dirty="0" err="1"/>
              <a:t>nhóm</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a:t>
            </a:r>
            <a:r>
              <a:rPr lang="en-US" dirty="0" err="1"/>
              <a:t>bảo</a:t>
            </a:r>
            <a:r>
              <a:rPr lang="en-US" dirty="0"/>
              <a:t> </a:t>
            </a:r>
            <a:r>
              <a:rPr lang="en-US" dirty="0" err="1"/>
              <a:t>trì</a:t>
            </a:r>
            <a:r>
              <a:rPr lang="en-US" dirty="0"/>
              <a:t> </a:t>
            </a:r>
            <a:r>
              <a:rPr lang="en-US" dirty="0" err="1"/>
              <a:t>và</a:t>
            </a:r>
            <a:r>
              <a:rPr lang="en-US" dirty="0"/>
              <a:t> l</a:t>
            </a:r>
            <a:r>
              <a:rPr lang="vi-VN" dirty="0"/>
              <a:t>ư</a:t>
            </a:r>
            <a:r>
              <a:rPr lang="en-US" dirty="0"/>
              <a:t>u </a:t>
            </a:r>
            <a:r>
              <a:rPr lang="en-US" dirty="0" err="1"/>
              <a:t>trữ</a:t>
            </a:r>
            <a:r>
              <a:rPr lang="en-US" dirty="0"/>
              <a:t> </a:t>
            </a:r>
            <a:r>
              <a:rPr lang="en-US" dirty="0" err="1"/>
              <a:t>bên</a:t>
            </a:r>
            <a:r>
              <a:rPr lang="en-US" dirty="0"/>
              <a:t> </a:t>
            </a:r>
            <a:r>
              <a:rPr lang="en-US" dirty="0" err="1"/>
              <a:t>trong</a:t>
            </a:r>
            <a:r>
              <a:rPr lang="en-US" dirty="0"/>
              <a:t> </a:t>
            </a:r>
            <a:r>
              <a:rPr lang="en-US" dirty="0" err="1"/>
              <a:t>hệ</a:t>
            </a:r>
            <a:r>
              <a:rPr lang="en-US" dirty="0"/>
              <a:t> </a:t>
            </a:r>
            <a:r>
              <a:rPr lang="en-US" dirty="0" err="1"/>
              <a:t>thống</a:t>
            </a:r>
            <a:r>
              <a:rPr lang="en-US" dirty="0"/>
              <a:t> (inside </a:t>
            </a:r>
            <a:r>
              <a:rPr lang="en-US" dirty="0" err="1"/>
              <a:t>boudary</a:t>
            </a:r>
            <a:r>
              <a:rPr lang="en-US" dirty="0"/>
              <a:t>), </a:t>
            </a:r>
            <a:r>
              <a:rPr lang="en-US" dirty="0" err="1"/>
              <a:t>nó</a:t>
            </a:r>
            <a:r>
              <a:rPr lang="en-US" dirty="0"/>
              <a:t> đ</a:t>
            </a:r>
            <a:r>
              <a:rPr lang="vi-VN" dirty="0"/>
              <a:t>ư</a:t>
            </a:r>
            <a:r>
              <a:rPr lang="en-US" dirty="0" err="1"/>
              <a:t>ợc</a:t>
            </a:r>
            <a:r>
              <a:rPr lang="en-US" dirty="0"/>
              <a:t> l</a:t>
            </a:r>
            <a:r>
              <a:rPr lang="vi-VN" dirty="0"/>
              <a:t>ư</a:t>
            </a:r>
            <a:r>
              <a:rPr lang="en-US" dirty="0"/>
              <a:t>u d</a:t>
            </a:r>
            <a:r>
              <a:rPr lang="vi-VN" dirty="0"/>
              <a:t>ư</a:t>
            </a:r>
            <a:r>
              <a:rPr lang="en-US" dirty="0" err="1"/>
              <a:t>ới</a:t>
            </a:r>
            <a:r>
              <a:rPr lang="en-US" dirty="0"/>
              <a:t> </a:t>
            </a:r>
            <a:r>
              <a:rPr lang="en-US" dirty="0" err="1"/>
              <a:t>dạng</a:t>
            </a:r>
            <a:r>
              <a:rPr lang="en-US" dirty="0"/>
              <a:t> </a:t>
            </a:r>
            <a:r>
              <a:rPr lang="en-US" dirty="0" err="1"/>
              <a:t>bảng</a:t>
            </a:r>
            <a:r>
              <a:rPr lang="en-US" dirty="0"/>
              <a:t> </a:t>
            </a:r>
            <a:r>
              <a:rPr lang="en-US" dirty="0" err="1"/>
              <a:t>chứa</a:t>
            </a:r>
            <a:r>
              <a:rPr lang="en-US" dirty="0"/>
              <a:t> </a:t>
            </a:r>
            <a:r>
              <a:rPr lang="en-US" dirty="0" err="1"/>
              <a:t>trong</a:t>
            </a:r>
            <a:r>
              <a:rPr lang="en-US" dirty="0"/>
              <a:t> file.</a:t>
            </a:r>
          </a:p>
          <a:p>
            <a:r>
              <a:rPr lang="en-US" dirty="0" err="1"/>
              <a:t>Phải</a:t>
            </a:r>
            <a:r>
              <a:rPr lang="en-US" dirty="0"/>
              <a:t> </a:t>
            </a:r>
            <a:r>
              <a:rPr lang="en-US" dirty="0" err="1"/>
              <a:t>có</a:t>
            </a:r>
            <a:r>
              <a:rPr lang="en-US" dirty="0"/>
              <a:t> </a:t>
            </a:r>
            <a:r>
              <a:rPr lang="en-US" dirty="0" err="1"/>
              <a:t>ít</a:t>
            </a:r>
            <a:r>
              <a:rPr lang="en-US" dirty="0"/>
              <a:t> </a:t>
            </a:r>
            <a:r>
              <a:rPr lang="en-US" dirty="0" err="1"/>
              <a:t>nhất</a:t>
            </a:r>
            <a:r>
              <a:rPr lang="en-US" dirty="0"/>
              <a:t> 1 EQ hay EO </a:t>
            </a:r>
            <a:r>
              <a:rPr lang="en-US" dirty="0" err="1"/>
              <a:t>truy</a:t>
            </a:r>
            <a:r>
              <a:rPr lang="en-US" dirty="0"/>
              <a:t> </a:t>
            </a:r>
            <a:r>
              <a:rPr lang="en-US" dirty="0" err="1"/>
              <a:t>xuất</a:t>
            </a:r>
            <a:r>
              <a:rPr lang="en-US" dirty="0"/>
              <a:t> </a:t>
            </a:r>
            <a:r>
              <a:rPr lang="en-US" dirty="0" err="1"/>
              <a:t>tới</a:t>
            </a:r>
            <a:r>
              <a:rPr lang="en-US" dirty="0"/>
              <a:t> </a:t>
            </a:r>
            <a:r>
              <a:rPr lang="en-US" dirty="0" err="1"/>
              <a:t>nó</a:t>
            </a:r>
            <a:r>
              <a:rPr lang="en-US" dirty="0"/>
              <a:t>. </a:t>
            </a:r>
            <a:r>
              <a:rPr lang="en-US" dirty="0" err="1"/>
              <a:t>Và</a:t>
            </a:r>
            <a:r>
              <a:rPr lang="en-US" dirty="0"/>
              <a:t> đ</a:t>
            </a:r>
            <a:r>
              <a:rPr lang="vi-VN" dirty="0"/>
              <a:t>ư</a:t>
            </a:r>
            <a:r>
              <a:rPr lang="en-US" dirty="0" err="1"/>
              <a:t>ợc</a:t>
            </a:r>
            <a:r>
              <a:rPr lang="en-US" dirty="0"/>
              <a:t> </a:t>
            </a:r>
            <a:r>
              <a:rPr lang="en-US" dirty="0" err="1"/>
              <a:t>bảo</a:t>
            </a:r>
            <a:r>
              <a:rPr lang="en-US" dirty="0"/>
              <a:t> </a:t>
            </a:r>
            <a:r>
              <a:rPr lang="en-US" dirty="0" err="1"/>
              <a:t>trì</a:t>
            </a:r>
            <a:r>
              <a:rPr lang="en-US" dirty="0"/>
              <a:t> </a:t>
            </a:r>
            <a:r>
              <a:rPr lang="en-US" dirty="0" err="1"/>
              <a:t>bởi</a:t>
            </a:r>
            <a:r>
              <a:rPr lang="en-US" dirty="0"/>
              <a:t> EI.</a:t>
            </a:r>
          </a:p>
        </p:txBody>
      </p:sp>
    </p:spTree>
    <p:extLst>
      <p:ext uri="{BB962C8B-B14F-4D97-AF65-F5344CB8AC3E}">
        <p14:creationId xmlns:p14="http://schemas.microsoft.com/office/powerpoint/2010/main" val="1768253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DF5D-876D-4A59-8BEB-4C0F58949A1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ILF</a:t>
            </a:r>
            <a:r>
              <a:rPr lang="en-US" dirty="0">
                <a:latin typeface="Times New Roman" panose="02020603050405020304" pitchFamily="18" charset="0"/>
                <a:cs typeface="Times New Roman" panose="02020603050405020304" pitchFamily="18" charset="0"/>
              </a:rPr>
              <a:t> (Internal Logical File)</a:t>
            </a:r>
            <a:endParaRPr lang="en-US" dirty="0"/>
          </a:p>
        </p:txBody>
      </p:sp>
      <p:sp>
        <p:nvSpPr>
          <p:cNvPr id="3" name="Content Placeholder 2">
            <a:extLst>
              <a:ext uri="{FF2B5EF4-FFF2-40B4-BE49-F238E27FC236}">
                <a16:creationId xmlns:a16="http://schemas.microsoft.com/office/drawing/2014/main" id="{C54B2923-8347-484E-8716-2D796BC32F9C}"/>
              </a:ext>
            </a:extLst>
          </p:cNvPr>
          <p:cNvSpPr>
            <a:spLocks noGrp="1"/>
          </p:cNvSpPr>
          <p:nvPr>
            <p:ph idx="1"/>
          </p:nvPr>
        </p:nvSpPr>
        <p:spPr>
          <a:xfrm>
            <a:off x="1295401" y="2556932"/>
            <a:ext cx="9601196" cy="3318936"/>
          </a:xfrm>
        </p:spPr>
        <p:txBody>
          <a:bodyPr/>
          <a:lstStyle/>
          <a:p>
            <a:r>
              <a:rPr lang="en-US" dirty="0" err="1"/>
              <a:t>Xác</a:t>
            </a:r>
            <a:r>
              <a:rPr lang="en-US" dirty="0"/>
              <a:t> </a:t>
            </a:r>
            <a:r>
              <a:rPr lang="en-US" dirty="0" err="1"/>
              <a:t>định</a:t>
            </a:r>
            <a:r>
              <a:rPr lang="en-US" dirty="0"/>
              <a:t> RETs (</a:t>
            </a:r>
            <a:r>
              <a:rPr lang="en-US" dirty="0" err="1"/>
              <a:t>Các</a:t>
            </a:r>
            <a:r>
              <a:rPr lang="en-US" dirty="0"/>
              <a:t> subset of ILFs </a:t>
            </a:r>
            <a:r>
              <a:rPr lang="en-US" dirty="0" err="1"/>
              <a:t>hình</a:t>
            </a:r>
            <a:r>
              <a:rPr lang="en-US" dirty="0"/>
              <a:t> </a:t>
            </a:r>
            <a:r>
              <a:rPr lang="en-US" dirty="0" err="1"/>
              <a:t>thành</a:t>
            </a:r>
            <a:r>
              <a:rPr lang="en-US" dirty="0"/>
              <a:t> </a:t>
            </a:r>
            <a:r>
              <a:rPr lang="en-US" dirty="0" err="1"/>
              <a:t>một</a:t>
            </a:r>
            <a:r>
              <a:rPr lang="en-US" dirty="0"/>
              <a:t> </a:t>
            </a:r>
            <a:r>
              <a:rPr lang="en-US" dirty="0" err="1"/>
              <a:t>mối</a:t>
            </a:r>
            <a:r>
              <a:rPr lang="en-US" dirty="0"/>
              <a:t> </a:t>
            </a:r>
            <a:r>
              <a:rPr lang="en-US" dirty="0" err="1"/>
              <a:t>quan</a:t>
            </a:r>
            <a:r>
              <a:rPr lang="en-US" dirty="0"/>
              <a:t> </a:t>
            </a:r>
            <a:r>
              <a:rPr lang="en-US" dirty="0" err="1"/>
              <a:t>hệ</a:t>
            </a:r>
            <a:r>
              <a:rPr lang="en-US" dirty="0"/>
              <a:t> )</a:t>
            </a:r>
          </a:p>
          <a:p>
            <a:r>
              <a:rPr lang="en-US" dirty="0" err="1"/>
              <a:t>Xác</a:t>
            </a:r>
            <a:r>
              <a:rPr lang="en-US" dirty="0"/>
              <a:t> </a:t>
            </a:r>
            <a:r>
              <a:rPr lang="en-US" dirty="0" err="1"/>
              <a:t>định</a:t>
            </a:r>
            <a:r>
              <a:rPr lang="en-US" dirty="0"/>
              <a:t> DETs: </a:t>
            </a:r>
            <a:r>
              <a:rPr lang="en-US" dirty="0" err="1"/>
              <a:t>Các</a:t>
            </a:r>
            <a:r>
              <a:rPr lang="en-US" dirty="0"/>
              <a:t> </a:t>
            </a:r>
            <a:r>
              <a:rPr lang="en-US" dirty="0" err="1"/>
              <a:t>cột</a:t>
            </a:r>
            <a:r>
              <a:rPr lang="en-US" dirty="0"/>
              <a:t> </a:t>
            </a:r>
            <a:r>
              <a:rPr lang="en-US" dirty="0" err="1"/>
              <a:t>dữ</a:t>
            </a:r>
            <a:r>
              <a:rPr lang="en-US" dirty="0"/>
              <a:t> </a:t>
            </a:r>
            <a:r>
              <a:rPr lang="en-US" dirty="0" err="1"/>
              <a:t>liệu</a:t>
            </a:r>
            <a:r>
              <a:rPr lang="en-US" dirty="0"/>
              <a:t>.</a:t>
            </a:r>
          </a:p>
          <a:p>
            <a:endParaRPr lang="en-US" dirty="0"/>
          </a:p>
        </p:txBody>
      </p:sp>
      <p:pic>
        <p:nvPicPr>
          <p:cNvPr id="6" name="Picture 5">
            <a:extLst>
              <a:ext uri="{FF2B5EF4-FFF2-40B4-BE49-F238E27FC236}">
                <a16:creationId xmlns:a16="http://schemas.microsoft.com/office/drawing/2014/main" id="{2F905C30-B5FB-437D-9DCD-CAE2F0BE13BC}"/>
              </a:ext>
            </a:extLst>
          </p:cNvPr>
          <p:cNvPicPr>
            <a:picLocks noChangeAspect="1"/>
          </p:cNvPicPr>
          <p:nvPr/>
        </p:nvPicPr>
        <p:blipFill>
          <a:blip r:embed="rId2"/>
          <a:stretch>
            <a:fillRect/>
          </a:stretch>
        </p:blipFill>
        <p:spPr>
          <a:xfrm>
            <a:off x="866774" y="3666068"/>
            <a:ext cx="10458450" cy="2209800"/>
          </a:xfrm>
          <a:prstGeom prst="rect">
            <a:avLst/>
          </a:prstGeom>
        </p:spPr>
      </p:pic>
    </p:spTree>
    <p:extLst>
      <p:ext uri="{BB962C8B-B14F-4D97-AF65-F5344CB8AC3E}">
        <p14:creationId xmlns:p14="http://schemas.microsoft.com/office/powerpoint/2010/main" val="3312142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7E53-5CBE-417E-9525-4F89674178E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EIF</a:t>
            </a:r>
            <a:r>
              <a:rPr lang="en-US" dirty="0">
                <a:latin typeface="Times New Roman" panose="02020603050405020304" pitchFamily="18" charset="0"/>
                <a:cs typeface="Times New Roman" panose="02020603050405020304" pitchFamily="18" charset="0"/>
              </a:rPr>
              <a:t> (External Interface Files)</a:t>
            </a:r>
            <a:endParaRPr lang="en-US" dirty="0"/>
          </a:p>
        </p:txBody>
      </p:sp>
      <p:sp>
        <p:nvSpPr>
          <p:cNvPr id="3" name="Content Placeholder 2">
            <a:extLst>
              <a:ext uri="{FF2B5EF4-FFF2-40B4-BE49-F238E27FC236}">
                <a16:creationId xmlns:a16="http://schemas.microsoft.com/office/drawing/2014/main" id="{C1595F1D-22E8-44F1-B4C5-A89BE9102534}"/>
              </a:ext>
            </a:extLst>
          </p:cNvPr>
          <p:cNvSpPr>
            <a:spLocks noGrp="1"/>
          </p:cNvSpPr>
          <p:nvPr>
            <p:ph idx="1"/>
          </p:nvPr>
        </p:nvSpPr>
        <p:spPr/>
        <p:txBody>
          <a:bodyPr/>
          <a:lstStyle/>
          <a:p>
            <a:r>
              <a:rPr lang="en-US" dirty="0"/>
              <a:t>T</a:t>
            </a:r>
            <a:r>
              <a:rPr lang="vi-VN" dirty="0"/>
              <a:t>ư</a:t>
            </a:r>
            <a:r>
              <a:rPr lang="en-US" dirty="0" err="1"/>
              <a:t>ơng</a:t>
            </a:r>
            <a:r>
              <a:rPr lang="en-US" dirty="0"/>
              <a:t> </a:t>
            </a:r>
            <a:r>
              <a:rPr lang="en-US" dirty="0" err="1"/>
              <a:t>tự</a:t>
            </a:r>
            <a:r>
              <a:rPr lang="en-US" dirty="0"/>
              <a:t> </a:t>
            </a:r>
            <a:r>
              <a:rPr lang="en-US" dirty="0" err="1"/>
              <a:t>như</a:t>
            </a:r>
            <a:r>
              <a:rPr lang="en-US" dirty="0"/>
              <a:t> ILF, </a:t>
            </a:r>
            <a:r>
              <a:rPr lang="en-US" dirty="0" err="1"/>
              <a:t>tuy</a:t>
            </a:r>
            <a:r>
              <a:rPr lang="en-US" dirty="0"/>
              <a:t> </a:t>
            </a:r>
            <a:r>
              <a:rPr lang="en-US" dirty="0" err="1"/>
              <a:t>nhiên</a:t>
            </a:r>
            <a:r>
              <a:rPr lang="en-US" dirty="0"/>
              <a:t> EIF </a:t>
            </a:r>
            <a:r>
              <a:rPr lang="en-US" dirty="0" err="1"/>
              <a:t>là</a:t>
            </a:r>
            <a:r>
              <a:rPr lang="en-US" dirty="0"/>
              <a:t> </a:t>
            </a:r>
            <a:r>
              <a:rPr lang="en-US" dirty="0" err="1"/>
              <a:t>dữ</a:t>
            </a:r>
            <a:r>
              <a:rPr lang="en-US" dirty="0"/>
              <a:t> </a:t>
            </a:r>
            <a:r>
              <a:rPr lang="en-US" dirty="0" err="1"/>
              <a:t>liệu</a:t>
            </a:r>
            <a:r>
              <a:rPr lang="en-US" dirty="0"/>
              <a:t> </a:t>
            </a:r>
            <a:r>
              <a:rPr lang="en-US" dirty="0" err="1"/>
              <a:t>bên</a:t>
            </a:r>
            <a:r>
              <a:rPr lang="en-US" dirty="0"/>
              <a:t> </a:t>
            </a:r>
            <a:r>
              <a:rPr lang="en-US" dirty="0" err="1"/>
              <a:t>ngoài</a:t>
            </a:r>
            <a:r>
              <a:rPr lang="en-US" dirty="0"/>
              <a:t> boundary.</a:t>
            </a:r>
          </a:p>
          <a:p>
            <a:r>
              <a:rPr lang="en-US" dirty="0"/>
              <a:t>M</a:t>
            </a:r>
            <a:r>
              <a:rPr lang="vi-VN" dirty="0"/>
              <a:t>ột EIF này có thể là một ILF của một ứng dụng khác. </a:t>
            </a:r>
            <a:endParaRPr lang="en-US" dirty="0"/>
          </a:p>
          <a:p>
            <a:r>
              <a:rPr lang="vi-VN" dirty="0"/>
              <a:t>Thông thường EIF được cung cấp thông qua các services. Chẳng hạn như các services chứng khoán, bảng ngoại tệ, thời tiết…</a:t>
            </a:r>
            <a:endParaRPr lang="en-US" dirty="0"/>
          </a:p>
        </p:txBody>
      </p:sp>
    </p:spTree>
    <p:extLst>
      <p:ext uri="{BB962C8B-B14F-4D97-AF65-F5344CB8AC3E}">
        <p14:creationId xmlns:p14="http://schemas.microsoft.com/office/powerpoint/2010/main" val="2691496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C752-6910-496C-B40D-9DF04F79513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EIF</a:t>
            </a:r>
            <a:r>
              <a:rPr lang="en-US" dirty="0">
                <a:latin typeface="Times New Roman" panose="02020603050405020304" pitchFamily="18" charset="0"/>
                <a:cs typeface="Times New Roman" panose="02020603050405020304" pitchFamily="18" charset="0"/>
              </a:rPr>
              <a:t> (External Interface Files)</a:t>
            </a:r>
            <a:endParaRPr lang="en-US" dirty="0"/>
          </a:p>
        </p:txBody>
      </p:sp>
      <p:sp>
        <p:nvSpPr>
          <p:cNvPr id="3" name="Content Placeholder 2">
            <a:extLst>
              <a:ext uri="{FF2B5EF4-FFF2-40B4-BE49-F238E27FC236}">
                <a16:creationId xmlns:a16="http://schemas.microsoft.com/office/drawing/2014/main" id="{67D25CA6-7AF2-4769-A9D0-3A88D1FF671A}"/>
              </a:ext>
            </a:extLst>
          </p:cNvPr>
          <p:cNvSpPr>
            <a:spLocks noGrp="1"/>
          </p:cNvSpPr>
          <p:nvPr>
            <p:ph idx="1"/>
          </p:nvPr>
        </p:nvSpPr>
        <p:spPr/>
        <p:txBody>
          <a:bodyPr/>
          <a:lstStyle/>
          <a:p>
            <a:r>
              <a:rPr lang="en-US" dirty="0"/>
              <a:t>Thang </a:t>
            </a:r>
            <a:r>
              <a:rPr lang="en-US" dirty="0" err="1"/>
              <a:t>điểm</a:t>
            </a:r>
            <a:r>
              <a:rPr lang="en-US" dirty="0"/>
              <a:t> </a:t>
            </a:r>
            <a:r>
              <a:rPr lang="en-US" dirty="0" err="1"/>
              <a:t>cho</a:t>
            </a:r>
            <a:r>
              <a:rPr lang="en-US" dirty="0"/>
              <a:t> EIF </a:t>
            </a:r>
            <a:r>
              <a:rPr lang="en-US" dirty="0" err="1"/>
              <a:t>là</a:t>
            </a:r>
            <a:r>
              <a:rPr lang="en-US" dirty="0"/>
              <a:t> 5,7 or 10 (</a:t>
            </a:r>
            <a:r>
              <a:rPr lang="en-US" dirty="0" err="1"/>
              <a:t>Không</a:t>
            </a:r>
            <a:r>
              <a:rPr lang="en-US" dirty="0"/>
              <a:t> </a:t>
            </a:r>
            <a:r>
              <a:rPr lang="en-US" dirty="0" err="1"/>
              <a:t>giống</a:t>
            </a:r>
            <a:r>
              <a:rPr lang="en-US" dirty="0"/>
              <a:t> ILF 7, 10 or 15)</a:t>
            </a:r>
          </a:p>
          <a:p>
            <a:endParaRPr lang="en-US" dirty="0"/>
          </a:p>
        </p:txBody>
      </p:sp>
      <p:pic>
        <p:nvPicPr>
          <p:cNvPr id="5" name="Picture 4">
            <a:extLst>
              <a:ext uri="{FF2B5EF4-FFF2-40B4-BE49-F238E27FC236}">
                <a16:creationId xmlns:a16="http://schemas.microsoft.com/office/drawing/2014/main" id="{2A741591-B724-40A4-83F1-FEF45861B3A5}"/>
              </a:ext>
            </a:extLst>
          </p:cNvPr>
          <p:cNvPicPr>
            <a:picLocks noChangeAspect="1"/>
          </p:cNvPicPr>
          <p:nvPr/>
        </p:nvPicPr>
        <p:blipFill>
          <a:blip r:embed="rId2"/>
          <a:stretch>
            <a:fillRect/>
          </a:stretch>
        </p:blipFill>
        <p:spPr>
          <a:xfrm>
            <a:off x="715946" y="3642696"/>
            <a:ext cx="10458450" cy="2190750"/>
          </a:xfrm>
          <a:prstGeom prst="rect">
            <a:avLst/>
          </a:prstGeom>
        </p:spPr>
      </p:pic>
    </p:spTree>
    <p:extLst>
      <p:ext uri="{BB962C8B-B14F-4D97-AF65-F5344CB8AC3E}">
        <p14:creationId xmlns:p14="http://schemas.microsoft.com/office/powerpoint/2010/main" val="2823073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2893-87A2-4D47-894C-191240B581B1}"/>
              </a:ext>
            </a:extLst>
          </p:cNvPr>
          <p:cNvSpPr>
            <a:spLocks noGrp="1"/>
          </p:cNvSpPr>
          <p:nvPr>
            <p:ph type="title"/>
          </p:nvPr>
        </p:nvSpPr>
        <p:spPr/>
        <p:txBody>
          <a:bodyPr>
            <a:normAutofit fontScale="90000"/>
          </a:bodyPr>
          <a:lstStyle/>
          <a:p>
            <a:r>
              <a:rPr lang="en-US" dirty="0" err="1">
                <a:solidFill>
                  <a:schemeClr val="tx1"/>
                </a:solidFill>
              </a:rPr>
              <a:t>Xác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lượng</a:t>
            </a:r>
            <a:r>
              <a:rPr lang="en-US" dirty="0">
                <a:solidFill>
                  <a:schemeClr val="tx1"/>
                </a:solidFill>
              </a:rPr>
              <a:t> Function Points </a:t>
            </a:r>
            <a:r>
              <a:rPr lang="en-US" dirty="0" err="1">
                <a:solidFill>
                  <a:schemeClr val="tx1"/>
                </a:solidFill>
              </a:rPr>
              <a:t>thô</a:t>
            </a:r>
            <a:r>
              <a:rPr lang="en-US" dirty="0">
                <a:solidFill>
                  <a:schemeClr val="tx1"/>
                </a:solidFill>
              </a:rPr>
              <a:t> (Unadjusted Function Points)</a:t>
            </a:r>
            <a:endParaRPr lang="en-US" dirty="0"/>
          </a:p>
        </p:txBody>
      </p:sp>
      <p:pic>
        <p:nvPicPr>
          <p:cNvPr id="4" name="Content Placeholder 3">
            <a:extLst>
              <a:ext uri="{FF2B5EF4-FFF2-40B4-BE49-F238E27FC236}">
                <a16:creationId xmlns:a16="http://schemas.microsoft.com/office/drawing/2014/main" id="{97F6C177-B5EA-4731-AEAD-1928F02DE96F}"/>
              </a:ext>
            </a:extLst>
          </p:cNvPr>
          <p:cNvPicPr>
            <a:picLocks noGrp="1" noChangeAspect="1"/>
          </p:cNvPicPr>
          <p:nvPr>
            <p:ph idx="1"/>
          </p:nvPr>
        </p:nvPicPr>
        <p:blipFill>
          <a:blip r:embed="rId2"/>
          <a:stretch>
            <a:fillRect/>
          </a:stretch>
        </p:blipFill>
        <p:spPr>
          <a:xfrm>
            <a:off x="1338624" y="2557463"/>
            <a:ext cx="9514752" cy="3187729"/>
          </a:xfrm>
          <a:prstGeom prst="rect">
            <a:avLst/>
          </a:prstGeom>
        </p:spPr>
      </p:pic>
      <p:sp>
        <p:nvSpPr>
          <p:cNvPr id="3" name="TextBox 2">
            <a:extLst>
              <a:ext uri="{FF2B5EF4-FFF2-40B4-BE49-F238E27FC236}">
                <a16:creationId xmlns:a16="http://schemas.microsoft.com/office/drawing/2014/main" id="{A0EF92DC-772C-480B-B93B-B048FFBFA445}"/>
              </a:ext>
            </a:extLst>
          </p:cNvPr>
          <p:cNvSpPr txBox="1"/>
          <p:nvPr/>
        </p:nvSpPr>
        <p:spPr>
          <a:xfrm>
            <a:off x="6096000" y="5746471"/>
            <a:ext cx="897147" cy="369332"/>
          </a:xfrm>
          <a:prstGeom prst="rect">
            <a:avLst/>
          </a:prstGeom>
          <a:noFill/>
        </p:spPr>
        <p:txBody>
          <a:bodyPr wrap="square" rtlCol="0">
            <a:spAutoFit/>
          </a:bodyPr>
          <a:lstStyle/>
          <a:p>
            <a:r>
              <a:rPr lang="en-US" dirty="0" err="1"/>
              <a:t>Bảng</a:t>
            </a:r>
            <a:r>
              <a:rPr lang="en-US" dirty="0"/>
              <a:t> 1</a:t>
            </a:r>
          </a:p>
        </p:txBody>
      </p:sp>
    </p:spTree>
    <p:extLst>
      <p:ext uri="{BB962C8B-B14F-4D97-AF65-F5344CB8AC3E}">
        <p14:creationId xmlns:p14="http://schemas.microsoft.com/office/powerpoint/2010/main" val="2395259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B7E2-0048-4BCE-AE12-018720379DA7}"/>
              </a:ext>
            </a:extLst>
          </p:cNvPr>
          <p:cNvSpPr>
            <a:spLocks noGrp="1"/>
          </p:cNvSpPr>
          <p:nvPr>
            <p:ph type="title"/>
          </p:nvPr>
        </p:nvSpPr>
        <p:spPr/>
        <p:txBody>
          <a:bodyPr>
            <a:normAutofit fontScale="90000"/>
          </a:bodyPr>
          <a:lstStyle/>
          <a:p>
            <a:r>
              <a:rPr lang="en-US" dirty="0" err="1">
                <a:solidFill>
                  <a:schemeClr val="tx1"/>
                </a:solidFill>
              </a:rPr>
              <a:t>Xác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số</a:t>
            </a:r>
            <a:r>
              <a:rPr lang="en-US" dirty="0">
                <a:solidFill>
                  <a:schemeClr val="tx1"/>
                </a:solidFill>
              </a:rPr>
              <a:t> </a:t>
            </a:r>
            <a:r>
              <a:rPr lang="en-US" dirty="0" err="1">
                <a:solidFill>
                  <a:schemeClr val="tx1"/>
                </a:solidFill>
              </a:rPr>
              <a:t>lượng</a:t>
            </a:r>
            <a:r>
              <a:rPr lang="en-US" dirty="0">
                <a:solidFill>
                  <a:schemeClr val="tx1"/>
                </a:solidFill>
              </a:rPr>
              <a:t> Function Points </a:t>
            </a:r>
            <a:r>
              <a:rPr lang="en-US" dirty="0" err="1">
                <a:solidFill>
                  <a:schemeClr val="tx1"/>
                </a:solidFill>
              </a:rPr>
              <a:t>thô</a:t>
            </a:r>
            <a:r>
              <a:rPr lang="en-US" dirty="0">
                <a:solidFill>
                  <a:schemeClr val="tx1"/>
                </a:solidFill>
              </a:rPr>
              <a:t> (Unadjusted Function Points)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DF72DF-C5E2-4A24-8795-A5BDD2243A6F}"/>
                  </a:ext>
                </a:extLst>
              </p:cNvPr>
              <p:cNvSpPr>
                <a:spLocks noGrp="1"/>
              </p:cNvSpPr>
              <p:nvPr>
                <p:ph idx="1"/>
              </p:nvPr>
            </p:nvSpPr>
            <p:spPr/>
            <p:txBody>
              <a:bodyPr>
                <a:normAutofit fontScale="92500"/>
              </a:bodyPr>
              <a:lstStyle/>
              <a:p>
                <a:r>
                  <a:rPr lang="en-US" dirty="0"/>
                  <a:t>Công </a:t>
                </a:r>
                <a:r>
                  <a:rPr lang="en-US" dirty="0" err="1"/>
                  <a:t>thức</a:t>
                </a:r>
                <a:r>
                  <a:rPr lang="en-US" dirty="0"/>
                  <a:t> </a:t>
                </a:r>
                <a:r>
                  <a:rPr lang="en-US" dirty="0" err="1"/>
                  <a:t>tính</a:t>
                </a:r>
                <a:r>
                  <a:rPr lang="en-US" dirty="0"/>
                  <a:t>:</a:t>
                </a:r>
              </a:p>
              <a:p>
                <a:pPr marL="0" indent="0">
                  <a:buNone/>
                </a:pPr>
                <a:r>
                  <a:rPr lang="en-US" dirty="0"/>
                  <a:t>	UFP =</a:t>
                </a:r>
                <a14:m>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m:t>
                        </m:r>
                        <m:r>
                          <m:rPr>
                            <m:brk m:alnAt="23"/>
                          </m:rPr>
                          <a:rPr lang="en-US" sz="2800" b="0" i="1" smtClean="0">
                            <a:latin typeface="Cambria Math" panose="02040503050406030204" pitchFamily="18" charset="0"/>
                          </a:rPr>
                          <m:t>1</m:t>
                        </m:r>
                      </m:sub>
                      <m:sup>
                        <m:r>
                          <a:rPr lang="en-US" sz="2800" b="0" i="1" smtClean="0">
                            <a:latin typeface="Cambria Math" panose="02040503050406030204" pitchFamily="18" charset="0"/>
                          </a:rPr>
                          <m:t>5</m:t>
                        </m:r>
                      </m:sup>
                      <m:e>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1</m:t>
                            </m:r>
                          </m:sub>
                          <m:sup>
                            <m:r>
                              <a:rPr lang="en-US" sz="2800" b="0" i="1" smtClean="0">
                                <a:latin typeface="Cambria Math" panose="02040503050406030204" pitchFamily="18" charset="0"/>
                              </a:rPr>
                              <m:t>3</m:t>
                            </m:r>
                          </m:sup>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𝑍</m:t>
                                </m:r>
                              </m:e>
                              <m:sub>
                                <m:r>
                                  <a:rPr lang="en-US" sz="2800" i="1" smtClean="0">
                                    <a:latin typeface="Cambria Math" panose="02040503050406030204" pitchFamily="18" charset="0"/>
                                  </a:rPr>
                                  <m:t>𝑖𝑗</m:t>
                                </m:r>
                              </m:sub>
                            </m:sSub>
                          </m:e>
                        </m:nary>
                      </m:e>
                    </m:nary>
                    <m:sSub>
                      <m:sSubPr>
                        <m:ctrlPr>
                          <a:rPr lang="en-US" sz="2800" i="1">
                            <a:latin typeface="Cambria Math" panose="02040503050406030204" pitchFamily="18" charset="0"/>
                          </a:rPr>
                        </m:ctrlPr>
                      </m:sSubPr>
                      <m:e>
                        <m:r>
                          <a:rPr lang="en-US" sz="2800" b="0" i="1" smtClean="0">
                            <a:latin typeface="Cambria Math" panose="02040503050406030204" pitchFamily="18" charset="0"/>
                          </a:rPr>
                          <m:t>𝑊</m:t>
                        </m:r>
                      </m:e>
                      <m:sub>
                        <m:r>
                          <a:rPr lang="en-US" sz="2800" i="1">
                            <a:latin typeface="Cambria Math" panose="02040503050406030204" pitchFamily="18" charset="0"/>
                          </a:rPr>
                          <m:t>𝑖𝑗</m:t>
                        </m:r>
                      </m:sub>
                    </m:sSub>
                  </m:oMath>
                </a14:m>
                <a:endParaRPr lang="en-US" sz="2800" dirty="0"/>
              </a:p>
              <a:p>
                <a:pPr>
                  <a:buFontTx/>
                  <a:buChar char="-"/>
                </a:pPr>
                <a:r>
                  <a:rPr lang="en-US" sz="2800" dirty="0" err="1"/>
                  <a:t>Với</a:t>
                </a:r>
                <a:r>
                  <a:rPr lang="en-US" sz="2800" dirty="0"/>
                  <a:t> </a:t>
                </a:r>
                <a:r>
                  <a:rPr lang="en-US" sz="2800" dirty="0" err="1"/>
                  <a:t>i</a:t>
                </a:r>
                <a:r>
                  <a:rPr lang="en-US" sz="2800" dirty="0"/>
                  <a:t> </a:t>
                </a:r>
                <a:r>
                  <a:rPr lang="en-US" sz="2800" dirty="0" err="1"/>
                  <a:t>là</a:t>
                </a:r>
                <a:r>
                  <a:rPr lang="en-US" sz="2800" dirty="0"/>
                  <a:t> </a:t>
                </a:r>
                <a:r>
                  <a:rPr lang="en-US" sz="2800" dirty="0" err="1"/>
                  <a:t>chỉ</a:t>
                </a:r>
                <a:r>
                  <a:rPr lang="en-US" sz="2800" dirty="0"/>
                  <a:t> </a:t>
                </a:r>
                <a:r>
                  <a:rPr lang="en-US" sz="2800" dirty="0" err="1"/>
                  <a:t>số</a:t>
                </a:r>
                <a:r>
                  <a:rPr lang="en-US" sz="2800" dirty="0"/>
                  <a:t> </a:t>
                </a:r>
                <a:r>
                  <a:rPr lang="en-US" sz="2800" dirty="0" err="1"/>
                  <a:t>hàng</a:t>
                </a:r>
                <a:r>
                  <a:rPr lang="en-US" sz="2800" dirty="0"/>
                  <a:t>, j </a:t>
                </a:r>
                <a:r>
                  <a:rPr lang="en-US" sz="2800" dirty="0" err="1"/>
                  <a:t>là</a:t>
                </a:r>
                <a:r>
                  <a:rPr lang="en-US" sz="2800" dirty="0"/>
                  <a:t> </a:t>
                </a:r>
                <a:r>
                  <a:rPr lang="en-US" sz="2800" dirty="0" err="1"/>
                  <a:t>chỉ</a:t>
                </a:r>
                <a:r>
                  <a:rPr lang="en-US" sz="2800" dirty="0"/>
                  <a:t> </a:t>
                </a:r>
                <a:r>
                  <a:rPr lang="en-US" sz="2800" dirty="0" err="1"/>
                  <a:t>số</a:t>
                </a:r>
                <a:r>
                  <a:rPr lang="en-US" sz="2800" dirty="0"/>
                  <a:t> </a:t>
                </a:r>
                <a:r>
                  <a:rPr lang="en-US" sz="2800" dirty="0" err="1"/>
                  <a:t>của</a:t>
                </a:r>
                <a:r>
                  <a:rPr lang="en-US" sz="2800" dirty="0"/>
                  <a:t> </a:t>
                </a:r>
                <a:r>
                  <a:rPr lang="en-US" sz="2800" dirty="0" err="1"/>
                  <a:t>bảng</a:t>
                </a:r>
                <a:r>
                  <a:rPr lang="en-US" sz="2800" dirty="0"/>
                  <a:t> </a:t>
                </a:r>
                <a:r>
                  <a:rPr lang="en-US" sz="2800" dirty="0" err="1"/>
                  <a:t>đếm</a:t>
                </a:r>
                <a:r>
                  <a:rPr lang="en-US" sz="2800" dirty="0"/>
                  <a:t> </a:t>
                </a:r>
                <a:r>
                  <a:rPr lang="en-US" sz="2800" dirty="0" err="1"/>
                  <a:t>chức</a:t>
                </a:r>
                <a:r>
                  <a:rPr lang="en-US" sz="2800" dirty="0"/>
                  <a:t> </a:t>
                </a:r>
                <a:r>
                  <a:rPr lang="en-US" sz="2800" dirty="0" err="1"/>
                  <a:t>năng</a:t>
                </a:r>
                <a:r>
                  <a:rPr lang="en-US" sz="2800" dirty="0"/>
                  <a:t> t</a:t>
                </a:r>
                <a:r>
                  <a:rPr lang="vi-VN" sz="2800" dirty="0"/>
                  <a:t>ư</a:t>
                </a:r>
                <a:r>
                  <a:rPr lang="en-US" sz="2800" dirty="0" err="1"/>
                  <a:t>ơng</a:t>
                </a:r>
                <a:r>
                  <a:rPr lang="en-US" sz="2800" dirty="0"/>
                  <a:t> </a:t>
                </a:r>
                <a:r>
                  <a:rPr lang="en-US" sz="2800" dirty="0" err="1"/>
                  <a:t>ứng</a:t>
                </a:r>
                <a:r>
                  <a:rPr lang="en-US" sz="2800" dirty="0"/>
                  <a:t> </a:t>
                </a:r>
                <a:r>
                  <a:rPr lang="en-US" sz="2800" dirty="0" err="1"/>
                  <a:t>với</a:t>
                </a:r>
                <a:r>
                  <a:rPr lang="en-US" sz="2800" dirty="0"/>
                  <a:t> </a:t>
                </a:r>
                <a:r>
                  <a:rPr lang="en-US" sz="2800" dirty="0" err="1"/>
                  <a:t>các</a:t>
                </a:r>
                <a:r>
                  <a:rPr lang="en-US" sz="2800" dirty="0"/>
                  <a:t> transaction.</a:t>
                </a:r>
              </a:p>
              <a:p>
                <a:pPr>
                  <a:buFontTx/>
                  <a:buChar char="-"/>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𝑖𝑗</m:t>
                        </m:r>
                      </m:sub>
                    </m:sSub>
                  </m:oMath>
                </a14:m>
                <a:r>
                  <a:rPr lang="en-US" sz="2800" dirty="0"/>
                  <a:t> </a:t>
                </a:r>
                <a:r>
                  <a:rPr lang="en-US" sz="2800" dirty="0" err="1"/>
                  <a:t>là</a:t>
                </a:r>
                <a:r>
                  <a:rPr lang="en-US" sz="2800" dirty="0"/>
                  <a:t> </a:t>
                </a:r>
                <a:r>
                  <a:rPr lang="en-US" sz="2800" dirty="0" err="1"/>
                  <a:t>giá</a:t>
                </a:r>
                <a:r>
                  <a:rPr lang="en-US" sz="2800" dirty="0"/>
                  <a:t> </a:t>
                </a:r>
                <a:r>
                  <a:rPr lang="en-US" sz="2800" dirty="0" err="1"/>
                  <a:t>trị</a:t>
                </a:r>
                <a:r>
                  <a:rPr lang="en-US" sz="2800" dirty="0"/>
                  <a:t> </a:t>
                </a:r>
                <a:r>
                  <a:rPr lang="en-US" sz="2800" dirty="0" err="1"/>
                  <a:t>của</a:t>
                </a:r>
                <a:r>
                  <a:rPr lang="en-US" sz="2800" dirty="0"/>
                  <a:t> </a:t>
                </a:r>
                <a:r>
                  <a:rPr lang="en-US" sz="2800" dirty="0" err="1"/>
                  <a:t>hàng</a:t>
                </a:r>
                <a:r>
                  <a:rPr lang="en-US" sz="2800" dirty="0"/>
                  <a:t> </a:t>
                </a:r>
                <a:r>
                  <a:rPr lang="en-US" sz="2800" dirty="0" err="1"/>
                  <a:t>i</a:t>
                </a:r>
                <a:r>
                  <a:rPr lang="en-US" sz="2800" dirty="0"/>
                  <a:t> </a:t>
                </a:r>
                <a:r>
                  <a:rPr lang="en-US" sz="2800" dirty="0" err="1"/>
                  <a:t>cột</a:t>
                </a:r>
                <a:r>
                  <a:rPr lang="en-US" sz="2800" dirty="0"/>
                  <a:t> j </a:t>
                </a:r>
                <a:r>
                  <a:rPr lang="en-US" sz="2800" dirty="0" err="1"/>
                  <a:t>trong</a:t>
                </a:r>
                <a:r>
                  <a:rPr lang="en-US" sz="2800" dirty="0"/>
                  <a:t> </a:t>
                </a:r>
                <a:r>
                  <a:rPr lang="en-US" sz="2800" dirty="0" err="1"/>
                  <a:t>bảng</a:t>
                </a:r>
                <a:r>
                  <a:rPr lang="en-US" sz="2800" dirty="0"/>
                  <a:t> 1.</a:t>
                </a:r>
              </a:p>
              <a:p>
                <a:pPr>
                  <a:buFontTx/>
                  <a:buChar char="-"/>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𝑍</m:t>
                        </m:r>
                      </m:e>
                      <m:sub>
                        <m:r>
                          <a:rPr lang="en-US" sz="2800" i="1">
                            <a:latin typeface="Cambria Math" panose="02040503050406030204" pitchFamily="18" charset="0"/>
                          </a:rPr>
                          <m:t>𝑖𝑗</m:t>
                        </m:r>
                      </m:sub>
                    </m:sSub>
                  </m:oMath>
                </a14:m>
                <a:r>
                  <a:rPr lang="en-US" sz="2800" dirty="0"/>
                  <a:t> </a:t>
                </a:r>
                <a:r>
                  <a:rPr lang="en-US" sz="2800" dirty="0" err="1"/>
                  <a:t>là</a:t>
                </a:r>
                <a:r>
                  <a:rPr lang="en-US" sz="2800" dirty="0"/>
                  <a:t> </a:t>
                </a:r>
                <a:r>
                  <a:rPr lang="en-US" sz="2800" dirty="0" err="1"/>
                  <a:t>kết</a:t>
                </a:r>
                <a:r>
                  <a:rPr lang="en-US" sz="2800" dirty="0"/>
                  <a:t> </a:t>
                </a:r>
                <a:r>
                  <a:rPr lang="en-US" sz="2800" dirty="0" err="1"/>
                  <a:t>quả</a:t>
                </a:r>
                <a:r>
                  <a:rPr lang="en-US" sz="2800" dirty="0"/>
                  <a:t> </a:t>
                </a:r>
                <a:r>
                  <a:rPr lang="en-US" sz="2800" dirty="0" err="1"/>
                  <a:t>đếm</a:t>
                </a:r>
                <a:r>
                  <a:rPr lang="en-US" sz="2800" dirty="0"/>
                  <a:t> </a:t>
                </a:r>
                <a:r>
                  <a:rPr lang="en-US" sz="2800" dirty="0" err="1"/>
                  <a:t>của</a:t>
                </a:r>
                <a:r>
                  <a:rPr lang="en-US" sz="2800" dirty="0"/>
                  <a:t> </a:t>
                </a:r>
                <a:r>
                  <a:rPr lang="en-US" sz="2800" dirty="0" err="1"/>
                  <a:t>loại</a:t>
                </a:r>
                <a:r>
                  <a:rPr lang="en-US" sz="2800" dirty="0"/>
                  <a:t> </a:t>
                </a:r>
                <a:r>
                  <a:rPr lang="en-US" sz="2800" dirty="0" err="1"/>
                  <a:t>chức</a:t>
                </a:r>
                <a:r>
                  <a:rPr lang="en-US" sz="2800" dirty="0"/>
                  <a:t> </a:t>
                </a:r>
                <a:r>
                  <a:rPr lang="en-US" sz="2800" dirty="0" err="1"/>
                  <a:t>năng</a:t>
                </a:r>
                <a:r>
                  <a:rPr lang="en-US" sz="2800" dirty="0"/>
                  <a:t> </a:t>
                </a:r>
                <a:r>
                  <a:rPr lang="en-US" sz="2800" dirty="0" err="1"/>
                  <a:t>với</a:t>
                </a:r>
                <a:r>
                  <a:rPr lang="en-US" sz="2800" dirty="0"/>
                  <a:t> </a:t>
                </a:r>
                <a:r>
                  <a:rPr lang="en-US" sz="2800" dirty="0" err="1"/>
                  <a:t>độ</a:t>
                </a:r>
                <a:r>
                  <a:rPr lang="en-US" sz="2800" dirty="0"/>
                  <a:t> </a:t>
                </a:r>
                <a:r>
                  <a:rPr lang="en-US" sz="2800" dirty="0" err="1"/>
                  <a:t>phức</a:t>
                </a:r>
                <a:r>
                  <a:rPr lang="en-US" sz="2800" dirty="0"/>
                  <a:t> </a:t>
                </a:r>
                <a:r>
                  <a:rPr lang="en-US" sz="2800" dirty="0" err="1"/>
                  <a:t>tạp</a:t>
                </a:r>
                <a:r>
                  <a:rPr lang="en-US" sz="2800" dirty="0"/>
                  <a:t> </a:t>
                </a:r>
                <a:r>
                  <a:rPr lang="en-US" sz="2800" dirty="0" err="1"/>
                  <a:t>trong</a:t>
                </a:r>
                <a:r>
                  <a:rPr lang="en-US" sz="2800" dirty="0"/>
                  <a:t> </a:t>
                </a:r>
                <a:r>
                  <a:rPr lang="en-US" sz="2800" dirty="0" err="1"/>
                  <a:t>cột</a:t>
                </a:r>
                <a:r>
                  <a:rPr lang="en-US" sz="2800" dirty="0"/>
                  <a:t> j.</a:t>
                </a:r>
              </a:p>
            </p:txBody>
          </p:sp>
        </mc:Choice>
        <mc:Fallback>
          <p:sp>
            <p:nvSpPr>
              <p:cNvPr id="3" name="Content Placeholder 2">
                <a:extLst>
                  <a:ext uri="{FF2B5EF4-FFF2-40B4-BE49-F238E27FC236}">
                    <a16:creationId xmlns:a16="http://schemas.microsoft.com/office/drawing/2014/main" id="{F4DF72DF-C5E2-4A24-8795-A5BDD2243A6F}"/>
                  </a:ext>
                </a:extLst>
              </p:cNvPr>
              <p:cNvSpPr>
                <a:spLocks noGrp="1" noRot="1" noChangeAspect="1" noMove="1" noResize="1" noEditPoints="1" noAdjustHandles="1" noChangeArrowheads="1" noChangeShapeType="1" noTextEdit="1"/>
              </p:cNvSpPr>
              <p:nvPr>
                <p:ph idx="1"/>
              </p:nvPr>
            </p:nvSpPr>
            <p:spPr>
              <a:blipFill>
                <a:blip r:embed="rId2"/>
                <a:stretch>
                  <a:fillRect l="-1271" t="-2202"/>
                </a:stretch>
              </a:blipFill>
            </p:spPr>
            <p:txBody>
              <a:bodyPr/>
              <a:lstStyle/>
              <a:p>
                <a:r>
                  <a:rPr lang="en-US">
                    <a:noFill/>
                  </a:rPr>
                  <a:t> </a:t>
                </a:r>
              </a:p>
            </p:txBody>
          </p:sp>
        </mc:Fallback>
      </mc:AlternateContent>
    </p:spTree>
    <p:extLst>
      <p:ext uri="{BB962C8B-B14F-4D97-AF65-F5344CB8AC3E}">
        <p14:creationId xmlns:p14="http://schemas.microsoft.com/office/powerpoint/2010/main" val="3314949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EC316-849B-4BCE-8823-49882F56DC4B}"/>
              </a:ext>
            </a:extLst>
          </p:cNvPr>
          <p:cNvSpPr>
            <a:spLocks noGrp="1"/>
          </p:cNvSpPr>
          <p:nvPr>
            <p:ph type="title"/>
          </p:nvPr>
        </p:nvSpPr>
        <p:spPr/>
        <p:txBody>
          <a:bodyPr>
            <a:normAutofit fontScale="90000"/>
          </a:bodyPr>
          <a:lstStyle/>
          <a:p>
            <a:r>
              <a:rPr lang="en-US" dirty="0"/>
              <a:t>IV.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(Value Adjusted Factors).</a:t>
            </a:r>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C9814-98FC-4ED4-BCA3-67A090D6A838}"/>
                  </a:ext>
                </a:extLst>
              </p:cNvPr>
              <p:cNvSpPr>
                <a:spLocks noGrp="1"/>
              </p:cNvSpPr>
              <p:nvPr>
                <p:ph idx="1"/>
              </p:nvPr>
            </p:nvSpPr>
            <p:spPr/>
            <p:txBody>
              <a:bodyPr/>
              <a:lstStyle/>
              <a:p>
                <a:r>
                  <a:rPr lang="en-US" dirty="0"/>
                  <a:t>Công </a:t>
                </a:r>
                <a:r>
                  <a:rPr lang="en-US" dirty="0" err="1"/>
                  <a:t>thức</a:t>
                </a:r>
                <a:r>
                  <a:rPr lang="en-US" dirty="0"/>
                  <a:t> </a:t>
                </a:r>
                <a:r>
                  <a:rPr lang="en-US" dirty="0" err="1"/>
                  <a:t>tính</a:t>
                </a:r>
                <a:r>
                  <a:rPr lang="en-US" dirty="0"/>
                  <a:t>:</a:t>
                </a:r>
              </a:p>
              <a:p>
                <a:pPr lvl="1"/>
                <a14:m>
                  <m:oMath xmlns:m="http://schemas.openxmlformats.org/officeDocument/2006/math">
                    <m:r>
                      <a:rPr lang="en-US" b="0" i="1" smtClean="0">
                        <a:latin typeface="Cambria Math" panose="02040503050406030204" pitchFamily="18" charset="0"/>
                      </a:rPr>
                      <m:t>𝑉𝐴𝐹</m:t>
                    </m:r>
                    <m:r>
                      <a:rPr lang="pt-BR"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65</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01</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e>
                        </m:nary>
                      </m:e>
                    </m:d>
                  </m:oMath>
                </a14:m>
                <a:endParaRPr lang="en-US" b="0"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oMath>
                </a14:m>
                <a:r>
                  <a:rPr lang="en-US" dirty="0"/>
                  <a:t> (I </a:t>
                </a:r>
                <a:r>
                  <a:rPr lang="en-US" dirty="0" err="1"/>
                  <a:t>từ</a:t>
                </a:r>
                <a:r>
                  <a:rPr lang="en-US" dirty="0"/>
                  <a:t> 1 </a:t>
                </a:r>
                <a:r>
                  <a:rPr lang="en-US" dirty="0" err="1"/>
                  <a:t>đến</a:t>
                </a:r>
                <a:r>
                  <a:rPr lang="en-US" dirty="0"/>
                  <a:t> 14), </a:t>
                </a:r>
                <a:r>
                  <a:rPr lang="en-US" dirty="0" err="1"/>
                  <a:t>giá</a:t>
                </a:r>
                <a:r>
                  <a:rPr lang="en-US" dirty="0"/>
                  <a:t> </a:t>
                </a:r>
                <a:r>
                  <a:rPr lang="en-US" dirty="0" err="1"/>
                  <a:t>trị</a:t>
                </a:r>
                <a:r>
                  <a:rPr lang="en-US" dirty="0"/>
                  <a:t> </a:t>
                </a:r>
                <a:r>
                  <a:rPr lang="en-US" dirty="0" err="1"/>
                  <a:t>được</a:t>
                </a:r>
                <a:r>
                  <a:rPr lang="en-US" dirty="0"/>
                  <a:t> </a:t>
                </a:r>
                <a:r>
                  <a:rPr lang="en-US" dirty="0" err="1"/>
                  <a:t>dựa</a:t>
                </a:r>
                <a:r>
                  <a:rPr lang="en-US" dirty="0"/>
                  <a:t> </a:t>
                </a:r>
                <a:r>
                  <a:rPr lang="en-US" dirty="0" err="1"/>
                  <a:t>vào</a:t>
                </a:r>
                <a:r>
                  <a:rPr lang="en-US" dirty="0"/>
                  <a:t> </a:t>
                </a:r>
                <a:r>
                  <a:rPr lang="en-US" dirty="0" err="1"/>
                  <a:t>câu</a:t>
                </a:r>
                <a:r>
                  <a:rPr lang="en-US" dirty="0"/>
                  <a:t> </a:t>
                </a:r>
                <a:r>
                  <a:rPr lang="en-US" dirty="0" err="1"/>
                  <a:t>trả</a:t>
                </a:r>
                <a:r>
                  <a:rPr lang="en-US" dirty="0"/>
                  <a:t> </a:t>
                </a:r>
                <a:r>
                  <a:rPr lang="en-US" dirty="0" err="1"/>
                  <a:t>lời</a:t>
                </a:r>
                <a:r>
                  <a:rPr lang="en-US" dirty="0"/>
                  <a:t> </a:t>
                </a:r>
                <a:r>
                  <a:rPr lang="en-US" dirty="0" err="1"/>
                  <a:t>của</a:t>
                </a:r>
                <a:r>
                  <a:rPr lang="en-US" dirty="0"/>
                  <a:t> 14 </a:t>
                </a:r>
                <a:r>
                  <a:rPr lang="en-US" dirty="0" err="1"/>
                  <a:t>câu</a:t>
                </a:r>
                <a:r>
                  <a:rPr lang="en-US" dirty="0"/>
                  <a:t> </a:t>
                </a:r>
                <a:r>
                  <a:rPr lang="en-US" dirty="0" err="1"/>
                  <a:t>hỏi</a:t>
                </a:r>
                <a:r>
                  <a:rPr lang="en-US" dirty="0"/>
                  <a:t> (</a:t>
                </a:r>
                <a:r>
                  <a:rPr lang="en-US" dirty="0" err="1"/>
                  <a:t>có</a:t>
                </a:r>
                <a:r>
                  <a:rPr lang="en-US" dirty="0"/>
                  <a:t> 5 </a:t>
                </a:r>
                <a:r>
                  <a:rPr lang="en-US" dirty="0" err="1"/>
                  <a:t>mức</a:t>
                </a:r>
                <a:r>
                  <a:rPr lang="en-US" dirty="0"/>
                  <a:t> </a:t>
                </a:r>
                <a:r>
                  <a:rPr lang="en-US" dirty="0" err="1"/>
                  <a:t>cho</a:t>
                </a:r>
                <a:r>
                  <a:rPr lang="en-US" dirty="0"/>
                  <a:t> </a:t>
                </a:r>
                <a:r>
                  <a:rPr lang="en-US" dirty="0" err="1"/>
                  <a:t>mỗi</a:t>
                </a:r>
                <a:r>
                  <a:rPr lang="en-US" dirty="0"/>
                  <a:t> </a:t>
                </a:r>
                <a:r>
                  <a:rPr lang="en-US" dirty="0" err="1"/>
                  <a:t>câu</a:t>
                </a:r>
                <a:r>
                  <a:rPr lang="en-US" dirty="0"/>
                  <a:t> </a:t>
                </a:r>
                <a:r>
                  <a:rPr lang="en-US" dirty="0" err="1"/>
                  <a:t>hỏi</a:t>
                </a:r>
                <a:r>
                  <a:rPr lang="en-US" dirty="0"/>
                  <a:t>). </a:t>
                </a:r>
              </a:p>
              <a:p>
                <a:pPr lvl="1"/>
                <a:endParaRPr lang="en-US" dirty="0"/>
              </a:p>
            </p:txBody>
          </p:sp>
        </mc:Choice>
        <mc:Fallback xmlns="">
          <p:sp>
            <p:nvSpPr>
              <p:cNvPr id="3" name="Content Placeholder 2">
                <a:extLst>
                  <a:ext uri="{FF2B5EF4-FFF2-40B4-BE49-F238E27FC236}">
                    <a16:creationId xmlns:a16="http://schemas.microsoft.com/office/drawing/2014/main" id="{075C9814-98FC-4ED4-BCA3-67A090D6A838}"/>
                  </a:ext>
                </a:extLst>
              </p:cNvPr>
              <p:cNvSpPr>
                <a:spLocks noGrp="1" noRot="1" noChangeAspect="1" noMove="1" noResize="1" noEditPoints="1" noAdjustHandles="1" noChangeArrowheads="1" noChangeShapeType="1" noTextEdit="1"/>
              </p:cNvSpPr>
              <p:nvPr>
                <p:ph idx="1"/>
              </p:nvPr>
            </p:nvSpPr>
            <p:spPr>
              <a:blipFill>
                <a:blip r:embed="rId2"/>
                <a:stretch>
                  <a:fillRect l="-1144" t="-2752"/>
                </a:stretch>
              </a:blipFill>
            </p:spPr>
            <p:txBody>
              <a:bodyPr/>
              <a:lstStyle/>
              <a:p>
                <a:r>
                  <a:rPr lang="en-US">
                    <a:noFill/>
                  </a:rPr>
                  <a:t> </a:t>
                </a:r>
              </a:p>
            </p:txBody>
          </p:sp>
        </mc:Fallback>
      </mc:AlternateContent>
    </p:spTree>
    <p:extLst>
      <p:ext uri="{BB962C8B-B14F-4D97-AF65-F5344CB8AC3E}">
        <p14:creationId xmlns:p14="http://schemas.microsoft.com/office/powerpoint/2010/main" val="3712424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2B1BC6-FEE7-48BD-B832-0BD7189FB6FB}"/>
              </a:ext>
            </a:extLst>
          </p:cNvPr>
          <p:cNvPicPr>
            <a:picLocks noChangeAspect="1"/>
          </p:cNvPicPr>
          <p:nvPr/>
        </p:nvPicPr>
        <p:blipFill>
          <a:blip r:embed="rId2"/>
          <a:stretch>
            <a:fillRect/>
          </a:stretch>
        </p:blipFill>
        <p:spPr>
          <a:xfrm>
            <a:off x="3381375" y="518474"/>
            <a:ext cx="5429250" cy="5816338"/>
          </a:xfrm>
          <a:prstGeom prst="rect">
            <a:avLst/>
          </a:prstGeom>
        </p:spPr>
      </p:pic>
    </p:spTree>
    <p:extLst>
      <p:ext uri="{BB962C8B-B14F-4D97-AF65-F5344CB8AC3E}">
        <p14:creationId xmlns:p14="http://schemas.microsoft.com/office/powerpoint/2010/main" val="4108757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0648-63EC-4912-90DA-B16447147E95}"/>
              </a:ext>
            </a:extLst>
          </p:cNvPr>
          <p:cNvSpPr>
            <a:spLocks noGrp="1"/>
          </p:cNvSpPr>
          <p:nvPr>
            <p:ph type="title"/>
          </p:nvPr>
        </p:nvSpPr>
        <p:spPr/>
        <p:txBody>
          <a:bodyPr>
            <a:normAutofit fontScale="90000"/>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323D504-594B-44EB-A767-E594E62E608A}"/>
              </a:ext>
            </a:extLst>
          </p:cNvPr>
          <p:cNvSpPr>
            <a:spLocks noGrp="1"/>
          </p:cNvSpPr>
          <p:nvPr>
            <p:ph idx="1"/>
          </p:nvPr>
        </p:nvSpPr>
        <p:spPr/>
        <p:txBody>
          <a:bodyPr/>
          <a:lstStyle/>
          <a:p>
            <a:r>
              <a:rPr lang="en-US" b="1" dirty="0"/>
              <a:t>FP = UAF * VAF</a:t>
            </a:r>
            <a:r>
              <a:rPr lang="en-US" dirty="0"/>
              <a:t> </a:t>
            </a:r>
          </a:p>
          <a:p>
            <a:pPr marL="0" indent="0">
              <a:buNone/>
            </a:pPr>
            <a:r>
              <a:rPr lang="en-US" dirty="0" err="1"/>
              <a:t>Trong</a:t>
            </a:r>
            <a:r>
              <a:rPr lang="en-US" dirty="0"/>
              <a:t> </a:t>
            </a:r>
            <a:r>
              <a:rPr lang="en-US" dirty="0" err="1"/>
              <a:t>đó</a:t>
            </a:r>
            <a:r>
              <a:rPr lang="en-US" dirty="0"/>
              <a:t>: </a:t>
            </a:r>
          </a:p>
          <a:p>
            <a:pPr>
              <a:buFontTx/>
              <a:buChar char="-"/>
            </a:pPr>
            <a:r>
              <a:rPr lang="en-US" dirty="0"/>
              <a:t>UAF </a:t>
            </a:r>
            <a:r>
              <a:rPr lang="en-US" dirty="0" err="1"/>
              <a:t>là</a:t>
            </a:r>
            <a:r>
              <a:rPr lang="en-US" dirty="0"/>
              <a:t> </a:t>
            </a:r>
            <a:r>
              <a:rPr lang="en-US" dirty="0" err="1"/>
              <a:t>giá</a:t>
            </a:r>
            <a:r>
              <a:rPr lang="en-US" dirty="0"/>
              <a:t> </a:t>
            </a:r>
            <a:r>
              <a:rPr lang="en-US" dirty="0" err="1"/>
              <a:t>trị</a:t>
            </a:r>
            <a:r>
              <a:rPr lang="en-US" dirty="0"/>
              <a:t> </a:t>
            </a:r>
            <a:r>
              <a:rPr lang="en-US" dirty="0" err="1"/>
              <a:t>của</a:t>
            </a:r>
            <a:r>
              <a:rPr lang="en-US" dirty="0"/>
              <a:t> function point </a:t>
            </a:r>
            <a:r>
              <a:rPr lang="en-US" dirty="0" err="1"/>
              <a:t>thô</a:t>
            </a:r>
            <a:r>
              <a:rPr lang="en-US" dirty="0"/>
              <a:t> (đ</a:t>
            </a:r>
            <a:r>
              <a:rPr lang="vi-VN" dirty="0"/>
              <a:t>ư</a:t>
            </a:r>
            <a:r>
              <a:rPr lang="en-US" dirty="0" err="1"/>
              <a:t>ợc</a:t>
            </a:r>
            <a:r>
              <a:rPr lang="en-US" dirty="0"/>
              <a:t> </a:t>
            </a:r>
            <a:r>
              <a:rPr lang="en-US" dirty="0" err="1"/>
              <a:t>tính</a:t>
            </a:r>
            <a:r>
              <a:rPr lang="en-US" dirty="0"/>
              <a:t> </a:t>
            </a:r>
            <a:r>
              <a:rPr lang="en-US" dirty="0" err="1"/>
              <a:t>trên</a:t>
            </a:r>
            <a:r>
              <a:rPr lang="en-US" dirty="0"/>
              <a:t> </a:t>
            </a:r>
            <a:r>
              <a:rPr lang="en-US" dirty="0" err="1"/>
              <a:t>số</a:t>
            </a:r>
            <a:r>
              <a:rPr lang="en-US" dirty="0"/>
              <a:t> l</a:t>
            </a:r>
            <a:r>
              <a:rPr lang="vi-VN" dirty="0"/>
              <a:t>ư</a:t>
            </a:r>
            <a:r>
              <a:rPr lang="en-US" dirty="0" err="1"/>
              <a:t>ợng</a:t>
            </a:r>
            <a:r>
              <a:rPr lang="en-US" dirty="0"/>
              <a:t> </a:t>
            </a:r>
            <a:r>
              <a:rPr lang="en-US" dirty="0" err="1"/>
              <a:t>chức</a:t>
            </a:r>
            <a:r>
              <a:rPr lang="en-US" dirty="0"/>
              <a:t> </a:t>
            </a:r>
            <a:r>
              <a:rPr lang="en-US" dirty="0" err="1"/>
              <a:t>năng</a:t>
            </a:r>
            <a:r>
              <a:rPr lang="en-US" dirty="0"/>
              <a:t> </a:t>
            </a:r>
            <a:r>
              <a:rPr lang="en-US" dirty="0" err="1"/>
              <a:t>mà</a:t>
            </a:r>
            <a:r>
              <a:rPr lang="en-US" dirty="0"/>
              <a:t> ng</a:t>
            </a:r>
            <a:r>
              <a:rPr lang="vi-VN" dirty="0"/>
              <a:t>ư</a:t>
            </a:r>
            <a:r>
              <a:rPr lang="en-US" dirty="0" err="1"/>
              <a:t>ời</a:t>
            </a:r>
            <a:r>
              <a:rPr lang="en-US" dirty="0"/>
              <a:t> </a:t>
            </a:r>
            <a:r>
              <a:rPr lang="en-US" dirty="0" err="1"/>
              <a:t>dùng</a:t>
            </a:r>
            <a:r>
              <a:rPr lang="en-US" dirty="0"/>
              <a:t> </a:t>
            </a:r>
            <a:r>
              <a:rPr lang="en-US" dirty="0" err="1"/>
              <a:t>yêu</a:t>
            </a:r>
            <a:r>
              <a:rPr lang="en-US" dirty="0"/>
              <a:t> </a:t>
            </a:r>
            <a:r>
              <a:rPr lang="en-US" dirty="0" err="1"/>
              <a:t>cầu</a:t>
            </a:r>
            <a:r>
              <a:rPr lang="en-US" dirty="0"/>
              <a:t>).</a:t>
            </a:r>
          </a:p>
          <a:p>
            <a:pPr>
              <a:buFontTx/>
              <a:buChar char="-"/>
            </a:pPr>
            <a:r>
              <a:rPr lang="en-US" dirty="0"/>
              <a:t>VAF </a:t>
            </a:r>
            <a:r>
              <a:rPr lang="en-US" dirty="0" err="1"/>
              <a:t>là</a:t>
            </a:r>
            <a:r>
              <a:rPr lang="en-US" dirty="0"/>
              <a:t> </a:t>
            </a:r>
            <a:r>
              <a:rPr lang="en-US" dirty="0" err="1"/>
              <a:t>chỉ</a:t>
            </a:r>
            <a:r>
              <a:rPr lang="en-US" dirty="0"/>
              <a:t> </a:t>
            </a:r>
            <a:r>
              <a:rPr lang="en-US" dirty="0" err="1"/>
              <a:t>số</a:t>
            </a:r>
            <a:r>
              <a:rPr lang="en-US" dirty="0"/>
              <a:t> </a:t>
            </a:r>
            <a:r>
              <a:rPr lang="en-US" dirty="0" err="1"/>
              <a:t>để</a:t>
            </a:r>
            <a:r>
              <a:rPr lang="en-US" dirty="0"/>
              <a:t> </a:t>
            </a:r>
            <a:r>
              <a:rPr lang="en-US" dirty="0" err="1"/>
              <a:t>đánh</a:t>
            </a:r>
            <a:r>
              <a:rPr lang="en-US" dirty="0"/>
              <a:t> </a:t>
            </a:r>
            <a:r>
              <a:rPr lang="en-US" dirty="0" err="1"/>
              <a:t>giá</a:t>
            </a:r>
            <a:r>
              <a:rPr lang="en-US" dirty="0"/>
              <a:t> </a:t>
            </a:r>
            <a:r>
              <a:rPr lang="en-US" dirty="0" err="1"/>
              <a:t>chức</a:t>
            </a:r>
            <a:r>
              <a:rPr lang="en-US" dirty="0"/>
              <a:t> </a:t>
            </a:r>
            <a:r>
              <a:rPr lang="en-US" dirty="0" err="1"/>
              <a:t>năng</a:t>
            </a:r>
            <a:r>
              <a:rPr lang="en-US" dirty="0"/>
              <a:t> </a:t>
            </a:r>
            <a:r>
              <a:rPr lang="en-US" dirty="0" err="1"/>
              <a:t>chung</a:t>
            </a:r>
            <a:r>
              <a:rPr lang="en-US" dirty="0"/>
              <a:t> </a:t>
            </a:r>
            <a:r>
              <a:rPr lang="en-US" dirty="0" err="1"/>
              <a:t>của</a:t>
            </a:r>
            <a:r>
              <a:rPr lang="en-US" dirty="0"/>
              <a:t> </a:t>
            </a:r>
            <a:r>
              <a:rPr lang="en-US" dirty="0" err="1"/>
              <a:t>ứng</a:t>
            </a:r>
            <a:r>
              <a:rPr lang="en-US" dirty="0"/>
              <a:t> </a:t>
            </a:r>
            <a:r>
              <a:rPr lang="en-US" dirty="0" err="1"/>
              <a:t>dụng</a:t>
            </a:r>
            <a:r>
              <a:rPr lang="en-US" dirty="0"/>
              <a:t> </a:t>
            </a:r>
            <a:r>
              <a:rPr lang="en-US" dirty="0" err="1"/>
              <a:t>đang</a:t>
            </a:r>
            <a:r>
              <a:rPr lang="en-US" dirty="0"/>
              <a:t> </a:t>
            </a:r>
            <a:r>
              <a:rPr lang="en-US" dirty="0" err="1"/>
              <a:t>xử</a:t>
            </a:r>
            <a:r>
              <a:rPr lang="en-US" dirty="0"/>
              <a:t> </a:t>
            </a:r>
            <a:r>
              <a:rPr lang="en-US" dirty="0" err="1"/>
              <a:t>lí</a:t>
            </a:r>
            <a:r>
              <a:rPr lang="en-US" dirty="0"/>
              <a:t>.</a:t>
            </a:r>
          </a:p>
          <a:p>
            <a:pPr marL="0" indent="0">
              <a:buNone/>
            </a:pPr>
            <a:br>
              <a:rPr lang="en-US" dirty="0"/>
            </a:br>
            <a:endParaRPr lang="en-US" dirty="0"/>
          </a:p>
        </p:txBody>
      </p:sp>
    </p:spTree>
    <p:extLst>
      <p:ext uri="{BB962C8B-B14F-4D97-AF65-F5344CB8AC3E}">
        <p14:creationId xmlns:p14="http://schemas.microsoft.com/office/powerpoint/2010/main" val="95638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D46948-43AA-4CDF-BCBD-3EE3C7ABB86F}"/>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Định</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Nghĩa</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C806AD39-2DE0-4BE8-838C-39FD564EF2C4}"/>
              </a:ext>
            </a:extLst>
          </p:cNvPr>
          <p:cNvSpPr>
            <a:spLocks noGrp="1"/>
          </p:cNvSpPr>
          <p:nvPr>
            <p:ph idx="1"/>
          </p:nvPr>
        </p:nvSpPr>
        <p:spPr>
          <a:xfrm>
            <a:off x="1295401" y="2612255"/>
            <a:ext cx="9601196" cy="1474265"/>
          </a:xfrm>
        </p:spPr>
        <p:txBody>
          <a:bodyPr>
            <a:normAutofit/>
          </a:bodyPr>
          <a:lstStyle/>
          <a:p>
            <a:r>
              <a:rPr lang="fr-FR" dirty="0" err="1"/>
              <a:t>Function</a:t>
            </a:r>
            <a:r>
              <a:rPr lang="fr-FR" dirty="0"/>
              <a:t> Points - </a:t>
            </a:r>
            <a:r>
              <a:rPr lang="fr-FR" dirty="0" err="1"/>
              <a:t>FPs</a:t>
            </a:r>
            <a:r>
              <a:rPr lang="fr-FR" dirty="0"/>
              <a:t>: </a:t>
            </a:r>
            <a:r>
              <a:rPr lang="fr-FR" dirty="0" err="1"/>
              <a:t>điểm</a:t>
            </a:r>
            <a:r>
              <a:rPr lang="fr-FR" dirty="0"/>
              <a:t> </a:t>
            </a:r>
            <a:r>
              <a:rPr lang="fr-FR" dirty="0" err="1"/>
              <a:t>chức</a:t>
            </a:r>
            <a:r>
              <a:rPr lang="fr-FR" dirty="0"/>
              <a:t> </a:t>
            </a:r>
            <a:r>
              <a:rPr lang="fr-FR" dirty="0" err="1"/>
              <a:t>năng</a:t>
            </a:r>
            <a:endParaRPr lang="en-US" dirty="0"/>
          </a:p>
        </p:txBody>
      </p:sp>
      <p:sp>
        <p:nvSpPr>
          <p:cNvPr id="15" name="Content Placeholder 6">
            <a:extLst>
              <a:ext uri="{FF2B5EF4-FFF2-40B4-BE49-F238E27FC236}">
                <a16:creationId xmlns:a16="http://schemas.microsoft.com/office/drawing/2014/main" id="{8F604630-2CEA-461C-B941-4C6D7D661F1D}"/>
              </a:ext>
            </a:extLst>
          </p:cNvPr>
          <p:cNvSpPr txBox="1">
            <a:spLocks/>
          </p:cNvSpPr>
          <p:nvPr/>
        </p:nvSpPr>
        <p:spPr>
          <a:xfrm>
            <a:off x="1295401" y="3225268"/>
            <a:ext cx="9601196" cy="1474265"/>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dirty="0" err="1"/>
              <a:t>Nói</a:t>
            </a:r>
            <a:r>
              <a:rPr lang="fr-FR" dirty="0"/>
              <a:t> </a:t>
            </a:r>
            <a:r>
              <a:rPr lang="fr-FR" dirty="0" err="1"/>
              <a:t>một</a:t>
            </a:r>
            <a:r>
              <a:rPr lang="fr-FR" dirty="0"/>
              <a:t> </a:t>
            </a:r>
            <a:r>
              <a:rPr lang="fr-FR" dirty="0" err="1"/>
              <a:t>cách</a:t>
            </a:r>
            <a:r>
              <a:rPr lang="fr-FR" dirty="0"/>
              <a:t> </a:t>
            </a:r>
            <a:r>
              <a:rPr lang="fr-FR" dirty="0" err="1"/>
              <a:t>đơn</a:t>
            </a:r>
            <a:r>
              <a:rPr lang="fr-FR" dirty="0"/>
              <a:t> </a:t>
            </a:r>
            <a:r>
              <a:rPr lang="fr-FR" dirty="0" err="1"/>
              <a:t>giản</a:t>
            </a:r>
            <a:r>
              <a:rPr lang="fr-FR" dirty="0"/>
              <a:t>, </a:t>
            </a:r>
            <a:r>
              <a:rPr lang="fr-FR" dirty="0" err="1"/>
              <a:t>FPs</a:t>
            </a:r>
            <a:r>
              <a:rPr lang="fr-FR" dirty="0"/>
              <a:t> là </a:t>
            </a:r>
            <a:r>
              <a:rPr lang="fr-FR" dirty="0" err="1"/>
              <a:t>một</a:t>
            </a:r>
            <a:r>
              <a:rPr lang="fr-FR" dirty="0"/>
              <a:t> </a:t>
            </a:r>
            <a:r>
              <a:rPr lang="fr-FR" dirty="0" err="1"/>
              <a:t>đơn</a:t>
            </a:r>
            <a:r>
              <a:rPr lang="fr-FR" dirty="0"/>
              <a:t> </a:t>
            </a:r>
            <a:r>
              <a:rPr lang="fr-FR" dirty="0" err="1"/>
              <a:t>vị</a:t>
            </a:r>
            <a:r>
              <a:rPr lang="fr-FR" dirty="0"/>
              <a:t> </a:t>
            </a:r>
            <a:r>
              <a:rPr lang="fr-FR" dirty="0" err="1"/>
              <a:t>đo</a:t>
            </a:r>
            <a:r>
              <a:rPr lang="fr-FR" dirty="0"/>
              <a:t> </a:t>
            </a:r>
            <a:r>
              <a:rPr lang="fr-FR" dirty="0" err="1"/>
              <a:t>lường</a:t>
            </a:r>
            <a:r>
              <a:rPr lang="fr-FR" dirty="0"/>
              <a:t> </a:t>
            </a:r>
            <a:r>
              <a:rPr lang="fr-FR" dirty="0" err="1"/>
              <a:t>tiêu</a:t>
            </a:r>
            <a:r>
              <a:rPr lang="fr-FR" dirty="0"/>
              <a:t> </a:t>
            </a:r>
            <a:r>
              <a:rPr lang="fr-FR" dirty="0" err="1"/>
              <a:t>chuẩn</a:t>
            </a:r>
            <a:r>
              <a:rPr lang="fr-FR" dirty="0"/>
              <a:t> </a:t>
            </a:r>
            <a:r>
              <a:rPr lang="fr-FR" dirty="0" err="1"/>
              <a:t>của</a:t>
            </a:r>
            <a:r>
              <a:rPr lang="fr-FR" dirty="0"/>
              <a:t> </a:t>
            </a:r>
            <a:r>
              <a:rPr lang="fr-FR" dirty="0" err="1"/>
              <a:t>đại</a:t>
            </a:r>
            <a:r>
              <a:rPr lang="fr-FR" dirty="0"/>
              <a:t> </a:t>
            </a:r>
            <a:r>
              <a:rPr lang="fr-FR" dirty="0" err="1"/>
              <a:t>diện</a:t>
            </a:r>
            <a:r>
              <a:rPr lang="fr-FR" dirty="0"/>
              <a:t> </a:t>
            </a:r>
            <a:r>
              <a:rPr lang="fr-FR" dirty="0" err="1"/>
              <a:t>các</a:t>
            </a:r>
            <a:r>
              <a:rPr lang="fr-FR" dirty="0"/>
              <a:t> </a:t>
            </a:r>
            <a:r>
              <a:rPr lang="fr-FR" dirty="0" err="1"/>
              <a:t>kích</a:t>
            </a:r>
            <a:r>
              <a:rPr lang="fr-FR" dirty="0"/>
              <a:t> </a:t>
            </a:r>
            <a:r>
              <a:rPr lang="fr-FR" dirty="0" err="1"/>
              <a:t>thước</a:t>
            </a:r>
            <a:r>
              <a:rPr lang="fr-FR" dirty="0"/>
              <a:t> </a:t>
            </a:r>
            <a:r>
              <a:rPr lang="fr-FR" dirty="0" err="1"/>
              <a:t>chức</a:t>
            </a:r>
            <a:r>
              <a:rPr lang="fr-FR" dirty="0"/>
              <a:t> </a:t>
            </a:r>
            <a:r>
              <a:rPr lang="fr-FR" dirty="0" err="1"/>
              <a:t>năng</a:t>
            </a:r>
            <a:r>
              <a:rPr lang="fr-FR" dirty="0"/>
              <a:t> </a:t>
            </a:r>
            <a:r>
              <a:rPr lang="fr-FR" dirty="0" err="1"/>
              <a:t>của</a:t>
            </a:r>
            <a:r>
              <a:rPr lang="fr-FR" dirty="0"/>
              <a:t> </a:t>
            </a:r>
            <a:r>
              <a:rPr lang="fr-FR" dirty="0" err="1"/>
              <a:t>một</a:t>
            </a:r>
            <a:r>
              <a:rPr lang="fr-FR" dirty="0"/>
              <a:t> </a:t>
            </a:r>
            <a:r>
              <a:rPr lang="fr-FR" dirty="0" err="1"/>
              <a:t>ứng</a:t>
            </a:r>
            <a:r>
              <a:rPr lang="fr-FR" dirty="0"/>
              <a:t> </a:t>
            </a:r>
            <a:r>
              <a:rPr lang="fr-FR" dirty="0" err="1"/>
              <a:t>dụng</a:t>
            </a:r>
            <a:r>
              <a:rPr lang="fr-FR" dirty="0"/>
              <a:t> </a:t>
            </a:r>
            <a:r>
              <a:rPr lang="fr-FR" dirty="0" err="1"/>
              <a:t>phần</a:t>
            </a:r>
            <a:r>
              <a:rPr lang="fr-FR" dirty="0"/>
              <a:t> </a:t>
            </a:r>
            <a:r>
              <a:rPr lang="fr-FR" dirty="0" err="1"/>
              <a:t>mềm</a:t>
            </a:r>
            <a:r>
              <a:rPr lang="fr-FR" dirty="0"/>
              <a:t>. </a:t>
            </a:r>
            <a:r>
              <a:rPr lang="fr-FR" dirty="0" err="1"/>
              <a:t>Nghĩa</a:t>
            </a:r>
            <a:r>
              <a:rPr lang="fr-FR" dirty="0"/>
              <a:t> là </a:t>
            </a:r>
            <a:r>
              <a:rPr lang="fr-FR" dirty="0" err="1"/>
              <a:t>kích</a:t>
            </a:r>
            <a:r>
              <a:rPr lang="fr-FR" dirty="0"/>
              <a:t> </a:t>
            </a:r>
            <a:r>
              <a:rPr lang="fr-FR" dirty="0" err="1"/>
              <a:t>thước</a:t>
            </a:r>
            <a:r>
              <a:rPr lang="fr-FR" dirty="0"/>
              <a:t> </a:t>
            </a:r>
            <a:r>
              <a:rPr lang="fr-FR" dirty="0" err="1"/>
              <a:t>của</a:t>
            </a:r>
            <a:r>
              <a:rPr lang="fr-FR" dirty="0"/>
              <a:t> </a:t>
            </a:r>
            <a:r>
              <a:rPr lang="fr-FR" dirty="0" err="1"/>
              <a:t>một</a:t>
            </a:r>
            <a:r>
              <a:rPr lang="fr-FR" dirty="0"/>
              <a:t> </a:t>
            </a:r>
            <a:r>
              <a:rPr lang="fr-FR" dirty="0" err="1"/>
              <a:t>phần</a:t>
            </a:r>
            <a:r>
              <a:rPr lang="fr-FR" dirty="0"/>
              <a:t> </a:t>
            </a:r>
            <a:r>
              <a:rPr lang="fr-FR" dirty="0" err="1"/>
              <a:t>mềm</a:t>
            </a:r>
            <a:r>
              <a:rPr lang="fr-FR" dirty="0"/>
              <a:t> </a:t>
            </a:r>
            <a:r>
              <a:rPr lang="fr-FR" dirty="0" err="1"/>
              <a:t>ứng</a:t>
            </a:r>
            <a:r>
              <a:rPr lang="fr-FR" dirty="0"/>
              <a:t> </a:t>
            </a:r>
            <a:r>
              <a:rPr lang="fr-FR" dirty="0" err="1"/>
              <a:t>dụng</a:t>
            </a:r>
            <a:r>
              <a:rPr lang="fr-FR" dirty="0"/>
              <a:t> </a:t>
            </a:r>
            <a:r>
              <a:rPr lang="fr-FR" dirty="0" err="1"/>
              <a:t>có</a:t>
            </a:r>
            <a:r>
              <a:rPr lang="fr-FR" dirty="0"/>
              <a:t> </a:t>
            </a:r>
            <a:r>
              <a:rPr lang="fr-FR" dirty="0" err="1"/>
              <a:t>thể</a:t>
            </a:r>
            <a:r>
              <a:rPr lang="fr-FR" dirty="0"/>
              <a:t> </a:t>
            </a:r>
            <a:r>
              <a:rPr lang="fr-FR" dirty="0" err="1"/>
              <a:t>được</a:t>
            </a:r>
            <a:r>
              <a:rPr lang="fr-FR" dirty="0"/>
              <a:t> </a:t>
            </a:r>
            <a:r>
              <a:rPr lang="fr-FR" dirty="0" err="1"/>
              <a:t>đo</a:t>
            </a:r>
            <a:r>
              <a:rPr lang="fr-FR" dirty="0"/>
              <a:t> </a:t>
            </a:r>
            <a:r>
              <a:rPr lang="fr-FR" dirty="0" err="1"/>
              <a:t>bằng</a:t>
            </a:r>
            <a:r>
              <a:rPr lang="fr-FR" dirty="0"/>
              <a:t> </a:t>
            </a:r>
            <a:r>
              <a:rPr lang="fr-FR" dirty="0" err="1"/>
              <a:t>số</a:t>
            </a:r>
            <a:r>
              <a:rPr lang="fr-FR" dirty="0"/>
              <a:t> </a:t>
            </a:r>
            <a:r>
              <a:rPr lang="fr-FR" dirty="0" err="1"/>
              <a:t>lượng</a:t>
            </a:r>
            <a:r>
              <a:rPr lang="fr-FR" dirty="0"/>
              <a:t> </a:t>
            </a:r>
            <a:r>
              <a:rPr lang="fr-FR" dirty="0" err="1"/>
              <a:t>điểm</a:t>
            </a:r>
            <a:r>
              <a:rPr lang="fr-FR" dirty="0"/>
              <a:t> </a:t>
            </a:r>
            <a:r>
              <a:rPr lang="fr-FR" dirty="0" err="1"/>
              <a:t>chức</a:t>
            </a:r>
            <a:r>
              <a:rPr lang="fr-FR" dirty="0"/>
              <a:t> </a:t>
            </a:r>
            <a:r>
              <a:rPr lang="fr-FR" dirty="0" err="1"/>
              <a:t>năng</a:t>
            </a:r>
            <a:r>
              <a:rPr lang="fr-FR" dirty="0"/>
              <a:t> </a:t>
            </a:r>
            <a:r>
              <a:rPr lang="fr-FR" dirty="0" err="1"/>
              <a:t>nó</a:t>
            </a:r>
            <a:r>
              <a:rPr lang="fr-FR" dirty="0"/>
              <a:t> </a:t>
            </a:r>
            <a:r>
              <a:rPr lang="fr-FR" dirty="0" err="1"/>
              <a:t>mang</a:t>
            </a:r>
            <a:r>
              <a:rPr lang="fr-FR" dirty="0"/>
              <a:t> </a:t>
            </a:r>
            <a:r>
              <a:rPr lang="fr-FR" dirty="0" err="1"/>
              <a:t>lại</a:t>
            </a:r>
            <a:r>
              <a:rPr lang="fr-FR" dirty="0"/>
              <a:t> </a:t>
            </a:r>
            <a:r>
              <a:rPr lang="fr-FR" dirty="0" err="1"/>
              <a:t>cho</a:t>
            </a:r>
            <a:r>
              <a:rPr lang="fr-FR" dirty="0"/>
              <a:t> </a:t>
            </a:r>
            <a:r>
              <a:rPr lang="fr-FR" dirty="0" err="1"/>
              <a:t>người</a:t>
            </a:r>
            <a:r>
              <a:rPr lang="fr-FR" dirty="0"/>
              <a:t> </a:t>
            </a:r>
            <a:r>
              <a:rPr lang="fr-FR" dirty="0" err="1"/>
              <a:t>sử</a:t>
            </a:r>
            <a:r>
              <a:rPr lang="fr-FR" dirty="0"/>
              <a:t> </a:t>
            </a:r>
            <a:r>
              <a:rPr lang="fr-FR" dirty="0" err="1"/>
              <a:t>dụng</a:t>
            </a:r>
            <a:r>
              <a:rPr lang="fr-FR" dirty="0"/>
              <a:t>. </a:t>
            </a:r>
            <a:endParaRPr lang="en-US" dirty="0"/>
          </a:p>
        </p:txBody>
      </p:sp>
      <p:sp>
        <p:nvSpPr>
          <p:cNvPr id="17" name="Content Placeholder 6">
            <a:extLst>
              <a:ext uri="{FF2B5EF4-FFF2-40B4-BE49-F238E27FC236}">
                <a16:creationId xmlns:a16="http://schemas.microsoft.com/office/drawing/2014/main" id="{347FF821-2E4B-43C3-8746-A3FADA2A9E82}"/>
              </a:ext>
            </a:extLst>
          </p:cNvPr>
          <p:cNvSpPr txBox="1">
            <a:spLocks/>
          </p:cNvSpPr>
          <p:nvPr/>
        </p:nvSpPr>
        <p:spPr>
          <a:xfrm>
            <a:off x="1295401" y="4795470"/>
            <a:ext cx="9601196" cy="147426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dirty="0" err="1"/>
              <a:t>FPs</a:t>
            </a:r>
            <a:r>
              <a:rPr lang="fr-FR" dirty="0"/>
              <a:t> là </a:t>
            </a:r>
            <a:r>
              <a:rPr lang="fr-FR" dirty="0" err="1"/>
              <a:t>đơn</a:t>
            </a:r>
            <a:r>
              <a:rPr lang="fr-FR" dirty="0"/>
              <a:t> </a:t>
            </a:r>
            <a:r>
              <a:rPr lang="fr-FR" dirty="0" err="1"/>
              <a:t>vị</a:t>
            </a:r>
            <a:r>
              <a:rPr lang="fr-FR" dirty="0"/>
              <a:t> </a:t>
            </a:r>
            <a:r>
              <a:rPr lang="fr-FR" dirty="0" err="1"/>
              <a:t>đo</a:t>
            </a:r>
            <a:r>
              <a:rPr lang="fr-FR" dirty="0"/>
              <a:t> </a:t>
            </a:r>
            <a:r>
              <a:rPr lang="fr-FR" dirty="0" err="1"/>
              <a:t>lường</a:t>
            </a:r>
            <a:r>
              <a:rPr lang="fr-FR" dirty="0"/>
              <a:t> </a:t>
            </a:r>
            <a:r>
              <a:rPr lang="fr-FR" dirty="0" err="1"/>
              <a:t>của</a:t>
            </a:r>
            <a:r>
              <a:rPr lang="fr-FR" dirty="0"/>
              <a:t> </a:t>
            </a:r>
            <a:r>
              <a:rPr lang="fr-FR" dirty="0" err="1"/>
              <a:t>phương</a:t>
            </a:r>
            <a:r>
              <a:rPr lang="fr-FR" dirty="0"/>
              <a:t> </a:t>
            </a:r>
            <a:r>
              <a:rPr lang="fr-FR" dirty="0" err="1"/>
              <a:t>pháp</a:t>
            </a:r>
            <a:r>
              <a:rPr lang="fr-FR" dirty="0"/>
              <a:t> </a:t>
            </a:r>
            <a:r>
              <a:rPr lang="fr-FR" dirty="0" err="1"/>
              <a:t>Function</a:t>
            </a:r>
            <a:r>
              <a:rPr lang="fr-FR" dirty="0"/>
              <a:t> Point </a:t>
            </a:r>
            <a:r>
              <a:rPr lang="fr-FR" dirty="0" err="1"/>
              <a:t>Analysis</a:t>
            </a:r>
            <a:r>
              <a:rPr lang="fr-FR" dirty="0"/>
              <a:t> (FPA)/ </a:t>
            </a:r>
            <a:r>
              <a:rPr lang="fr-FR" dirty="0" err="1"/>
              <a:t>phương</a:t>
            </a:r>
            <a:r>
              <a:rPr lang="fr-FR" dirty="0"/>
              <a:t> </a:t>
            </a:r>
            <a:r>
              <a:rPr lang="fr-FR" dirty="0" err="1"/>
              <a:t>pháp</a:t>
            </a:r>
            <a:r>
              <a:rPr lang="fr-FR" dirty="0"/>
              <a:t> </a:t>
            </a:r>
            <a:r>
              <a:rPr lang="fr-FR" dirty="0" err="1"/>
              <a:t>phân</a:t>
            </a:r>
            <a:r>
              <a:rPr lang="fr-FR" dirty="0"/>
              <a:t> </a:t>
            </a:r>
            <a:r>
              <a:rPr lang="fr-FR" dirty="0" err="1"/>
              <a:t>tích</a:t>
            </a:r>
            <a:r>
              <a:rPr lang="fr-FR" dirty="0"/>
              <a:t>  </a:t>
            </a:r>
            <a:r>
              <a:rPr lang="fr-FR" dirty="0" err="1"/>
              <a:t>điểm</a:t>
            </a:r>
            <a:r>
              <a:rPr lang="fr-FR" dirty="0"/>
              <a:t> </a:t>
            </a:r>
            <a:r>
              <a:rPr lang="fr-FR" dirty="0" err="1"/>
              <a:t>chức</a:t>
            </a:r>
            <a:r>
              <a:rPr lang="fr-FR" dirty="0"/>
              <a:t> </a:t>
            </a:r>
            <a:r>
              <a:rPr lang="fr-FR" dirty="0" err="1"/>
              <a:t>năng</a:t>
            </a:r>
            <a:r>
              <a:rPr lang="fr-FR" dirty="0"/>
              <a:t>.</a:t>
            </a:r>
            <a:endParaRPr lang="en-US" dirty="0"/>
          </a:p>
        </p:txBody>
      </p:sp>
    </p:spTree>
    <p:extLst>
      <p:ext uri="{BB962C8B-B14F-4D97-AF65-F5344CB8AC3E}">
        <p14:creationId xmlns:p14="http://schemas.microsoft.com/office/powerpoint/2010/main" val="2783901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CCB1C-11DA-4B90-A110-B7B1F9110088}"/>
              </a:ext>
            </a:extLst>
          </p:cNvPr>
          <p:cNvSpPr>
            <a:spLocks noGrp="1"/>
          </p:cNvSpPr>
          <p:nvPr>
            <p:ph idx="1"/>
          </p:nvPr>
        </p:nvSpPr>
        <p:spPr>
          <a:xfrm>
            <a:off x="1295401" y="767751"/>
            <a:ext cx="9601196" cy="5108117"/>
          </a:xfrm>
        </p:spPr>
        <p:txBody>
          <a:bodyPr/>
          <a:lstStyle/>
          <a:p>
            <a:r>
              <a:rPr lang="en-US" dirty="0" err="1"/>
              <a:t>Ví</a:t>
            </a:r>
            <a:r>
              <a:rPr lang="en-US" dirty="0"/>
              <a:t> </a:t>
            </a:r>
            <a:r>
              <a:rPr lang="en-US" dirty="0" err="1"/>
              <a:t>dụ</a:t>
            </a:r>
            <a:r>
              <a:rPr lang="en-US" dirty="0"/>
              <a:t>:</a:t>
            </a:r>
          </a:p>
          <a:p>
            <a:pPr marL="0" indent="0">
              <a:buNone/>
            </a:pPr>
            <a:r>
              <a:rPr lang="en-US" dirty="0" err="1"/>
              <a:t>Khảo</a:t>
            </a:r>
            <a:r>
              <a:rPr lang="en-US" dirty="0"/>
              <a:t> </a:t>
            </a:r>
            <a:r>
              <a:rPr lang="en-US" dirty="0" err="1"/>
              <a:t>sát</a:t>
            </a:r>
            <a:r>
              <a:rPr lang="en-US" dirty="0"/>
              <a:t> </a:t>
            </a:r>
            <a:r>
              <a:rPr lang="en-US" dirty="0" err="1"/>
              <a:t>dự</a:t>
            </a:r>
            <a:r>
              <a:rPr lang="en-US" dirty="0"/>
              <a:t> </a:t>
            </a:r>
            <a:r>
              <a:rPr lang="en-US" dirty="0" err="1"/>
              <a:t>án</a:t>
            </a:r>
            <a:r>
              <a:rPr lang="en-US" dirty="0"/>
              <a:t> </a:t>
            </a:r>
            <a:r>
              <a:rPr lang="en-US" dirty="0" err="1"/>
              <a:t>với</a:t>
            </a:r>
            <a:r>
              <a:rPr lang="en-US" dirty="0"/>
              <a:t> </a:t>
            </a:r>
            <a:r>
              <a:rPr lang="en-US" dirty="0" err="1"/>
              <a:t>các</a:t>
            </a:r>
            <a:r>
              <a:rPr lang="en-US" dirty="0"/>
              <a:t> đ</a:t>
            </a:r>
            <a:r>
              <a:rPr lang="vi-VN" dirty="0"/>
              <a:t>ơ</a:t>
            </a:r>
            <a:r>
              <a:rPr lang="en-US" dirty="0"/>
              <a:t>n </a:t>
            </a:r>
            <a:r>
              <a:rPr lang="en-US" dirty="0" err="1"/>
              <a:t>vị</a:t>
            </a:r>
            <a:r>
              <a:rPr lang="en-US" dirty="0"/>
              <a:t> </a:t>
            </a:r>
            <a:r>
              <a:rPr lang="en-US" dirty="0" err="1"/>
              <a:t>chức</a:t>
            </a:r>
            <a:r>
              <a:rPr lang="en-US" dirty="0"/>
              <a:t> </a:t>
            </a:r>
            <a:r>
              <a:rPr lang="en-US" dirty="0" err="1"/>
              <a:t>năng</a:t>
            </a:r>
            <a:r>
              <a:rPr lang="en-US" dirty="0"/>
              <a:t> </a:t>
            </a:r>
            <a:r>
              <a:rPr lang="en-US" dirty="0" err="1"/>
              <a:t>nh</a:t>
            </a:r>
            <a:r>
              <a:rPr lang="vi-VN" dirty="0"/>
              <a:t>ư</a:t>
            </a:r>
            <a:r>
              <a:rPr lang="en-US" dirty="0"/>
              <a:t> </a:t>
            </a:r>
            <a:r>
              <a:rPr lang="en-US" dirty="0" err="1"/>
              <a:t>sau</a:t>
            </a:r>
            <a:r>
              <a:rPr lang="en-US" dirty="0"/>
              <a:t>:</a:t>
            </a:r>
          </a:p>
          <a:p>
            <a:pPr>
              <a:buFontTx/>
              <a:buChar char="-"/>
            </a:pPr>
            <a:r>
              <a:rPr lang="en-US" dirty="0" err="1"/>
              <a:t>Số</a:t>
            </a:r>
            <a:r>
              <a:rPr lang="en-US" dirty="0"/>
              <a:t> l</a:t>
            </a:r>
            <a:r>
              <a:rPr lang="vi-VN" dirty="0"/>
              <a:t>ư</a:t>
            </a:r>
            <a:r>
              <a:rPr lang="en-US" dirty="0" err="1"/>
              <a:t>ợng</a:t>
            </a:r>
            <a:r>
              <a:rPr lang="en-US" dirty="0"/>
              <a:t> input (EI): 40</a:t>
            </a:r>
          </a:p>
          <a:p>
            <a:pPr>
              <a:buFontTx/>
              <a:buChar char="-"/>
            </a:pPr>
            <a:r>
              <a:rPr lang="en-US" dirty="0" err="1"/>
              <a:t>Số</a:t>
            </a:r>
            <a:r>
              <a:rPr lang="en-US" dirty="0"/>
              <a:t> l</a:t>
            </a:r>
            <a:r>
              <a:rPr lang="vi-VN" dirty="0"/>
              <a:t>ư</a:t>
            </a:r>
            <a:r>
              <a:rPr lang="en-US" dirty="0" err="1"/>
              <a:t>ợng</a:t>
            </a:r>
            <a:r>
              <a:rPr lang="en-US" dirty="0"/>
              <a:t> output (EO): 25</a:t>
            </a:r>
          </a:p>
          <a:p>
            <a:pPr>
              <a:buFontTx/>
              <a:buChar char="-"/>
            </a:pPr>
            <a:r>
              <a:rPr lang="en-US" dirty="0" err="1"/>
              <a:t>Số</a:t>
            </a:r>
            <a:r>
              <a:rPr lang="en-US" dirty="0"/>
              <a:t> l</a:t>
            </a:r>
            <a:r>
              <a:rPr lang="vi-VN" dirty="0"/>
              <a:t>ư</a:t>
            </a:r>
            <a:r>
              <a:rPr lang="en-US" dirty="0" err="1"/>
              <a:t>ợng</a:t>
            </a:r>
            <a:r>
              <a:rPr lang="en-US" dirty="0"/>
              <a:t> </a:t>
            </a:r>
            <a:r>
              <a:rPr lang="en-US" dirty="0" err="1"/>
              <a:t>yêu</a:t>
            </a:r>
            <a:r>
              <a:rPr lang="en-US" dirty="0"/>
              <a:t> </a:t>
            </a:r>
            <a:r>
              <a:rPr lang="en-US" dirty="0" err="1"/>
              <a:t>cầu</a:t>
            </a:r>
            <a:r>
              <a:rPr lang="en-US" dirty="0"/>
              <a:t> ng</a:t>
            </a:r>
            <a:r>
              <a:rPr lang="vi-VN" dirty="0"/>
              <a:t>ư</a:t>
            </a:r>
            <a:r>
              <a:rPr lang="en-US" dirty="0" err="1"/>
              <a:t>ời</a:t>
            </a:r>
            <a:r>
              <a:rPr lang="en-US" dirty="0"/>
              <a:t> </a:t>
            </a:r>
            <a:r>
              <a:rPr lang="en-US" dirty="0" err="1"/>
              <a:t>dùng</a:t>
            </a:r>
            <a:r>
              <a:rPr lang="en-US" dirty="0"/>
              <a:t> (EQ): 30</a:t>
            </a:r>
          </a:p>
          <a:p>
            <a:pPr>
              <a:buFontTx/>
              <a:buChar char="-"/>
            </a:pPr>
            <a:r>
              <a:rPr lang="en-US" dirty="0" err="1"/>
              <a:t>Số</a:t>
            </a:r>
            <a:r>
              <a:rPr lang="en-US" dirty="0"/>
              <a:t> </a:t>
            </a:r>
            <a:r>
              <a:rPr lang="en-US" dirty="0" err="1"/>
              <a:t>dữ</a:t>
            </a:r>
            <a:r>
              <a:rPr lang="en-US" dirty="0"/>
              <a:t> </a:t>
            </a:r>
            <a:r>
              <a:rPr lang="en-US" dirty="0" err="1"/>
              <a:t>liệu</a:t>
            </a:r>
            <a:r>
              <a:rPr lang="en-US" dirty="0"/>
              <a:t> l</a:t>
            </a:r>
            <a:r>
              <a:rPr lang="vi-VN" dirty="0"/>
              <a:t>ư</a:t>
            </a:r>
            <a:r>
              <a:rPr lang="en-US" dirty="0"/>
              <a:t>u </a:t>
            </a:r>
            <a:r>
              <a:rPr lang="en-US" dirty="0" err="1"/>
              <a:t>trong</a:t>
            </a:r>
            <a:r>
              <a:rPr lang="en-US" dirty="0"/>
              <a:t> </a:t>
            </a:r>
            <a:r>
              <a:rPr lang="en-US" dirty="0" err="1"/>
              <a:t>ứng</a:t>
            </a:r>
            <a:r>
              <a:rPr lang="en-US" dirty="0"/>
              <a:t> </a:t>
            </a:r>
            <a:r>
              <a:rPr lang="en-US" dirty="0" err="1"/>
              <a:t>dụng</a:t>
            </a:r>
            <a:r>
              <a:rPr lang="en-US" dirty="0"/>
              <a:t>: 05</a:t>
            </a:r>
          </a:p>
          <a:p>
            <a:pPr>
              <a:buFontTx/>
              <a:buChar char="-"/>
            </a:pPr>
            <a:r>
              <a:rPr lang="en-US" dirty="0" err="1"/>
              <a:t>Số</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l</a:t>
            </a:r>
            <a:r>
              <a:rPr lang="vi-VN" dirty="0"/>
              <a:t>ư</a:t>
            </a:r>
            <a:r>
              <a:rPr lang="en-US" dirty="0"/>
              <a:t>u </a:t>
            </a:r>
            <a:r>
              <a:rPr lang="en-US" dirty="0" err="1"/>
              <a:t>bên</a:t>
            </a:r>
            <a:r>
              <a:rPr lang="en-US" dirty="0"/>
              <a:t> </a:t>
            </a:r>
            <a:r>
              <a:rPr lang="en-US" dirty="0" err="1"/>
              <a:t>ngoài</a:t>
            </a:r>
            <a:r>
              <a:rPr lang="en-US" dirty="0"/>
              <a:t>: 03</a:t>
            </a:r>
          </a:p>
          <a:p>
            <a:pPr>
              <a:buFontTx/>
              <a:buChar char="-"/>
            </a:pPr>
            <a:r>
              <a:rPr lang="en-US" dirty="0" err="1"/>
              <a:t>Giả</a:t>
            </a:r>
            <a:r>
              <a:rPr lang="en-US" dirty="0"/>
              <a:t> </a:t>
            </a:r>
            <a:r>
              <a:rPr lang="en-US" dirty="0" err="1"/>
              <a:t>sử</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đều</a:t>
            </a:r>
            <a:r>
              <a:rPr lang="en-US" dirty="0"/>
              <a:t> </a:t>
            </a:r>
            <a:r>
              <a:rPr lang="en-US" dirty="0" err="1"/>
              <a:t>có</a:t>
            </a:r>
            <a:r>
              <a:rPr lang="en-US" dirty="0"/>
              <a:t> </a:t>
            </a:r>
            <a:r>
              <a:rPr lang="en-US" dirty="0" err="1"/>
              <a:t>mức</a:t>
            </a:r>
            <a:r>
              <a:rPr lang="en-US" dirty="0"/>
              <a:t> </a:t>
            </a:r>
            <a:r>
              <a:rPr lang="en-US" dirty="0" err="1"/>
              <a:t>độ</a:t>
            </a:r>
            <a:r>
              <a:rPr lang="en-US" dirty="0"/>
              <a:t> </a:t>
            </a:r>
            <a:r>
              <a:rPr lang="en-US" b="1" dirty="0"/>
              <a:t>high</a:t>
            </a:r>
            <a:r>
              <a:rPr lang="en-US" dirty="0"/>
              <a:t> </a:t>
            </a:r>
            <a:r>
              <a:rPr lang="en-US" dirty="0" err="1"/>
              <a:t>và</a:t>
            </a:r>
            <a:r>
              <a:rPr lang="en-US" dirty="0"/>
              <a:t> </a:t>
            </a:r>
            <a:r>
              <a:rPr lang="en-US" dirty="0" err="1"/>
              <a:t>thừa</a:t>
            </a:r>
            <a:r>
              <a:rPr lang="en-US" dirty="0"/>
              <a:t> </a:t>
            </a:r>
            <a:r>
              <a:rPr lang="en-US" dirty="0" err="1"/>
              <a:t>số</a:t>
            </a:r>
            <a:r>
              <a:rPr lang="en-US" dirty="0"/>
              <a:t> </a:t>
            </a:r>
            <a:r>
              <a:rPr lang="en-US" dirty="0" err="1"/>
              <a:t>trọng</a:t>
            </a:r>
            <a:r>
              <a:rPr lang="en-US" dirty="0"/>
              <a:t> </a:t>
            </a:r>
            <a:r>
              <a:rPr lang="en-US" dirty="0" err="1"/>
              <a:t>số</a:t>
            </a:r>
            <a:r>
              <a:rPr lang="en-US" dirty="0"/>
              <a:t> </a:t>
            </a:r>
            <a:r>
              <a:rPr lang="en-US" dirty="0" err="1"/>
              <a:t>đều</a:t>
            </a:r>
            <a:r>
              <a:rPr lang="en-US" dirty="0"/>
              <a:t> </a:t>
            </a:r>
            <a:r>
              <a:rPr lang="en-US" dirty="0" err="1"/>
              <a:t>có</a:t>
            </a:r>
            <a:r>
              <a:rPr lang="en-US" dirty="0"/>
              <a:t> </a:t>
            </a:r>
            <a:r>
              <a:rPr lang="en-US" dirty="0" err="1"/>
              <a:t>giá</a:t>
            </a:r>
            <a:r>
              <a:rPr lang="en-US" dirty="0"/>
              <a:t> </a:t>
            </a:r>
            <a:r>
              <a:rPr lang="en-US" dirty="0" err="1"/>
              <a:t>trị</a:t>
            </a:r>
            <a:r>
              <a:rPr lang="en-US" dirty="0"/>
              <a:t> </a:t>
            </a:r>
            <a:r>
              <a:rPr lang="en-US" b="1" dirty="0" err="1"/>
              <a:t>trung</a:t>
            </a:r>
            <a:r>
              <a:rPr lang="en-US" b="1" dirty="0"/>
              <a:t> </a:t>
            </a:r>
            <a:r>
              <a:rPr lang="en-US" b="1" dirty="0" err="1"/>
              <a:t>bình</a:t>
            </a:r>
            <a:r>
              <a:rPr lang="en-US" b="1" dirty="0"/>
              <a:t> </a:t>
            </a:r>
            <a:r>
              <a:rPr lang="en-US" dirty="0"/>
              <a:t>(</a:t>
            </a:r>
            <a:r>
              <a:rPr lang="en-US" dirty="0" err="1"/>
              <a:t>mức</a:t>
            </a:r>
            <a:r>
              <a:rPr lang="en-US" dirty="0"/>
              <a:t> </a:t>
            </a:r>
            <a:r>
              <a:rPr lang="en-US" b="1" dirty="0"/>
              <a:t>3/5</a:t>
            </a:r>
            <a:r>
              <a:rPr lang="en-US" dirty="0"/>
              <a:t>).</a:t>
            </a:r>
          </a:p>
        </p:txBody>
      </p:sp>
    </p:spTree>
    <p:extLst>
      <p:ext uri="{BB962C8B-B14F-4D97-AF65-F5344CB8AC3E}">
        <p14:creationId xmlns:p14="http://schemas.microsoft.com/office/powerpoint/2010/main" val="2913645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54BE08-77FA-4F45-A642-1414DC9A026F}"/>
                  </a:ext>
                </a:extLst>
              </p:cNvPr>
              <p:cNvSpPr>
                <a:spLocks noGrp="1"/>
              </p:cNvSpPr>
              <p:nvPr>
                <p:ph idx="1"/>
              </p:nvPr>
            </p:nvSpPr>
            <p:spPr>
              <a:xfrm>
                <a:off x="1295401" y="681487"/>
                <a:ext cx="9601196" cy="5194381"/>
              </a:xfrm>
            </p:spPr>
            <p:txBody>
              <a:bodyPr/>
              <a:lstStyle/>
              <a:p>
                <a:r>
                  <a:rPr lang="en-US" dirty="0"/>
                  <a:t>Ta </a:t>
                </a:r>
                <a:r>
                  <a:rPr lang="en-US" dirty="0" err="1"/>
                  <a:t>có</a:t>
                </a:r>
                <a:r>
                  <a:rPr lang="en-US" dirty="0"/>
                  <a:t>: </a:t>
                </a:r>
              </a:p>
              <a:p>
                <a:pPr marL="914400" lvl="2" indent="0">
                  <a:buNone/>
                </a:pPr>
                <a:r>
                  <a:rPr lang="en-US" dirty="0"/>
                  <a:t>UAF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5</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1</m:t>
                            </m:r>
                          </m:sub>
                          <m:sup>
                            <m:r>
                              <a:rPr lang="en-US" i="1">
                                <a:latin typeface="Cambria Math" panose="02040503050406030204" pitchFamily="18" charset="0"/>
                              </a:rPr>
                              <m:t>3</m:t>
                            </m:r>
                          </m:sup>
                          <m:e>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𝑖𝑗</m:t>
                                </m:r>
                              </m:sub>
                            </m:sSub>
                          </m:e>
                        </m:nary>
                      </m:e>
                    </m:nary>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𝑖𝑗</m:t>
                        </m:r>
                      </m:sub>
                    </m:sSub>
                  </m:oMath>
                </a14:m>
                <a:r>
                  <a:rPr lang="en-US" dirty="0"/>
                  <a:t> = 40*6 + 30*7 + 25*6 + 05*15 + 03 * 10 = 705</a:t>
                </a:r>
              </a:p>
              <a:p>
                <a:pPr marL="0" indent="0">
                  <a:buNone/>
                </a:pPr>
                <a:r>
                  <a:rPr lang="en-US" dirty="0"/>
                  <a:t>		</a:t>
                </a:r>
                <a:r>
                  <a:rPr lang="en-US" sz="1800" dirty="0"/>
                  <a:t>VAF = </a:t>
                </a:r>
                <a14:m>
                  <m:oMath xmlns:m="http://schemas.openxmlformats.org/officeDocument/2006/math">
                    <m:d>
                      <m:dPr>
                        <m:begChr m:val="["/>
                        <m:endChr m:val="]"/>
                        <m:ctrlPr>
                          <a:rPr lang="en-US" sz="1800" i="1">
                            <a:latin typeface="Cambria Math" panose="02040503050406030204" pitchFamily="18" charset="0"/>
                          </a:rPr>
                        </m:ctrlPr>
                      </m:dPr>
                      <m:e>
                        <m:r>
                          <a:rPr lang="en-US" sz="1800" i="1">
                            <a:latin typeface="Cambria Math" panose="02040503050406030204" pitchFamily="18" charset="0"/>
                          </a:rPr>
                          <m:t>0</m:t>
                        </m:r>
                        <m:r>
                          <a:rPr lang="en-US" sz="1800" i="1">
                            <a:latin typeface="Cambria Math" panose="02040503050406030204" pitchFamily="18" charset="0"/>
                          </a:rPr>
                          <m:t>.</m:t>
                        </m:r>
                        <m:r>
                          <a:rPr lang="en-US" sz="1800" i="1">
                            <a:latin typeface="Cambria Math" panose="02040503050406030204" pitchFamily="18" charset="0"/>
                          </a:rPr>
                          <m:t>65</m:t>
                        </m:r>
                        <m:r>
                          <a:rPr lang="en-US" sz="1800" i="1">
                            <a:latin typeface="Cambria Math" panose="02040503050406030204" pitchFamily="18" charset="0"/>
                          </a:rPr>
                          <m:t>+</m:t>
                        </m:r>
                        <m:r>
                          <a:rPr lang="en-US" sz="1800" i="1">
                            <a:latin typeface="Cambria Math" panose="02040503050406030204" pitchFamily="18" charset="0"/>
                          </a:rPr>
                          <m:t>0</m:t>
                        </m:r>
                        <m:r>
                          <a:rPr lang="en-US" sz="1800" i="1">
                            <a:latin typeface="Cambria Math" panose="02040503050406030204" pitchFamily="18" charset="0"/>
                          </a:rPr>
                          <m:t>.</m:t>
                        </m:r>
                        <m:r>
                          <a:rPr lang="en-US" sz="1800" i="1">
                            <a:latin typeface="Cambria Math" panose="02040503050406030204" pitchFamily="18" charset="0"/>
                          </a:rPr>
                          <m:t>01</m:t>
                        </m:r>
                        <m:nary>
                          <m:naryPr>
                            <m:chr m:val="∑"/>
                            <m:subHide m:val="on"/>
                            <m:supHide m:val="on"/>
                            <m:ctrlPr>
                              <a:rPr lang="en-US" sz="1800" i="1">
                                <a:latin typeface="Cambria Math" panose="02040503050406030204" pitchFamily="18" charset="0"/>
                              </a:rPr>
                            </m:ctrlPr>
                          </m:naryPr>
                          <m:sub/>
                          <m:sup/>
                          <m:e>
                            <m:sSub>
                              <m:sSubPr>
                                <m:ctrlPr>
                                  <a:rPr lang="en-US" sz="1800" i="1">
                                    <a:latin typeface="Cambria Math" panose="02040503050406030204" pitchFamily="18" charset="0"/>
                                  </a:rPr>
                                </m:ctrlPr>
                              </m:sSubPr>
                              <m:e>
                                <m:r>
                                  <a:rPr lang="en-US" sz="1800" i="1">
                                    <a:latin typeface="Cambria Math" panose="02040503050406030204" pitchFamily="18" charset="0"/>
                                  </a:rPr>
                                  <m:t>𝐹</m:t>
                                </m:r>
                              </m:e>
                              <m:sub>
                                <m:r>
                                  <a:rPr lang="en-US" sz="1800" i="1">
                                    <a:latin typeface="Cambria Math" panose="02040503050406030204" pitchFamily="18" charset="0"/>
                                  </a:rPr>
                                  <m:t>𝑖</m:t>
                                </m:r>
                              </m:sub>
                            </m:sSub>
                          </m:e>
                        </m:nary>
                      </m:e>
                    </m:d>
                  </m:oMath>
                </a14:m>
                <a:r>
                  <a:rPr lang="en-US" sz="1800" dirty="0"/>
                  <a:t> = [0.65 + 0.01*(14*3)] = 1.07</a:t>
                </a:r>
              </a:p>
              <a:p>
                <a:pPr marL="0" indent="0">
                  <a:buNone/>
                </a:pPr>
                <a:r>
                  <a:rPr lang="en-US" sz="1800" b="1" dirty="0"/>
                  <a:t>		FP = UAF * VAF = 1.07 * 705 = 755</a:t>
                </a:r>
                <a:endParaRPr lang="en-US" sz="1800" dirty="0"/>
              </a:p>
              <a:p>
                <a:pPr marL="0" indent="0">
                  <a:buNone/>
                </a:pPr>
                <a:endParaRPr lang="en-US" sz="1800" dirty="0"/>
              </a:p>
              <a:p>
                <a:pPr marL="0" indent="0">
                  <a:buNone/>
                </a:pPr>
                <a:r>
                  <a:rPr lang="en-US" sz="1800" dirty="0"/>
                  <a:t>	</a:t>
                </a:r>
              </a:p>
              <a:p>
                <a:pPr marL="914400" lvl="2" indent="0">
                  <a:buNone/>
                </a:pPr>
                <a:endParaRPr lang="en-US" dirty="0"/>
              </a:p>
            </p:txBody>
          </p:sp>
        </mc:Choice>
        <mc:Fallback>
          <p:sp>
            <p:nvSpPr>
              <p:cNvPr id="3" name="Content Placeholder 2">
                <a:extLst>
                  <a:ext uri="{FF2B5EF4-FFF2-40B4-BE49-F238E27FC236}">
                    <a16:creationId xmlns:a16="http://schemas.microsoft.com/office/drawing/2014/main" id="{9E54BE08-77FA-4F45-A642-1414DC9A026F}"/>
                  </a:ext>
                </a:extLst>
              </p:cNvPr>
              <p:cNvSpPr>
                <a:spLocks noGrp="1" noRot="1" noChangeAspect="1" noMove="1" noResize="1" noEditPoints="1" noAdjustHandles="1" noChangeArrowheads="1" noChangeShapeType="1" noTextEdit="1"/>
              </p:cNvSpPr>
              <p:nvPr>
                <p:ph idx="1"/>
              </p:nvPr>
            </p:nvSpPr>
            <p:spPr>
              <a:xfrm>
                <a:off x="1295401" y="681487"/>
                <a:ext cx="9601196" cy="5194381"/>
              </a:xfrm>
              <a:blipFill>
                <a:blip r:embed="rId2"/>
                <a:stretch>
                  <a:fillRect l="-1144" t="-1878"/>
                </a:stretch>
              </a:blipFill>
            </p:spPr>
            <p:txBody>
              <a:bodyPr/>
              <a:lstStyle/>
              <a:p>
                <a:r>
                  <a:rPr lang="en-US">
                    <a:noFill/>
                  </a:rPr>
                  <a:t> </a:t>
                </a:r>
              </a:p>
            </p:txBody>
          </p:sp>
        </mc:Fallback>
      </mc:AlternateContent>
    </p:spTree>
    <p:extLst>
      <p:ext uri="{BB962C8B-B14F-4D97-AF65-F5344CB8AC3E}">
        <p14:creationId xmlns:p14="http://schemas.microsoft.com/office/powerpoint/2010/main" val="1404798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6CAE-1A81-4331-AD2B-A1C7A5305FB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13B8614-A6A1-440D-BC39-EA4FEE4B35BB}"/>
              </a:ext>
            </a:extLst>
          </p:cNvPr>
          <p:cNvSpPr>
            <a:spLocks noGrp="1"/>
          </p:cNvSpPr>
          <p:nvPr>
            <p:ph idx="1"/>
          </p:nvPr>
        </p:nvSpPr>
        <p:spPr/>
        <p:txBody>
          <a:bodyPr>
            <a:normAutofit fontScale="77500" lnSpcReduction="20000"/>
          </a:bodyPr>
          <a:lstStyle/>
          <a:p>
            <a:r>
              <a:rPr lang="en-US" dirty="0">
                <a:hlinkClick r:id="rId2"/>
              </a:rPr>
              <a:t>https://www.softwaremetrics.com/Function%20Point%20Training%20Booklet%20New.pdf</a:t>
            </a:r>
          </a:p>
          <a:p>
            <a:r>
              <a:rPr lang="en-US" dirty="0">
                <a:hlinkClick r:id="rId2"/>
              </a:rPr>
              <a:t>http://www.softwaremetrics.com/fpafund.htm</a:t>
            </a:r>
            <a:endParaRPr lang="en-US" dirty="0"/>
          </a:p>
          <a:p>
            <a:r>
              <a:rPr lang="en-US" dirty="0">
                <a:hlinkClick r:id="rId3"/>
              </a:rPr>
              <a:t>http://sunset.usc.edu/Activities/oct24-27-00/Presentations/Seaver_FAST%20Function%20Points</a:t>
            </a:r>
            <a:r>
              <a:rPr lang="en-US">
                <a:hlinkClick r:id="rId3"/>
              </a:rPr>
              <a:t>.pdf</a:t>
            </a:r>
            <a:endParaRPr lang="en-US" dirty="0"/>
          </a:p>
          <a:p>
            <a:r>
              <a:rPr lang="en-US" dirty="0">
                <a:hlinkClick r:id="rId4"/>
              </a:rPr>
              <a:t>http://www.ifpug.org/Conference%20Proceedings/IFPUG-2004/IFPUG2004-04-Aguiar-introduction-to-function-point-analysis.pdf</a:t>
            </a:r>
            <a:endParaRPr lang="en-US" dirty="0"/>
          </a:p>
          <a:p>
            <a:r>
              <a:rPr lang="en-US" dirty="0">
                <a:hlinkClick r:id="rId5"/>
              </a:rPr>
              <a:t>https://www.softwaremetrics.com/Articles/ret.htm</a:t>
            </a:r>
            <a:endParaRPr lang="en-US" dirty="0"/>
          </a:p>
          <a:p>
            <a:r>
              <a:rPr lang="en-US" dirty="0">
                <a:hlinkClick r:id="rId6"/>
              </a:rPr>
              <a:t>https://www.slideshare.net/KenvinTrieu/chuong-3-xacdinhyeucauhethong</a:t>
            </a:r>
            <a:endParaRPr lang="en-US" dirty="0"/>
          </a:p>
          <a:p>
            <a:r>
              <a:rPr lang="en-US" dirty="0">
                <a:hlinkClick r:id="rId7"/>
              </a:rPr>
              <a:t>https://quantriduan.wordpress.com/2012/02/20/functional-point-analysis-cont-ii/</a:t>
            </a:r>
            <a:endParaRPr lang="en-US" dirty="0"/>
          </a:p>
          <a:p>
            <a:endParaRPr lang="en-US" dirty="0"/>
          </a:p>
        </p:txBody>
      </p:sp>
    </p:spTree>
    <p:extLst>
      <p:ext uri="{BB962C8B-B14F-4D97-AF65-F5344CB8AC3E}">
        <p14:creationId xmlns:p14="http://schemas.microsoft.com/office/powerpoint/2010/main" val="73659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25" name="Content Placeholder 4">
            <a:extLst>
              <a:ext uri="{FF2B5EF4-FFF2-40B4-BE49-F238E27FC236}">
                <a16:creationId xmlns:a16="http://schemas.microsoft.com/office/drawing/2014/main" id="{35618298-7CDE-44BB-ABE9-FDA350D0E0AC}"/>
              </a:ext>
            </a:extLst>
          </p:cNvPr>
          <p:cNvPicPr>
            <a:picLocks noChangeAspect="1"/>
          </p:cNvPicPr>
          <p:nvPr/>
        </p:nvPicPr>
        <p:blipFill>
          <a:blip r:embed="rId3"/>
          <a:stretch>
            <a:fillRect/>
          </a:stretch>
        </p:blipFill>
        <p:spPr>
          <a:xfrm>
            <a:off x="1434269" y="3100102"/>
            <a:ext cx="2739728" cy="2054796"/>
          </a:xfrm>
          <a:prstGeom prst="rect">
            <a:avLst/>
          </a:prstGeom>
          <a:ln w="57150" cmpd="thickThin">
            <a:solidFill>
              <a:srgbClr val="7F7F7F"/>
            </a:solidFill>
            <a:miter lim="800000"/>
          </a:ln>
        </p:spPr>
      </p:pic>
      <p:sp>
        <p:nvSpPr>
          <p:cNvPr id="2" name="Title 1">
            <a:extLst>
              <a:ext uri="{FF2B5EF4-FFF2-40B4-BE49-F238E27FC236}">
                <a16:creationId xmlns:a16="http://schemas.microsoft.com/office/drawing/2014/main" id="{699E75ED-6322-4D49-B234-493082355F3F}"/>
              </a:ext>
            </a:extLst>
          </p:cNvPr>
          <p:cNvSpPr>
            <a:spLocks noGrp="1"/>
          </p:cNvSpPr>
          <p:nvPr>
            <p:ph type="title"/>
          </p:nvPr>
        </p:nvSpPr>
        <p:spPr>
          <a:xfrm>
            <a:off x="1295402" y="982132"/>
            <a:ext cx="9601196" cy="1310307"/>
          </a:xfrm>
        </p:spPr>
        <p:txBody>
          <a:bodyPr>
            <a:normAutofit/>
          </a:bodyPr>
          <a:lstStyle/>
          <a:p>
            <a:r>
              <a:rPr lang="fr-FR" sz="2400" dirty="0">
                <a:latin typeface="Times New Roman" panose="02020603050405020304" pitchFamily="18" charset="0"/>
                <a:cs typeface="Times New Roman" panose="02020603050405020304" pitchFamily="18" charset="0"/>
              </a:rPr>
              <a:t>FPA là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phương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pháp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phá</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vỡ</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hệ</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thống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thành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các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thành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phần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nhỏ</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hơn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họ</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được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hiểu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và</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phân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tích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tốt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hơn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cũng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cung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cấp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kỹ</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thuật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cấu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trúc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giải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quyết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vấn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đề</a:t>
            </a:r>
            <a:r>
              <a:rPr lang="fr-FR" sz="2400" dirty="0">
                <a:latin typeface="Times New Roman" panose="02020603050405020304" pitchFamily="18" charset="0"/>
                <a:cs typeface="Times New Roman" panose="02020603050405020304" pitchFamily="18" charset="0"/>
              </a:rPr>
              <a:t>. </a:t>
            </a:r>
            <a:endParaRPr lang="en-US" sz="2400" dirty="0">
              <a:solidFill>
                <a:srgbClr val="262626"/>
              </a:solidFill>
              <a:latin typeface="Times New Roman" panose="02020603050405020304" pitchFamily="18" charset="0"/>
              <a:cs typeface="Times New Roman" panose="02020603050405020304" pitchFamily="18" charset="0"/>
            </a:endParaRPr>
          </a:p>
        </p:txBody>
      </p:sp>
      <p:sp>
        <p:nvSpPr>
          <p:cNvPr id="26" name="Content Placeholder 9">
            <a:extLst>
              <a:ext uri="{FF2B5EF4-FFF2-40B4-BE49-F238E27FC236}">
                <a16:creationId xmlns:a16="http://schemas.microsoft.com/office/drawing/2014/main" id="{79E21598-6343-4C60-A67A-ED8D6367E4F6}"/>
              </a:ext>
            </a:extLst>
          </p:cNvPr>
          <p:cNvSpPr>
            <a:spLocks noGrp="1"/>
          </p:cNvSpPr>
          <p:nvPr>
            <p:ph idx="1"/>
          </p:nvPr>
        </p:nvSpPr>
        <p:spPr>
          <a:xfrm>
            <a:off x="4639732" y="2556932"/>
            <a:ext cx="6256863" cy="3318936"/>
          </a:xfrm>
        </p:spPr>
        <p:txBody>
          <a:bodyPr>
            <a:normAutofit/>
          </a:bodyPr>
          <a:lstStyle/>
          <a:p>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ISO </a:t>
            </a:r>
            <a:r>
              <a:rPr lang="fr-FR" dirty="0" err="1">
                <a:latin typeface="Times New Roman" panose="02020603050405020304" pitchFamily="18" charset="0"/>
                <a:cs typeface="Times New Roman" panose="02020603050405020304" pitchFamily="18" charset="0"/>
              </a:rPr>
              <a:t>chấp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dùng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xác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định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kích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thước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về</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mặt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năng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functional</a:t>
            </a:r>
            <a:r>
              <a:rPr lang="fr-FR" dirty="0">
                <a:latin typeface="Times New Roman" panose="02020603050405020304" pitchFamily="18" charset="0"/>
                <a:cs typeface="Times New Roman" panose="02020603050405020304" pitchFamily="18" charset="0"/>
              </a:rPr>
              <a:t> size)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một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thống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thông</a:t>
            </a:r>
            <a:r>
              <a:rPr lang="fr-FR" dirty="0">
                <a:latin typeface="Times New Roman" panose="02020603050405020304" pitchFamily="18" charset="0"/>
                <a:cs typeface="Times New Roman" panose="02020603050405020304" pitchFamily="18" charset="0"/>
              </a:rPr>
              <a:t> tin. </a:t>
            </a:r>
            <a:r>
              <a:rPr lang="fr-FR" dirty="0" err="1">
                <a:latin typeface="Times New Roman" panose="02020603050405020304" pitchFamily="18" charset="0"/>
                <a:cs typeface="Times New Roman" panose="02020603050405020304" pitchFamily="18" charset="0"/>
              </a:rPr>
              <a:t>Functional</a:t>
            </a:r>
            <a:r>
              <a:rPr lang="fr-FR" dirty="0">
                <a:latin typeface="Times New Roman" panose="02020603050405020304" pitchFamily="18" charset="0"/>
                <a:cs typeface="Times New Roman" panose="02020603050405020304" pitchFamily="18" charset="0"/>
              </a:rPr>
              <a:t> size </a:t>
            </a:r>
            <a:r>
              <a:rPr lang="fr-FR" dirty="0" err="1">
                <a:latin typeface="Times New Roman" panose="02020603050405020304" pitchFamily="18" charset="0"/>
                <a:cs typeface="Times New Roman" panose="02020603050405020304" pitchFamily="18" charset="0"/>
              </a:rPr>
              <a:t>phản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ánh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số</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lượng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năng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liên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quan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tới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và</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chấp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bởi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dùng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trong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doanh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nghiệp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hoàn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toàn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độc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lập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với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sử</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dụng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triển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thống</a:t>
            </a:r>
            <a:r>
              <a:rPr lang="fr-FR" dirty="0">
                <a:latin typeface="Times New Roman" panose="02020603050405020304" pitchFamily="18" charset="0"/>
                <a:cs typeface="Times New Roman" panose="02020603050405020304" pitchFamily="18" charset="0"/>
              </a:rPr>
              <a:t>.</a:t>
            </a:r>
            <a:endParaRPr lang="en-US" dirty="0">
              <a:solidFill>
                <a:srgbClr val="26262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99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0CC7E3-ADC5-4377-9D5E-FF3A04DC9179}"/>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Mục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Tiêu</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0805C246-B3B7-4ED0-BEE4-DEA1D87335AE}"/>
              </a:ext>
            </a:extLst>
          </p:cNvPr>
          <p:cNvSpPr>
            <a:spLocks noGrp="1"/>
          </p:cNvSpPr>
          <p:nvPr>
            <p:ph idx="1"/>
          </p:nvPr>
        </p:nvSpPr>
        <p:spPr>
          <a:xfrm>
            <a:off x="1295401" y="2946011"/>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FPA: </a:t>
            </a:r>
          </a:p>
          <a:p>
            <a:pPr marL="0" indent="0">
              <a:buNone/>
            </a:pP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phái</a:t>
            </a:r>
            <a:r>
              <a:rPr lang="en-US" dirty="0">
                <a:latin typeface="Times New Roman" panose="02020603050405020304" pitchFamily="18" charset="0"/>
                <a:cs typeface="Times New Roman" panose="02020603050405020304" pitchFamily="18" charset="0"/>
              </a:rPr>
              <a:t> end-users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đạc</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ea typeface="Tahoma" panose="020B0604030504040204" pitchFamily="34" charset="0"/>
                <a:cs typeface="Times New Roman" panose="02020603050405020304" pitchFamily="18" charset="0"/>
              </a:rPr>
              <a:t>Thiết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lập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nên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một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phương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pháp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đo</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thống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nhất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giữa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tổ</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chức</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38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B44F7C-EE30-461E-87EA-07517ED03BB7}"/>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Lợi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Ích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8AC1832-4636-4F25-ACDE-7F6344A37D91}"/>
              </a:ext>
            </a:extLst>
          </p:cNvPr>
          <p:cNvSpPr>
            <a:spLocks noGrp="1"/>
          </p:cNvSpPr>
          <p:nvPr>
            <p:ph idx="1"/>
          </p:nvPr>
        </p:nvSpPr>
        <p:spPr>
          <a:xfrm>
            <a:off x="1295401" y="2448899"/>
            <a:ext cx="9601196" cy="3760724"/>
          </a:xfrm>
        </p:spPr>
        <p:txBody>
          <a:bodyPr>
            <a:noAutofit/>
          </a:bodyPr>
          <a:lstStyle/>
          <a:p>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1.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sớm</a:t>
            </a: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09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B44F7C-EE30-461E-87EA-07517ED03BB7}"/>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Lợi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Ích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8AC1832-4636-4F25-ACDE-7F6344A37D91}"/>
              </a:ext>
            </a:extLst>
          </p:cNvPr>
          <p:cNvSpPr>
            <a:spLocks noGrp="1"/>
          </p:cNvSpPr>
          <p:nvPr>
            <p:ph idx="1"/>
          </p:nvPr>
        </p:nvSpPr>
        <p:spPr>
          <a:xfrm>
            <a:off x="1295401" y="2448899"/>
            <a:ext cx="9601196" cy="3760724"/>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2.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FP </a:t>
            </a:r>
          </a:p>
          <a:p>
            <a:pPr marL="0" indent="0">
              <a:buNone/>
            </a:pPr>
            <a:r>
              <a:rPr lang="en-US" dirty="0">
                <a:latin typeface="Times New Roman" panose="02020603050405020304" pitchFamily="18" charset="0"/>
                <a:cs typeface="Times New Roman" panose="02020603050405020304" pitchFamily="18" charset="0"/>
              </a:rPr>
              <a:t>		3.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FP </a:t>
            </a:r>
          </a:p>
          <a:p>
            <a:pPr marL="0" indent="0">
              <a:buNone/>
            </a:pPr>
            <a:r>
              <a:rPr lang="en-US" dirty="0">
                <a:latin typeface="Times New Roman" panose="02020603050405020304" pitchFamily="18" charset="0"/>
                <a:cs typeface="Times New Roman" panose="02020603050405020304" pitchFamily="18" charset="0"/>
              </a:rPr>
              <a:t>		4.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79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C195-C78F-48CF-BCB8-3C44F2A55B15}"/>
              </a:ext>
            </a:extLst>
          </p:cNvPr>
          <p:cNvSpPr>
            <a:spLocks noGrp="1"/>
          </p:cNvSpPr>
          <p:nvPr>
            <p:ph type="title"/>
          </p:nvPr>
        </p:nvSpPr>
        <p:spPr/>
        <p:txBody>
          <a:bodyPr/>
          <a:lstStyle/>
          <a:p>
            <a:r>
              <a:rPr lang="en-US" dirty="0"/>
              <a:t>L</a:t>
            </a:r>
            <a:r>
              <a:rPr lang="vi-VN" dirty="0"/>
              <a:t>ư</a:t>
            </a:r>
            <a:r>
              <a:rPr lang="en-US" dirty="0"/>
              <a:t>u ý:</a:t>
            </a:r>
          </a:p>
        </p:txBody>
      </p:sp>
      <p:sp>
        <p:nvSpPr>
          <p:cNvPr id="3" name="Content Placeholder 2">
            <a:extLst>
              <a:ext uri="{FF2B5EF4-FFF2-40B4-BE49-F238E27FC236}">
                <a16:creationId xmlns:a16="http://schemas.microsoft.com/office/drawing/2014/main" id="{C10BE35E-2EF9-4F06-A549-A5E1BC71CAEF}"/>
              </a:ext>
            </a:extLst>
          </p:cNvPr>
          <p:cNvSpPr>
            <a:spLocks noGrp="1"/>
          </p:cNvSpPr>
          <p:nvPr>
            <p:ph idx="1"/>
          </p:nvPr>
        </p:nvSpPr>
        <p:spPr/>
        <p:txBody>
          <a:bodyPr/>
          <a:lstStyle/>
          <a:p>
            <a:r>
              <a:rPr lang="en-US" dirty="0"/>
              <a:t>FPA </a:t>
            </a:r>
            <a:r>
              <a:rPr lang="en-US" dirty="0" err="1"/>
              <a:t>không</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công</a:t>
            </a:r>
            <a:r>
              <a:rPr lang="en-US" dirty="0"/>
              <a:t> </a:t>
            </a:r>
            <a:r>
              <a:rPr lang="en-US" dirty="0" err="1"/>
              <a:t>sức</a:t>
            </a:r>
            <a:r>
              <a:rPr lang="en-US" dirty="0"/>
              <a:t> </a:t>
            </a:r>
            <a:r>
              <a:rPr lang="en-US" dirty="0" err="1"/>
              <a:t>sửa</a:t>
            </a:r>
            <a:r>
              <a:rPr lang="en-US" dirty="0"/>
              <a:t> </a:t>
            </a:r>
            <a:r>
              <a:rPr lang="en-US" dirty="0" err="1"/>
              <a:t>lỗi</a:t>
            </a:r>
            <a:endParaRPr lang="en-US" dirty="0"/>
          </a:p>
        </p:txBody>
      </p:sp>
    </p:spTree>
    <p:extLst>
      <p:ext uri="{BB962C8B-B14F-4D97-AF65-F5344CB8AC3E}">
        <p14:creationId xmlns:p14="http://schemas.microsoft.com/office/powerpoint/2010/main" val="5773343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1990</TotalTime>
  <Words>1767</Words>
  <Application>Microsoft Office PowerPoint</Application>
  <PresentationFormat>Widescreen</PresentationFormat>
  <Paragraphs>159</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Cambria Math</vt:lpstr>
      <vt:lpstr>Garamond</vt:lpstr>
      <vt:lpstr>Tahoma</vt:lpstr>
      <vt:lpstr>Times New Roman</vt:lpstr>
      <vt:lpstr>Wingdings</vt:lpstr>
      <vt:lpstr>Organic</vt:lpstr>
      <vt:lpstr>PowerPoint Presentation</vt:lpstr>
      <vt:lpstr>PowerPoint Presentation</vt:lpstr>
      <vt:lpstr>Thực Trạng</vt:lpstr>
      <vt:lpstr>Định Nghĩa</vt:lpstr>
      <vt:lpstr>FPA là một phương pháp phá vỡ hệ thống thành các thành phần nhỏ hơn, để họ có thể được hiểu và phân tích tốt hơn. Nó cũng cung cấp một kỹ thuật có cấu trúc để giải quyết vấn đề. </vt:lpstr>
      <vt:lpstr>Mục Tiêu</vt:lpstr>
      <vt:lpstr>Lợi Ích</vt:lpstr>
      <vt:lpstr>Lợi Ích</vt:lpstr>
      <vt:lpstr>Lưu ý:</vt:lpstr>
      <vt:lpstr>Quy Trình</vt:lpstr>
      <vt:lpstr>I. Xác định loại dự án</vt:lpstr>
      <vt:lpstr>II. Xác định phạm vi (boundary) của dự án</vt:lpstr>
      <vt:lpstr>III. Xác định số lượng Function Points thô (Unadjusted Function Points) </vt:lpstr>
      <vt:lpstr>Xác định số lượng Function Points thô (Unadjusted Function Points) </vt:lpstr>
      <vt:lpstr>Xác định số lượng Function Points thô (Unadjusted Function Points)) </vt:lpstr>
      <vt:lpstr>DET(Data Element Type ), RET (Record Element Type ), FTR(File Type Referenced )</vt:lpstr>
      <vt:lpstr>DET(Data Element Type ), RET (Record Element Type ), FTR(File Type Referenced )</vt:lpstr>
      <vt:lpstr>EI (External Input)</vt:lpstr>
      <vt:lpstr>EI (External Input)</vt:lpstr>
      <vt:lpstr>EI (External Input)</vt:lpstr>
      <vt:lpstr>EI (External Input)</vt:lpstr>
      <vt:lpstr>EO (External Output)</vt:lpstr>
      <vt:lpstr>EO (External Output)</vt:lpstr>
      <vt:lpstr>EO (External Output)</vt:lpstr>
      <vt:lpstr>EO (External Output)</vt:lpstr>
      <vt:lpstr>EQ (External Inquiry)</vt:lpstr>
      <vt:lpstr>EQ (External Inquiry)</vt:lpstr>
      <vt:lpstr>EQ (External Inquiry)</vt:lpstr>
      <vt:lpstr>PowerPoint Presentation</vt:lpstr>
      <vt:lpstr>Xác định số lượng Function Points thô (Unadjusted Function Points)</vt:lpstr>
      <vt:lpstr>ILF (Internal Logical File)</vt:lpstr>
      <vt:lpstr>ILF (Internal Logical File)</vt:lpstr>
      <vt:lpstr>EIF (External Interface Files)</vt:lpstr>
      <vt:lpstr>EIF (External Interface Files)</vt:lpstr>
      <vt:lpstr>Xác định số lượng Function Points thô (Unadjusted Function Points)</vt:lpstr>
      <vt:lpstr>Xác định số lượng Function Points thô (Unadjusted Function Points)</vt:lpstr>
      <vt:lpstr>IV. Xác định hệ số cân đối (Value Adjusted Factors). </vt:lpstr>
      <vt:lpstr>PowerPoint Presentation</vt:lpstr>
      <vt:lpstr>Xác định số lượng Function Points  cân đối </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 Rua</dc:creator>
  <cp:lastModifiedBy>Trần Quốc Thi</cp:lastModifiedBy>
  <cp:revision>49</cp:revision>
  <dcterms:created xsi:type="dcterms:W3CDTF">2018-04-14T13:51:20Z</dcterms:created>
  <dcterms:modified xsi:type="dcterms:W3CDTF">2018-04-20T01:58:33Z</dcterms:modified>
</cp:coreProperties>
</file>