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4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3B09D-0DE3-4D8F-9DF0-D17735155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16B9B-84E6-4182-8C20-F1569F004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E931C-8315-41D5-B85A-16DEA5D1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F800-22E3-4600-BD5B-9DB32C0C8E55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57446-7BE8-47AF-BD0A-5F146B7A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09F48-8855-4EF6-B5E4-DBE5B25C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6988-8C70-474D-8E31-A427AB32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2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72DF8-90AF-496C-80AF-0D5C1CD7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4164D-3914-47D1-8C1A-D81298F70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5EA61-F785-4053-ACDA-5D5C647F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F800-22E3-4600-BD5B-9DB32C0C8E55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C5C69-E793-42BF-9D83-DEE43FEBF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990A0-513D-4D2D-B4A3-29A682B2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6988-8C70-474D-8E31-A427AB32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5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8F17B6-724E-4317-B7F1-D9FF192B4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0E883-0AE7-4480-A7E6-5D9D38F23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093E3-E71B-4C33-940B-D84DCEBD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F800-22E3-4600-BD5B-9DB32C0C8E55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DFDC4-69E3-4216-8889-A729C35A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C1A70-D8EC-47A0-99D3-FEA8EE5A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6988-8C70-474D-8E31-A427AB32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33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49D67-FA6F-4A18-B23C-1E80186DC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482D4-45D2-4933-9CD6-E6818A7D2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D374F-E95C-435F-98D3-FBD33E4B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F800-22E3-4600-BD5B-9DB32C0C8E55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6654E-17E6-4186-845D-9CE82E9B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AA537-069D-48F2-82F8-5F303FD9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6988-8C70-474D-8E31-A427AB32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6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C333-95D0-4610-93FB-C8FDB27EC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83BD6-BB55-40DB-B3B3-CB88D1768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3C96F-18CA-47AF-AA21-12F6683A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F800-22E3-4600-BD5B-9DB32C0C8E55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D56B4-4F2B-4185-9B2D-F684925D9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C4A0B-D7C3-43BE-AA78-28CE6757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6988-8C70-474D-8E31-A427AB32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4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3328E-3EAB-4AA3-97E8-DFB06BA22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7436B-81B6-4FE0-92E9-D4CA4FA4A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436C4-D2C8-4032-8D43-48AF43E6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CDC33-8C91-473B-912B-CC4DBB84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F800-22E3-4600-BD5B-9DB32C0C8E55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A52AB-50A5-4800-8FE7-B56DC46A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98CB4-4E82-46BE-9040-57C7E995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6988-8C70-474D-8E31-A427AB32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5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E28A-CD78-41A7-829A-8A3FE085A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5926C-D811-4077-AEA5-31D40A8F6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8D7DE-E6F3-4565-B5B9-4963E0D82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BF90F-0725-4AC6-8C38-B81CDA229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73CAFB-0EC7-458B-9E95-EBA28E236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322C5-75DB-4C55-AB7D-8707CF93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F800-22E3-4600-BD5B-9DB32C0C8E55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F5995E-EA4C-42CD-A5D2-B4B832544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42B177-934C-4821-BAFF-33062F06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6988-8C70-474D-8E31-A427AB32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27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AE29-193D-48A3-A3F9-01CDAFA6F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36D3BF-7584-4AD6-AECC-A16DC24B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F800-22E3-4600-BD5B-9DB32C0C8E55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91567-2384-4832-9C53-E04BA476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F5A8D-08FA-438D-B3E7-96A359AF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6988-8C70-474D-8E31-A427AB32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0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B2A2BB-EFA0-4120-802B-BE200956D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F800-22E3-4600-BD5B-9DB32C0C8E55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90C2C-8B2D-423B-AF65-5F12393E3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8A8F-E058-4DB0-A124-6981B48B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6988-8C70-474D-8E31-A427AB32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3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B31E4-F1B2-4818-8D19-F9085F82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0DBBF-5071-4607-8C8A-9CE2A27FB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44CC2-B6A6-42AB-8D70-C3C9CB39C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900F1-55A1-4566-B5DC-4767B0F5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F800-22E3-4600-BD5B-9DB32C0C8E55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5F3AF-B759-48CE-A672-D0BC2CCA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0140F-6BDD-45ED-B890-C7419202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6988-8C70-474D-8E31-A427AB32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7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D06CD-D345-4DC7-97FC-610D08855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386592-A52D-48DF-9E40-DD5E629C4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6F2FC-B3D5-4491-9D6B-51B02809B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4D4E6-4B08-489B-B20D-545A16B12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F800-22E3-4600-BD5B-9DB32C0C8E55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D21C9-3852-4B1A-8D75-48CD2A7F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19784-B2D4-4B73-B576-AAED0904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6988-8C70-474D-8E31-A427AB32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3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1C1B83-5D29-411A-BE09-85AACEB04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AE2A5-6812-499C-980D-C36789EA1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4FD19-DBC4-4332-AFF2-EF9B5B6F8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1F800-22E3-4600-BD5B-9DB32C0C8E55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4F261-69A7-44BF-9A60-1C02E5EFD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76E1B-6548-4754-BFC5-E9C74660E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96988-8C70-474D-8E31-A427AB32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3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204">
            <a:extLst>
              <a:ext uri="{FF2B5EF4-FFF2-40B4-BE49-F238E27FC236}">
                <a16:creationId xmlns:a16="http://schemas.microsoft.com/office/drawing/2014/main" id="{775D7B50-D8DF-4905-AC52-50152C6DC5AE}"/>
              </a:ext>
            </a:extLst>
          </p:cNvPr>
          <p:cNvSpPr/>
          <p:nvPr/>
        </p:nvSpPr>
        <p:spPr>
          <a:xfrm>
            <a:off x="4830793" y="1115686"/>
            <a:ext cx="1526874" cy="2890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Bệnh</a:t>
            </a:r>
            <a:r>
              <a:rPr lang="en-US" sz="1200" dirty="0"/>
              <a:t> </a:t>
            </a:r>
            <a:r>
              <a:rPr lang="en-US" sz="1200" dirty="0" err="1"/>
              <a:t>nhân</a:t>
            </a:r>
            <a:endParaRPr lang="en-US" sz="1200" dirty="0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61B6DAE5-5379-44C2-B208-CEE00C3ACCEA}"/>
              </a:ext>
            </a:extLst>
          </p:cNvPr>
          <p:cNvSpPr/>
          <p:nvPr/>
        </p:nvSpPr>
        <p:spPr>
          <a:xfrm>
            <a:off x="8828977" y="2830049"/>
            <a:ext cx="1009290" cy="3935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Thuốc</a:t>
            </a:r>
            <a:endParaRPr lang="en-US" sz="1200" dirty="0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97D35ED-B5DF-4930-8297-8CB6557A1E1A}"/>
              </a:ext>
            </a:extLst>
          </p:cNvPr>
          <p:cNvSpPr/>
          <p:nvPr/>
        </p:nvSpPr>
        <p:spPr>
          <a:xfrm>
            <a:off x="1763588" y="2874840"/>
            <a:ext cx="1461844" cy="3278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Phiếu</a:t>
            </a:r>
            <a:r>
              <a:rPr lang="en-US" sz="1200" dirty="0"/>
              <a:t> </a:t>
            </a:r>
            <a:r>
              <a:rPr lang="en-US" sz="1200" dirty="0" err="1"/>
              <a:t>khám</a:t>
            </a:r>
            <a:r>
              <a:rPr lang="en-US" sz="1200" dirty="0"/>
              <a:t> </a:t>
            </a:r>
            <a:r>
              <a:rPr lang="en-US" sz="1200" dirty="0" err="1"/>
              <a:t>bệnh</a:t>
            </a:r>
            <a:endParaRPr lang="en-US" sz="1200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083ACAB-8E62-4DF6-A014-FE8F08126878}"/>
              </a:ext>
            </a:extLst>
          </p:cNvPr>
          <p:cNvSpPr/>
          <p:nvPr/>
        </p:nvSpPr>
        <p:spPr>
          <a:xfrm>
            <a:off x="5004981" y="5153149"/>
            <a:ext cx="1155940" cy="3340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Loại</a:t>
            </a:r>
            <a:r>
              <a:rPr lang="en-US" sz="1200" dirty="0"/>
              <a:t> </a:t>
            </a:r>
            <a:r>
              <a:rPr lang="en-US" sz="1200" dirty="0" err="1"/>
              <a:t>bệnh</a:t>
            </a:r>
            <a:endParaRPr lang="en-US" sz="1200" dirty="0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408AB39C-B4B4-4934-B85C-F0851B16D94F}"/>
              </a:ext>
            </a:extLst>
          </p:cNvPr>
          <p:cNvSpPr/>
          <p:nvPr/>
        </p:nvSpPr>
        <p:spPr>
          <a:xfrm>
            <a:off x="10347763" y="2230272"/>
            <a:ext cx="1187570" cy="44857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/>
              <a:t>Mã</a:t>
            </a:r>
            <a:r>
              <a:rPr lang="en-US" u="sng" dirty="0"/>
              <a:t> </a:t>
            </a:r>
            <a:r>
              <a:rPr lang="en-US" sz="1200" u="sng" dirty="0" err="1"/>
              <a:t>thuốc</a:t>
            </a:r>
            <a:endParaRPr lang="en-US" sz="1200" u="sng" dirty="0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33FFFC13-3A4F-4EB9-AA76-F168735D9A4C}"/>
              </a:ext>
            </a:extLst>
          </p:cNvPr>
          <p:cNvSpPr/>
          <p:nvPr/>
        </p:nvSpPr>
        <p:spPr>
          <a:xfrm>
            <a:off x="5541278" y="18589"/>
            <a:ext cx="875578" cy="44857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Địa</a:t>
            </a:r>
            <a:r>
              <a:rPr lang="en-US" sz="1200" dirty="0"/>
              <a:t> </a:t>
            </a:r>
            <a:r>
              <a:rPr lang="en-US" sz="1200" dirty="0" err="1"/>
              <a:t>chỉ</a:t>
            </a:r>
            <a:endParaRPr lang="en-US" sz="1200" dirty="0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43FE7EF9-D944-48F9-9210-06999095CE2D}"/>
              </a:ext>
            </a:extLst>
          </p:cNvPr>
          <p:cNvSpPr/>
          <p:nvPr/>
        </p:nvSpPr>
        <p:spPr>
          <a:xfrm>
            <a:off x="3533814" y="242876"/>
            <a:ext cx="1133158" cy="42557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Năm</a:t>
            </a:r>
            <a:r>
              <a:rPr lang="en-US" sz="1200" dirty="0"/>
              <a:t> </a:t>
            </a:r>
            <a:r>
              <a:rPr lang="en-US" sz="1200" dirty="0" err="1"/>
              <a:t>sinh</a:t>
            </a:r>
            <a:endParaRPr lang="en-US" sz="1200" dirty="0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63A84437-59E1-418A-9913-A80E18BBD30F}"/>
              </a:ext>
            </a:extLst>
          </p:cNvPr>
          <p:cNvSpPr/>
          <p:nvPr/>
        </p:nvSpPr>
        <p:spPr>
          <a:xfrm>
            <a:off x="6395399" y="124883"/>
            <a:ext cx="1177131" cy="44857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Giới</a:t>
            </a:r>
            <a:r>
              <a:rPr lang="en-US" sz="1200" dirty="0"/>
              <a:t> </a:t>
            </a:r>
            <a:r>
              <a:rPr lang="en-US" sz="1200" dirty="0" err="1"/>
              <a:t>tính</a:t>
            </a:r>
            <a:endParaRPr lang="en-US" sz="1200" dirty="0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B9424B38-B1B8-48EB-9468-8432D29BA4E3}"/>
              </a:ext>
            </a:extLst>
          </p:cNvPr>
          <p:cNvSpPr/>
          <p:nvPr/>
        </p:nvSpPr>
        <p:spPr>
          <a:xfrm>
            <a:off x="4583688" y="124883"/>
            <a:ext cx="937405" cy="3236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Họ</a:t>
            </a:r>
            <a:r>
              <a:rPr lang="en-US" sz="1200" dirty="0"/>
              <a:t> </a:t>
            </a:r>
            <a:r>
              <a:rPr lang="en-US" sz="1200" dirty="0" err="1"/>
              <a:t>tên</a:t>
            </a:r>
            <a:endParaRPr lang="en-US" sz="1200" dirty="0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1C2108D8-0ECE-4224-98E7-BCCBEE00D23B}"/>
              </a:ext>
            </a:extLst>
          </p:cNvPr>
          <p:cNvSpPr/>
          <p:nvPr/>
        </p:nvSpPr>
        <p:spPr>
          <a:xfrm>
            <a:off x="6968168" y="633841"/>
            <a:ext cx="1420185" cy="44857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Ngày</a:t>
            </a:r>
            <a:r>
              <a:rPr lang="en-US" sz="1200" dirty="0"/>
              <a:t> </a:t>
            </a:r>
            <a:r>
              <a:rPr lang="en-US" sz="1200" dirty="0" err="1"/>
              <a:t>khám</a:t>
            </a:r>
            <a:endParaRPr lang="en-US" sz="1200" dirty="0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60AE168A-5B8A-4071-A9FE-453A42C72E22}"/>
              </a:ext>
            </a:extLst>
          </p:cNvPr>
          <p:cNvSpPr/>
          <p:nvPr/>
        </p:nvSpPr>
        <p:spPr>
          <a:xfrm>
            <a:off x="3071463" y="662695"/>
            <a:ext cx="865703" cy="3292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/>
              <a:t>Mã</a:t>
            </a:r>
            <a:r>
              <a:rPr lang="en-US" sz="1200" u="sng" dirty="0"/>
              <a:t> BN</a:t>
            </a: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90682F70-12DA-4E5D-A47F-131DBC91C809}"/>
              </a:ext>
            </a:extLst>
          </p:cNvPr>
          <p:cNvSpPr/>
          <p:nvPr/>
        </p:nvSpPr>
        <p:spPr>
          <a:xfrm>
            <a:off x="3462585" y="6083770"/>
            <a:ext cx="1285336" cy="3968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Tên</a:t>
            </a:r>
            <a:r>
              <a:rPr lang="en-US" sz="1200" dirty="0"/>
              <a:t> </a:t>
            </a:r>
            <a:r>
              <a:rPr lang="en-US" sz="1200" dirty="0" err="1"/>
              <a:t>loại</a:t>
            </a:r>
            <a:r>
              <a:rPr lang="en-US" sz="1200" dirty="0"/>
              <a:t> </a:t>
            </a:r>
            <a:r>
              <a:rPr lang="en-US" sz="1200" dirty="0" err="1"/>
              <a:t>bệnh</a:t>
            </a:r>
            <a:endParaRPr lang="en-US" sz="1200" dirty="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2560D43D-7805-432C-B2DD-81F421B5228F}"/>
              </a:ext>
            </a:extLst>
          </p:cNvPr>
          <p:cNvSpPr/>
          <p:nvPr/>
        </p:nvSpPr>
        <p:spPr>
          <a:xfrm>
            <a:off x="6201444" y="6120422"/>
            <a:ext cx="1285336" cy="3968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/>
              <a:t>Mã</a:t>
            </a:r>
            <a:r>
              <a:rPr lang="en-US" sz="1200" u="sng" dirty="0"/>
              <a:t> </a:t>
            </a:r>
            <a:r>
              <a:rPr lang="en-US" sz="1200" u="sng" dirty="0" err="1"/>
              <a:t>loại</a:t>
            </a:r>
            <a:r>
              <a:rPr lang="en-US" sz="1200" u="sng" dirty="0"/>
              <a:t> </a:t>
            </a:r>
            <a:r>
              <a:rPr lang="en-US" sz="1200" u="sng" dirty="0" err="1"/>
              <a:t>bệnh</a:t>
            </a:r>
            <a:endParaRPr lang="en-US" sz="1200" u="sng" dirty="0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9A0F335E-B2ED-45C3-BAF5-CF0B1D71A11E}"/>
              </a:ext>
            </a:extLst>
          </p:cNvPr>
          <p:cNvSpPr/>
          <p:nvPr/>
        </p:nvSpPr>
        <p:spPr>
          <a:xfrm>
            <a:off x="418332" y="3517138"/>
            <a:ext cx="1285336" cy="3968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Mã</a:t>
            </a:r>
            <a:r>
              <a:rPr lang="en-US" sz="1200" dirty="0"/>
              <a:t> </a:t>
            </a:r>
            <a:r>
              <a:rPr lang="en-US" sz="1200" dirty="0" err="1"/>
              <a:t>loại</a:t>
            </a:r>
            <a:r>
              <a:rPr lang="en-US" sz="1200" dirty="0"/>
              <a:t> </a:t>
            </a:r>
            <a:r>
              <a:rPr lang="en-US" sz="1200" dirty="0" err="1"/>
              <a:t>bệnh</a:t>
            </a:r>
            <a:endParaRPr lang="en-US" sz="1200" dirty="0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49517493-AA23-49C5-9E58-71197ACEAEFA}"/>
              </a:ext>
            </a:extLst>
          </p:cNvPr>
          <p:cNvSpPr/>
          <p:nvPr/>
        </p:nvSpPr>
        <p:spPr>
          <a:xfrm>
            <a:off x="236861" y="960039"/>
            <a:ext cx="1285336" cy="3968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/>
              <a:t>Mã</a:t>
            </a:r>
            <a:r>
              <a:rPr lang="en-US" sz="1200" u="sng" dirty="0"/>
              <a:t> </a:t>
            </a:r>
            <a:r>
              <a:rPr lang="en-US" sz="1200" u="sng" dirty="0" err="1"/>
              <a:t>phiếu</a:t>
            </a:r>
            <a:r>
              <a:rPr lang="en-US" sz="1200" u="sng" dirty="0"/>
              <a:t> </a:t>
            </a:r>
            <a:r>
              <a:rPr lang="en-US" sz="1200" u="sng" dirty="0" err="1"/>
              <a:t>khám</a:t>
            </a:r>
            <a:r>
              <a:rPr lang="en-US" sz="1200" u="sng" dirty="0"/>
              <a:t> </a:t>
            </a:r>
            <a:r>
              <a:rPr lang="en-US" sz="1200" u="sng" dirty="0" err="1"/>
              <a:t>bệnh</a:t>
            </a:r>
            <a:endParaRPr lang="en-US" sz="1200" u="sng" dirty="0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68151818-6866-41E4-BE21-E9765C739E4F}"/>
              </a:ext>
            </a:extLst>
          </p:cNvPr>
          <p:cNvSpPr/>
          <p:nvPr/>
        </p:nvSpPr>
        <p:spPr>
          <a:xfrm>
            <a:off x="10215368" y="1743639"/>
            <a:ext cx="1285336" cy="3968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Cách</a:t>
            </a:r>
            <a:r>
              <a:rPr lang="en-US" sz="1200" dirty="0"/>
              <a:t> </a:t>
            </a:r>
            <a:r>
              <a:rPr lang="en-US" sz="1200" dirty="0" err="1"/>
              <a:t>dùng</a:t>
            </a:r>
            <a:endParaRPr lang="en-US" sz="1200" dirty="0"/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DE088B88-1B77-4ECF-83E8-C3AC3A346796}"/>
              </a:ext>
            </a:extLst>
          </p:cNvPr>
          <p:cNvCxnSpPr>
            <a:cxnSpLocks/>
            <a:stCxn id="205" idx="0"/>
            <a:endCxn id="214" idx="4"/>
          </p:cNvCxnSpPr>
          <p:nvPr/>
        </p:nvCxnSpPr>
        <p:spPr>
          <a:xfrm flipH="1" flipV="1">
            <a:off x="5052391" y="448558"/>
            <a:ext cx="541839" cy="667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D80448F9-2D56-4437-8C69-4418FD4088AD}"/>
              </a:ext>
            </a:extLst>
          </p:cNvPr>
          <p:cNvCxnSpPr>
            <a:cxnSpLocks/>
            <a:stCxn id="205" idx="0"/>
            <a:endCxn id="211" idx="4"/>
          </p:cNvCxnSpPr>
          <p:nvPr/>
        </p:nvCxnSpPr>
        <p:spPr>
          <a:xfrm flipV="1">
            <a:off x="5594230" y="467162"/>
            <a:ext cx="384837" cy="64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9CBF937C-D3BC-4210-957E-A96C0EA1B2DA}"/>
              </a:ext>
            </a:extLst>
          </p:cNvPr>
          <p:cNvCxnSpPr>
            <a:cxnSpLocks/>
            <a:stCxn id="205" idx="0"/>
            <a:endCxn id="213" idx="4"/>
          </p:cNvCxnSpPr>
          <p:nvPr/>
        </p:nvCxnSpPr>
        <p:spPr>
          <a:xfrm flipV="1">
            <a:off x="5594230" y="573457"/>
            <a:ext cx="1389735" cy="54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F15022B0-7C69-4734-A8FD-0C383072FC7A}"/>
              </a:ext>
            </a:extLst>
          </p:cNvPr>
          <p:cNvCxnSpPr>
            <a:cxnSpLocks/>
            <a:stCxn id="205" idx="0"/>
            <a:endCxn id="212" idx="4"/>
          </p:cNvCxnSpPr>
          <p:nvPr/>
        </p:nvCxnSpPr>
        <p:spPr>
          <a:xfrm flipH="1" flipV="1">
            <a:off x="4100393" y="668446"/>
            <a:ext cx="1493837" cy="44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7F1EDB5-380C-45F2-8FC4-0C952C6F826C}"/>
              </a:ext>
            </a:extLst>
          </p:cNvPr>
          <p:cNvCxnSpPr>
            <a:cxnSpLocks/>
            <a:stCxn id="205" idx="0"/>
            <a:endCxn id="216" idx="4"/>
          </p:cNvCxnSpPr>
          <p:nvPr/>
        </p:nvCxnSpPr>
        <p:spPr>
          <a:xfrm flipH="1" flipV="1">
            <a:off x="3504315" y="991913"/>
            <a:ext cx="2089915" cy="12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231">
            <a:extLst>
              <a:ext uri="{FF2B5EF4-FFF2-40B4-BE49-F238E27FC236}">
                <a16:creationId xmlns:a16="http://schemas.microsoft.com/office/drawing/2014/main" id="{70E386C7-0D13-4E8E-B73C-F52A082C191C}"/>
              </a:ext>
            </a:extLst>
          </p:cNvPr>
          <p:cNvSpPr/>
          <p:nvPr/>
        </p:nvSpPr>
        <p:spPr>
          <a:xfrm>
            <a:off x="6395399" y="1290664"/>
            <a:ext cx="524743" cy="215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(1:1)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090FA7A0-051A-4F32-8157-EF5BC23FF402}"/>
              </a:ext>
            </a:extLst>
          </p:cNvPr>
          <p:cNvSpPr/>
          <p:nvPr/>
        </p:nvSpPr>
        <p:spPr>
          <a:xfrm rot="5400000">
            <a:off x="2389117" y="2379093"/>
            <a:ext cx="475563" cy="215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(1:1)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4CD58DDC-C346-44E4-9126-C3F3919C291E}"/>
              </a:ext>
            </a:extLst>
          </p:cNvPr>
          <p:cNvSpPr/>
          <p:nvPr/>
        </p:nvSpPr>
        <p:spPr>
          <a:xfrm rot="5400000">
            <a:off x="5455628" y="4772678"/>
            <a:ext cx="517193" cy="215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(n:1)</a:t>
            </a:r>
          </a:p>
        </p:txBody>
      </p:sp>
      <p:sp>
        <p:nvSpPr>
          <p:cNvPr id="236" name="Flowchart: Decision 235">
            <a:extLst>
              <a:ext uri="{FF2B5EF4-FFF2-40B4-BE49-F238E27FC236}">
                <a16:creationId xmlns:a16="http://schemas.microsoft.com/office/drawing/2014/main" id="{02C386E8-A527-4B78-9732-6AB3A781B399}"/>
              </a:ext>
            </a:extLst>
          </p:cNvPr>
          <p:cNvSpPr/>
          <p:nvPr/>
        </p:nvSpPr>
        <p:spPr>
          <a:xfrm>
            <a:off x="7486780" y="1510483"/>
            <a:ext cx="1014141" cy="3887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Dùng</a:t>
            </a:r>
            <a:endParaRPr lang="en-US" sz="1200" dirty="0"/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60DBEA35-7FF9-47D7-92D2-2D63BCCFDE8A}"/>
              </a:ext>
            </a:extLst>
          </p:cNvPr>
          <p:cNvCxnSpPr>
            <a:cxnSpLocks/>
            <a:stCxn id="205" idx="0"/>
            <a:endCxn id="215" idx="4"/>
          </p:cNvCxnSpPr>
          <p:nvPr/>
        </p:nvCxnSpPr>
        <p:spPr>
          <a:xfrm flipV="1">
            <a:off x="5594230" y="1082414"/>
            <a:ext cx="2084031" cy="33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9C596CF4-8E26-41C7-A89F-9F38D7EA5EBD}"/>
              </a:ext>
            </a:extLst>
          </p:cNvPr>
          <p:cNvCxnSpPr>
            <a:cxnSpLocks/>
          </p:cNvCxnSpPr>
          <p:nvPr/>
        </p:nvCxnSpPr>
        <p:spPr>
          <a:xfrm flipH="1" flipV="1">
            <a:off x="1152679" y="2141245"/>
            <a:ext cx="602313" cy="890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4E343778-5D32-47CB-827D-D40AFD43E8C1}"/>
              </a:ext>
            </a:extLst>
          </p:cNvPr>
          <p:cNvCxnSpPr>
            <a:cxnSpLocks/>
          </p:cNvCxnSpPr>
          <p:nvPr/>
        </p:nvCxnSpPr>
        <p:spPr>
          <a:xfrm flipH="1" flipV="1">
            <a:off x="1273449" y="2649763"/>
            <a:ext cx="481543" cy="38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Flowchart: Decision 260">
            <a:extLst>
              <a:ext uri="{FF2B5EF4-FFF2-40B4-BE49-F238E27FC236}">
                <a16:creationId xmlns:a16="http://schemas.microsoft.com/office/drawing/2014/main" id="{6B3F6E3B-8738-47D6-A838-ACBD88C92514}"/>
              </a:ext>
            </a:extLst>
          </p:cNvPr>
          <p:cNvSpPr/>
          <p:nvPr/>
        </p:nvSpPr>
        <p:spPr>
          <a:xfrm>
            <a:off x="8193281" y="5128412"/>
            <a:ext cx="1014141" cy="3887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Có</a:t>
            </a:r>
            <a:endParaRPr lang="en-US" sz="1200" dirty="0"/>
          </a:p>
        </p:txBody>
      </p:sp>
      <p:cxnSp>
        <p:nvCxnSpPr>
          <p:cNvPr id="263" name="Connector: Elbow 262">
            <a:extLst>
              <a:ext uri="{FF2B5EF4-FFF2-40B4-BE49-F238E27FC236}">
                <a16:creationId xmlns:a16="http://schemas.microsoft.com/office/drawing/2014/main" id="{54A45680-0012-4C8C-B016-3D3B9AC403B6}"/>
              </a:ext>
            </a:extLst>
          </p:cNvPr>
          <p:cNvCxnSpPr>
            <a:cxnSpLocks/>
            <a:stCxn id="209" idx="3"/>
            <a:endCxn id="261" idx="1"/>
          </p:cNvCxnSpPr>
          <p:nvPr/>
        </p:nvCxnSpPr>
        <p:spPr>
          <a:xfrm>
            <a:off x="6160921" y="5320175"/>
            <a:ext cx="2032360" cy="260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CB2A3C5F-4CD8-4BCD-BB18-2C686069079E}"/>
              </a:ext>
            </a:extLst>
          </p:cNvPr>
          <p:cNvSpPr/>
          <p:nvPr/>
        </p:nvSpPr>
        <p:spPr>
          <a:xfrm>
            <a:off x="6400182" y="5088461"/>
            <a:ext cx="503294" cy="215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(1:n)</a:t>
            </a:r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6783E519-098C-4EAF-8740-A04D933F122C}"/>
              </a:ext>
            </a:extLst>
          </p:cNvPr>
          <p:cNvSpPr/>
          <p:nvPr/>
        </p:nvSpPr>
        <p:spPr>
          <a:xfrm>
            <a:off x="4797509" y="6049265"/>
            <a:ext cx="1285336" cy="46582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Triệu</a:t>
            </a:r>
            <a:r>
              <a:rPr lang="en-US" sz="1200" dirty="0"/>
              <a:t> </a:t>
            </a:r>
            <a:r>
              <a:rPr lang="en-US" sz="1200" dirty="0" err="1"/>
              <a:t>chứng</a:t>
            </a:r>
            <a:endParaRPr lang="en-US" sz="1200" dirty="0"/>
          </a:p>
        </p:txBody>
      </p:sp>
      <p:sp>
        <p:nvSpPr>
          <p:cNvPr id="276" name="Flowchart: Decision 275">
            <a:extLst>
              <a:ext uri="{FF2B5EF4-FFF2-40B4-BE49-F238E27FC236}">
                <a16:creationId xmlns:a16="http://schemas.microsoft.com/office/drawing/2014/main" id="{8041FE1E-BA40-4531-AEE1-6A06D88E3859}"/>
              </a:ext>
            </a:extLst>
          </p:cNvPr>
          <p:cNvSpPr/>
          <p:nvPr/>
        </p:nvSpPr>
        <p:spPr>
          <a:xfrm>
            <a:off x="3430095" y="1844666"/>
            <a:ext cx="1014141" cy="3887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Có</a:t>
            </a:r>
            <a:endParaRPr lang="en-US" sz="1200" dirty="0"/>
          </a:p>
        </p:txBody>
      </p:sp>
      <p:cxnSp>
        <p:nvCxnSpPr>
          <p:cNvPr id="278" name="Connector: Elbow 277">
            <a:extLst>
              <a:ext uri="{FF2B5EF4-FFF2-40B4-BE49-F238E27FC236}">
                <a16:creationId xmlns:a16="http://schemas.microsoft.com/office/drawing/2014/main" id="{EFA90602-3380-456E-BE9C-A33C753F2E9E}"/>
              </a:ext>
            </a:extLst>
          </p:cNvPr>
          <p:cNvCxnSpPr>
            <a:stCxn id="276" idx="1"/>
            <a:endCxn id="208" idx="0"/>
          </p:cNvCxnSpPr>
          <p:nvPr/>
        </p:nvCxnSpPr>
        <p:spPr>
          <a:xfrm rot="10800000" flipV="1">
            <a:off x="2494511" y="2039034"/>
            <a:ext cx="935585" cy="8358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96DADA5-FCB8-49D0-BD89-CE4DD6483FC6}"/>
              </a:ext>
            </a:extLst>
          </p:cNvPr>
          <p:cNvSpPr/>
          <p:nvPr/>
        </p:nvSpPr>
        <p:spPr>
          <a:xfrm>
            <a:off x="8738736" y="2586714"/>
            <a:ext cx="594886" cy="215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(1:1)</a:t>
            </a:r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E207A726-F13B-4188-A732-A0A8C170084D}"/>
              </a:ext>
            </a:extLst>
          </p:cNvPr>
          <p:cNvSpPr/>
          <p:nvPr/>
        </p:nvSpPr>
        <p:spPr>
          <a:xfrm>
            <a:off x="1120920" y="3995281"/>
            <a:ext cx="1285336" cy="3968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Tiền</a:t>
            </a:r>
            <a:r>
              <a:rPr lang="en-US" sz="1200" dirty="0"/>
              <a:t> </a:t>
            </a:r>
            <a:r>
              <a:rPr lang="en-US" sz="1200" dirty="0" err="1"/>
              <a:t>khám</a:t>
            </a:r>
            <a:endParaRPr lang="en-US" sz="1200" dirty="0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10DA429D-117C-40A2-83C6-2CDDB40CF293}"/>
              </a:ext>
            </a:extLst>
          </p:cNvPr>
          <p:cNvSpPr/>
          <p:nvPr/>
        </p:nvSpPr>
        <p:spPr>
          <a:xfrm>
            <a:off x="10396653" y="2855610"/>
            <a:ext cx="1285336" cy="3968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Giá</a:t>
            </a:r>
            <a:endParaRPr lang="en-US" sz="1200" dirty="0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8550C88F-B518-488E-B41C-39AEC59E0AF0}"/>
              </a:ext>
            </a:extLst>
          </p:cNvPr>
          <p:cNvSpPr/>
          <p:nvPr/>
        </p:nvSpPr>
        <p:spPr>
          <a:xfrm>
            <a:off x="10279516" y="4054593"/>
            <a:ext cx="1285336" cy="3968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Tên</a:t>
            </a:r>
            <a:r>
              <a:rPr lang="en-US" sz="1200" dirty="0"/>
              <a:t> </a:t>
            </a:r>
            <a:r>
              <a:rPr lang="en-US" sz="1200" dirty="0" err="1"/>
              <a:t>thuốc</a:t>
            </a:r>
            <a:endParaRPr lang="en-US" sz="1200" dirty="0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7A60A15F-E11C-4A8E-A8C8-21200CFE5D08}"/>
              </a:ext>
            </a:extLst>
          </p:cNvPr>
          <p:cNvSpPr/>
          <p:nvPr/>
        </p:nvSpPr>
        <p:spPr>
          <a:xfrm>
            <a:off x="10310851" y="3481013"/>
            <a:ext cx="1285336" cy="3968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Đ</a:t>
            </a:r>
            <a:r>
              <a:rPr lang="vi-VN" sz="1200" dirty="0"/>
              <a:t>ơ</a:t>
            </a:r>
            <a:r>
              <a:rPr lang="en-US" sz="1200" dirty="0"/>
              <a:t>n </a:t>
            </a:r>
            <a:r>
              <a:rPr lang="en-US" sz="1200" dirty="0" err="1"/>
              <a:t>vị</a:t>
            </a:r>
            <a:endParaRPr lang="en-US" sz="1200" dirty="0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243F417D-2873-47E0-9744-072550B72559}"/>
              </a:ext>
            </a:extLst>
          </p:cNvPr>
          <p:cNvSpPr/>
          <p:nvPr/>
        </p:nvSpPr>
        <p:spPr>
          <a:xfrm>
            <a:off x="-206584" y="3084197"/>
            <a:ext cx="1285336" cy="3968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Số</a:t>
            </a:r>
            <a:r>
              <a:rPr lang="en-US" sz="1200" dirty="0"/>
              <a:t> l</a:t>
            </a:r>
            <a:r>
              <a:rPr lang="vi-VN" sz="1200" dirty="0"/>
              <a:t>ư</a:t>
            </a:r>
            <a:r>
              <a:rPr lang="en-US" sz="1200" dirty="0" err="1"/>
              <a:t>ợng</a:t>
            </a:r>
            <a:endParaRPr lang="en-US" sz="1200" dirty="0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6DFA2C72-D712-4AE1-95CD-7290F3C422FE}"/>
              </a:ext>
            </a:extLst>
          </p:cNvPr>
          <p:cNvSpPr/>
          <p:nvPr/>
        </p:nvSpPr>
        <p:spPr>
          <a:xfrm>
            <a:off x="-11887" y="2451355"/>
            <a:ext cx="1285336" cy="3968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Mã</a:t>
            </a:r>
            <a:r>
              <a:rPr lang="en-US" sz="1200" dirty="0"/>
              <a:t> </a:t>
            </a:r>
            <a:r>
              <a:rPr lang="en-US" sz="1200" dirty="0" err="1"/>
              <a:t>thuốc</a:t>
            </a:r>
            <a:endParaRPr lang="en-US" sz="1200" dirty="0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40B895ED-E3F9-47F9-A989-B8298BE54FE6}"/>
              </a:ext>
            </a:extLst>
          </p:cNvPr>
          <p:cNvSpPr/>
          <p:nvPr/>
        </p:nvSpPr>
        <p:spPr>
          <a:xfrm>
            <a:off x="-11887" y="2017342"/>
            <a:ext cx="1164566" cy="24780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Mã</a:t>
            </a:r>
            <a:r>
              <a:rPr lang="en-US" sz="1200" dirty="0"/>
              <a:t> BN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3DD0EBB-CABE-4107-B869-3B1515CFCE37}"/>
              </a:ext>
            </a:extLst>
          </p:cNvPr>
          <p:cNvCxnSpPr>
            <a:stCxn id="208" idx="1"/>
            <a:endCxn id="223" idx="5"/>
          </p:cNvCxnSpPr>
          <p:nvPr/>
        </p:nvCxnSpPr>
        <p:spPr>
          <a:xfrm flipH="1" flipV="1">
            <a:off x="1333964" y="1298743"/>
            <a:ext cx="429624" cy="173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angle 295">
            <a:extLst>
              <a:ext uri="{FF2B5EF4-FFF2-40B4-BE49-F238E27FC236}">
                <a16:creationId xmlns:a16="http://schemas.microsoft.com/office/drawing/2014/main" id="{57998B42-56D0-41C8-A5EC-ECB13A556577}"/>
              </a:ext>
            </a:extLst>
          </p:cNvPr>
          <p:cNvSpPr/>
          <p:nvPr/>
        </p:nvSpPr>
        <p:spPr>
          <a:xfrm>
            <a:off x="4932395" y="1704851"/>
            <a:ext cx="475563" cy="215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(1:n)</a:t>
            </a:r>
          </a:p>
        </p:txBody>
      </p:sp>
      <p:sp>
        <p:nvSpPr>
          <p:cNvPr id="298" name="Flowchart: Decision 297">
            <a:extLst>
              <a:ext uri="{FF2B5EF4-FFF2-40B4-BE49-F238E27FC236}">
                <a16:creationId xmlns:a16="http://schemas.microsoft.com/office/drawing/2014/main" id="{17BB2518-3127-4AA7-A3E7-4E7190243AFF}"/>
              </a:ext>
            </a:extLst>
          </p:cNvPr>
          <p:cNvSpPr/>
          <p:nvPr/>
        </p:nvSpPr>
        <p:spPr>
          <a:xfrm rot="16200000">
            <a:off x="5075527" y="3354554"/>
            <a:ext cx="1014141" cy="3887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Bị</a:t>
            </a:r>
            <a:endParaRPr lang="en-US" sz="1200" dirty="0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A4701E4-9C65-41C7-882E-B1B06980B47A}"/>
              </a:ext>
            </a:extLst>
          </p:cNvPr>
          <p:cNvCxnSpPr>
            <a:stCxn id="298" idx="1"/>
            <a:endCxn id="209" idx="0"/>
          </p:cNvCxnSpPr>
          <p:nvPr/>
        </p:nvCxnSpPr>
        <p:spPr>
          <a:xfrm rot="16200000" flipH="1">
            <a:off x="5034196" y="4604393"/>
            <a:ext cx="1097157" cy="3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44B18A-45E0-440E-9862-E752D570E831}"/>
              </a:ext>
            </a:extLst>
          </p:cNvPr>
          <p:cNvCxnSpPr>
            <a:stCxn id="208" idx="1"/>
            <a:endCxn id="293" idx="0"/>
          </p:cNvCxnSpPr>
          <p:nvPr/>
        </p:nvCxnSpPr>
        <p:spPr>
          <a:xfrm flipH="1">
            <a:off x="436084" y="3038742"/>
            <a:ext cx="1327504" cy="45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B9640012-201D-414E-8615-508C993A6C17}"/>
              </a:ext>
            </a:extLst>
          </p:cNvPr>
          <p:cNvCxnSpPr>
            <a:stCxn id="208" idx="1"/>
            <a:endCxn id="222" idx="0"/>
          </p:cNvCxnSpPr>
          <p:nvPr/>
        </p:nvCxnSpPr>
        <p:spPr>
          <a:xfrm flipH="1">
            <a:off x="1061000" y="3038742"/>
            <a:ext cx="702588" cy="47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Arrow Connector 452">
            <a:extLst>
              <a:ext uri="{FF2B5EF4-FFF2-40B4-BE49-F238E27FC236}">
                <a16:creationId xmlns:a16="http://schemas.microsoft.com/office/drawing/2014/main" id="{48F7D262-2AAD-469A-AA71-A022E9B240AA}"/>
              </a:ext>
            </a:extLst>
          </p:cNvPr>
          <p:cNvCxnSpPr>
            <a:stCxn id="208" idx="1"/>
            <a:endCxn id="285" idx="0"/>
          </p:cNvCxnSpPr>
          <p:nvPr/>
        </p:nvCxnSpPr>
        <p:spPr>
          <a:xfrm>
            <a:off x="1763588" y="3038742"/>
            <a:ext cx="0" cy="95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Connector: Elbow 463">
            <a:extLst>
              <a:ext uri="{FF2B5EF4-FFF2-40B4-BE49-F238E27FC236}">
                <a16:creationId xmlns:a16="http://schemas.microsoft.com/office/drawing/2014/main" id="{6B79B5BB-859A-46C6-B86B-3DF4AC785837}"/>
              </a:ext>
            </a:extLst>
          </p:cNvPr>
          <p:cNvCxnSpPr>
            <a:stCxn id="205" idx="3"/>
            <a:endCxn id="236" idx="1"/>
          </p:cNvCxnSpPr>
          <p:nvPr/>
        </p:nvCxnSpPr>
        <p:spPr>
          <a:xfrm>
            <a:off x="6357667" y="1260193"/>
            <a:ext cx="1129113" cy="4446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Connector: Elbow 465">
            <a:extLst>
              <a:ext uri="{FF2B5EF4-FFF2-40B4-BE49-F238E27FC236}">
                <a16:creationId xmlns:a16="http://schemas.microsoft.com/office/drawing/2014/main" id="{38843F09-96F8-45C6-964E-FB706142ED44}"/>
              </a:ext>
            </a:extLst>
          </p:cNvPr>
          <p:cNvCxnSpPr>
            <a:stCxn id="236" idx="3"/>
            <a:endCxn id="206" idx="0"/>
          </p:cNvCxnSpPr>
          <p:nvPr/>
        </p:nvCxnSpPr>
        <p:spPr>
          <a:xfrm>
            <a:off x="8500921" y="1704851"/>
            <a:ext cx="832701" cy="11251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>
            <a:extLst>
              <a:ext uri="{FF2B5EF4-FFF2-40B4-BE49-F238E27FC236}">
                <a16:creationId xmlns:a16="http://schemas.microsoft.com/office/drawing/2014/main" id="{A7564D89-B88C-43B9-B95B-20BD709BF851}"/>
              </a:ext>
            </a:extLst>
          </p:cNvPr>
          <p:cNvCxnSpPr>
            <a:stCxn id="206" idx="3"/>
            <a:endCxn id="226" idx="2"/>
          </p:cNvCxnSpPr>
          <p:nvPr/>
        </p:nvCxnSpPr>
        <p:spPr>
          <a:xfrm flipV="1">
            <a:off x="9838267" y="1942047"/>
            <a:ext cx="377101" cy="1084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Arrow Connector 470">
            <a:extLst>
              <a:ext uri="{FF2B5EF4-FFF2-40B4-BE49-F238E27FC236}">
                <a16:creationId xmlns:a16="http://schemas.microsoft.com/office/drawing/2014/main" id="{BFC41910-5B5A-4C44-9AB7-B800D75FDD31}"/>
              </a:ext>
            </a:extLst>
          </p:cNvPr>
          <p:cNvCxnSpPr>
            <a:stCxn id="206" idx="3"/>
            <a:endCxn id="210" idx="2"/>
          </p:cNvCxnSpPr>
          <p:nvPr/>
        </p:nvCxnSpPr>
        <p:spPr>
          <a:xfrm flipV="1">
            <a:off x="9838267" y="2454559"/>
            <a:ext cx="509496" cy="57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Arrow Connector 477">
            <a:extLst>
              <a:ext uri="{FF2B5EF4-FFF2-40B4-BE49-F238E27FC236}">
                <a16:creationId xmlns:a16="http://schemas.microsoft.com/office/drawing/2014/main" id="{54CF4324-6955-4C06-8BAE-B423570D0EEB}"/>
              </a:ext>
            </a:extLst>
          </p:cNvPr>
          <p:cNvCxnSpPr>
            <a:stCxn id="206" idx="3"/>
            <a:endCxn id="290" idx="2"/>
          </p:cNvCxnSpPr>
          <p:nvPr/>
        </p:nvCxnSpPr>
        <p:spPr>
          <a:xfrm>
            <a:off x="9838267" y="3026834"/>
            <a:ext cx="472584" cy="652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AE44932A-D40B-4692-916F-058CD66D4E83}"/>
              </a:ext>
            </a:extLst>
          </p:cNvPr>
          <p:cNvCxnSpPr>
            <a:stCxn id="206" idx="3"/>
            <a:endCxn id="289" idx="2"/>
          </p:cNvCxnSpPr>
          <p:nvPr/>
        </p:nvCxnSpPr>
        <p:spPr>
          <a:xfrm>
            <a:off x="9838267" y="3026834"/>
            <a:ext cx="441249" cy="1226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Connector: Elbow 481">
            <a:extLst>
              <a:ext uri="{FF2B5EF4-FFF2-40B4-BE49-F238E27FC236}">
                <a16:creationId xmlns:a16="http://schemas.microsoft.com/office/drawing/2014/main" id="{66847A50-CCCA-45AF-8CF9-C557405B6DD5}"/>
              </a:ext>
            </a:extLst>
          </p:cNvPr>
          <p:cNvCxnSpPr>
            <a:stCxn id="206" idx="2"/>
            <a:endCxn id="261" idx="3"/>
          </p:cNvCxnSpPr>
          <p:nvPr/>
        </p:nvCxnSpPr>
        <p:spPr>
          <a:xfrm rot="5400000">
            <a:off x="8220942" y="4210099"/>
            <a:ext cx="2099161" cy="1262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ectangle 317">
            <a:extLst>
              <a:ext uri="{FF2B5EF4-FFF2-40B4-BE49-F238E27FC236}">
                <a16:creationId xmlns:a16="http://schemas.microsoft.com/office/drawing/2014/main" id="{C28C33B4-FCF8-4C10-8136-3D95D93A21A5}"/>
              </a:ext>
            </a:extLst>
          </p:cNvPr>
          <p:cNvSpPr/>
          <p:nvPr/>
        </p:nvSpPr>
        <p:spPr>
          <a:xfrm>
            <a:off x="8822585" y="3250981"/>
            <a:ext cx="503294" cy="215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(1:1)</a:t>
            </a:r>
          </a:p>
        </p:txBody>
      </p:sp>
      <p:cxnSp>
        <p:nvCxnSpPr>
          <p:cNvPr id="498" name="Connector: Elbow 497">
            <a:extLst>
              <a:ext uri="{FF2B5EF4-FFF2-40B4-BE49-F238E27FC236}">
                <a16:creationId xmlns:a16="http://schemas.microsoft.com/office/drawing/2014/main" id="{38D7CF1F-9A25-4E42-B6DE-5F48B674468D}"/>
              </a:ext>
            </a:extLst>
          </p:cNvPr>
          <p:cNvCxnSpPr>
            <a:stCxn id="205" idx="2"/>
            <a:endCxn id="276" idx="3"/>
          </p:cNvCxnSpPr>
          <p:nvPr/>
        </p:nvCxnSpPr>
        <p:spPr>
          <a:xfrm rot="5400000">
            <a:off x="4702066" y="1146869"/>
            <a:ext cx="634335" cy="11499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0647B4AC-40AE-45C2-84E5-CF0F3F512471}"/>
              </a:ext>
            </a:extLst>
          </p:cNvPr>
          <p:cNvCxnSpPr>
            <a:stCxn id="298" idx="3"/>
            <a:endCxn id="205" idx="2"/>
          </p:cNvCxnSpPr>
          <p:nvPr/>
        </p:nvCxnSpPr>
        <p:spPr>
          <a:xfrm flipV="1">
            <a:off x="5582598" y="1404699"/>
            <a:ext cx="11632" cy="1637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506">
            <a:extLst>
              <a:ext uri="{FF2B5EF4-FFF2-40B4-BE49-F238E27FC236}">
                <a16:creationId xmlns:a16="http://schemas.microsoft.com/office/drawing/2014/main" id="{35DF4086-5483-498C-AD31-99690A13B0D5}"/>
              </a:ext>
            </a:extLst>
          </p:cNvPr>
          <p:cNvCxnSpPr>
            <a:stCxn id="209" idx="2"/>
            <a:endCxn id="217" idx="0"/>
          </p:cNvCxnSpPr>
          <p:nvPr/>
        </p:nvCxnSpPr>
        <p:spPr>
          <a:xfrm flipH="1">
            <a:off x="4105253" y="5487201"/>
            <a:ext cx="1477698" cy="59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Arrow Connector 509">
            <a:extLst>
              <a:ext uri="{FF2B5EF4-FFF2-40B4-BE49-F238E27FC236}">
                <a16:creationId xmlns:a16="http://schemas.microsoft.com/office/drawing/2014/main" id="{0B89DB39-24A2-4B59-8673-CB733B7A464F}"/>
              </a:ext>
            </a:extLst>
          </p:cNvPr>
          <p:cNvCxnSpPr>
            <a:stCxn id="209" idx="2"/>
            <a:endCxn id="267" idx="0"/>
          </p:cNvCxnSpPr>
          <p:nvPr/>
        </p:nvCxnSpPr>
        <p:spPr>
          <a:xfrm flipH="1">
            <a:off x="5440177" y="5487201"/>
            <a:ext cx="142774" cy="562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E0A18BF-A1CD-46BB-897F-203814BC618D}"/>
              </a:ext>
            </a:extLst>
          </p:cNvPr>
          <p:cNvCxnSpPr>
            <a:stCxn id="209" idx="2"/>
            <a:endCxn id="218" idx="0"/>
          </p:cNvCxnSpPr>
          <p:nvPr/>
        </p:nvCxnSpPr>
        <p:spPr>
          <a:xfrm>
            <a:off x="5582951" y="5487201"/>
            <a:ext cx="1261161" cy="633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Oval 339">
            <a:extLst>
              <a:ext uri="{FF2B5EF4-FFF2-40B4-BE49-F238E27FC236}">
                <a16:creationId xmlns:a16="http://schemas.microsoft.com/office/drawing/2014/main" id="{DCAF111E-CE7D-4E5A-A64E-B917DCE86497}"/>
              </a:ext>
            </a:extLst>
          </p:cNvPr>
          <p:cNvSpPr/>
          <p:nvPr/>
        </p:nvSpPr>
        <p:spPr>
          <a:xfrm>
            <a:off x="9846664" y="1392648"/>
            <a:ext cx="865703" cy="3292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/>
              <a:t>Mã</a:t>
            </a:r>
            <a:r>
              <a:rPr lang="en-US" sz="1200" u="sng" dirty="0"/>
              <a:t> BN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4A4FF78-8A23-4C1A-80F4-B10C7148C4A0}"/>
              </a:ext>
            </a:extLst>
          </p:cNvPr>
          <p:cNvCxnSpPr>
            <a:stCxn id="206" idx="3"/>
            <a:endCxn id="340" idx="3"/>
          </p:cNvCxnSpPr>
          <p:nvPr/>
        </p:nvCxnSpPr>
        <p:spPr>
          <a:xfrm flipV="1">
            <a:off x="9838267" y="1673653"/>
            <a:ext cx="135176" cy="1353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Oval 343">
            <a:extLst>
              <a:ext uri="{FF2B5EF4-FFF2-40B4-BE49-F238E27FC236}">
                <a16:creationId xmlns:a16="http://schemas.microsoft.com/office/drawing/2014/main" id="{F1BF2073-5E70-4FCD-93B4-063A891506EF}"/>
              </a:ext>
            </a:extLst>
          </p:cNvPr>
          <p:cNvSpPr/>
          <p:nvPr/>
        </p:nvSpPr>
        <p:spPr>
          <a:xfrm>
            <a:off x="3100962" y="5709214"/>
            <a:ext cx="865703" cy="3292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/>
              <a:t>Mã</a:t>
            </a:r>
            <a:r>
              <a:rPr lang="en-US" sz="1200" u="sng" dirty="0"/>
              <a:t> BN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9AB2503-955E-42CC-BFD8-B8D9C5EA0A45}"/>
              </a:ext>
            </a:extLst>
          </p:cNvPr>
          <p:cNvCxnSpPr>
            <a:stCxn id="209" idx="2"/>
            <a:endCxn id="344" idx="6"/>
          </p:cNvCxnSpPr>
          <p:nvPr/>
        </p:nvCxnSpPr>
        <p:spPr>
          <a:xfrm flipH="1">
            <a:off x="3966665" y="5487201"/>
            <a:ext cx="1616286" cy="386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61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469F-202D-49E8-A101-91276BF43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D2FFF-DEE9-472B-8B19-B904287E4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Bệnh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(</a:t>
            </a:r>
            <a:r>
              <a:rPr lang="en-US" sz="2400" b="1" u="sng" dirty="0" err="1"/>
              <a:t>MaBN</a:t>
            </a:r>
            <a:r>
              <a:rPr lang="en-US" sz="2400" dirty="0"/>
              <a:t>, </a:t>
            </a:r>
            <a:r>
              <a:rPr lang="en-US" sz="2400" dirty="0" err="1"/>
              <a:t>NamSinh</a:t>
            </a:r>
            <a:r>
              <a:rPr lang="en-US" sz="2400" dirty="0"/>
              <a:t>, </a:t>
            </a:r>
            <a:r>
              <a:rPr lang="en-US" sz="2400" dirty="0" err="1"/>
              <a:t>DiaChi,GioiTinh,NgayKham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Phiếu</a:t>
            </a:r>
            <a:r>
              <a:rPr lang="en-US" sz="2400" dirty="0"/>
              <a:t> </a:t>
            </a:r>
            <a:r>
              <a:rPr lang="en-US" sz="2400" dirty="0" err="1"/>
              <a:t>khám</a:t>
            </a:r>
            <a:r>
              <a:rPr lang="en-US" sz="2400" dirty="0"/>
              <a:t> </a:t>
            </a:r>
            <a:r>
              <a:rPr lang="en-US" sz="2400" dirty="0" err="1"/>
              <a:t>bệnh</a:t>
            </a:r>
            <a:r>
              <a:rPr lang="en-US" sz="2400" dirty="0"/>
              <a:t>(</a:t>
            </a:r>
            <a:r>
              <a:rPr lang="en-US" sz="2400" b="1" u="sng" dirty="0" err="1"/>
              <a:t>MaPhieuKB</a:t>
            </a:r>
            <a:r>
              <a:rPr lang="en-US" sz="2400" dirty="0" err="1"/>
              <a:t>,</a:t>
            </a:r>
            <a:r>
              <a:rPr lang="en-US" sz="2400" b="1" dirty="0" err="1">
                <a:solidFill>
                  <a:srgbClr val="FF0000"/>
                </a:solidFill>
              </a:rPr>
              <a:t>MaThuoc</a:t>
            </a:r>
            <a:r>
              <a:rPr lang="en-US" sz="2400" dirty="0" err="1"/>
              <a:t>,SoLuong,</a:t>
            </a:r>
            <a:r>
              <a:rPr lang="en-US" sz="2400" b="1" dirty="0" err="1">
                <a:solidFill>
                  <a:srgbClr val="FF0000"/>
                </a:solidFill>
              </a:rPr>
              <a:t>MaLoaiBenh</a:t>
            </a:r>
            <a:r>
              <a:rPr lang="en-US" sz="2400" dirty="0" err="1"/>
              <a:t>,TienKham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bệnh</a:t>
            </a:r>
            <a:r>
              <a:rPr lang="en-US" sz="2400" dirty="0"/>
              <a:t>(</a:t>
            </a:r>
            <a:r>
              <a:rPr lang="en-US" sz="2400" b="1" u="sng" dirty="0" err="1"/>
              <a:t>MaLoaiBenh</a:t>
            </a:r>
            <a:r>
              <a:rPr lang="en-US" sz="2400" u="sng" dirty="0"/>
              <a:t>,</a:t>
            </a:r>
            <a:r>
              <a:rPr lang="en-US" sz="2400" b="1" dirty="0"/>
              <a:t> </a:t>
            </a:r>
            <a:r>
              <a:rPr lang="en-US" sz="2400" dirty="0" err="1"/>
              <a:t>TenLoaiBenh,TrieuChung,</a:t>
            </a:r>
            <a:r>
              <a:rPr lang="en-US" sz="2400" b="1" dirty="0" err="1">
                <a:solidFill>
                  <a:srgbClr val="FF0000"/>
                </a:solidFill>
              </a:rPr>
              <a:t>MaBN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Thuốc</a:t>
            </a:r>
            <a:r>
              <a:rPr lang="en-US" sz="2400" dirty="0"/>
              <a:t>(</a:t>
            </a:r>
            <a:r>
              <a:rPr lang="en-US" sz="2400" b="1" u="sng" dirty="0" err="1"/>
              <a:t>MaThuoc</a:t>
            </a:r>
            <a:r>
              <a:rPr lang="en-US" sz="2400" dirty="0" err="1"/>
              <a:t>,CachDung,Gia,DonVi,TenThuoc,</a:t>
            </a:r>
            <a:r>
              <a:rPr lang="en-US" sz="2400" b="1" dirty="0" err="1">
                <a:solidFill>
                  <a:srgbClr val="FF0000"/>
                </a:solidFill>
              </a:rPr>
              <a:t>MaBN</a:t>
            </a:r>
            <a:r>
              <a:rPr lang="en-US" sz="2400" b="1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92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149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Mô hình quan hệ dữ liệu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TQT</dc:creator>
  <cp:lastModifiedBy>TQT</cp:lastModifiedBy>
  <cp:revision>14</cp:revision>
  <dcterms:created xsi:type="dcterms:W3CDTF">2018-03-13T02:45:37Z</dcterms:created>
  <dcterms:modified xsi:type="dcterms:W3CDTF">2018-04-14T16:50:53Z</dcterms:modified>
</cp:coreProperties>
</file>