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0" r:id="rId3"/>
    <p:sldId id="257" r:id="rId4"/>
    <p:sldId id="258" r:id="rId5"/>
    <p:sldId id="259" r:id="rId6"/>
    <p:sldId id="260" r:id="rId7"/>
    <p:sldId id="261" r:id="rId8"/>
    <p:sldId id="268" r:id="rId9"/>
    <p:sldId id="262" r:id="rId10"/>
    <p:sldId id="264" r:id="rId11"/>
    <p:sldId id="265" r:id="rId12"/>
    <p:sldId id="303" r:id="rId13"/>
    <p:sldId id="301" r:id="rId14"/>
    <p:sldId id="267"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unset.usc.edu/Activities/oct24-27-00/Presentations/Seaver_FAST%20Function%20Points.pdf" TargetMode="External"/><Relationship Id="rId7" Type="http://schemas.openxmlformats.org/officeDocument/2006/relationships/hyperlink" Target="https://quantriduan.wordpress.com/2012/02/20/functional-point-analysis-cont-ii/" TargetMode="External"/><Relationship Id="rId2" Type="http://schemas.openxmlformats.org/officeDocument/2006/relationships/hyperlink" Target="http://www.softwaremetrics.com/fpafund.htm" TargetMode="External"/><Relationship Id="rId1" Type="http://schemas.openxmlformats.org/officeDocument/2006/relationships/slideLayout" Target="../slideLayouts/slideLayout2.xml"/><Relationship Id="rId6" Type="http://schemas.openxmlformats.org/officeDocument/2006/relationships/hyperlink" Target="https://www.slideshare.net/KenvinTrieu/chuong-3-xacdinhyeucauhethong" TargetMode="External"/><Relationship Id="rId5" Type="http://schemas.openxmlformats.org/officeDocument/2006/relationships/hyperlink" Target="https://www.softwaremetrics.com/Articles/ret.htm" TargetMode="External"/><Relationship Id="rId4" Type="http://schemas.openxmlformats.org/officeDocument/2006/relationships/hyperlink" Target="http://www.ifpug.org/Conference%20Proceedings/IFPUG-2004/IFPUG2004-04-Aguiar-introduction-to-function-point-analysis.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BB855E-E401-41F6-8925-C43722CDD6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1AB028E-5F68-413C-BBF0-EE603FDA6E5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5368E36D-BDC9-4F55-91DC-B0E56FB7476C}"/>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EF1EBEBA-1392-47C5-AD8B-6BFEE9D1044E}"/>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D6C4AA0-1E91-47AC-AC54-384D60DE5AE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4C843592-ED42-47B6-B2F3-28E0917EB3AB}"/>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AF9ABF50-2998-468E-A550-85A1DD0DDC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26244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AE4DC31D-3252-4CE4-94B0-32BB37A184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E72AE9-AD52-472F-954E-E7ACA4AD1C05}"/>
              </a:ext>
            </a:extLst>
          </p:cNvPr>
          <p:cNvPicPr>
            <a:picLocks noChangeAspect="1"/>
          </p:cNvPicPr>
          <p:nvPr/>
        </p:nvPicPr>
        <p:blipFill>
          <a:blip r:embed="rId5"/>
          <a:stretch>
            <a:fillRect/>
          </a:stretch>
        </p:blipFill>
        <p:spPr>
          <a:xfrm>
            <a:off x="3360663" y="1410208"/>
            <a:ext cx="5431225" cy="1777492"/>
          </a:xfrm>
          <a:prstGeom prst="rect">
            <a:avLst/>
          </a:prstGeom>
        </p:spPr>
      </p:pic>
      <p:sp>
        <p:nvSpPr>
          <p:cNvPr id="3" name="Subtitle 2">
            <a:extLst>
              <a:ext uri="{FF2B5EF4-FFF2-40B4-BE49-F238E27FC236}">
                <a16:creationId xmlns:a16="http://schemas.microsoft.com/office/drawing/2014/main" id="{9D660E2C-8BA9-4B28-821A-28433EBF7259}"/>
              </a:ext>
            </a:extLst>
          </p:cNvPr>
          <p:cNvSpPr>
            <a:spLocks noGrp="1"/>
          </p:cNvSpPr>
          <p:nvPr>
            <p:ph type="subTitle" idx="1"/>
          </p:nvPr>
        </p:nvSpPr>
        <p:spPr>
          <a:xfrm>
            <a:off x="1298448" y="5345996"/>
            <a:ext cx="9603727" cy="583380"/>
          </a:xfrm>
        </p:spPr>
        <p:txBody>
          <a:bodyPr>
            <a:normAutofit/>
          </a:bodyPr>
          <a:lstStyle/>
          <a:p>
            <a:r>
              <a:rPr lang="en-US" dirty="0">
                <a:solidFill>
                  <a:srgbClr val="000000"/>
                </a:solidFill>
              </a:rPr>
              <a:t>MÔN HỌC: </a:t>
            </a:r>
            <a:r>
              <a:rPr lang="en-US" dirty="0" err="1">
                <a:solidFill>
                  <a:srgbClr val="000000"/>
                </a:solidFill>
              </a:rPr>
              <a:t>Nhập</a:t>
            </a:r>
            <a:r>
              <a:rPr lang="en-US" dirty="0">
                <a:solidFill>
                  <a:srgbClr val="000000"/>
                </a:solidFill>
              </a:rPr>
              <a:t> </a:t>
            </a:r>
            <a:r>
              <a:rPr lang="en-US" dirty="0" err="1">
                <a:solidFill>
                  <a:srgbClr val="000000"/>
                </a:solidFill>
              </a:rPr>
              <a:t>môn</a:t>
            </a:r>
            <a:r>
              <a:rPr lang="en-US" dirty="0">
                <a:solidFill>
                  <a:srgbClr val="000000"/>
                </a:solidFill>
              </a:rPr>
              <a:t> </a:t>
            </a:r>
            <a:r>
              <a:rPr lang="en-US" dirty="0" err="1">
                <a:solidFill>
                  <a:srgbClr val="000000"/>
                </a:solidFill>
              </a:rPr>
              <a:t>công</a:t>
            </a:r>
            <a:r>
              <a:rPr lang="en-US" dirty="0">
                <a:solidFill>
                  <a:srgbClr val="000000"/>
                </a:solidFill>
              </a:rPr>
              <a:t> </a:t>
            </a:r>
            <a:r>
              <a:rPr lang="en-US" dirty="0" err="1">
                <a:solidFill>
                  <a:srgbClr val="000000"/>
                </a:solidFill>
              </a:rPr>
              <a:t>nghệ</a:t>
            </a:r>
            <a:r>
              <a:rPr lang="en-US" dirty="0">
                <a:solidFill>
                  <a:srgbClr val="000000"/>
                </a:solidFill>
              </a:rPr>
              <a:t> </a:t>
            </a:r>
            <a:r>
              <a:rPr lang="en-US" dirty="0" err="1">
                <a:solidFill>
                  <a:srgbClr val="000000"/>
                </a:solidFill>
              </a:rPr>
              <a:t>phần</a:t>
            </a:r>
            <a:r>
              <a:rPr lang="en-US" dirty="0">
                <a:solidFill>
                  <a:srgbClr val="000000"/>
                </a:solidFill>
              </a:rPr>
              <a:t> </a:t>
            </a:r>
            <a:r>
              <a:rPr lang="en-US" dirty="0" err="1">
                <a:solidFill>
                  <a:srgbClr val="000000"/>
                </a:solidFill>
              </a:rPr>
              <a:t>mềm</a:t>
            </a:r>
            <a:endParaRPr lang="en-US" dirty="0">
              <a:solidFill>
                <a:srgbClr val="000000"/>
              </a:solidFill>
            </a:endParaRPr>
          </a:p>
        </p:txBody>
      </p:sp>
      <p:sp>
        <p:nvSpPr>
          <p:cNvPr id="6" name="Rectangle 5">
            <a:extLst>
              <a:ext uri="{FF2B5EF4-FFF2-40B4-BE49-F238E27FC236}">
                <a16:creationId xmlns:a16="http://schemas.microsoft.com/office/drawing/2014/main" id="{7110A364-92E4-47E0-804D-ECA7226C1ADF}"/>
              </a:ext>
            </a:extLst>
          </p:cNvPr>
          <p:cNvSpPr/>
          <p:nvPr/>
        </p:nvSpPr>
        <p:spPr>
          <a:xfrm>
            <a:off x="3893786" y="3797300"/>
            <a:ext cx="4364977" cy="923330"/>
          </a:xfrm>
          <a:prstGeom prst="rect">
            <a:avLst/>
          </a:prstGeom>
          <a:noFill/>
        </p:spPr>
        <p:txBody>
          <a:bodyPr wrap="square" lIns="91440" tIns="45720" rIns="91440" bIns="45720">
            <a:spAutoFit/>
          </a:bodyPr>
          <a:lstStyle/>
          <a:p>
            <a:pPr algn="ct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Tổng</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Quan	</a:t>
            </a:r>
          </a:p>
        </p:txBody>
      </p:sp>
    </p:spTree>
    <p:extLst>
      <p:ext uri="{BB962C8B-B14F-4D97-AF65-F5344CB8AC3E}">
        <p14:creationId xmlns:p14="http://schemas.microsoft.com/office/powerpoint/2010/main" val="97983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 </a:t>
            </a:r>
            <a:r>
              <a:rPr lang="en-US" dirty="0" err="1">
                <a:solidFill>
                  <a:schemeClr val="bg1"/>
                </a:solidFill>
                <a:latin typeface="Times New Roman" panose="02020603050405020304" pitchFamily="18" charset="0"/>
                <a:cs typeface="Times New Roman" panose="02020603050405020304" pitchFamily="18" charset="0"/>
              </a:rPr>
              <a:t>Xác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vi-VN" dirty="0"/>
              <a:t>định số lượng FPs của một dự án hoàn toàn mới (Development Project FP Count)</a:t>
            </a:r>
            <a:endParaRPr lang="en-US" dirty="0"/>
          </a:p>
          <a:p>
            <a:r>
              <a:rPr lang="en-US" dirty="0"/>
              <a:t>S</a:t>
            </a:r>
            <a:r>
              <a:rPr lang="vi-VN" dirty="0"/>
              <a:t>ố lượng FPs của việc nâng cấp một dự án (Enhancement Project FP Count</a:t>
            </a:r>
            <a:endParaRPr lang="en-US" dirty="0"/>
          </a:p>
          <a:p>
            <a:r>
              <a:rPr lang="en-US" dirty="0" err="1"/>
              <a:t>Đánh</a:t>
            </a:r>
            <a:r>
              <a:rPr lang="en-US" dirty="0"/>
              <a:t> </a:t>
            </a:r>
            <a:r>
              <a:rPr lang="vi-VN" dirty="0"/>
              <a:t>giá lại một dự án hoàn thành (Application FP Count).</a:t>
            </a:r>
            <a:endParaRPr lang="en-US" dirty="0"/>
          </a:p>
          <a:p>
            <a:endParaRPr lang="en-US" dirty="0"/>
          </a:p>
          <a:p>
            <a:endParaRPr lang="en-US" dirty="0"/>
          </a:p>
        </p:txBody>
      </p:sp>
    </p:spTree>
    <p:extLst>
      <p:ext uri="{BB962C8B-B14F-4D97-AF65-F5344CB8AC3E}">
        <p14:creationId xmlns:p14="http://schemas.microsoft.com/office/powerpoint/2010/main" val="287081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(standalone)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(suite)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Standalone: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462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095999" y="2798014"/>
            <a:ext cx="4800597" cy="3263612"/>
          </a:xfrm>
        </p:spPr>
        <p:txBody>
          <a:bodyPr>
            <a:normAutofit fontScale="85000" lnSpcReduction="10000"/>
          </a:bodyPr>
          <a:lstStyle/>
          <a:p>
            <a:r>
              <a:rPr lang="vi-VN" dirty="0"/>
              <a:t>Giả sử chúng ta cần xây dựng một ứng dụng “đơn giản” nhằm quản lý điểm cho sinh viên, đồng thời khi có yêu cầu, ứng dụng sẽ in ra kết quả thi và gửi đến gia đình sinh viên đó</a:t>
            </a:r>
            <a:r>
              <a:rPr lang="en-US" dirty="0"/>
              <a:t>.</a:t>
            </a:r>
          </a:p>
          <a:p>
            <a:r>
              <a:rPr lang="vi-VN" dirty="0"/>
              <a:t>Như vậy về mặt CSDL ta sẽ có như sau:</a:t>
            </a:r>
            <a:endParaRPr lang="en-US" dirty="0"/>
          </a:p>
          <a:p>
            <a:pPr lvl="1"/>
            <a:r>
              <a:rPr lang="vi-VN" dirty="0"/>
              <a:t>SinhVien(MaSV, HoTen, MaLop)</a:t>
            </a:r>
            <a:endParaRPr lang="en-US" dirty="0"/>
          </a:p>
          <a:p>
            <a:pPr lvl="1"/>
            <a:r>
              <a:rPr lang="vi-VN" dirty="0"/>
              <a:t>MonHoc(MaMH, TenMH, SoTinChi)</a:t>
            </a:r>
            <a:endParaRPr lang="en-US" dirty="0"/>
          </a:p>
          <a:p>
            <a:pPr lvl="1"/>
            <a:r>
              <a:rPr lang="vi-VN" dirty="0"/>
              <a:t>KetQua(MaSV, MaMH, Diem)</a:t>
            </a:r>
            <a:endParaRPr lang="en-US" dirty="0"/>
          </a:p>
          <a:p>
            <a:endParaRPr lang="en-US" dirty="0">
              <a:latin typeface="Times New Roman" panose="02020603050405020304" pitchFamily="18" charset="0"/>
              <a:cs typeface="Times New Roman" panose="02020603050405020304" pitchFamily="18" charset="0"/>
            </a:endParaRPr>
          </a:p>
        </p:txBody>
      </p:sp>
      <p:pic>
        <p:nvPicPr>
          <p:cNvPr id="1026" name="Picture 18" descr="Boundary">
            <a:extLst>
              <a:ext uri="{FF2B5EF4-FFF2-40B4-BE49-F238E27FC236}">
                <a16:creationId xmlns:a16="http://schemas.microsoft.com/office/drawing/2014/main" id="{CBB94397-1BBF-4239-B5E6-3D494AA76CF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 y="2910625"/>
            <a:ext cx="5133975" cy="31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66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fontScale="90000"/>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III.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b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606861" y="2612256"/>
            <a:ext cx="4934389" cy="4245744"/>
          </a:xfrm>
        </p:spPr>
        <p:txBody>
          <a:bodyPr>
            <a:normAutofit fontScale="62500" lnSpcReduction="20000"/>
          </a:bodyPr>
          <a:lstStyle/>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a:t>
            </a:r>
            <a:r>
              <a:rPr lang="en-US" sz="2400" dirty="0">
                <a:latin typeface="Times New Roman" panose="02020603050405020304" pitchFamily="18" charset="0"/>
                <a:cs typeface="Times New Roman" panose="02020603050405020304" pitchFamily="18" charset="0"/>
              </a:rPr>
              <a:t> (External Input):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EO</a:t>
            </a:r>
            <a:r>
              <a:rPr lang="en-US" sz="2400" dirty="0">
                <a:latin typeface="Times New Roman" panose="02020603050405020304" pitchFamily="18" charset="0"/>
                <a:cs typeface="Times New Roman" panose="02020603050405020304" pitchFamily="18" charset="0"/>
              </a:rPr>
              <a:t> (External Output):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EQ</a:t>
            </a:r>
            <a:r>
              <a:rPr lang="en-US" sz="2400" dirty="0">
                <a:latin typeface="Times New Roman" panose="02020603050405020304" pitchFamily="18" charset="0"/>
                <a:cs typeface="Times New Roman" panose="02020603050405020304" pitchFamily="18" charset="0"/>
              </a:rPr>
              <a:t> (External Inquiry): Thao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ILF hay EIF (Input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chuột</a:t>
            </a:r>
            <a:r>
              <a:rPr lang="en-US" sz="2400" dirty="0">
                <a:latin typeface="Times New Roman" panose="02020603050405020304" pitchFamily="18" charset="0"/>
                <a:cs typeface="Times New Roman" panose="02020603050405020304" pitchFamily="18" charset="0"/>
              </a:rPr>
              <a:t>, Output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ILF</a:t>
            </a:r>
            <a:r>
              <a:rPr lang="en-US" sz="2400" dirty="0">
                <a:latin typeface="Times New Roman" panose="02020603050405020304" pitchFamily="18" charset="0"/>
                <a:cs typeface="Times New Roman" panose="02020603050405020304" pitchFamily="18" charset="0"/>
              </a:rPr>
              <a:t> (Internal Logical File):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EIF</a:t>
            </a:r>
            <a:r>
              <a:rPr lang="en-US" sz="2400" dirty="0">
                <a:latin typeface="Times New Roman" panose="02020603050405020304" pitchFamily="18" charset="0"/>
                <a:cs typeface="Times New Roman" panose="02020603050405020304" pitchFamily="18" charset="0"/>
              </a:rPr>
              <a:t> (External Interface Files):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boundary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196BE6A8-91B2-4C58-A4B7-80E323630AA6}"/>
              </a:ext>
            </a:extLst>
          </p:cNvPr>
          <p:cNvPicPr>
            <a:picLocks noChangeAspect="1"/>
          </p:cNvPicPr>
          <p:nvPr/>
        </p:nvPicPr>
        <p:blipFill>
          <a:blip r:embed="rId3"/>
          <a:stretch>
            <a:fillRect/>
          </a:stretch>
        </p:blipFill>
        <p:spPr>
          <a:xfrm>
            <a:off x="126609" y="2743751"/>
            <a:ext cx="6480252" cy="3629617"/>
          </a:xfrm>
          <a:prstGeom prst="rect">
            <a:avLst/>
          </a:prstGeom>
        </p:spPr>
      </p:pic>
    </p:spTree>
    <p:extLst>
      <p:ext uri="{BB962C8B-B14F-4D97-AF65-F5344CB8AC3E}">
        <p14:creationId xmlns:p14="http://schemas.microsoft.com/office/powerpoint/2010/main" val="288135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latin typeface="Times New Roman" panose="02020603050405020304" pitchFamily="18"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DA92E20C-004B-442D-ADC8-6247127F4832}"/>
              </a:ext>
            </a:extLst>
          </p:cNvPr>
          <p:cNvPicPr>
            <a:picLocks noGrp="1" noChangeAspect="1"/>
          </p:cNvPicPr>
          <p:nvPr>
            <p:ph idx="1"/>
          </p:nvPr>
        </p:nvPicPr>
        <p:blipFill>
          <a:blip r:embed="rId3"/>
          <a:stretch>
            <a:fillRect/>
          </a:stretch>
        </p:blipFill>
        <p:spPr>
          <a:xfrm>
            <a:off x="2082661" y="2443204"/>
            <a:ext cx="7305772" cy="4257591"/>
          </a:xfrm>
          <a:prstGeom prst="rect">
            <a:avLst/>
          </a:prstGeom>
        </p:spPr>
      </p:pic>
    </p:spTree>
    <p:extLst>
      <p:ext uri="{BB962C8B-B14F-4D97-AF65-F5344CB8AC3E}">
        <p14:creationId xmlns:p14="http://schemas.microsoft.com/office/powerpoint/2010/main" val="318332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latin typeface="Times New Roman" panose="02020603050405020304" pitchFamily="18"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7E1E3CE-184F-4D4F-8156-DFC2B564D30E}"/>
              </a:ext>
            </a:extLst>
          </p:cNvPr>
          <p:cNvSpPr>
            <a:spLocks noGrp="1"/>
          </p:cNvSpPr>
          <p:nvPr>
            <p:ph idx="1"/>
          </p:nvPr>
        </p:nvSpPr>
        <p:spPr>
          <a:xfrm>
            <a:off x="6910286" y="2822658"/>
            <a:ext cx="4797082" cy="3318936"/>
          </a:xfrm>
        </p:spPr>
        <p:txBody>
          <a:bodyPr>
            <a:normAutofit fontScale="92500"/>
          </a:bodyPr>
          <a:lstStyle/>
          <a:p>
            <a:r>
              <a:rPr lang="vi-VN" dirty="0"/>
              <a:t>Tiến trình căn bản (element process) là một xử lý đơn vị đối với người dùng (có nghĩa với họ). Ví dụ, người dùng yêu cầu chức năng thêm một sinh viên với mô tả là một sinh viên có mã số sinh viên, họ tên sinh viên… thì tiến trình căn bản chính là “thêm một sinh viên” chứ không phải là thêm một họ tên, mã số sinh viên…</a:t>
            </a:r>
            <a:endParaRPr lang="en-US" dirty="0"/>
          </a:p>
          <a:p>
            <a:endParaRPr lang="en-US" dirty="0"/>
          </a:p>
        </p:txBody>
      </p:sp>
      <p:pic>
        <p:nvPicPr>
          <p:cNvPr id="2050" name="Picture 17" descr="UFPs figure">
            <a:extLst>
              <a:ext uri="{FF2B5EF4-FFF2-40B4-BE49-F238E27FC236}">
                <a16:creationId xmlns:a16="http://schemas.microsoft.com/office/drawing/2014/main" id="{CF9C27F8-30D8-42EE-8719-BE809D41CD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93" y="2777151"/>
            <a:ext cx="61341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44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462826" y="3348507"/>
            <a:ext cx="9601196" cy="2446986"/>
          </a:xfrm>
        </p:spPr>
        <p:txBody>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spTree>
    <p:extLst>
      <p:ext uri="{BB962C8B-B14F-4D97-AF65-F5344CB8AC3E}">
        <p14:creationId xmlns:p14="http://schemas.microsoft.com/office/powerpoint/2010/main" val="97800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2860010"/>
            <a:ext cx="3247257" cy="3513357"/>
          </a:xfrm>
        </p:spPr>
        <p:txBody>
          <a:bodyPr>
            <a:normAutofit fontScale="85000" lnSpcReduction="10000"/>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pic>
        <p:nvPicPr>
          <p:cNvPr id="8" name="Content Placeholder 3">
            <a:extLst>
              <a:ext uri="{FF2B5EF4-FFF2-40B4-BE49-F238E27FC236}">
                <a16:creationId xmlns:a16="http://schemas.microsoft.com/office/drawing/2014/main" id="{7BA75E6E-4F58-4BFE-8404-3A0A562FC522}"/>
              </a:ext>
            </a:extLst>
          </p:cNvPr>
          <p:cNvPicPr>
            <a:picLocks noChangeAspect="1"/>
          </p:cNvPicPr>
          <p:nvPr/>
        </p:nvPicPr>
        <p:blipFill>
          <a:blip r:embed="rId3"/>
          <a:stretch>
            <a:fillRect/>
          </a:stretch>
        </p:blipFill>
        <p:spPr>
          <a:xfrm>
            <a:off x="309093" y="2860010"/>
            <a:ext cx="7688687" cy="3513357"/>
          </a:xfrm>
          <a:prstGeom prst="rect">
            <a:avLst/>
          </a:prstGeom>
        </p:spPr>
      </p:pic>
    </p:spTree>
    <p:extLst>
      <p:ext uri="{BB962C8B-B14F-4D97-AF65-F5344CB8AC3E}">
        <p14:creationId xmlns:p14="http://schemas.microsoft.com/office/powerpoint/2010/main" val="376553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3184981"/>
            <a:ext cx="3247257" cy="2371758"/>
          </a:xfrm>
        </p:spPr>
        <p:txBody>
          <a:bodyPr>
            <a:normAutofit/>
          </a:bodyPr>
          <a:lstStyle/>
          <a:p>
            <a:r>
              <a:rPr lang="en-US" dirty="0" err="1"/>
              <a:t>Thêm</a:t>
            </a:r>
            <a:r>
              <a:rPr lang="en-US" dirty="0"/>
              <a:t>, </a:t>
            </a:r>
            <a:r>
              <a:rPr lang="en-US" dirty="0" err="1"/>
              <a:t>sửa</a:t>
            </a:r>
            <a:r>
              <a:rPr lang="en-US" dirty="0"/>
              <a:t> </a:t>
            </a:r>
            <a:r>
              <a:rPr lang="en-US" dirty="0" err="1"/>
              <a:t>và</a:t>
            </a:r>
            <a:r>
              <a:rPr lang="en-US" dirty="0"/>
              <a:t> </a:t>
            </a:r>
            <a:r>
              <a:rPr lang="en-US" dirty="0" err="1"/>
              <a:t>xóa</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trên</a:t>
            </a:r>
            <a:r>
              <a:rPr lang="en-US" dirty="0"/>
              <a:t> </a:t>
            </a:r>
            <a:r>
              <a:rPr lang="en-US" dirty="0" err="1"/>
              <a:t>một</a:t>
            </a:r>
            <a:r>
              <a:rPr lang="en-US" dirty="0"/>
              <a:t> ILF (internal logical file), </a:t>
            </a:r>
            <a:r>
              <a:rPr lang="en-US" dirty="0" err="1"/>
              <a:t>nó</a:t>
            </a:r>
            <a:r>
              <a:rPr lang="en-US" dirty="0"/>
              <a:t> </a:t>
            </a:r>
            <a:r>
              <a:rPr lang="en-US" dirty="0" err="1"/>
              <a:t>đại</a:t>
            </a:r>
            <a:r>
              <a:rPr lang="en-US" dirty="0"/>
              <a:t> </a:t>
            </a:r>
            <a:r>
              <a:rPr lang="en-US" dirty="0" err="1"/>
              <a:t>diện</a:t>
            </a:r>
            <a:r>
              <a:rPr lang="en-US" dirty="0"/>
              <a:t> </a:t>
            </a:r>
            <a:r>
              <a:rPr lang="en-US" dirty="0" err="1"/>
              <a:t>cho</a:t>
            </a:r>
            <a:r>
              <a:rPr lang="en-US" dirty="0"/>
              <a:t> 3 EI.</a:t>
            </a:r>
          </a:p>
          <a:p>
            <a:endParaRPr lang="en-US" dirty="0"/>
          </a:p>
        </p:txBody>
      </p:sp>
      <p:pic>
        <p:nvPicPr>
          <p:cNvPr id="9" name="Picture 8">
            <a:extLst>
              <a:ext uri="{FF2B5EF4-FFF2-40B4-BE49-F238E27FC236}">
                <a16:creationId xmlns:a16="http://schemas.microsoft.com/office/drawing/2014/main" id="{DD65BEDD-A0A6-4A61-AF62-17E7DF110E4F}"/>
              </a:ext>
            </a:extLst>
          </p:cNvPr>
          <p:cNvPicPr>
            <a:picLocks noChangeAspect="1"/>
          </p:cNvPicPr>
          <p:nvPr/>
        </p:nvPicPr>
        <p:blipFill rotWithShape="1">
          <a:blip r:embed="rId3"/>
          <a:srcRect l="34393" r="-2" b="-2"/>
          <a:stretch/>
        </p:blipFill>
        <p:spPr>
          <a:xfrm>
            <a:off x="1103590" y="2642610"/>
            <a:ext cx="6183475" cy="3858780"/>
          </a:xfrm>
          <a:prstGeom prst="rect">
            <a:avLst/>
          </a:prstGeom>
        </p:spPr>
      </p:pic>
    </p:spTree>
    <p:extLst>
      <p:ext uri="{BB962C8B-B14F-4D97-AF65-F5344CB8AC3E}">
        <p14:creationId xmlns:p14="http://schemas.microsoft.com/office/powerpoint/2010/main" val="70109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3513357"/>
          </a:xfrm>
        </p:spPr>
        <p:txBody>
          <a:bodyPr>
            <a:normAutofit fontScale="925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buFont typeface="Wingdings" panose="05000000000000000000" pitchFamily="2" charset="2"/>
              <a:buChar char="Ø"/>
            </a:pPr>
            <a:r>
              <a:rPr lang="vi-VN" dirty="0"/>
              <a:t>Mỗi DATA INPUT FIELD được tính là 1 DET</a:t>
            </a:r>
          </a:p>
          <a:p>
            <a:pPr lvl="1">
              <a:buFont typeface="Wingdings" panose="05000000000000000000" pitchFamily="2" charset="2"/>
              <a:buChar char="Ø"/>
            </a:pPr>
            <a:r>
              <a:rPr lang="vi-VN" dirty="0"/>
              <a:t>Tất cả các ERROR MESSAGE được tính là 1 DET</a:t>
            </a:r>
          </a:p>
          <a:p>
            <a:pPr lvl="1">
              <a:buFont typeface="Wingdings" panose="05000000000000000000" pitchFamily="2" charset="2"/>
              <a:buChar char="Ø"/>
            </a:pPr>
            <a:r>
              <a:rPr lang="vi-VN" dirty="0"/>
              <a:t>Tất cả các CONFIRM MESSAGE được tính là 1 DET</a:t>
            </a:r>
          </a:p>
          <a:p>
            <a:pPr lvl="1">
              <a:buFont typeface="Wingdings" panose="05000000000000000000" pitchFamily="2" charset="2"/>
              <a:buChar char="Ø"/>
            </a:pPr>
            <a:r>
              <a:rPr lang="vi-VN" dirty="0"/>
              <a:t>Mỗi BUTTON được tính là một DET.</a:t>
            </a:r>
          </a:p>
          <a:p>
            <a:pPr lvl="1">
              <a:buFont typeface="Wingdings" panose="05000000000000000000" pitchFamily="2" charset="2"/>
              <a:buChar char="Ø"/>
            </a:pPr>
            <a:r>
              <a:rPr lang="fr-FR" dirty="0" err="1"/>
              <a:t>Mỗi</a:t>
            </a:r>
            <a:r>
              <a:rPr lang="fr-FR" dirty="0"/>
              <a:t> RADIO BUTTON GROUP </a:t>
            </a:r>
            <a:r>
              <a:rPr lang="fr-FR" dirty="0" err="1"/>
              <a:t>được</a:t>
            </a:r>
            <a:r>
              <a:rPr lang="fr-FR" dirty="0"/>
              <a:t> </a:t>
            </a:r>
            <a:r>
              <a:rPr lang="fr-FR" dirty="0" err="1"/>
              <a:t>tính</a:t>
            </a:r>
            <a:r>
              <a:rPr lang="fr-FR" dirty="0"/>
              <a:t> là 1 DET</a:t>
            </a:r>
          </a:p>
          <a:p>
            <a:pPr lvl="1">
              <a:buFont typeface="Wingdings" panose="05000000000000000000" pitchFamily="2" charset="2"/>
              <a:buChar char="Ø"/>
            </a:pPr>
            <a:r>
              <a:rPr lang="vi-VN" dirty="0"/>
              <a:t>Mỗi CHECK BOX được tính là 1 DET</a:t>
            </a:r>
          </a:p>
          <a:p>
            <a:pPr lvl="1">
              <a:buFont typeface="Wingdings" panose="05000000000000000000" pitchFamily="2" charset="2"/>
              <a:buChar char="Ø"/>
            </a:pPr>
            <a:r>
              <a:rPr lang="vi-VN" dirty="0"/>
              <a:t>M</a:t>
            </a:r>
            <a:r>
              <a:rPr lang="en-US" dirty="0"/>
              <a:t>ỗ</a:t>
            </a:r>
            <a:r>
              <a:rPr lang="vi-VN" dirty="0"/>
              <a:t>i LISTBOX, DROP-DOWNLIST… được tính là 1 DET</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84255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CEMEN</a:t>
            </a:r>
          </a:p>
        </p:txBody>
      </p:sp>
      <p:graphicFrame>
        <p:nvGraphicFramePr>
          <p:cNvPr id="6" name="Table 5">
            <a:extLst>
              <a:ext uri="{FF2B5EF4-FFF2-40B4-BE49-F238E27FC236}">
                <a16:creationId xmlns:a16="http://schemas.microsoft.com/office/drawing/2014/main" id="{D7C2BAF8-D280-447B-9227-19D712CC0A2D}"/>
              </a:ext>
            </a:extLst>
          </p:cNvPr>
          <p:cNvGraphicFramePr>
            <a:graphicFrameLocks noGrp="1"/>
          </p:cNvGraphicFramePr>
          <p:nvPr>
            <p:extLst>
              <p:ext uri="{D42A27DB-BD31-4B8C-83A1-F6EECF244321}">
                <p14:modId xmlns:p14="http://schemas.microsoft.com/office/powerpoint/2010/main" val="756423909"/>
              </p:ext>
            </p:extLst>
          </p:nvPr>
        </p:nvGraphicFramePr>
        <p:xfrm>
          <a:off x="1041041" y="2609765"/>
          <a:ext cx="10109916" cy="4571166"/>
        </p:xfrm>
        <a:graphic>
          <a:graphicData uri="http://schemas.openxmlformats.org/drawingml/2006/table">
            <a:tbl>
              <a:tblPr firstRow="1" bandRow="1">
                <a:tableStyleId>{5C22544A-7EE6-4342-B048-85BDC9FD1C3A}</a:tableStyleId>
              </a:tblPr>
              <a:tblGrid>
                <a:gridCol w="3369972">
                  <a:extLst>
                    <a:ext uri="{9D8B030D-6E8A-4147-A177-3AD203B41FA5}">
                      <a16:colId xmlns:a16="http://schemas.microsoft.com/office/drawing/2014/main" val="3830449229"/>
                    </a:ext>
                  </a:extLst>
                </a:gridCol>
                <a:gridCol w="3369972">
                  <a:extLst>
                    <a:ext uri="{9D8B030D-6E8A-4147-A177-3AD203B41FA5}">
                      <a16:colId xmlns:a16="http://schemas.microsoft.com/office/drawing/2014/main" val="796606081"/>
                    </a:ext>
                  </a:extLst>
                </a:gridCol>
                <a:gridCol w="3369972">
                  <a:extLst>
                    <a:ext uri="{9D8B030D-6E8A-4147-A177-3AD203B41FA5}">
                      <a16:colId xmlns:a16="http://schemas.microsoft.com/office/drawing/2014/main" val="2508395282"/>
                    </a:ext>
                  </a:extLst>
                </a:gridCol>
              </a:tblGrid>
              <a:tr h="690990">
                <a:tc>
                  <a:txBody>
                    <a:bodyPr/>
                    <a:lstStyle/>
                    <a:p>
                      <a:pPr algn="ct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MSSV</a:t>
                      </a:r>
                    </a:p>
                  </a:txBody>
                  <a:tcPr/>
                </a:tc>
                <a:tc>
                  <a:txBody>
                    <a:bodyPr/>
                    <a:lstStyle/>
                    <a:p>
                      <a:pPr algn="ct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1921759"/>
                  </a:ext>
                </a:extLst>
              </a:tr>
              <a:tr h="646696">
                <a:tc>
                  <a:txBody>
                    <a:bodyPr/>
                    <a:lstStyle/>
                    <a:p>
                      <a:pPr algn="ct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15520665</a:t>
                      </a:r>
                    </a:p>
                  </a:txBody>
                  <a:tcPr/>
                </a:tc>
                <a:tc>
                  <a:txBody>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5257171"/>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15520571</a:t>
                      </a:r>
                    </a:p>
                  </a:txBody>
                  <a:tcPr/>
                </a:tc>
                <a:tc>
                  <a:txBody>
                    <a:bodyPr/>
                    <a:lstStyle/>
                    <a:p>
                      <a:r>
                        <a:rPr lang="en-US" dirty="0">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5904522"/>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15520934</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009711"/>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Bàng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15520032</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860499"/>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15520825</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4212437"/>
                  </a:ext>
                </a:extLst>
              </a:tr>
              <a:tr h="64669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p>
                  </a:txBody>
                  <a:tcPr/>
                </a:tc>
                <a:extLst>
                  <a:ext uri="{0D108BD9-81ED-4DB2-BD59-A6C34878D82A}">
                    <a16:rowId xmlns:a16="http://schemas.microsoft.com/office/drawing/2014/main" val="2224205274"/>
                  </a:ext>
                </a:extLst>
              </a:tr>
            </a:tbl>
          </a:graphicData>
        </a:graphic>
      </p:graphicFrame>
    </p:spTree>
    <p:extLst>
      <p:ext uri="{BB962C8B-B14F-4D97-AF65-F5344CB8AC3E}">
        <p14:creationId xmlns:p14="http://schemas.microsoft.com/office/powerpoint/2010/main" val="2086261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t>Xác</a:t>
            </a:r>
            <a:r>
              <a:rPr lang="en-US" dirty="0"/>
              <a:t> </a:t>
            </a:r>
            <a:r>
              <a:rPr lang="en-US" dirty="0" err="1"/>
              <a:t>định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cho</a:t>
            </a:r>
            <a:r>
              <a:rPr lang="en-US" dirty="0"/>
              <a:t> EI (Low, Average, High)</a:t>
            </a:r>
          </a:p>
        </p:txBody>
      </p:sp>
      <p:pic>
        <p:nvPicPr>
          <p:cNvPr id="8" name="Picture 7">
            <a:extLst>
              <a:ext uri="{FF2B5EF4-FFF2-40B4-BE49-F238E27FC236}">
                <a16:creationId xmlns:a16="http://schemas.microsoft.com/office/drawing/2014/main" id="{09C31C67-1BB8-4F1C-8F37-F9A9F5E3A4ED}"/>
              </a:ext>
            </a:extLst>
          </p:cNvPr>
          <p:cNvPicPr>
            <a:picLocks noChangeAspect="1"/>
          </p:cNvPicPr>
          <p:nvPr/>
        </p:nvPicPr>
        <p:blipFill>
          <a:blip r:embed="rId3"/>
          <a:stretch>
            <a:fillRect/>
          </a:stretch>
        </p:blipFill>
        <p:spPr>
          <a:xfrm>
            <a:off x="871536" y="3474360"/>
            <a:ext cx="10448925" cy="1854274"/>
          </a:xfrm>
          <a:prstGeom prst="rect">
            <a:avLst/>
          </a:prstGeom>
        </p:spPr>
      </p:pic>
    </p:spTree>
    <p:extLst>
      <p:ext uri="{BB962C8B-B14F-4D97-AF65-F5344CB8AC3E}">
        <p14:creationId xmlns:p14="http://schemas.microsoft.com/office/powerpoint/2010/main" val="115557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7096259" y="2815320"/>
            <a:ext cx="4187000" cy="3558047"/>
          </a:xfrm>
        </p:spPr>
        <p:txBody>
          <a:bodyPr>
            <a:normAutofit fontScale="92500" lnSpcReduction="20000"/>
          </a:bodyPr>
          <a:lstStyle/>
          <a:p>
            <a:r>
              <a:rPr lang="en-US" dirty="0" err="1"/>
              <a:t>Là</a:t>
            </a:r>
            <a:r>
              <a:rPr lang="en-US" dirty="0"/>
              <a:t> </a:t>
            </a:r>
            <a:r>
              <a:rPr lang="en-US" dirty="0" err="1"/>
              <a:t>tiến</a:t>
            </a:r>
            <a:r>
              <a:rPr lang="en-US" dirty="0"/>
              <a:t> </a:t>
            </a:r>
            <a:r>
              <a:rPr lang="en-US" dirty="0" err="1"/>
              <a:t>trình</a:t>
            </a:r>
            <a:r>
              <a:rPr lang="en-US" dirty="0"/>
              <a:t> </a:t>
            </a:r>
            <a:r>
              <a:rPr lang="en-US" dirty="0" err="1"/>
              <a:t>căn</a:t>
            </a:r>
            <a:r>
              <a:rPr lang="en-US" dirty="0"/>
              <a:t> </a:t>
            </a:r>
            <a:r>
              <a:rPr lang="en-US" dirty="0" err="1"/>
              <a:t>bản</a:t>
            </a:r>
            <a:r>
              <a:rPr lang="en-US" dirty="0"/>
              <a:t> </a:t>
            </a:r>
            <a:r>
              <a:rPr lang="en-US" dirty="0" err="1"/>
              <a:t>mà</a:t>
            </a:r>
            <a:r>
              <a:rPr lang="en-US" dirty="0"/>
              <a:t> </a:t>
            </a:r>
            <a:r>
              <a:rPr lang="en-US" dirty="0" err="1"/>
              <a:t>chiều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đi</a:t>
            </a:r>
            <a:r>
              <a:rPr lang="en-US" dirty="0"/>
              <a:t> </a:t>
            </a:r>
            <a:r>
              <a:rPr lang="en-US" dirty="0" err="1"/>
              <a:t>từ</a:t>
            </a:r>
            <a:r>
              <a:rPr lang="en-US" dirty="0"/>
              <a:t> </a:t>
            </a:r>
            <a:r>
              <a:rPr lang="en-US" dirty="0" err="1"/>
              <a:t>trong</a:t>
            </a:r>
            <a:r>
              <a:rPr lang="en-US" dirty="0"/>
              <a:t> boundary </a:t>
            </a:r>
            <a:r>
              <a:rPr lang="en-US" dirty="0" err="1"/>
              <a:t>ra</a:t>
            </a:r>
            <a:r>
              <a:rPr lang="en-US" dirty="0"/>
              <a:t> </a:t>
            </a:r>
            <a:r>
              <a:rPr lang="en-US" dirty="0" err="1"/>
              <a:t>ngoài</a:t>
            </a:r>
            <a:r>
              <a:rPr lang="en-US" dirty="0"/>
              <a:t> (</a:t>
            </a:r>
            <a:r>
              <a:rPr lang="en-US" dirty="0" err="1"/>
              <a:t>th</a:t>
            </a:r>
            <a:r>
              <a:rPr lang="vi-VN" dirty="0"/>
              <a:t>ư</a:t>
            </a:r>
            <a:r>
              <a:rPr lang="en-US" dirty="0" err="1"/>
              <a:t>ờng</a:t>
            </a:r>
            <a:r>
              <a:rPr lang="en-US" dirty="0"/>
              <a:t> </a:t>
            </a:r>
            <a:r>
              <a:rPr lang="en-US" dirty="0" err="1"/>
              <a:t>là</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lấy</a:t>
            </a:r>
            <a:r>
              <a:rPr lang="en-US" dirty="0"/>
              <a:t> </a:t>
            </a:r>
            <a:r>
              <a:rPr lang="en-US" dirty="0" err="1"/>
              <a:t>từ</a:t>
            </a:r>
            <a:r>
              <a:rPr lang="en-US" dirty="0"/>
              <a:t> ILF </a:t>
            </a:r>
            <a:r>
              <a:rPr lang="en-US" dirty="0" err="1"/>
              <a:t>hoặc</a:t>
            </a:r>
            <a:r>
              <a:rPr lang="en-US" dirty="0"/>
              <a:t> EIF, </a:t>
            </a:r>
            <a:r>
              <a:rPr lang="en-US" dirty="0" err="1"/>
              <a:t>hoặc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phép</a:t>
            </a:r>
            <a:r>
              <a:rPr lang="en-US" dirty="0"/>
              <a:t> </a:t>
            </a:r>
            <a:r>
              <a:rPr lang="en-US" dirty="0" err="1"/>
              <a:t>toán</a:t>
            </a:r>
            <a:r>
              <a:rPr lang="en-US" dirty="0"/>
              <a:t>)</a:t>
            </a:r>
          </a:p>
          <a:p>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lấy</a:t>
            </a:r>
            <a:r>
              <a:rPr lang="en-US" dirty="0"/>
              <a:t> </a:t>
            </a:r>
            <a:r>
              <a:rPr lang="en-US" dirty="0" err="1"/>
              <a:t>từ</a:t>
            </a:r>
            <a:r>
              <a:rPr lang="en-US" dirty="0"/>
              <a:t> 1 hay </a:t>
            </a:r>
            <a:r>
              <a:rPr lang="en-US" dirty="0" err="1"/>
              <a:t>nhiều</a:t>
            </a:r>
            <a:r>
              <a:rPr lang="en-US" dirty="0"/>
              <a:t> ILF </a:t>
            </a:r>
            <a:r>
              <a:rPr lang="en-US" dirty="0" err="1"/>
              <a:t>và</a:t>
            </a:r>
            <a:r>
              <a:rPr lang="en-US" dirty="0"/>
              <a:t> EIF</a:t>
            </a:r>
          </a:p>
          <a:p>
            <a:r>
              <a:rPr lang="vi-VN" dirty="0"/>
              <a:t>Thông thường các EO là bảng báo cáo (reports), các thông báo hay dữ liệu gửi tới các ứng dụng khác</a:t>
            </a:r>
            <a:r>
              <a:rPr lang="en-US" dirty="0"/>
              <a:t>.</a:t>
            </a:r>
          </a:p>
          <a:p>
            <a:endParaRPr lang="en-US" dirty="0"/>
          </a:p>
        </p:txBody>
      </p:sp>
      <p:pic>
        <p:nvPicPr>
          <p:cNvPr id="9" name="Content Placeholder 4">
            <a:extLst>
              <a:ext uri="{FF2B5EF4-FFF2-40B4-BE49-F238E27FC236}">
                <a16:creationId xmlns:a16="http://schemas.microsoft.com/office/drawing/2014/main" id="{EC673351-FA93-4CC0-9C15-49799BE8F87A}"/>
              </a:ext>
            </a:extLst>
          </p:cNvPr>
          <p:cNvPicPr>
            <a:picLocks noChangeAspect="1"/>
          </p:cNvPicPr>
          <p:nvPr/>
        </p:nvPicPr>
        <p:blipFill rotWithShape="1">
          <a:blip r:embed="rId3"/>
          <a:srcRect r="6636" b="2"/>
          <a:stretch/>
        </p:blipFill>
        <p:spPr>
          <a:xfrm>
            <a:off x="908741" y="2642610"/>
            <a:ext cx="5278777" cy="3858780"/>
          </a:xfrm>
          <a:prstGeom prst="rect">
            <a:avLst/>
          </a:prstGeom>
        </p:spPr>
      </p:pic>
    </p:spTree>
    <p:extLst>
      <p:ext uri="{BB962C8B-B14F-4D97-AF65-F5344CB8AC3E}">
        <p14:creationId xmlns:p14="http://schemas.microsoft.com/office/powerpoint/2010/main" val="94989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291397" y="2714713"/>
            <a:ext cx="9609204" cy="3714573"/>
          </a:xfrm>
        </p:spPr>
        <p:txBody>
          <a:bodyPr>
            <a:normAutofit fontScale="77500" lnSpcReduction="20000"/>
          </a:bodyPr>
          <a:lstStyle/>
          <a:p>
            <a:r>
              <a:rPr lang="vi-VN" dirty="0"/>
              <a:t>Hoàn toàn tương tự như cách xác định FP cho EI. </a:t>
            </a:r>
            <a:endParaRPr lang="en-US" dirty="0"/>
          </a:p>
          <a:p>
            <a:pPr lvl="0"/>
            <a:r>
              <a:rPr lang="vi-VN" dirty="0"/>
              <a:t>Xác định các EO có trong dự án.</a:t>
            </a:r>
            <a:endParaRPr lang="en-US" dirty="0"/>
          </a:p>
          <a:p>
            <a:pPr lvl="0"/>
            <a:r>
              <a:rPr lang="vi-VN" dirty="0"/>
              <a:t>Tính FTRs và DETs cho mỗi EI để suy ra độ phức tạp và số lượng FPs tương ứng. Trong đó số lượng DET được xác định như sau: </a:t>
            </a:r>
            <a:endParaRPr lang="en-US" dirty="0"/>
          </a:p>
          <a:p>
            <a:pPr lvl="0"/>
            <a:r>
              <a:rPr lang="vi-VN" dirty="0"/>
              <a:t>Mỗi cột dữ liệu đọc được từ ILF, EIF được tính là 1 DET.</a:t>
            </a:r>
            <a:endParaRPr lang="en-US" dirty="0"/>
          </a:p>
          <a:p>
            <a:pPr lvl="0"/>
            <a:r>
              <a:rPr lang="vi-VN" dirty="0"/>
              <a:t>Mỗi dữ liệu phát sinh (derived data) được tính là 1 DET.</a:t>
            </a:r>
            <a:endParaRPr lang="en-US" dirty="0"/>
          </a:p>
          <a:p>
            <a:pPr lvl="0"/>
            <a:r>
              <a:rPr lang="vi-VN" dirty="0"/>
              <a:t>Các error message được tính là 1 DET.</a:t>
            </a:r>
            <a:endParaRPr lang="en-US" dirty="0"/>
          </a:p>
          <a:p>
            <a:pPr lvl="0"/>
            <a:r>
              <a:rPr lang="vi-VN" dirty="0"/>
              <a:t>Các Confirm message được tính là 1 DET</a:t>
            </a:r>
            <a:endParaRPr lang="en-US" dirty="0"/>
          </a:p>
          <a:p>
            <a:pPr lvl="0"/>
            <a:r>
              <a:rPr lang="vi-VN" dirty="0"/>
              <a:t>KHÔNG TÍNH tiêu đề (heading) của cột, ngày tháng ngày lập báo cáo. Chỉ tính ngày tháng là một DET nếu nó là dữ liệu có ý nghĩa trong kinh doanh (như lập hóa đơn, ngày đăng ký…</a:t>
            </a:r>
            <a:endParaRPr lang="en-US" dirty="0"/>
          </a:p>
          <a:p>
            <a:endParaRPr lang="en-US" dirty="0"/>
          </a:p>
        </p:txBody>
      </p:sp>
    </p:spTree>
    <p:extLst>
      <p:ext uri="{BB962C8B-B14F-4D97-AF65-F5344CB8AC3E}">
        <p14:creationId xmlns:p14="http://schemas.microsoft.com/office/powerpoint/2010/main" val="4121301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t>Xác</a:t>
            </a:r>
            <a:r>
              <a:rPr lang="en-US" dirty="0"/>
              <a:t> </a:t>
            </a:r>
            <a:r>
              <a:rPr lang="en-US" dirty="0" err="1"/>
              <a:t>định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cho</a:t>
            </a:r>
            <a:r>
              <a:rPr lang="en-US" dirty="0"/>
              <a:t> EO (Low, Average, High)</a:t>
            </a:r>
          </a:p>
        </p:txBody>
      </p:sp>
      <p:pic>
        <p:nvPicPr>
          <p:cNvPr id="9" name="Content Placeholder 3">
            <a:extLst>
              <a:ext uri="{FF2B5EF4-FFF2-40B4-BE49-F238E27FC236}">
                <a16:creationId xmlns:a16="http://schemas.microsoft.com/office/drawing/2014/main" id="{012BF284-E026-4BD6-B023-AF7ACDFD433C}"/>
              </a:ext>
            </a:extLst>
          </p:cNvPr>
          <p:cNvPicPr>
            <a:picLocks noChangeAspect="1"/>
          </p:cNvPicPr>
          <p:nvPr/>
        </p:nvPicPr>
        <p:blipFill>
          <a:blip r:embed="rId3"/>
          <a:stretch>
            <a:fillRect/>
          </a:stretch>
        </p:blipFill>
        <p:spPr>
          <a:xfrm>
            <a:off x="1266389" y="4121001"/>
            <a:ext cx="9601200" cy="1715437"/>
          </a:xfrm>
          <a:prstGeom prst="rect">
            <a:avLst/>
          </a:prstGeom>
        </p:spPr>
      </p:pic>
    </p:spTree>
    <p:extLst>
      <p:ext uri="{BB962C8B-B14F-4D97-AF65-F5344CB8AC3E}">
        <p14:creationId xmlns:p14="http://schemas.microsoft.com/office/powerpoint/2010/main" val="3889471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pic>
        <p:nvPicPr>
          <p:cNvPr id="10" name="Content Placeholder 3">
            <a:extLst>
              <a:ext uri="{FF2B5EF4-FFF2-40B4-BE49-F238E27FC236}">
                <a16:creationId xmlns:a16="http://schemas.microsoft.com/office/drawing/2014/main" id="{BC445526-72E5-43F1-91F0-28006665865A}"/>
              </a:ext>
            </a:extLst>
          </p:cNvPr>
          <p:cNvPicPr>
            <a:picLocks noGrp="1" noChangeAspect="1"/>
          </p:cNvPicPr>
          <p:nvPr>
            <p:ph idx="1"/>
          </p:nvPr>
        </p:nvPicPr>
        <p:blipFill>
          <a:blip r:embed="rId3"/>
          <a:stretch>
            <a:fillRect/>
          </a:stretch>
        </p:blipFill>
        <p:spPr>
          <a:xfrm>
            <a:off x="1494666" y="2823719"/>
            <a:ext cx="9202665" cy="3317875"/>
          </a:xfrm>
          <a:prstGeom prst="rect">
            <a:avLst/>
          </a:prstGeom>
        </p:spPr>
      </p:pic>
    </p:spTree>
    <p:extLst>
      <p:ext uri="{BB962C8B-B14F-4D97-AF65-F5344CB8AC3E}">
        <p14:creationId xmlns:p14="http://schemas.microsoft.com/office/powerpoint/2010/main" val="2238054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940055" y="2912532"/>
            <a:ext cx="9601196" cy="3318936"/>
          </a:xfrm>
        </p:spPr>
        <p:txBody>
          <a:bodyPr/>
          <a:lstStyle/>
          <a:p>
            <a:r>
              <a:rPr lang="en-US" dirty="0" err="1"/>
              <a:t>Gồm</a:t>
            </a:r>
            <a:r>
              <a:rPr lang="en-US" dirty="0"/>
              <a:t> 2 </a:t>
            </a:r>
            <a:r>
              <a:rPr lang="en-US" dirty="0" err="1"/>
              <a:t>chiều</a:t>
            </a:r>
            <a:r>
              <a:rPr lang="en-US" dirty="0"/>
              <a:t> Input </a:t>
            </a:r>
            <a:r>
              <a:rPr lang="en-US" dirty="0" err="1"/>
              <a:t>và</a:t>
            </a:r>
            <a:r>
              <a:rPr lang="en-US" dirty="0"/>
              <a:t> Output. </a:t>
            </a:r>
            <a:r>
              <a:rPr lang="en-US" dirty="0" err="1"/>
              <a:t>Trong</a:t>
            </a:r>
            <a:r>
              <a:rPr lang="en-US" dirty="0"/>
              <a:t> </a:t>
            </a:r>
            <a:r>
              <a:rPr lang="en-US" dirty="0" err="1"/>
              <a:t>đó</a:t>
            </a:r>
            <a:r>
              <a:rPr lang="en-US" dirty="0"/>
              <a:t>:</a:t>
            </a:r>
          </a:p>
          <a:p>
            <a:pPr lvl="1">
              <a:buFont typeface="Wingdings" panose="05000000000000000000" pitchFamily="2" charset="2"/>
              <a:buChar char="Ø"/>
            </a:pPr>
            <a:r>
              <a:rPr lang="en-US" dirty="0"/>
              <a:t>Input </a:t>
            </a:r>
            <a:r>
              <a:rPr lang="en-US" dirty="0" err="1"/>
              <a:t>không</a:t>
            </a:r>
            <a:r>
              <a:rPr lang="en-US" dirty="0"/>
              <a:t> </a:t>
            </a:r>
            <a:r>
              <a:rPr lang="en-US" dirty="0" err="1"/>
              <a:t>cập</a:t>
            </a:r>
            <a:r>
              <a:rPr lang="en-US" dirty="0"/>
              <a:t> </a:t>
            </a:r>
            <a:r>
              <a:rPr lang="en-US" dirty="0" err="1"/>
              <a:t>nhật</a:t>
            </a:r>
            <a:r>
              <a:rPr lang="en-US" dirty="0"/>
              <a:t> </a:t>
            </a:r>
            <a:r>
              <a:rPr lang="en-US" dirty="0" err="1"/>
              <a:t>hoặc</a:t>
            </a:r>
            <a:r>
              <a:rPr lang="en-US" dirty="0"/>
              <a:t> </a:t>
            </a:r>
            <a:r>
              <a:rPr lang="en-US" dirty="0" err="1"/>
              <a:t>duy</a:t>
            </a:r>
            <a:r>
              <a:rPr lang="en-US" dirty="0"/>
              <a:t> </a:t>
            </a:r>
            <a:r>
              <a:rPr lang="en-US" dirty="0" err="1"/>
              <a:t>trì</a:t>
            </a:r>
            <a:r>
              <a:rPr lang="en-US" dirty="0"/>
              <a:t> </a:t>
            </a:r>
            <a:r>
              <a:rPr lang="en-US" dirty="0" err="1"/>
              <a:t>dữ</a:t>
            </a:r>
            <a:r>
              <a:rPr lang="en-US" dirty="0"/>
              <a:t> </a:t>
            </a:r>
            <a:r>
              <a:rPr lang="en-US" dirty="0" err="1"/>
              <a:t>liệu</a:t>
            </a:r>
            <a:endParaRPr lang="en-US" dirty="0"/>
          </a:p>
          <a:p>
            <a:pPr lvl="1">
              <a:buFont typeface="Wingdings" panose="05000000000000000000" pitchFamily="2" charset="2"/>
              <a:buChar char="Ø"/>
            </a:pPr>
            <a:r>
              <a:rPr lang="en-US" dirty="0"/>
              <a:t>Output </a:t>
            </a:r>
            <a:r>
              <a:rPr lang="en-US" dirty="0" err="1"/>
              <a:t>không</a:t>
            </a:r>
            <a:r>
              <a:rPr lang="en-US" dirty="0"/>
              <a:t> </a:t>
            </a:r>
            <a:r>
              <a:rPr lang="en-US" dirty="0" err="1"/>
              <a:t>chứa</a:t>
            </a:r>
            <a:r>
              <a:rPr lang="en-US" dirty="0"/>
              <a:t> </a:t>
            </a:r>
            <a:r>
              <a:rPr lang="en-US" dirty="0" err="1"/>
              <a:t>các</a:t>
            </a:r>
            <a:r>
              <a:rPr lang="en-US" dirty="0"/>
              <a:t> contain derived data (</a:t>
            </a:r>
            <a:r>
              <a:rPr lang="en-US" dirty="0" err="1"/>
              <a:t>kết</a:t>
            </a:r>
            <a:r>
              <a:rPr lang="en-US" dirty="0"/>
              <a:t> </a:t>
            </a:r>
            <a:r>
              <a:rPr lang="en-US" dirty="0" err="1"/>
              <a:t>quả</a:t>
            </a:r>
            <a:r>
              <a:rPr lang="en-US" dirty="0"/>
              <a:t> đ</a:t>
            </a:r>
            <a:r>
              <a:rPr lang="vi-VN" dirty="0"/>
              <a:t>ư</a:t>
            </a:r>
            <a:r>
              <a:rPr lang="en-US" dirty="0" err="1"/>
              <a:t>ợc</a:t>
            </a:r>
            <a:r>
              <a:rPr lang="en-US" dirty="0"/>
              <a:t> </a:t>
            </a:r>
            <a:r>
              <a:rPr lang="en-US" dirty="0" err="1"/>
              <a:t>phát</a:t>
            </a:r>
            <a:r>
              <a:rPr lang="en-US" dirty="0"/>
              <a:t> </a:t>
            </a:r>
            <a:r>
              <a:rPr lang="en-US" dirty="0" err="1"/>
              <a:t>sinh</a:t>
            </a:r>
            <a:r>
              <a:rPr lang="en-US" dirty="0"/>
              <a:t> </a:t>
            </a:r>
            <a:r>
              <a:rPr lang="en-US" dirty="0" err="1"/>
              <a:t>từ</a:t>
            </a:r>
            <a:r>
              <a:rPr lang="en-US" dirty="0"/>
              <a:t> </a:t>
            </a:r>
            <a:r>
              <a:rPr lang="en-US" dirty="0" err="1"/>
              <a:t>các</a:t>
            </a:r>
            <a:r>
              <a:rPr lang="en-US" dirty="0"/>
              <a:t> </a:t>
            </a:r>
            <a:r>
              <a:rPr lang="en-US" dirty="0" err="1"/>
              <a:t>phép</a:t>
            </a:r>
            <a:r>
              <a:rPr lang="en-US" dirty="0"/>
              <a:t> </a:t>
            </a:r>
            <a:r>
              <a:rPr lang="en-US" dirty="0" err="1"/>
              <a:t>toán</a:t>
            </a:r>
            <a:r>
              <a:rPr lang="en-US" dirty="0"/>
              <a:t>)</a:t>
            </a:r>
          </a:p>
          <a:p>
            <a:endParaRPr lang="en-US" dirty="0"/>
          </a:p>
        </p:txBody>
      </p:sp>
    </p:spTree>
    <p:extLst>
      <p:ext uri="{BB962C8B-B14F-4D97-AF65-F5344CB8AC3E}">
        <p14:creationId xmlns:p14="http://schemas.microsoft.com/office/powerpoint/2010/main" val="2576845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940055" y="2912532"/>
            <a:ext cx="9601196" cy="1337735"/>
          </a:xfrm>
        </p:spPr>
        <p:txBody>
          <a:bodyPr/>
          <a:lstStyle/>
          <a:p>
            <a:r>
              <a:rPr lang="en-US" dirty="0"/>
              <a:t>Chia </a:t>
            </a:r>
            <a:r>
              <a:rPr lang="en-US" dirty="0" err="1"/>
              <a:t>tỉ</a:t>
            </a:r>
            <a:r>
              <a:rPr lang="en-US" dirty="0"/>
              <a:t> </a:t>
            </a:r>
            <a:r>
              <a:rPr lang="en-US" dirty="0" err="1"/>
              <a:t>lệ</a:t>
            </a:r>
            <a:r>
              <a:rPr lang="en-US" dirty="0"/>
              <a:t> (</a:t>
            </a:r>
            <a:r>
              <a:rPr lang="en-US" b="1" dirty="0"/>
              <a:t>Rating</a:t>
            </a:r>
            <a:r>
              <a:rPr lang="en-US" dirty="0"/>
              <a:t>) </a:t>
            </a:r>
            <a:r>
              <a:rPr lang="en-US" dirty="0" err="1"/>
              <a:t>và</a:t>
            </a:r>
            <a:r>
              <a:rPr lang="en-US" dirty="0"/>
              <a:t> chia </a:t>
            </a:r>
            <a:r>
              <a:rPr lang="en-US" dirty="0" err="1"/>
              <a:t>điểm</a:t>
            </a:r>
            <a:r>
              <a:rPr lang="en-US" dirty="0"/>
              <a:t> (</a:t>
            </a:r>
            <a:r>
              <a:rPr lang="en-US" b="1" dirty="0"/>
              <a:t>Scored</a:t>
            </a:r>
            <a:r>
              <a:rPr lang="en-US" dirty="0"/>
              <a:t>)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b="1" dirty="0"/>
              <a:t>EI</a:t>
            </a:r>
            <a:r>
              <a:rPr lang="en-US" dirty="0"/>
              <a:t> </a:t>
            </a:r>
            <a:r>
              <a:rPr lang="en-US" dirty="0" err="1"/>
              <a:t>và</a:t>
            </a:r>
            <a:r>
              <a:rPr lang="en-US" dirty="0"/>
              <a:t> </a:t>
            </a:r>
            <a:r>
              <a:rPr lang="en-US" b="1" dirty="0"/>
              <a:t>EO</a:t>
            </a:r>
            <a:r>
              <a:rPr lang="en-US" dirty="0"/>
              <a:t>)</a:t>
            </a:r>
          </a:p>
          <a:p>
            <a:pPr lvl="1">
              <a:buFont typeface="Wingdings" panose="05000000000000000000" pitchFamily="2" charset="2"/>
              <a:buChar char="Ø"/>
            </a:pPr>
            <a:r>
              <a:rPr lang="en-US" dirty="0" err="1"/>
              <a:t>Tỉ</a:t>
            </a:r>
            <a:r>
              <a:rPr lang="en-US" dirty="0"/>
              <a:t> </a:t>
            </a:r>
            <a:r>
              <a:rPr lang="en-US" dirty="0" err="1"/>
              <a:t>lệ</a:t>
            </a:r>
            <a:r>
              <a:rPr lang="en-US" dirty="0"/>
              <a:t> </a:t>
            </a:r>
            <a:r>
              <a:rPr lang="en-US" dirty="0" err="1"/>
              <a:t>lấy</a:t>
            </a:r>
            <a:r>
              <a:rPr lang="en-US" dirty="0"/>
              <a:t> </a:t>
            </a:r>
            <a:r>
              <a:rPr lang="en-US" dirty="0" err="1"/>
              <a:t>từ</a:t>
            </a:r>
            <a:r>
              <a:rPr lang="en-US" dirty="0"/>
              <a:t> </a:t>
            </a:r>
            <a:r>
              <a:rPr lang="en-US" b="1" dirty="0"/>
              <a:t>EO</a:t>
            </a:r>
            <a:r>
              <a:rPr lang="en-US" dirty="0"/>
              <a:t>, </a:t>
            </a:r>
            <a:r>
              <a:rPr lang="en-US" dirty="0" err="1"/>
              <a:t>điểm</a:t>
            </a:r>
            <a:r>
              <a:rPr lang="en-US" dirty="0"/>
              <a:t> </a:t>
            </a:r>
            <a:r>
              <a:rPr lang="en-US" dirty="0" err="1"/>
              <a:t>lấy</a:t>
            </a:r>
            <a:r>
              <a:rPr lang="en-US" dirty="0"/>
              <a:t> </a:t>
            </a:r>
            <a:r>
              <a:rPr lang="en-US" dirty="0" err="1"/>
              <a:t>từ</a:t>
            </a:r>
            <a:r>
              <a:rPr lang="en-US" dirty="0"/>
              <a:t> </a:t>
            </a:r>
            <a:r>
              <a:rPr lang="en-US" b="1" dirty="0"/>
              <a:t>EI</a:t>
            </a:r>
            <a:r>
              <a:rPr lang="en-US" dirty="0"/>
              <a:t>.</a:t>
            </a:r>
          </a:p>
          <a:p>
            <a:pPr marL="457200" lvl="1" indent="0">
              <a:buNone/>
            </a:pPr>
            <a:endParaRPr lang="en-US" dirty="0"/>
          </a:p>
          <a:p>
            <a:endParaRPr lang="en-US" dirty="0"/>
          </a:p>
          <a:p>
            <a:endParaRPr lang="en-US" dirty="0"/>
          </a:p>
        </p:txBody>
      </p:sp>
      <p:pic>
        <p:nvPicPr>
          <p:cNvPr id="8" name="Picture 7">
            <a:extLst>
              <a:ext uri="{FF2B5EF4-FFF2-40B4-BE49-F238E27FC236}">
                <a16:creationId xmlns:a16="http://schemas.microsoft.com/office/drawing/2014/main" id="{A50308AB-66FE-4D94-809D-67F60BFDBF00}"/>
              </a:ext>
            </a:extLst>
          </p:cNvPr>
          <p:cNvPicPr>
            <a:picLocks noChangeAspect="1"/>
          </p:cNvPicPr>
          <p:nvPr/>
        </p:nvPicPr>
        <p:blipFill>
          <a:blip r:embed="rId3"/>
          <a:stretch>
            <a:fillRect/>
          </a:stretch>
        </p:blipFill>
        <p:spPr>
          <a:xfrm>
            <a:off x="948178" y="4572000"/>
            <a:ext cx="10439400" cy="1876425"/>
          </a:xfrm>
          <a:prstGeom prst="rect">
            <a:avLst/>
          </a:prstGeom>
        </p:spPr>
      </p:pic>
    </p:spTree>
    <p:extLst>
      <p:ext uri="{BB962C8B-B14F-4D97-AF65-F5344CB8AC3E}">
        <p14:creationId xmlns:p14="http://schemas.microsoft.com/office/powerpoint/2010/main" val="2792972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804420" y="2799587"/>
            <a:ext cx="3522881" cy="935286"/>
          </a:xfrm>
        </p:spPr>
        <p:txBody>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endParaRPr lang="en-US" dirty="0"/>
          </a:p>
        </p:txBody>
      </p:sp>
      <p:pic>
        <p:nvPicPr>
          <p:cNvPr id="9" name="Picture 8">
            <a:extLst>
              <a:ext uri="{FF2B5EF4-FFF2-40B4-BE49-F238E27FC236}">
                <a16:creationId xmlns:a16="http://schemas.microsoft.com/office/drawing/2014/main" id="{796B1C81-D55B-4FE8-BA7F-46377743EBB6}"/>
              </a:ext>
            </a:extLst>
          </p:cNvPr>
          <p:cNvPicPr>
            <a:picLocks noChangeAspect="1"/>
          </p:cNvPicPr>
          <p:nvPr/>
        </p:nvPicPr>
        <p:blipFill>
          <a:blip r:embed="rId3"/>
          <a:stretch>
            <a:fillRect/>
          </a:stretch>
        </p:blipFill>
        <p:spPr>
          <a:xfrm>
            <a:off x="1861623" y="3429000"/>
            <a:ext cx="8468751" cy="3196883"/>
          </a:xfrm>
          <a:prstGeom prst="rect">
            <a:avLst/>
          </a:prstGeom>
        </p:spPr>
      </p:pic>
    </p:spTree>
    <p:extLst>
      <p:ext uri="{BB962C8B-B14F-4D97-AF65-F5344CB8AC3E}">
        <p14:creationId xmlns:p14="http://schemas.microsoft.com/office/powerpoint/2010/main" val="2070157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67425" y="2448899"/>
            <a:ext cx="11539943" cy="4299631"/>
          </a:xfrm>
        </p:spPr>
        <p:txBody>
          <a:bodyPr>
            <a:normAutofit fontScale="925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r>
              <a:rPr lang="en-US" dirty="0"/>
              <a:t> Input Side</a:t>
            </a:r>
            <a:br>
              <a:rPr lang="en-US" dirty="0"/>
            </a:br>
            <a:r>
              <a:rPr lang="en-US" dirty="0"/>
              <a:t> 	Click of a the mouse</a:t>
            </a:r>
            <a:br>
              <a:rPr lang="en-US" dirty="0"/>
            </a:br>
            <a:r>
              <a:rPr lang="en-US" dirty="0"/>
              <a:t> 	Search values</a:t>
            </a:r>
            <a:br>
              <a:rPr lang="en-US" dirty="0"/>
            </a:br>
            <a:r>
              <a:rPr lang="en-US" dirty="0"/>
              <a:t> 	Action keys (command buttons)</a:t>
            </a:r>
            <a:br>
              <a:rPr lang="en-US" dirty="0"/>
            </a:br>
            <a:r>
              <a:rPr lang="en-US" dirty="0"/>
              <a:t> 	Error Messages</a:t>
            </a:r>
            <a:br>
              <a:rPr lang="en-US" dirty="0"/>
            </a:br>
            <a:r>
              <a:rPr lang="en-US" dirty="0"/>
              <a:t> 	Confirmation Messages (searching)</a:t>
            </a:r>
            <a:br>
              <a:rPr lang="en-US" dirty="0"/>
            </a:br>
            <a:r>
              <a:rPr lang="en-US" dirty="0"/>
              <a:t> 	Clicking on the an action key</a:t>
            </a:r>
            <a:br>
              <a:rPr lang="en-US" dirty="0"/>
            </a:br>
            <a:r>
              <a:rPr lang="en-US" dirty="0"/>
              <a:t> 	Scrolling</a:t>
            </a:r>
            <a:br>
              <a:rPr lang="en-US" dirty="0"/>
            </a:br>
            <a:r>
              <a:rPr lang="en-US" dirty="0"/>
              <a:t> 	Recursive fields are counted only once.</a:t>
            </a:r>
          </a:p>
          <a:p>
            <a:pPr lvl="1"/>
            <a:r>
              <a:rPr lang="en-US" dirty="0"/>
              <a:t>Outside</a:t>
            </a:r>
            <a:br>
              <a:rPr lang="en-US" dirty="0"/>
            </a:br>
            <a:r>
              <a:rPr lang="en-US" dirty="0"/>
              <a:t> 	Values read from an internal logical file or external interface file</a:t>
            </a:r>
            <a:br>
              <a:rPr lang="en-US" dirty="0"/>
            </a:br>
            <a:r>
              <a:rPr lang="en-US" dirty="0"/>
              <a:t>	Color or Font changes on the screen</a:t>
            </a:r>
            <a:br>
              <a:rPr lang="en-US" dirty="0"/>
            </a:br>
            <a:r>
              <a:rPr lang="en-US" dirty="0"/>
              <a:t> 	Error Messages</a:t>
            </a:r>
            <a:br>
              <a:rPr lang="en-US" dirty="0"/>
            </a:br>
            <a:r>
              <a:rPr lang="en-US" dirty="0"/>
              <a:t> 	Confirmation Messages</a:t>
            </a:r>
            <a:br>
              <a:rPr lang="en-US" dirty="0"/>
            </a:br>
            <a:r>
              <a:rPr lang="en-US" dirty="0"/>
              <a:t> 	Recursive fields are counted only once</a:t>
            </a:r>
          </a:p>
        </p:txBody>
      </p:sp>
    </p:spTree>
    <p:extLst>
      <p:ext uri="{BB962C8B-B14F-4D97-AF65-F5344CB8AC3E}">
        <p14:creationId xmlns:p14="http://schemas.microsoft.com/office/powerpoint/2010/main" val="33512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491801" y="3429000"/>
            <a:ext cx="9208395" cy="1659700"/>
          </a:xfrm>
        </p:spPr>
        <p:txBody>
          <a:bodyPr>
            <a:normAutofit/>
          </a:bodyPr>
          <a:lstStyle/>
          <a:p>
            <a:r>
              <a:rPr lang="en-US" dirty="0" err="1"/>
              <a:t>Là</a:t>
            </a:r>
            <a:r>
              <a:rPr lang="en-US" dirty="0"/>
              <a:t> </a:t>
            </a:r>
            <a:r>
              <a:rPr lang="en-US" dirty="0" err="1"/>
              <a:t>một</a:t>
            </a:r>
            <a:r>
              <a:rPr lang="en-US" dirty="0"/>
              <a:t> </a:t>
            </a:r>
            <a:r>
              <a:rPr lang="en-US" dirty="0" err="1"/>
              <a:t>nhóm</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và</a:t>
            </a:r>
            <a:r>
              <a:rPr lang="en-US" dirty="0"/>
              <a:t> l</a:t>
            </a:r>
            <a:r>
              <a:rPr lang="vi-VN" dirty="0"/>
              <a:t>ư</a:t>
            </a:r>
            <a:r>
              <a:rPr lang="en-US" dirty="0"/>
              <a:t>u </a:t>
            </a:r>
            <a:r>
              <a:rPr lang="en-US" dirty="0" err="1"/>
              <a:t>trữ</a:t>
            </a:r>
            <a:r>
              <a:rPr lang="en-US" dirty="0"/>
              <a:t> </a:t>
            </a:r>
            <a:r>
              <a:rPr lang="en-US" dirty="0" err="1"/>
              <a:t>bên</a:t>
            </a:r>
            <a:r>
              <a:rPr lang="en-US" dirty="0"/>
              <a:t> </a:t>
            </a:r>
            <a:r>
              <a:rPr lang="en-US" dirty="0" err="1"/>
              <a:t>trong</a:t>
            </a:r>
            <a:r>
              <a:rPr lang="en-US" dirty="0"/>
              <a:t> </a:t>
            </a:r>
            <a:r>
              <a:rPr lang="en-US" dirty="0" err="1"/>
              <a:t>hệ</a:t>
            </a:r>
            <a:r>
              <a:rPr lang="en-US" dirty="0"/>
              <a:t> </a:t>
            </a:r>
            <a:r>
              <a:rPr lang="en-US" dirty="0" err="1"/>
              <a:t>thống</a:t>
            </a:r>
            <a:r>
              <a:rPr lang="en-US" dirty="0"/>
              <a:t> (inside </a:t>
            </a:r>
            <a:r>
              <a:rPr lang="en-US" dirty="0" err="1"/>
              <a:t>boudary</a:t>
            </a:r>
            <a:r>
              <a:rPr lang="en-US" dirty="0"/>
              <a:t>), </a:t>
            </a:r>
            <a:r>
              <a:rPr lang="en-US" dirty="0" err="1"/>
              <a:t>nó</a:t>
            </a:r>
            <a:r>
              <a:rPr lang="en-US" dirty="0"/>
              <a:t> đ</a:t>
            </a:r>
            <a:r>
              <a:rPr lang="vi-VN" dirty="0"/>
              <a:t>ư</a:t>
            </a:r>
            <a:r>
              <a:rPr lang="en-US" dirty="0" err="1"/>
              <a:t>ợc</a:t>
            </a:r>
            <a:r>
              <a:rPr lang="en-US" dirty="0"/>
              <a:t> l</a:t>
            </a:r>
            <a:r>
              <a:rPr lang="vi-VN" dirty="0"/>
              <a:t>ư</a:t>
            </a:r>
            <a:r>
              <a:rPr lang="en-US" dirty="0"/>
              <a:t>u d</a:t>
            </a:r>
            <a:r>
              <a:rPr lang="vi-VN" dirty="0"/>
              <a:t>ư</a:t>
            </a:r>
            <a:r>
              <a:rPr lang="en-US" dirty="0" err="1"/>
              <a:t>ới</a:t>
            </a:r>
            <a:r>
              <a:rPr lang="en-US" dirty="0"/>
              <a:t> </a:t>
            </a:r>
            <a:r>
              <a:rPr lang="en-US" dirty="0" err="1"/>
              <a:t>dạng</a:t>
            </a:r>
            <a:r>
              <a:rPr lang="en-US" dirty="0"/>
              <a:t> </a:t>
            </a:r>
            <a:r>
              <a:rPr lang="en-US" dirty="0" err="1"/>
              <a:t>bảng</a:t>
            </a:r>
            <a:r>
              <a:rPr lang="en-US" dirty="0"/>
              <a:t> </a:t>
            </a:r>
            <a:r>
              <a:rPr lang="en-US" dirty="0" err="1"/>
              <a:t>chứa</a:t>
            </a:r>
            <a:r>
              <a:rPr lang="en-US" dirty="0"/>
              <a:t> </a:t>
            </a:r>
            <a:r>
              <a:rPr lang="en-US" dirty="0" err="1"/>
              <a:t>trong</a:t>
            </a:r>
            <a:r>
              <a:rPr lang="en-US" dirty="0"/>
              <a:t> file.</a:t>
            </a:r>
          </a:p>
          <a:p>
            <a:r>
              <a:rPr lang="en-US" dirty="0" err="1"/>
              <a:t>Phải</a:t>
            </a:r>
            <a:r>
              <a:rPr lang="en-US" dirty="0"/>
              <a:t> </a:t>
            </a:r>
            <a:r>
              <a:rPr lang="en-US" dirty="0" err="1"/>
              <a:t>có</a:t>
            </a:r>
            <a:r>
              <a:rPr lang="en-US" dirty="0"/>
              <a:t> </a:t>
            </a:r>
            <a:r>
              <a:rPr lang="en-US" dirty="0" err="1"/>
              <a:t>ít</a:t>
            </a:r>
            <a:r>
              <a:rPr lang="en-US" dirty="0"/>
              <a:t> </a:t>
            </a:r>
            <a:r>
              <a:rPr lang="en-US" dirty="0" err="1"/>
              <a:t>nhất</a:t>
            </a:r>
            <a:r>
              <a:rPr lang="en-US" dirty="0"/>
              <a:t> 1 EQ hay EO </a:t>
            </a:r>
            <a:r>
              <a:rPr lang="en-US" dirty="0" err="1"/>
              <a:t>truy</a:t>
            </a:r>
            <a:r>
              <a:rPr lang="en-US" dirty="0"/>
              <a:t> </a:t>
            </a:r>
            <a:r>
              <a:rPr lang="en-US" dirty="0" err="1"/>
              <a:t>xuất</a:t>
            </a:r>
            <a:r>
              <a:rPr lang="en-US" dirty="0"/>
              <a:t> </a:t>
            </a:r>
            <a:r>
              <a:rPr lang="en-US" dirty="0" err="1"/>
              <a:t>tới</a:t>
            </a:r>
            <a:r>
              <a:rPr lang="en-US" dirty="0"/>
              <a:t> </a:t>
            </a:r>
            <a:r>
              <a:rPr lang="en-US" dirty="0" err="1"/>
              <a:t>nó</a:t>
            </a:r>
            <a:r>
              <a:rPr lang="en-US" dirty="0"/>
              <a:t>. </a:t>
            </a:r>
            <a:r>
              <a:rPr lang="en-US" dirty="0" err="1"/>
              <a:t>Và</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bởi</a:t>
            </a:r>
            <a:r>
              <a:rPr lang="en-US" dirty="0"/>
              <a:t> EI.</a:t>
            </a:r>
          </a:p>
          <a:p>
            <a:endParaRPr lang="en-US" dirty="0"/>
          </a:p>
        </p:txBody>
      </p:sp>
    </p:spTree>
    <p:extLst>
      <p:ext uri="{BB962C8B-B14F-4D97-AF65-F5344CB8AC3E}">
        <p14:creationId xmlns:p14="http://schemas.microsoft.com/office/powerpoint/2010/main" val="389565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1295401" y="2612256"/>
            <a:ext cx="9601196" cy="2680961"/>
          </a:xfrm>
        </p:spPr>
        <p:txBody>
          <a:bodyPr>
            <a:normAutofit/>
          </a:bodyPr>
          <a:lstStyle/>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Như vậy, nhà đầu tư sẽ mua sản phẩm phần mềm ứng dụng theo tính năng. Họ chỉ cần quan tâm đến hiệu quả cuối cùng của sản phẩm, mà không cần xác định nhà cung cấp phần mềm phải bỏ ra bao nhiêu chi phí, nguồn nhân lực, số ngày công...</a:t>
            </a:r>
            <a:endParaRPr lang="en-US" dirty="0"/>
          </a:p>
        </p:txBody>
      </p:sp>
      <p:sp>
        <p:nvSpPr>
          <p:cNvPr id="26" name="Content Placeholder 6">
            <a:extLst>
              <a:ext uri="{FF2B5EF4-FFF2-40B4-BE49-F238E27FC236}">
                <a16:creationId xmlns:a16="http://schemas.microsoft.com/office/drawing/2014/main" id="{CAB54BBA-F82D-4575-9765-4DA41FABF8F8}"/>
              </a:ext>
            </a:extLst>
          </p:cNvPr>
          <p:cNvSpPr txBox="1">
            <a:spLocks/>
          </p:cNvSpPr>
          <p:nvPr/>
        </p:nvSpPr>
        <p:spPr>
          <a:xfrm>
            <a:off x="1295401" y="5136326"/>
            <a:ext cx="9601196" cy="166651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dirty="0"/>
              <a:t>Chẳng hạn một sản phẩm phần mềm có 500 function points (FPs) thì giá của nó sẽ là giá của một FP nhân với tổng số 500 FPs được thiết kế. Trong mỗi giai đoạn xây dựng phần mềm, tùy thuộc mức độ phức tạp, quy mô, cũng sẽ có thể có những mức giá cho một FP khác nhau</a:t>
            </a:r>
            <a:endParaRPr lang="en-US" dirty="0"/>
          </a:p>
        </p:txBody>
      </p:sp>
    </p:spTree>
    <p:extLst>
      <p:ext uri="{BB962C8B-B14F-4D97-AF65-F5344CB8AC3E}">
        <p14:creationId xmlns:p14="http://schemas.microsoft.com/office/powerpoint/2010/main" val="261053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007456"/>
            <a:ext cx="9208395" cy="1220273"/>
          </a:xfrm>
        </p:spPr>
        <p:txBody>
          <a:bodyPr>
            <a:normAutofit/>
          </a:bodyPr>
          <a:lstStyle/>
          <a:p>
            <a:r>
              <a:rPr lang="en-US" dirty="0" err="1"/>
              <a:t>Xác</a:t>
            </a:r>
            <a:r>
              <a:rPr lang="en-US" dirty="0"/>
              <a:t> </a:t>
            </a:r>
            <a:r>
              <a:rPr lang="en-US" dirty="0" err="1"/>
              <a:t>định</a:t>
            </a:r>
            <a:r>
              <a:rPr lang="en-US" dirty="0"/>
              <a:t> RETs (</a:t>
            </a:r>
            <a:r>
              <a:rPr lang="en-US" dirty="0" err="1"/>
              <a:t>Các</a:t>
            </a:r>
            <a:r>
              <a:rPr lang="en-US" dirty="0"/>
              <a:t> subset of ILFs </a:t>
            </a:r>
            <a:r>
              <a:rPr lang="en-US" dirty="0" err="1"/>
              <a:t>hình</a:t>
            </a:r>
            <a:r>
              <a:rPr lang="en-US" dirty="0"/>
              <a:t> </a:t>
            </a:r>
            <a:r>
              <a:rPr lang="en-US" dirty="0" err="1"/>
              <a:t>thành</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hệ</a:t>
            </a:r>
            <a:r>
              <a:rPr lang="en-US" dirty="0"/>
              <a:t> )</a:t>
            </a:r>
          </a:p>
          <a:p>
            <a:r>
              <a:rPr lang="en-US" dirty="0" err="1"/>
              <a:t>Xác</a:t>
            </a:r>
            <a:r>
              <a:rPr lang="en-US" dirty="0"/>
              <a:t> </a:t>
            </a:r>
            <a:r>
              <a:rPr lang="en-US" dirty="0" err="1"/>
              <a:t>định</a:t>
            </a:r>
            <a:r>
              <a:rPr lang="en-US" dirty="0"/>
              <a:t> DETs: </a:t>
            </a:r>
            <a:r>
              <a:rPr lang="en-US" dirty="0" err="1"/>
              <a:t>Các</a:t>
            </a:r>
            <a:r>
              <a:rPr lang="en-US" dirty="0"/>
              <a:t> </a:t>
            </a:r>
            <a:r>
              <a:rPr lang="en-US" dirty="0" err="1"/>
              <a:t>cột</a:t>
            </a:r>
            <a:r>
              <a:rPr lang="en-US" dirty="0"/>
              <a:t> </a:t>
            </a:r>
            <a:r>
              <a:rPr lang="en-US" dirty="0" err="1"/>
              <a:t>dữ</a:t>
            </a:r>
            <a:r>
              <a:rPr lang="en-US" dirty="0"/>
              <a:t> </a:t>
            </a:r>
            <a:r>
              <a:rPr lang="en-US" dirty="0" err="1"/>
              <a:t>liệu</a:t>
            </a:r>
            <a:r>
              <a:rPr lang="en-US" dirty="0"/>
              <a:t>.</a:t>
            </a:r>
          </a:p>
          <a:p>
            <a:endParaRPr lang="en-US" dirty="0"/>
          </a:p>
        </p:txBody>
      </p:sp>
      <p:pic>
        <p:nvPicPr>
          <p:cNvPr id="8" name="Picture 7">
            <a:extLst>
              <a:ext uri="{FF2B5EF4-FFF2-40B4-BE49-F238E27FC236}">
                <a16:creationId xmlns:a16="http://schemas.microsoft.com/office/drawing/2014/main" id="{F3ED6318-8CFC-4AFB-9D38-5CF1815AE9BF}"/>
              </a:ext>
            </a:extLst>
          </p:cNvPr>
          <p:cNvPicPr>
            <a:picLocks noChangeAspect="1"/>
          </p:cNvPicPr>
          <p:nvPr/>
        </p:nvPicPr>
        <p:blipFill>
          <a:blip r:embed="rId3"/>
          <a:stretch>
            <a:fillRect/>
          </a:stretch>
        </p:blipFill>
        <p:spPr>
          <a:xfrm>
            <a:off x="866774" y="4437964"/>
            <a:ext cx="10458450" cy="2209800"/>
          </a:xfrm>
          <a:prstGeom prst="rect">
            <a:avLst/>
          </a:prstGeom>
        </p:spPr>
      </p:pic>
    </p:spTree>
    <p:extLst>
      <p:ext uri="{BB962C8B-B14F-4D97-AF65-F5344CB8AC3E}">
        <p14:creationId xmlns:p14="http://schemas.microsoft.com/office/powerpoint/2010/main" val="2124844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429000"/>
            <a:ext cx="10736831" cy="2211946"/>
          </a:xfrm>
        </p:spPr>
        <p:txBody>
          <a:bodyPr>
            <a:normAutofit/>
          </a:bodyPr>
          <a:lstStyle/>
          <a:p>
            <a:r>
              <a:rPr lang="en-US" dirty="0"/>
              <a:t>T</a:t>
            </a:r>
            <a:r>
              <a:rPr lang="vi-VN" dirty="0"/>
              <a:t>ư</a:t>
            </a:r>
            <a:r>
              <a:rPr lang="en-US" dirty="0" err="1"/>
              <a:t>ơng</a:t>
            </a:r>
            <a:r>
              <a:rPr lang="en-US" dirty="0"/>
              <a:t> </a:t>
            </a:r>
            <a:r>
              <a:rPr lang="en-US" dirty="0" err="1"/>
              <a:t>tự</a:t>
            </a:r>
            <a:r>
              <a:rPr lang="en-US" dirty="0"/>
              <a:t> </a:t>
            </a:r>
            <a:r>
              <a:rPr lang="en-US" dirty="0" err="1"/>
              <a:t>như</a:t>
            </a:r>
            <a:r>
              <a:rPr lang="en-US" dirty="0"/>
              <a:t> ILF, </a:t>
            </a:r>
            <a:r>
              <a:rPr lang="en-US" dirty="0" err="1"/>
              <a:t>tuy</a:t>
            </a:r>
            <a:r>
              <a:rPr lang="en-US" dirty="0"/>
              <a:t> </a:t>
            </a:r>
            <a:r>
              <a:rPr lang="en-US" dirty="0" err="1"/>
              <a:t>nhiên</a:t>
            </a:r>
            <a:r>
              <a:rPr lang="en-US" dirty="0"/>
              <a:t> EIF </a:t>
            </a:r>
            <a:r>
              <a:rPr lang="en-US" dirty="0" err="1"/>
              <a:t>là</a:t>
            </a:r>
            <a:r>
              <a:rPr lang="en-US" dirty="0"/>
              <a:t> </a:t>
            </a:r>
            <a:r>
              <a:rPr lang="en-US" dirty="0" err="1"/>
              <a:t>dữ</a:t>
            </a:r>
            <a:r>
              <a:rPr lang="en-US" dirty="0"/>
              <a:t> </a:t>
            </a:r>
            <a:r>
              <a:rPr lang="en-US" dirty="0" err="1"/>
              <a:t>liệu</a:t>
            </a:r>
            <a:r>
              <a:rPr lang="en-US" dirty="0"/>
              <a:t> </a:t>
            </a:r>
            <a:r>
              <a:rPr lang="en-US" dirty="0" err="1"/>
              <a:t>bên</a:t>
            </a:r>
            <a:r>
              <a:rPr lang="en-US" dirty="0"/>
              <a:t> </a:t>
            </a:r>
            <a:r>
              <a:rPr lang="en-US" dirty="0" err="1"/>
              <a:t>ngoài</a:t>
            </a:r>
            <a:r>
              <a:rPr lang="en-US" dirty="0"/>
              <a:t> boundary.</a:t>
            </a:r>
          </a:p>
          <a:p>
            <a:r>
              <a:rPr lang="en-US" dirty="0"/>
              <a:t>M</a:t>
            </a:r>
            <a:r>
              <a:rPr lang="vi-VN" dirty="0"/>
              <a:t>ột EIF này có thể là một ILF của một ứng dụng khác. </a:t>
            </a:r>
            <a:endParaRPr lang="en-US" dirty="0"/>
          </a:p>
          <a:p>
            <a:r>
              <a:rPr lang="vi-VN" dirty="0"/>
              <a:t>Thông thường EIF được cung cấp thông qua các services. Chẳng hạn như các services chứng khoán, bảng ngoại tệ, thời tiết…</a:t>
            </a:r>
            <a:endParaRPr lang="en-US" dirty="0"/>
          </a:p>
        </p:txBody>
      </p:sp>
    </p:spTree>
    <p:extLst>
      <p:ext uri="{BB962C8B-B14F-4D97-AF65-F5344CB8AC3E}">
        <p14:creationId xmlns:p14="http://schemas.microsoft.com/office/powerpoint/2010/main" val="1612450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868486"/>
            <a:ext cx="10736831" cy="589491"/>
          </a:xfrm>
        </p:spPr>
        <p:txBody>
          <a:bodyPr>
            <a:normAutofit/>
          </a:bodyPr>
          <a:lstStyle/>
          <a:p>
            <a:r>
              <a:rPr lang="en-US" dirty="0"/>
              <a:t>Thang </a:t>
            </a:r>
            <a:r>
              <a:rPr lang="en-US" dirty="0" err="1"/>
              <a:t>điểm</a:t>
            </a:r>
            <a:r>
              <a:rPr lang="en-US" dirty="0"/>
              <a:t> </a:t>
            </a:r>
            <a:r>
              <a:rPr lang="en-US" dirty="0" err="1"/>
              <a:t>cho</a:t>
            </a:r>
            <a:r>
              <a:rPr lang="en-US" dirty="0"/>
              <a:t> EIF </a:t>
            </a:r>
            <a:r>
              <a:rPr lang="en-US" dirty="0" err="1"/>
              <a:t>là</a:t>
            </a:r>
            <a:r>
              <a:rPr lang="en-US" dirty="0"/>
              <a:t> 5,7 or 10 (</a:t>
            </a:r>
            <a:r>
              <a:rPr lang="en-US" dirty="0" err="1"/>
              <a:t>Không</a:t>
            </a:r>
            <a:r>
              <a:rPr lang="en-US" dirty="0"/>
              <a:t> </a:t>
            </a:r>
            <a:r>
              <a:rPr lang="en-US" dirty="0" err="1"/>
              <a:t>giống</a:t>
            </a:r>
            <a:r>
              <a:rPr lang="en-US" dirty="0"/>
              <a:t> ILF 7, 10 or 15)</a:t>
            </a:r>
          </a:p>
        </p:txBody>
      </p:sp>
      <p:pic>
        <p:nvPicPr>
          <p:cNvPr id="8" name="Picture 7">
            <a:extLst>
              <a:ext uri="{FF2B5EF4-FFF2-40B4-BE49-F238E27FC236}">
                <a16:creationId xmlns:a16="http://schemas.microsoft.com/office/drawing/2014/main" id="{303EA171-F21A-4B24-AFDD-0577C8EB6F40}"/>
              </a:ext>
            </a:extLst>
          </p:cNvPr>
          <p:cNvPicPr>
            <a:picLocks noChangeAspect="1"/>
          </p:cNvPicPr>
          <p:nvPr/>
        </p:nvPicPr>
        <p:blipFill>
          <a:blip r:embed="rId3"/>
          <a:stretch>
            <a:fillRect/>
          </a:stretch>
        </p:blipFill>
        <p:spPr>
          <a:xfrm>
            <a:off x="650747" y="4018491"/>
            <a:ext cx="10458450" cy="2190750"/>
          </a:xfrm>
          <a:prstGeom prst="rect">
            <a:avLst/>
          </a:prstGeom>
        </p:spPr>
      </p:pic>
    </p:spTree>
    <p:extLst>
      <p:ext uri="{BB962C8B-B14F-4D97-AF65-F5344CB8AC3E}">
        <p14:creationId xmlns:p14="http://schemas.microsoft.com/office/powerpoint/2010/main" val="94077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Tổng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Kết</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346464"/>
            <a:ext cx="10736831" cy="589491"/>
          </a:xfrm>
        </p:spPr>
        <p:txBody>
          <a:bodyPr>
            <a:normAutofit/>
          </a:bodyPr>
          <a:lstStyle/>
          <a:p>
            <a:r>
              <a:rPr lang="vi-VN" dirty="0"/>
              <a:t>Cuối cùng ta tính được UFP dựa vào bảng sau</a:t>
            </a:r>
            <a:r>
              <a:rPr lang="en-US" dirty="0"/>
              <a:t>:</a:t>
            </a:r>
          </a:p>
        </p:txBody>
      </p:sp>
      <p:pic>
        <p:nvPicPr>
          <p:cNvPr id="3074" name="Picture 1" descr="fp_table">
            <a:extLst>
              <a:ext uri="{FF2B5EF4-FFF2-40B4-BE49-F238E27FC236}">
                <a16:creationId xmlns:a16="http://schemas.microsoft.com/office/drawing/2014/main" id="{6E404FB8-E89D-47E3-B11D-DC4EDE8A487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 y="2771336"/>
            <a:ext cx="11222736" cy="4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28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F8A3513-5204-43F4-B627-08924BACE141}"/>
                  </a:ext>
                </a:extLst>
              </p:cNvPr>
              <p:cNvSpPr txBox="1">
                <a:spLocks/>
              </p:cNvSpPr>
              <p:nvPr/>
            </p:nvSpPr>
            <p:spPr>
              <a:xfrm>
                <a:off x="1786382" y="2912532"/>
                <a:ext cx="9601196"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p>
              <a:p>
                <a:pPr lvl="1"/>
                <a:r>
                  <a:rPr lang="en-US" dirty="0" err="1"/>
                  <a:t>Công</a:t>
                </a:r>
                <a:r>
                  <a:rPr lang="en-US" dirty="0"/>
                  <a:t> </a:t>
                </a:r>
                <a:r>
                  <a:rPr lang="en-US" dirty="0" err="1"/>
                  <a:t>thức</a:t>
                </a:r>
                <a:r>
                  <a:rPr lang="en-US" dirty="0"/>
                  <a:t> </a:t>
                </a:r>
                <a:r>
                  <a:rPr lang="en-US" dirty="0" err="1"/>
                  <a:t>tính</a:t>
                </a:r>
                <a:r>
                  <a:rPr lang="en-US" dirty="0"/>
                  <a:t>:</a:t>
                </a:r>
              </a:p>
              <a:p>
                <a:pPr marL="0" indent="0">
                  <a:buFont typeface="Arial"/>
                  <a:buNone/>
                </a:pPr>
                <a:r>
                  <a:rPr lang="en-US" dirty="0"/>
                  <a:t>		UFP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𝑖</m:t>
                        </m:r>
                        <m:r>
                          <a:rPr lang="en-US" sz="2800" i="1" smtClean="0">
                            <a:latin typeface="Cambria Math" panose="02040503050406030204" pitchFamily="18" charset="0"/>
                          </a:rPr>
                          <m:t>=</m:t>
                        </m:r>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5</m:t>
                        </m:r>
                      </m:sup>
                      <m:e>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3</m:t>
                            </m:r>
                          </m:sup>
                          <m:e>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𝑍</m:t>
                                </m:r>
                              </m:e>
                              <m:sub>
                                <m:r>
                                  <a:rPr lang="en-US" sz="2800" i="1" smtClean="0">
                                    <a:latin typeface="Cambria Math" panose="02040503050406030204" pitchFamily="18" charset="0"/>
                                  </a:rPr>
                                  <m:t>𝑖𝑗</m:t>
                                </m:r>
                              </m:sub>
                            </m:sSub>
                          </m:e>
                        </m:nary>
                      </m:e>
                    </m:nary>
                    <m:sSub>
                      <m:sSubPr>
                        <m:ctrlPr>
                          <a:rPr lang="en-US" sz="2800" i="1">
                            <a:latin typeface="Cambria Math" panose="02040503050406030204" pitchFamily="18" charset="0"/>
                          </a:rPr>
                        </m:ctrlPr>
                      </m:sSubPr>
                      <m:e>
                        <m:r>
                          <a:rPr lang="en-US" sz="2800" i="1" smtClean="0">
                            <a:latin typeface="Cambria Math" panose="02040503050406030204" pitchFamily="18" charset="0"/>
                          </a:rPr>
                          <m:t>𝑊</m:t>
                        </m:r>
                      </m:e>
                      <m:sub>
                        <m:r>
                          <a:rPr lang="en-US" sz="2800" i="1">
                            <a:latin typeface="Cambria Math" panose="02040503050406030204" pitchFamily="18" charset="0"/>
                          </a:rPr>
                          <m:t>𝑖𝑗</m:t>
                        </m:r>
                      </m:sub>
                    </m:sSub>
                  </m:oMath>
                </a14:m>
                <a:endParaRPr lang="en-US" sz="2800" dirty="0"/>
              </a:p>
              <a:p>
                <a:pPr lvl="2">
                  <a:buFontTx/>
                  <a:buChar char="-"/>
                </a:pPr>
                <a:r>
                  <a:rPr lang="en-US" sz="2200" dirty="0" err="1"/>
                  <a:t>Với</a:t>
                </a:r>
                <a:r>
                  <a:rPr lang="en-US" sz="2200" dirty="0"/>
                  <a:t> </a:t>
                </a:r>
                <a:r>
                  <a:rPr lang="en-US" sz="2200" dirty="0" err="1"/>
                  <a:t>i</a:t>
                </a:r>
                <a:r>
                  <a:rPr lang="en-US" sz="2200" dirty="0"/>
                  <a:t> </a:t>
                </a:r>
                <a:r>
                  <a:rPr lang="en-US" sz="2200" dirty="0" err="1"/>
                  <a:t>là</a:t>
                </a:r>
                <a:r>
                  <a:rPr lang="en-US" sz="2200" dirty="0"/>
                  <a:t> </a:t>
                </a:r>
                <a:r>
                  <a:rPr lang="en-US" sz="2200" dirty="0" err="1"/>
                  <a:t>chỉ</a:t>
                </a:r>
                <a:r>
                  <a:rPr lang="en-US" sz="2200" dirty="0"/>
                  <a:t> </a:t>
                </a:r>
                <a:r>
                  <a:rPr lang="en-US" sz="2200" dirty="0" err="1"/>
                  <a:t>số</a:t>
                </a:r>
                <a:r>
                  <a:rPr lang="en-US" sz="2200" dirty="0"/>
                  <a:t> </a:t>
                </a:r>
                <a:r>
                  <a:rPr lang="en-US" sz="2200" dirty="0" err="1"/>
                  <a:t>hàng</a:t>
                </a:r>
                <a:r>
                  <a:rPr lang="en-US" sz="2200" dirty="0"/>
                  <a:t>, j </a:t>
                </a:r>
                <a:r>
                  <a:rPr lang="en-US" sz="2200" dirty="0" err="1"/>
                  <a:t>là</a:t>
                </a:r>
                <a:r>
                  <a:rPr lang="en-US" sz="2200" dirty="0"/>
                  <a:t> </a:t>
                </a:r>
                <a:r>
                  <a:rPr lang="en-US" sz="2200" dirty="0" err="1"/>
                  <a:t>chỉ</a:t>
                </a:r>
                <a:r>
                  <a:rPr lang="en-US" sz="2200" dirty="0"/>
                  <a:t> </a:t>
                </a:r>
                <a:r>
                  <a:rPr lang="en-US" sz="2200" dirty="0" err="1"/>
                  <a:t>số</a:t>
                </a:r>
                <a:r>
                  <a:rPr lang="en-US" sz="2200" dirty="0"/>
                  <a:t> </a:t>
                </a:r>
                <a:r>
                  <a:rPr lang="en-US" sz="2200" dirty="0" err="1"/>
                  <a:t>của</a:t>
                </a:r>
                <a:r>
                  <a:rPr lang="en-US" sz="2200" dirty="0"/>
                  <a:t> </a:t>
                </a:r>
                <a:r>
                  <a:rPr lang="en-US" sz="2200" dirty="0" err="1"/>
                  <a:t>bảng</a:t>
                </a:r>
                <a:r>
                  <a:rPr lang="en-US" sz="2200" dirty="0"/>
                  <a:t> </a:t>
                </a:r>
                <a:r>
                  <a:rPr lang="en-US" sz="2200" dirty="0" err="1"/>
                  <a:t>đếm</a:t>
                </a:r>
                <a:r>
                  <a:rPr lang="en-US" sz="2200" dirty="0"/>
                  <a:t> </a:t>
                </a:r>
                <a:r>
                  <a:rPr lang="en-US" sz="2200" dirty="0" err="1"/>
                  <a:t>chức</a:t>
                </a:r>
                <a:r>
                  <a:rPr lang="en-US" sz="2200" dirty="0"/>
                  <a:t> </a:t>
                </a:r>
                <a:r>
                  <a:rPr lang="en-US" sz="2200" dirty="0" err="1"/>
                  <a:t>năng</a:t>
                </a:r>
                <a:r>
                  <a:rPr lang="en-US" sz="2200" dirty="0"/>
                  <a:t> t</a:t>
                </a:r>
                <a:r>
                  <a:rPr lang="vi-VN" sz="2200" dirty="0"/>
                  <a:t>ư</a:t>
                </a:r>
                <a:r>
                  <a:rPr lang="en-US" sz="2200" dirty="0" err="1"/>
                  <a:t>ơng</a:t>
                </a:r>
                <a:r>
                  <a:rPr lang="en-US" sz="2200" dirty="0"/>
                  <a:t> </a:t>
                </a:r>
                <a:r>
                  <a:rPr lang="en-US" sz="2200" dirty="0" err="1"/>
                  <a:t>ứng</a:t>
                </a:r>
                <a:r>
                  <a:rPr lang="en-US" sz="2200" dirty="0"/>
                  <a:t> </a:t>
                </a:r>
                <a:r>
                  <a:rPr lang="en-US" sz="2200" dirty="0" err="1"/>
                  <a:t>với</a:t>
                </a:r>
                <a:r>
                  <a:rPr lang="en-US" sz="2200" dirty="0"/>
                  <a:t> </a:t>
                </a:r>
                <a:r>
                  <a:rPr lang="en-US" sz="2200" dirty="0" err="1"/>
                  <a:t>các</a:t>
                </a:r>
                <a:r>
                  <a:rPr lang="en-US" sz="2200" dirty="0"/>
                  <a:t> transaction.</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𝑖𝑗</m:t>
                        </m:r>
                      </m:sub>
                    </m:sSub>
                  </m:oMath>
                </a14:m>
                <a:r>
                  <a:rPr lang="en-US" sz="2200" dirty="0"/>
                  <a:t> </a:t>
                </a:r>
                <a:r>
                  <a:rPr lang="en-US" sz="2200" dirty="0" err="1"/>
                  <a:t>là</a:t>
                </a:r>
                <a:r>
                  <a:rPr lang="en-US" sz="2200" dirty="0"/>
                  <a:t> </a:t>
                </a:r>
                <a:r>
                  <a:rPr lang="en-US" sz="2200" dirty="0" err="1"/>
                  <a:t>giá</a:t>
                </a:r>
                <a:r>
                  <a:rPr lang="en-US" sz="2200" dirty="0"/>
                  <a:t> </a:t>
                </a:r>
                <a:r>
                  <a:rPr lang="en-US" sz="2200" dirty="0" err="1"/>
                  <a:t>trị</a:t>
                </a:r>
                <a:r>
                  <a:rPr lang="en-US" sz="2200" dirty="0"/>
                  <a:t> </a:t>
                </a:r>
                <a:r>
                  <a:rPr lang="en-US" sz="2200" dirty="0" err="1"/>
                  <a:t>của</a:t>
                </a:r>
                <a:r>
                  <a:rPr lang="en-US" sz="2200" dirty="0"/>
                  <a:t> </a:t>
                </a:r>
                <a:r>
                  <a:rPr lang="en-US" sz="2200" dirty="0" err="1"/>
                  <a:t>hàng</a:t>
                </a:r>
                <a:r>
                  <a:rPr lang="en-US" sz="2200" dirty="0"/>
                  <a:t> </a:t>
                </a:r>
                <a:r>
                  <a:rPr lang="en-US" sz="2200" dirty="0" err="1"/>
                  <a:t>i</a:t>
                </a:r>
                <a:r>
                  <a:rPr lang="en-US" sz="2200" dirty="0"/>
                  <a:t> </a:t>
                </a:r>
                <a:r>
                  <a:rPr lang="en-US" sz="2200" dirty="0" err="1"/>
                  <a:t>cột</a:t>
                </a:r>
                <a:r>
                  <a:rPr lang="en-US" sz="2200" dirty="0"/>
                  <a:t> j </a:t>
                </a:r>
                <a:r>
                  <a:rPr lang="en-US" sz="2200" dirty="0" err="1"/>
                  <a:t>trong</a:t>
                </a:r>
                <a:r>
                  <a:rPr lang="en-US" sz="2200" dirty="0"/>
                  <a:t> </a:t>
                </a:r>
                <a:r>
                  <a:rPr lang="en-US" sz="2200" dirty="0" err="1"/>
                  <a:t>bảng</a:t>
                </a:r>
                <a:r>
                  <a:rPr lang="en-US" sz="2200" dirty="0"/>
                  <a:t> 1.</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𝑖𝑗</m:t>
                        </m:r>
                      </m:sub>
                    </m:sSub>
                  </m:oMath>
                </a14:m>
                <a:r>
                  <a:rPr lang="en-US" sz="2200" dirty="0"/>
                  <a:t> </a:t>
                </a:r>
                <a:r>
                  <a:rPr lang="en-US" sz="2200" dirty="0" err="1"/>
                  <a:t>là</a:t>
                </a:r>
                <a:r>
                  <a:rPr lang="en-US" sz="2200" dirty="0"/>
                  <a:t> </a:t>
                </a:r>
                <a:r>
                  <a:rPr lang="en-US" sz="2200" dirty="0" err="1"/>
                  <a:t>kết</a:t>
                </a:r>
                <a:r>
                  <a:rPr lang="en-US" sz="2200" dirty="0"/>
                  <a:t> </a:t>
                </a:r>
                <a:r>
                  <a:rPr lang="en-US" sz="2200" dirty="0" err="1"/>
                  <a:t>quả</a:t>
                </a:r>
                <a:r>
                  <a:rPr lang="en-US" sz="2200" dirty="0"/>
                  <a:t> </a:t>
                </a:r>
                <a:r>
                  <a:rPr lang="en-US" sz="2200" dirty="0" err="1"/>
                  <a:t>đếm</a:t>
                </a:r>
                <a:r>
                  <a:rPr lang="en-US" sz="2200" dirty="0"/>
                  <a:t> </a:t>
                </a:r>
                <a:r>
                  <a:rPr lang="en-US" sz="2200" dirty="0" err="1"/>
                  <a:t>của</a:t>
                </a:r>
                <a:r>
                  <a:rPr lang="en-US" sz="2200" dirty="0"/>
                  <a:t> </a:t>
                </a:r>
                <a:r>
                  <a:rPr lang="en-US" sz="2200" dirty="0" err="1"/>
                  <a:t>loại</a:t>
                </a:r>
                <a:r>
                  <a:rPr lang="en-US" sz="2200" dirty="0"/>
                  <a:t> </a:t>
                </a:r>
                <a:r>
                  <a:rPr lang="en-US" sz="2200" dirty="0" err="1"/>
                  <a:t>chức</a:t>
                </a:r>
                <a:r>
                  <a:rPr lang="en-US" sz="2200" dirty="0"/>
                  <a:t> </a:t>
                </a:r>
                <a:r>
                  <a:rPr lang="en-US" sz="2200" dirty="0" err="1"/>
                  <a:t>năng</a:t>
                </a:r>
                <a:r>
                  <a:rPr lang="en-US" sz="2200" dirty="0"/>
                  <a:t> </a:t>
                </a:r>
                <a:r>
                  <a:rPr lang="en-US" sz="2200" dirty="0" err="1"/>
                  <a:t>với</a:t>
                </a:r>
                <a:r>
                  <a:rPr lang="en-US" sz="2200" dirty="0"/>
                  <a:t> </a:t>
                </a:r>
                <a:r>
                  <a:rPr lang="en-US" sz="2200" dirty="0" err="1"/>
                  <a:t>độ</a:t>
                </a:r>
                <a:r>
                  <a:rPr lang="en-US" sz="2200" dirty="0"/>
                  <a:t> </a:t>
                </a:r>
                <a:r>
                  <a:rPr lang="en-US" sz="2200" dirty="0" err="1"/>
                  <a:t>phức</a:t>
                </a:r>
                <a:r>
                  <a:rPr lang="en-US" sz="2200" dirty="0"/>
                  <a:t> </a:t>
                </a:r>
                <a:r>
                  <a:rPr lang="en-US" sz="2200" dirty="0" err="1"/>
                  <a:t>tạp</a:t>
                </a:r>
                <a:r>
                  <a:rPr lang="en-US" sz="2200" dirty="0"/>
                  <a:t> </a:t>
                </a:r>
                <a:r>
                  <a:rPr lang="en-US" sz="2200" dirty="0" err="1"/>
                  <a:t>trong</a:t>
                </a:r>
                <a:r>
                  <a:rPr lang="en-US" sz="2200" dirty="0"/>
                  <a:t> </a:t>
                </a:r>
                <a:r>
                  <a:rPr lang="en-US" sz="2200" dirty="0" err="1"/>
                  <a:t>cột</a:t>
                </a:r>
                <a:r>
                  <a:rPr lang="en-US" sz="2200" dirty="0"/>
                  <a:t> j.</a:t>
                </a:r>
              </a:p>
            </p:txBody>
          </p:sp>
        </mc:Choice>
        <mc:Fallback>
          <p:sp>
            <p:nvSpPr>
              <p:cNvPr id="9" name="Content Placeholder 2">
                <a:extLst>
                  <a:ext uri="{FF2B5EF4-FFF2-40B4-BE49-F238E27FC236}">
                    <a16:creationId xmlns:a16="http://schemas.microsoft.com/office/drawing/2014/main" id="{1F8A3513-5204-43F4-B627-08924BACE141}"/>
                  </a:ext>
                </a:extLst>
              </p:cNvPr>
              <p:cNvSpPr txBox="1">
                <a:spLocks noRot="1" noChangeAspect="1" noMove="1" noResize="1" noEditPoints="1" noAdjustHandles="1" noChangeArrowheads="1" noChangeShapeType="1" noTextEdit="1"/>
              </p:cNvSpPr>
              <p:nvPr/>
            </p:nvSpPr>
            <p:spPr>
              <a:xfrm>
                <a:off x="1786382" y="2912532"/>
                <a:ext cx="9601196" cy="3318936"/>
              </a:xfrm>
              <a:prstGeom prst="rect">
                <a:avLst/>
              </a:prstGeom>
              <a:blipFill>
                <a:blip r:embed="rId3"/>
                <a:stretch>
                  <a:fillRect l="-1143" t="-3860"/>
                </a:stretch>
              </a:blipFill>
            </p:spPr>
            <p:txBody>
              <a:bodyPr/>
              <a:lstStyle/>
              <a:p>
                <a:r>
                  <a:rPr lang="en-US">
                    <a:noFill/>
                  </a:rPr>
                  <a:t> </a:t>
                </a:r>
              </a:p>
            </p:txBody>
          </p:sp>
        </mc:Fallback>
      </mc:AlternateContent>
    </p:spTree>
    <p:extLst>
      <p:ext uri="{BB962C8B-B14F-4D97-AF65-F5344CB8AC3E}">
        <p14:creationId xmlns:p14="http://schemas.microsoft.com/office/powerpoint/2010/main" val="3130120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37469AD0-94BB-4A1C-9F41-57959D725C60}"/>
                  </a:ext>
                </a:extLst>
              </p:cNvPr>
              <p:cNvSpPr>
                <a:spLocks noGrp="1"/>
              </p:cNvSpPr>
              <p:nvPr>
                <p:ph idx="1"/>
              </p:nvPr>
            </p:nvSpPr>
            <p:spPr>
              <a:xfrm>
                <a:off x="1295401" y="3068986"/>
                <a:ext cx="9601196" cy="2633254"/>
              </a:xfrm>
            </p:spPr>
            <p:txBody>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endParaRPr lang="en-US" dirty="0"/>
              </a:p>
              <a:p>
                <a:pPr lvl="1"/>
                <a:r>
                  <a:rPr lang="en-US" dirty="0" err="1"/>
                  <a:t>Công</a:t>
                </a:r>
                <a:r>
                  <a:rPr lang="en-US" dirty="0"/>
                  <a:t> </a:t>
                </a:r>
                <a:r>
                  <a:rPr lang="en-US" dirty="0" err="1"/>
                  <a:t>thức</a:t>
                </a:r>
                <a:r>
                  <a:rPr lang="en-US" dirty="0"/>
                  <a:t> </a:t>
                </a:r>
                <a:r>
                  <a:rPr lang="en-US" dirty="0" err="1"/>
                  <a:t>tính</a:t>
                </a:r>
                <a:r>
                  <a:rPr lang="en-US" dirty="0"/>
                  <a:t>:</a:t>
                </a:r>
              </a:p>
              <a:p>
                <a:pPr lvl="2"/>
                <a14:m>
                  <m:oMath xmlns:m="http://schemas.openxmlformats.org/officeDocument/2006/math">
                    <m:r>
                      <a:rPr lang="en-US" b="0" i="1" smtClean="0">
                        <a:latin typeface="Cambria Math" panose="02040503050406030204" pitchFamily="18" charset="0"/>
                      </a:rPr>
                      <m:t>𝑉𝐴𝐹</m:t>
                    </m:r>
                    <m:r>
                      <a:rPr lang="pt-BR"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0.65+0.01</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e>
                    </m:d>
                  </m:oMath>
                </a14:m>
                <a:endParaRPr lang="en-US" b="0" dirty="0"/>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oMath>
                </a14:m>
                <a:r>
                  <a:rPr lang="en-US" dirty="0"/>
                  <a:t> (I </a:t>
                </a:r>
                <a:r>
                  <a:rPr lang="en-US" dirty="0" err="1"/>
                  <a:t>từ</a:t>
                </a:r>
                <a:r>
                  <a:rPr lang="en-US" dirty="0"/>
                  <a:t> 1 </a:t>
                </a:r>
                <a:r>
                  <a:rPr lang="en-US" dirty="0" err="1"/>
                  <a:t>đến</a:t>
                </a:r>
                <a:r>
                  <a:rPr lang="en-US" dirty="0"/>
                  <a:t> 14), </a:t>
                </a:r>
                <a:r>
                  <a:rPr lang="en-US" dirty="0" err="1"/>
                  <a:t>giá</a:t>
                </a:r>
                <a:r>
                  <a:rPr lang="en-US" dirty="0"/>
                  <a:t> </a:t>
                </a:r>
                <a:r>
                  <a:rPr lang="en-US" dirty="0" err="1"/>
                  <a:t>trị</a:t>
                </a:r>
                <a:r>
                  <a:rPr lang="en-US" dirty="0"/>
                  <a:t> </a:t>
                </a:r>
                <a:r>
                  <a:rPr lang="en-US" dirty="0" err="1"/>
                  <a:t>được</a:t>
                </a:r>
                <a:r>
                  <a:rPr lang="en-US" dirty="0"/>
                  <a:t> </a:t>
                </a:r>
                <a:r>
                  <a:rPr lang="en-US" dirty="0" err="1"/>
                  <a:t>dựa</a:t>
                </a:r>
                <a:r>
                  <a:rPr lang="en-US" dirty="0"/>
                  <a:t> </a:t>
                </a:r>
                <a:r>
                  <a:rPr lang="en-US" dirty="0" err="1"/>
                  <a:t>vào</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của</a:t>
                </a:r>
                <a:r>
                  <a:rPr lang="en-US" dirty="0"/>
                  <a:t> 14 </a:t>
                </a:r>
                <a:r>
                  <a:rPr lang="en-US" dirty="0" err="1"/>
                  <a:t>câu</a:t>
                </a:r>
                <a:r>
                  <a:rPr lang="en-US" dirty="0"/>
                  <a:t> </a:t>
                </a:r>
                <a:r>
                  <a:rPr lang="en-US" dirty="0" err="1"/>
                  <a:t>hỏi</a:t>
                </a:r>
                <a:r>
                  <a:rPr lang="en-US" dirty="0"/>
                  <a:t> (</a:t>
                </a:r>
                <a:r>
                  <a:rPr lang="en-US" dirty="0" err="1"/>
                  <a:t>có</a:t>
                </a:r>
                <a:r>
                  <a:rPr lang="en-US" dirty="0"/>
                  <a:t> 5 </a:t>
                </a:r>
                <a:r>
                  <a:rPr lang="en-US" dirty="0" err="1"/>
                  <a:t>mức</a:t>
                </a:r>
                <a:r>
                  <a:rPr lang="en-US" dirty="0"/>
                  <a:t> </a:t>
                </a:r>
                <a:r>
                  <a:rPr lang="en-US" dirty="0" err="1"/>
                  <a:t>cho</a:t>
                </a:r>
                <a:r>
                  <a:rPr lang="en-US" dirty="0"/>
                  <a:t> </a:t>
                </a:r>
                <a:r>
                  <a:rPr lang="en-US" dirty="0" err="1"/>
                  <a:t>mỗi</a:t>
                </a:r>
                <a:r>
                  <a:rPr lang="en-US" dirty="0"/>
                  <a:t> </a:t>
                </a:r>
                <a:r>
                  <a:rPr lang="en-US" dirty="0" err="1"/>
                  <a:t>câu</a:t>
                </a:r>
                <a:r>
                  <a:rPr lang="en-US" dirty="0"/>
                  <a:t> </a:t>
                </a:r>
                <a:r>
                  <a:rPr lang="en-US" dirty="0" err="1"/>
                  <a:t>hỏi</a:t>
                </a:r>
                <a:r>
                  <a:rPr lang="en-US" dirty="0"/>
                  <a:t>). </a:t>
                </a:r>
              </a:p>
              <a:p>
                <a:pPr lvl="1"/>
                <a:endParaRPr lang="en-US" dirty="0"/>
              </a:p>
            </p:txBody>
          </p:sp>
        </mc:Choice>
        <mc:Fallback>
          <p:sp>
            <p:nvSpPr>
              <p:cNvPr id="8" name="Content Placeholder 2">
                <a:extLst>
                  <a:ext uri="{FF2B5EF4-FFF2-40B4-BE49-F238E27FC236}">
                    <a16:creationId xmlns:a16="http://schemas.microsoft.com/office/drawing/2014/main" id="{37469AD0-94BB-4A1C-9F41-57959D725C60}"/>
                  </a:ext>
                </a:extLst>
              </p:cNvPr>
              <p:cNvSpPr>
                <a:spLocks noGrp="1" noRot="1" noChangeAspect="1" noMove="1" noResize="1" noEditPoints="1" noAdjustHandles="1" noChangeArrowheads="1" noChangeShapeType="1" noTextEdit="1"/>
              </p:cNvSpPr>
              <p:nvPr>
                <p:ph idx="1"/>
              </p:nvPr>
            </p:nvSpPr>
            <p:spPr>
              <a:xfrm>
                <a:off x="1295401" y="3068986"/>
                <a:ext cx="9601196" cy="2633254"/>
              </a:xfrm>
              <a:blipFill>
                <a:blip r:embed="rId3"/>
                <a:stretch>
                  <a:fillRect l="-1144" t="-3704"/>
                </a:stretch>
              </a:blipFill>
            </p:spPr>
            <p:txBody>
              <a:bodyPr/>
              <a:lstStyle/>
              <a:p>
                <a:r>
                  <a:rPr lang="en-US">
                    <a:noFill/>
                  </a:rPr>
                  <a:t> </a:t>
                </a:r>
              </a:p>
            </p:txBody>
          </p:sp>
        </mc:Fallback>
      </mc:AlternateContent>
    </p:spTree>
    <p:extLst>
      <p:ext uri="{BB962C8B-B14F-4D97-AF65-F5344CB8AC3E}">
        <p14:creationId xmlns:p14="http://schemas.microsoft.com/office/powerpoint/2010/main" val="1539490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Function Points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FP = UAF * VAF</a:t>
            </a:r>
            <a:r>
              <a:rPr lang="en-US" dirty="0">
                <a:latin typeface="Times New Roman" panose="02020603050405020304" pitchFamily="18" charset="0"/>
                <a:cs typeface="Times New Roman" panose="02020603050405020304" pitchFamily="18" charset="0"/>
              </a:rPr>
              <a:t> </a:t>
            </a:r>
          </a:p>
          <a:p>
            <a:pPr marL="0" indent="0">
              <a:buFont typeface="Arial"/>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p>
          <a:p>
            <a:pPr lvl="3">
              <a:buFontTx/>
              <a:buChar char="-"/>
            </a:pPr>
            <a:r>
              <a:rPr lang="en-US" sz="2000" dirty="0">
                <a:latin typeface="Times New Roman" panose="02020603050405020304" pitchFamily="18" charset="0"/>
                <a:cs typeface="Times New Roman" panose="02020603050405020304" pitchFamily="18" charset="0"/>
              </a:rPr>
              <a:t>UAF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function point </a:t>
            </a:r>
            <a:r>
              <a:rPr lang="en-US" sz="2000" dirty="0" err="1">
                <a:latin typeface="Times New Roman" panose="02020603050405020304" pitchFamily="18" charset="0"/>
                <a:cs typeface="Times New Roman" panose="02020603050405020304" pitchFamily="18" charset="0"/>
              </a:rPr>
              <a:t>thô</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a:t>
            </a:r>
          </a:p>
          <a:p>
            <a:pPr lvl="3">
              <a:buFontTx/>
              <a:buChar char="-"/>
            </a:pPr>
            <a:r>
              <a:rPr lang="en-US" sz="2000" dirty="0">
                <a:latin typeface="Times New Roman" panose="02020603050405020304" pitchFamily="18" charset="0"/>
                <a:cs typeface="Times New Roman" panose="02020603050405020304" pitchFamily="18" charset="0"/>
              </a:rPr>
              <a:t>VAF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a:t>
            </a:r>
          </a:p>
          <a:p>
            <a:pPr marL="0" indent="0">
              <a:buFont typeface="Arial"/>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845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A10888D-63AD-430A-B305-975132928A86}"/>
              </a:ext>
            </a:extLst>
          </p:cNvPr>
          <p:cNvSpPr>
            <a:spLocks noGrp="1"/>
          </p:cNvSpPr>
          <p:nvPr>
            <p:ph idx="1"/>
          </p:nvPr>
        </p:nvSpPr>
        <p:spPr>
          <a:xfrm>
            <a:off x="484631" y="2601987"/>
            <a:ext cx="7513149" cy="4150099"/>
          </a:xfrm>
        </p:spPr>
        <p:txBody>
          <a:bodyPr>
            <a:normAutofit lnSpcReduction="10000"/>
          </a:bodyPr>
          <a:lstStyle/>
          <a:p>
            <a:r>
              <a:rPr lang="en-US" dirty="0" err="1"/>
              <a:t>Ví</a:t>
            </a:r>
            <a:r>
              <a:rPr lang="en-US" dirty="0"/>
              <a:t> </a:t>
            </a:r>
            <a:r>
              <a:rPr lang="en-US" dirty="0" err="1"/>
              <a:t>dụ</a:t>
            </a:r>
            <a:r>
              <a:rPr lang="en-US" dirty="0"/>
              <a:t>:</a:t>
            </a:r>
          </a:p>
          <a:p>
            <a:pPr marL="0" indent="0">
              <a:buNone/>
            </a:pPr>
            <a:r>
              <a:rPr lang="en-US" dirty="0" err="1"/>
              <a:t>Khảo</a:t>
            </a:r>
            <a:r>
              <a:rPr lang="en-US" dirty="0"/>
              <a:t> </a:t>
            </a:r>
            <a:r>
              <a:rPr lang="en-US" dirty="0" err="1"/>
              <a:t>sát</a:t>
            </a:r>
            <a:r>
              <a:rPr lang="en-US" dirty="0"/>
              <a:t> </a:t>
            </a:r>
            <a:r>
              <a:rPr lang="en-US" dirty="0" err="1"/>
              <a:t>dự</a:t>
            </a:r>
            <a:r>
              <a:rPr lang="en-US" dirty="0"/>
              <a:t> </a:t>
            </a:r>
            <a:r>
              <a:rPr lang="en-US" dirty="0" err="1"/>
              <a:t>án</a:t>
            </a:r>
            <a:r>
              <a:rPr lang="en-US" dirty="0"/>
              <a:t> </a:t>
            </a:r>
            <a:r>
              <a:rPr lang="en-US" dirty="0" err="1"/>
              <a:t>với</a:t>
            </a:r>
            <a:r>
              <a:rPr lang="en-US" dirty="0"/>
              <a:t> </a:t>
            </a:r>
            <a:r>
              <a:rPr lang="en-US" dirty="0" err="1"/>
              <a:t>các</a:t>
            </a:r>
            <a:r>
              <a:rPr lang="en-US" dirty="0"/>
              <a:t> đ</a:t>
            </a:r>
            <a:r>
              <a:rPr lang="vi-VN" dirty="0"/>
              <a:t>ơ</a:t>
            </a:r>
            <a:r>
              <a:rPr lang="en-US" dirty="0"/>
              <a:t>n </a:t>
            </a:r>
            <a:r>
              <a:rPr lang="en-US" dirty="0" err="1"/>
              <a:t>vị</a:t>
            </a:r>
            <a:r>
              <a:rPr lang="en-US" dirty="0"/>
              <a:t> </a:t>
            </a:r>
            <a:r>
              <a:rPr lang="en-US" dirty="0" err="1"/>
              <a:t>chức</a:t>
            </a:r>
            <a:r>
              <a:rPr lang="en-US" dirty="0"/>
              <a:t> </a:t>
            </a:r>
            <a:r>
              <a:rPr lang="en-US" dirty="0" err="1"/>
              <a:t>năng</a:t>
            </a:r>
            <a:r>
              <a:rPr lang="en-US" dirty="0"/>
              <a:t> </a:t>
            </a:r>
            <a:r>
              <a:rPr lang="en-US" dirty="0" err="1"/>
              <a:t>nh</a:t>
            </a:r>
            <a:r>
              <a:rPr lang="vi-VN" dirty="0"/>
              <a:t>ư</a:t>
            </a:r>
            <a:r>
              <a:rPr lang="en-US" dirty="0"/>
              <a:t> </a:t>
            </a:r>
            <a:r>
              <a:rPr lang="en-US" dirty="0" err="1"/>
              <a:t>sau</a:t>
            </a:r>
            <a:r>
              <a:rPr lang="en-US" dirty="0"/>
              <a:t>:</a:t>
            </a:r>
          </a:p>
          <a:p>
            <a:pPr>
              <a:buFontTx/>
              <a:buChar char="-"/>
            </a:pPr>
            <a:r>
              <a:rPr lang="en-US" dirty="0" err="1"/>
              <a:t>Số</a:t>
            </a:r>
            <a:r>
              <a:rPr lang="en-US" dirty="0"/>
              <a:t> l</a:t>
            </a:r>
            <a:r>
              <a:rPr lang="vi-VN" dirty="0"/>
              <a:t>ư</a:t>
            </a:r>
            <a:r>
              <a:rPr lang="en-US" dirty="0" err="1"/>
              <a:t>ợng</a:t>
            </a:r>
            <a:r>
              <a:rPr lang="en-US" dirty="0"/>
              <a:t> input (EI): 40</a:t>
            </a:r>
          </a:p>
          <a:p>
            <a:pPr>
              <a:buFontTx/>
              <a:buChar char="-"/>
            </a:pPr>
            <a:r>
              <a:rPr lang="en-US" dirty="0" err="1"/>
              <a:t>Số</a:t>
            </a:r>
            <a:r>
              <a:rPr lang="en-US" dirty="0"/>
              <a:t> l</a:t>
            </a:r>
            <a:r>
              <a:rPr lang="vi-VN" dirty="0"/>
              <a:t>ư</a:t>
            </a:r>
            <a:r>
              <a:rPr lang="en-US" dirty="0" err="1"/>
              <a:t>ợng</a:t>
            </a:r>
            <a:r>
              <a:rPr lang="en-US" dirty="0"/>
              <a:t> output (EO): 25</a:t>
            </a:r>
          </a:p>
          <a:p>
            <a:pPr>
              <a:buFontTx/>
              <a:buChar char="-"/>
            </a:pPr>
            <a:r>
              <a:rPr lang="en-US" dirty="0" err="1"/>
              <a:t>Số</a:t>
            </a:r>
            <a:r>
              <a:rPr lang="en-US" dirty="0"/>
              <a:t> l</a:t>
            </a:r>
            <a:r>
              <a:rPr lang="vi-VN" dirty="0"/>
              <a:t>ư</a:t>
            </a:r>
            <a:r>
              <a:rPr lang="en-US" dirty="0" err="1"/>
              <a:t>ợng</a:t>
            </a:r>
            <a:r>
              <a:rPr lang="en-US" dirty="0"/>
              <a:t> </a:t>
            </a:r>
            <a:r>
              <a:rPr lang="en-US" dirty="0" err="1"/>
              <a:t>yêu</a:t>
            </a:r>
            <a:r>
              <a:rPr lang="en-US" dirty="0"/>
              <a:t> </a:t>
            </a:r>
            <a:r>
              <a:rPr lang="en-US" dirty="0" err="1"/>
              <a:t>cầu</a:t>
            </a:r>
            <a:r>
              <a:rPr lang="en-US" dirty="0"/>
              <a:t> ng</a:t>
            </a:r>
            <a:r>
              <a:rPr lang="vi-VN" dirty="0"/>
              <a:t>ư</a:t>
            </a:r>
            <a:r>
              <a:rPr lang="en-US" dirty="0" err="1"/>
              <a:t>ời</a:t>
            </a:r>
            <a:r>
              <a:rPr lang="en-US" dirty="0"/>
              <a:t> </a:t>
            </a:r>
            <a:r>
              <a:rPr lang="en-US" dirty="0" err="1"/>
              <a:t>dùng</a:t>
            </a:r>
            <a:r>
              <a:rPr lang="en-US" dirty="0"/>
              <a:t> (EQ): 30</a:t>
            </a:r>
          </a:p>
          <a:p>
            <a:pPr>
              <a:buFontTx/>
              <a:buChar char="-"/>
            </a:pPr>
            <a:r>
              <a:rPr lang="en-US" dirty="0" err="1"/>
              <a:t>Số</a:t>
            </a:r>
            <a:r>
              <a:rPr lang="en-US" dirty="0"/>
              <a:t> </a:t>
            </a:r>
            <a:r>
              <a:rPr lang="en-US" dirty="0" err="1"/>
              <a:t>dữ</a:t>
            </a:r>
            <a:r>
              <a:rPr lang="en-US" dirty="0"/>
              <a:t> </a:t>
            </a:r>
            <a:r>
              <a:rPr lang="en-US" dirty="0" err="1"/>
              <a:t>liệu</a:t>
            </a:r>
            <a:r>
              <a:rPr lang="en-US" dirty="0"/>
              <a:t> l</a:t>
            </a:r>
            <a:r>
              <a:rPr lang="vi-VN" dirty="0"/>
              <a:t>ư</a:t>
            </a:r>
            <a:r>
              <a:rPr lang="en-US" dirty="0"/>
              <a:t>u </a:t>
            </a:r>
            <a:r>
              <a:rPr lang="en-US" dirty="0" err="1"/>
              <a:t>trong</a:t>
            </a:r>
            <a:r>
              <a:rPr lang="en-US" dirty="0"/>
              <a:t> </a:t>
            </a:r>
            <a:r>
              <a:rPr lang="en-US" dirty="0" err="1"/>
              <a:t>ứng</a:t>
            </a:r>
            <a:r>
              <a:rPr lang="en-US" dirty="0"/>
              <a:t> </a:t>
            </a:r>
            <a:r>
              <a:rPr lang="en-US" dirty="0" err="1"/>
              <a:t>dụng</a:t>
            </a:r>
            <a:r>
              <a:rPr lang="en-US" dirty="0"/>
              <a:t>: 05</a:t>
            </a:r>
          </a:p>
          <a:p>
            <a:pPr>
              <a:buFontTx/>
              <a:buChar char="-"/>
            </a:pPr>
            <a:r>
              <a:rPr lang="en-US" dirty="0" err="1"/>
              <a:t>Số</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bên</a:t>
            </a:r>
            <a:r>
              <a:rPr lang="en-US" dirty="0"/>
              <a:t> </a:t>
            </a:r>
            <a:r>
              <a:rPr lang="en-US" dirty="0" err="1"/>
              <a:t>ngoài</a:t>
            </a:r>
            <a:r>
              <a:rPr lang="en-US" dirty="0"/>
              <a:t>: 03</a:t>
            </a:r>
          </a:p>
          <a:p>
            <a:pPr>
              <a:buFontTx/>
              <a:buChar char="-"/>
            </a:pPr>
            <a:r>
              <a:rPr lang="en-US" dirty="0" err="1"/>
              <a:t>Giả</a:t>
            </a:r>
            <a:r>
              <a:rPr lang="en-US" dirty="0"/>
              <a:t> </a:t>
            </a:r>
            <a:r>
              <a:rPr lang="en-US" dirty="0" err="1"/>
              <a:t>sử</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đều</a:t>
            </a:r>
            <a:r>
              <a:rPr lang="en-US" dirty="0"/>
              <a:t> </a:t>
            </a:r>
            <a:r>
              <a:rPr lang="en-US" dirty="0" err="1"/>
              <a:t>có</a:t>
            </a:r>
            <a:r>
              <a:rPr lang="en-US" dirty="0"/>
              <a:t> </a:t>
            </a:r>
            <a:r>
              <a:rPr lang="en-US" dirty="0" err="1"/>
              <a:t>mức</a:t>
            </a:r>
            <a:r>
              <a:rPr lang="en-US" dirty="0"/>
              <a:t> </a:t>
            </a:r>
            <a:r>
              <a:rPr lang="en-US" dirty="0" err="1"/>
              <a:t>độ</a:t>
            </a:r>
            <a:r>
              <a:rPr lang="en-US" dirty="0"/>
              <a:t> </a:t>
            </a:r>
            <a:r>
              <a:rPr lang="en-US" b="1" dirty="0"/>
              <a:t>high</a:t>
            </a:r>
            <a:r>
              <a:rPr lang="en-US" dirty="0"/>
              <a:t> </a:t>
            </a:r>
            <a:r>
              <a:rPr lang="en-US" dirty="0" err="1"/>
              <a:t>và</a:t>
            </a:r>
            <a:r>
              <a:rPr lang="en-US" dirty="0"/>
              <a:t> </a:t>
            </a:r>
            <a:r>
              <a:rPr lang="en-US" dirty="0" err="1"/>
              <a:t>thừa</a:t>
            </a:r>
            <a:r>
              <a:rPr lang="en-US" dirty="0"/>
              <a:t> </a:t>
            </a:r>
            <a:r>
              <a:rPr lang="en-US" dirty="0" err="1"/>
              <a:t>số</a:t>
            </a:r>
            <a:r>
              <a:rPr lang="en-US" dirty="0"/>
              <a:t> </a:t>
            </a:r>
            <a:r>
              <a:rPr lang="en-US" dirty="0" err="1"/>
              <a:t>trọng</a:t>
            </a:r>
            <a:r>
              <a:rPr lang="en-US" dirty="0"/>
              <a:t> </a:t>
            </a:r>
            <a:r>
              <a:rPr lang="en-US" dirty="0" err="1"/>
              <a:t>số</a:t>
            </a:r>
            <a:r>
              <a:rPr lang="en-US" dirty="0"/>
              <a:t> </a:t>
            </a:r>
            <a:r>
              <a:rPr lang="en-US" dirty="0" err="1"/>
              <a:t>đều</a:t>
            </a:r>
            <a:r>
              <a:rPr lang="en-US" dirty="0"/>
              <a:t> </a:t>
            </a:r>
            <a:r>
              <a:rPr lang="en-US" dirty="0" err="1"/>
              <a:t>có</a:t>
            </a:r>
            <a:r>
              <a:rPr lang="en-US" dirty="0"/>
              <a:t> </a:t>
            </a:r>
            <a:r>
              <a:rPr lang="en-US" dirty="0" err="1"/>
              <a:t>giá</a:t>
            </a:r>
            <a:r>
              <a:rPr lang="en-US" dirty="0"/>
              <a:t> </a:t>
            </a:r>
            <a:r>
              <a:rPr lang="en-US" dirty="0" err="1"/>
              <a:t>trị</a:t>
            </a:r>
            <a:r>
              <a:rPr lang="en-US" dirty="0"/>
              <a:t> </a:t>
            </a:r>
            <a:r>
              <a:rPr lang="en-US" b="1" dirty="0" err="1"/>
              <a:t>trung</a:t>
            </a:r>
            <a:r>
              <a:rPr lang="en-US" b="1" dirty="0"/>
              <a:t> </a:t>
            </a:r>
            <a:r>
              <a:rPr lang="en-US" b="1" dirty="0" err="1"/>
              <a:t>bình</a:t>
            </a:r>
            <a:r>
              <a:rPr lang="en-US" b="1" dirty="0"/>
              <a:t> </a:t>
            </a:r>
            <a:r>
              <a:rPr lang="en-US" dirty="0"/>
              <a:t>(</a:t>
            </a:r>
            <a:r>
              <a:rPr lang="en-US" dirty="0" err="1"/>
              <a:t>mức</a:t>
            </a:r>
            <a:r>
              <a:rPr lang="en-US" dirty="0"/>
              <a:t> </a:t>
            </a:r>
            <a:r>
              <a:rPr lang="en-US" b="1" dirty="0"/>
              <a:t>3/5</a:t>
            </a:r>
            <a:r>
              <a:rPr lang="en-US" dirty="0"/>
              <a:t>).</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4F161CBC-C2CC-4E89-AA42-61B6C647F86C}"/>
                  </a:ext>
                </a:extLst>
              </p:cNvPr>
              <p:cNvSpPr txBox="1">
                <a:spLocks/>
              </p:cNvSpPr>
              <p:nvPr/>
            </p:nvSpPr>
            <p:spPr>
              <a:xfrm>
                <a:off x="8281115" y="2747702"/>
                <a:ext cx="3426253" cy="4004384"/>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Ta </a:t>
                </a:r>
                <a:r>
                  <a:rPr lang="en-US" dirty="0" err="1"/>
                  <a:t>có</a:t>
                </a:r>
                <a:r>
                  <a:rPr lang="en-US" dirty="0"/>
                  <a:t>: </a:t>
                </a:r>
              </a:p>
              <a:p>
                <a:pPr lvl="1"/>
                <a:r>
                  <a:rPr lang="en-US" dirty="0"/>
                  <a:t>UAF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𝑖𝑗</m:t>
                                </m:r>
                              </m:sub>
                            </m:sSub>
                          </m:e>
                        </m:nary>
                      </m:e>
                    </m:nary>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𝑖𝑗</m:t>
                        </m:r>
                      </m:sub>
                    </m:sSub>
                  </m:oMath>
                </a14:m>
                <a:r>
                  <a:rPr lang="en-US" dirty="0"/>
                  <a:t> = 40*6 + 30*7 + 25*6 + 05*15 + 03 * 10 = 705</a:t>
                </a:r>
              </a:p>
              <a:p>
                <a:pPr lvl="1"/>
                <a:r>
                  <a:rPr lang="en-US" dirty="0"/>
                  <a:t>VAF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0.65+0.01</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e>
                        </m:nary>
                      </m:e>
                    </m:d>
                  </m:oMath>
                </a14:m>
                <a:r>
                  <a:rPr lang="en-US" dirty="0"/>
                  <a:t> = [0.65 + 0.01*(14*3)] = 1.07</a:t>
                </a:r>
              </a:p>
              <a:p>
                <a:pPr lvl="1"/>
                <a:r>
                  <a:rPr lang="en-US" b="1" dirty="0"/>
                  <a:t>FP = UAF * VAF = 1.07 * 705 = 755</a:t>
                </a:r>
                <a:endParaRPr lang="en-US" dirty="0"/>
              </a:p>
              <a:p>
                <a:pPr lvl="1"/>
                <a:endParaRPr lang="en-US" dirty="0"/>
              </a:p>
              <a:p>
                <a:pPr lvl="1"/>
                <a:endParaRPr lang="en-US" dirty="0"/>
              </a:p>
              <a:p>
                <a:pPr marL="0" indent="0">
                  <a:buFont typeface="Arial"/>
                  <a:buNone/>
                </a:pPr>
                <a:r>
                  <a:rPr lang="en-US" sz="1800" b="1" dirty="0"/>
                  <a:t>		</a:t>
                </a:r>
                <a:endParaRPr lang="en-US" sz="1800" dirty="0"/>
              </a:p>
              <a:p>
                <a:pPr marL="0" indent="0">
                  <a:buFont typeface="Arial"/>
                  <a:buNone/>
                </a:pPr>
                <a:endParaRPr lang="en-US" sz="1800" dirty="0"/>
              </a:p>
              <a:p>
                <a:pPr marL="0" indent="0">
                  <a:buFont typeface="Arial"/>
                  <a:buNone/>
                </a:pPr>
                <a:r>
                  <a:rPr lang="en-US" sz="1800" dirty="0"/>
                  <a:t>	</a:t>
                </a:r>
              </a:p>
              <a:p>
                <a:pPr marL="914400" lvl="2" indent="0">
                  <a:buFont typeface="Arial"/>
                  <a:buNone/>
                </a:pPr>
                <a:endParaRPr lang="en-US" dirty="0"/>
              </a:p>
            </p:txBody>
          </p:sp>
        </mc:Choice>
        <mc:Fallback>
          <p:sp>
            <p:nvSpPr>
              <p:cNvPr id="10" name="Content Placeholder 2">
                <a:extLst>
                  <a:ext uri="{FF2B5EF4-FFF2-40B4-BE49-F238E27FC236}">
                    <a16:creationId xmlns:a16="http://schemas.microsoft.com/office/drawing/2014/main" id="{4F161CBC-C2CC-4E89-AA42-61B6C647F86C}"/>
                  </a:ext>
                </a:extLst>
              </p:cNvPr>
              <p:cNvSpPr txBox="1">
                <a:spLocks noRot="1" noChangeAspect="1" noMove="1" noResize="1" noEditPoints="1" noAdjustHandles="1" noChangeArrowheads="1" noChangeShapeType="1" noTextEdit="1"/>
              </p:cNvSpPr>
              <p:nvPr/>
            </p:nvSpPr>
            <p:spPr>
              <a:xfrm>
                <a:off x="8281115" y="2747702"/>
                <a:ext cx="3426253" cy="4004384"/>
              </a:xfrm>
              <a:prstGeom prst="rect">
                <a:avLst/>
              </a:prstGeom>
              <a:blipFill>
                <a:blip r:embed="rId3"/>
                <a:stretch>
                  <a:fillRect l="-2131" t="-3044" r="-5151"/>
                </a:stretch>
              </a:blipFill>
            </p:spPr>
            <p:txBody>
              <a:bodyPr/>
              <a:lstStyle/>
              <a:p>
                <a:r>
                  <a:rPr lang="en-US">
                    <a:noFill/>
                  </a:rPr>
                  <a:t> </a:t>
                </a:r>
              </a:p>
            </p:txBody>
          </p:sp>
        </mc:Fallback>
      </mc:AlternateContent>
    </p:spTree>
    <p:extLst>
      <p:ext uri="{BB962C8B-B14F-4D97-AF65-F5344CB8AC3E}">
        <p14:creationId xmlns:p14="http://schemas.microsoft.com/office/powerpoint/2010/main" val="800516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CAE-1A81-4331-AD2B-A1C7A5305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B8614-A6A1-440D-BC39-EA4FEE4B35BB}"/>
              </a:ext>
            </a:extLst>
          </p:cNvPr>
          <p:cNvSpPr>
            <a:spLocks noGrp="1"/>
          </p:cNvSpPr>
          <p:nvPr>
            <p:ph idx="1"/>
          </p:nvPr>
        </p:nvSpPr>
        <p:spPr/>
        <p:txBody>
          <a:bodyPr>
            <a:normAutofit fontScale="77500" lnSpcReduction="20000"/>
          </a:bodyPr>
          <a:lstStyle/>
          <a:p>
            <a:r>
              <a:rPr lang="en-US" dirty="0">
                <a:hlinkClick r:id="rId2"/>
              </a:rPr>
              <a:t>https://www.softwaremetrics.com/Function%20Point%20Training%20Booklet%20New.pdf</a:t>
            </a:r>
          </a:p>
          <a:p>
            <a:r>
              <a:rPr lang="en-US" dirty="0">
                <a:hlinkClick r:id="rId2"/>
              </a:rPr>
              <a:t>http://www.softwaremetrics.com/fpafund.htm</a:t>
            </a:r>
            <a:endParaRPr lang="en-US" dirty="0"/>
          </a:p>
          <a:p>
            <a:r>
              <a:rPr lang="en-US" dirty="0">
                <a:hlinkClick r:id="rId3"/>
              </a:rPr>
              <a:t>http://sunset.usc.edu/Activities/oct24-27-00/Presentations/Seaver_FAST%20Function%20Points</a:t>
            </a:r>
            <a:r>
              <a:rPr lang="en-US">
                <a:hlinkClick r:id="rId3"/>
              </a:rPr>
              <a:t>.pdf</a:t>
            </a:r>
            <a:endParaRPr lang="en-US" dirty="0"/>
          </a:p>
          <a:p>
            <a:r>
              <a:rPr lang="en-US" dirty="0">
                <a:hlinkClick r:id="rId4"/>
              </a:rPr>
              <a:t>http://www.ifpug.org/Conference%20Proceedings/IFPUG-2004/IFPUG2004-04-Aguiar-introduction-to-function-point-analysis.pdf</a:t>
            </a:r>
            <a:endParaRPr lang="en-US" dirty="0"/>
          </a:p>
          <a:p>
            <a:r>
              <a:rPr lang="en-US" dirty="0">
                <a:hlinkClick r:id="rId5"/>
              </a:rPr>
              <a:t>https://www.softwaremetrics.com/Articles/ret.htm</a:t>
            </a:r>
            <a:endParaRPr lang="en-US" dirty="0"/>
          </a:p>
          <a:p>
            <a:r>
              <a:rPr lang="en-US" dirty="0">
                <a:hlinkClick r:id="rId6"/>
              </a:rPr>
              <a:t>https://www.slideshare.net/KenvinTrieu/chuong-3-xacdinhyeucauhethong</a:t>
            </a:r>
            <a:endParaRPr lang="en-US" dirty="0"/>
          </a:p>
          <a:p>
            <a:r>
              <a:rPr lang="en-US" dirty="0">
                <a:hlinkClick r:id="rId7"/>
              </a:rPr>
              <a:t>https://quantriduan.wordpress.com/2012/02/20/functional-point-analysis-cont-ii/</a:t>
            </a:r>
            <a:endParaRPr lang="en-US" dirty="0"/>
          </a:p>
          <a:p>
            <a:endParaRPr lang="en-US" dirty="0"/>
          </a:p>
        </p:txBody>
      </p:sp>
    </p:spTree>
    <p:extLst>
      <p:ext uri="{BB962C8B-B14F-4D97-AF65-F5344CB8AC3E}">
        <p14:creationId xmlns:p14="http://schemas.microsoft.com/office/powerpoint/2010/main" val="73659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D46948-43AA-4CDF-BCBD-3EE3C7ABB86F}"/>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Định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Nghĩa</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06AD39-2DE0-4BE8-838C-39FD564EF2C4}"/>
              </a:ext>
            </a:extLst>
          </p:cNvPr>
          <p:cNvSpPr>
            <a:spLocks noGrp="1"/>
          </p:cNvSpPr>
          <p:nvPr>
            <p:ph idx="1"/>
          </p:nvPr>
        </p:nvSpPr>
        <p:spPr>
          <a:xfrm>
            <a:off x="1295401" y="2612255"/>
            <a:ext cx="9601196" cy="1474265"/>
          </a:xfrm>
        </p:spPr>
        <p:txBody>
          <a:bodyPr>
            <a:normAutofit/>
          </a:bodyPr>
          <a:lstStyle/>
          <a:p>
            <a:r>
              <a:rPr lang="fr-FR" dirty="0" err="1"/>
              <a:t>Function</a:t>
            </a:r>
            <a:r>
              <a:rPr lang="fr-FR" dirty="0"/>
              <a:t> Points - </a:t>
            </a:r>
            <a:r>
              <a:rPr lang="fr-FR" dirty="0" err="1"/>
              <a:t>FPs</a:t>
            </a:r>
            <a:r>
              <a:rPr lang="fr-FR" dirty="0"/>
              <a:t>: </a:t>
            </a:r>
            <a:r>
              <a:rPr lang="fr-FR" dirty="0" err="1"/>
              <a:t>điểm</a:t>
            </a:r>
            <a:r>
              <a:rPr lang="fr-FR" dirty="0"/>
              <a:t> </a:t>
            </a:r>
            <a:r>
              <a:rPr lang="fr-FR" dirty="0" err="1"/>
              <a:t>chức</a:t>
            </a:r>
            <a:r>
              <a:rPr lang="fr-FR" dirty="0"/>
              <a:t> </a:t>
            </a:r>
            <a:r>
              <a:rPr lang="fr-FR" dirty="0" err="1"/>
              <a:t>năng</a:t>
            </a:r>
            <a:endParaRPr lang="en-US" dirty="0"/>
          </a:p>
        </p:txBody>
      </p:sp>
      <p:sp>
        <p:nvSpPr>
          <p:cNvPr id="15" name="Content Placeholder 6">
            <a:extLst>
              <a:ext uri="{FF2B5EF4-FFF2-40B4-BE49-F238E27FC236}">
                <a16:creationId xmlns:a16="http://schemas.microsoft.com/office/drawing/2014/main" id="{8F604630-2CEA-461C-B941-4C6D7D661F1D}"/>
              </a:ext>
            </a:extLst>
          </p:cNvPr>
          <p:cNvSpPr txBox="1">
            <a:spLocks/>
          </p:cNvSpPr>
          <p:nvPr/>
        </p:nvSpPr>
        <p:spPr>
          <a:xfrm>
            <a:off x="1295401" y="3225268"/>
            <a:ext cx="9601196" cy="147426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Nói</a:t>
            </a:r>
            <a:r>
              <a:rPr lang="fr-FR" dirty="0"/>
              <a:t> </a:t>
            </a:r>
            <a:r>
              <a:rPr lang="fr-FR" dirty="0" err="1"/>
              <a:t>một</a:t>
            </a:r>
            <a:r>
              <a:rPr lang="fr-FR" dirty="0"/>
              <a:t> </a:t>
            </a:r>
            <a:r>
              <a:rPr lang="fr-FR" dirty="0" err="1"/>
              <a:t>cách</a:t>
            </a:r>
            <a:r>
              <a:rPr lang="fr-FR" dirty="0"/>
              <a:t> </a:t>
            </a:r>
            <a:r>
              <a:rPr lang="fr-FR" dirty="0" err="1"/>
              <a:t>đơn</a:t>
            </a:r>
            <a:r>
              <a:rPr lang="fr-FR" dirty="0"/>
              <a:t> </a:t>
            </a:r>
            <a:r>
              <a:rPr lang="fr-FR" dirty="0" err="1"/>
              <a:t>giản</a:t>
            </a:r>
            <a:r>
              <a:rPr lang="fr-FR" dirty="0"/>
              <a:t>, </a:t>
            </a:r>
            <a:r>
              <a:rPr lang="fr-FR" dirty="0" err="1"/>
              <a:t>FPs</a:t>
            </a:r>
            <a:r>
              <a:rPr lang="fr-FR" dirty="0"/>
              <a:t> là </a:t>
            </a:r>
            <a:r>
              <a:rPr lang="fr-FR" dirty="0" err="1"/>
              <a:t>một</a:t>
            </a:r>
            <a:r>
              <a:rPr lang="fr-FR" dirty="0"/>
              <a:t>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tiêu</a:t>
            </a:r>
            <a:r>
              <a:rPr lang="fr-FR" dirty="0"/>
              <a:t> </a:t>
            </a:r>
            <a:r>
              <a:rPr lang="fr-FR" dirty="0" err="1"/>
              <a:t>chuẩn</a:t>
            </a:r>
            <a:r>
              <a:rPr lang="fr-FR" dirty="0"/>
              <a:t> </a:t>
            </a:r>
            <a:r>
              <a:rPr lang="fr-FR" dirty="0" err="1"/>
              <a:t>của</a:t>
            </a:r>
            <a:r>
              <a:rPr lang="fr-FR" dirty="0"/>
              <a:t> </a:t>
            </a:r>
            <a:r>
              <a:rPr lang="fr-FR" dirty="0" err="1"/>
              <a:t>đại</a:t>
            </a:r>
            <a:r>
              <a:rPr lang="fr-FR" dirty="0"/>
              <a:t> </a:t>
            </a:r>
            <a:r>
              <a:rPr lang="fr-FR" dirty="0" err="1"/>
              <a:t>diện</a:t>
            </a:r>
            <a:r>
              <a:rPr lang="fr-FR" dirty="0"/>
              <a:t> </a:t>
            </a:r>
            <a:r>
              <a:rPr lang="fr-FR" dirty="0" err="1"/>
              <a:t>các</a:t>
            </a:r>
            <a:r>
              <a:rPr lang="fr-FR" dirty="0"/>
              <a:t> </a:t>
            </a:r>
            <a:r>
              <a:rPr lang="fr-FR" dirty="0" err="1"/>
              <a:t>kích</a:t>
            </a:r>
            <a:r>
              <a:rPr lang="fr-FR" dirty="0"/>
              <a:t> </a:t>
            </a:r>
            <a:r>
              <a:rPr lang="fr-FR" dirty="0" err="1"/>
              <a:t>thước</a:t>
            </a:r>
            <a:r>
              <a:rPr lang="fr-FR" dirty="0"/>
              <a:t> </a:t>
            </a:r>
            <a:r>
              <a:rPr lang="fr-FR" dirty="0" err="1"/>
              <a:t>chức</a:t>
            </a:r>
            <a:r>
              <a:rPr lang="fr-FR" dirty="0"/>
              <a:t> </a:t>
            </a:r>
            <a:r>
              <a:rPr lang="fr-FR" dirty="0" err="1"/>
              <a:t>năng</a:t>
            </a:r>
            <a:r>
              <a:rPr lang="fr-FR" dirty="0"/>
              <a:t> </a:t>
            </a:r>
            <a:r>
              <a:rPr lang="fr-FR" dirty="0" err="1"/>
              <a:t>của</a:t>
            </a:r>
            <a:r>
              <a:rPr lang="fr-FR" dirty="0"/>
              <a:t> </a:t>
            </a:r>
            <a:r>
              <a:rPr lang="fr-FR" dirty="0" err="1"/>
              <a:t>một</a:t>
            </a:r>
            <a:r>
              <a:rPr lang="fr-FR" dirty="0"/>
              <a:t> </a:t>
            </a:r>
            <a:r>
              <a:rPr lang="fr-FR" dirty="0" err="1"/>
              <a:t>ứng</a:t>
            </a:r>
            <a:r>
              <a:rPr lang="fr-FR" dirty="0"/>
              <a:t> </a:t>
            </a:r>
            <a:r>
              <a:rPr lang="fr-FR" dirty="0" err="1"/>
              <a:t>dụng</a:t>
            </a:r>
            <a:r>
              <a:rPr lang="fr-FR" dirty="0"/>
              <a:t> </a:t>
            </a:r>
            <a:r>
              <a:rPr lang="fr-FR" dirty="0" err="1"/>
              <a:t>phần</a:t>
            </a:r>
            <a:r>
              <a:rPr lang="fr-FR" dirty="0"/>
              <a:t> </a:t>
            </a:r>
            <a:r>
              <a:rPr lang="fr-FR" dirty="0" err="1"/>
              <a:t>mềm</a:t>
            </a:r>
            <a:r>
              <a:rPr lang="fr-FR" dirty="0"/>
              <a:t>. </a:t>
            </a:r>
            <a:r>
              <a:rPr lang="fr-FR" dirty="0" err="1"/>
              <a:t>Nghĩa</a:t>
            </a:r>
            <a:r>
              <a:rPr lang="fr-FR" dirty="0"/>
              <a:t> là </a:t>
            </a:r>
            <a:r>
              <a:rPr lang="fr-FR" dirty="0" err="1"/>
              <a:t>kích</a:t>
            </a:r>
            <a:r>
              <a:rPr lang="fr-FR" dirty="0"/>
              <a:t> </a:t>
            </a:r>
            <a:r>
              <a:rPr lang="fr-FR" dirty="0" err="1"/>
              <a:t>thước</a:t>
            </a:r>
            <a:r>
              <a:rPr lang="fr-FR" dirty="0"/>
              <a:t> </a:t>
            </a:r>
            <a:r>
              <a:rPr lang="fr-FR" dirty="0" err="1"/>
              <a:t>của</a:t>
            </a:r>
            <a:r>
              <a:rPr lang="fr-FR" dirty="0"/>
              <a:t> </a:t>
            </a:r>
            <a:r>
              <a:rPr lang="fr-FR" dirty="0" err="1"/>
              <a:t>một</a:t>
            </a:r>
            <a:r>
              <a:rPr lang="fr-FR" dirty="0"/>
              <a:t> </a:t>
            </a:r>
            <a:r>
              <a:rPr lang="fr-FR" dirty="0" err="1"/>
              <a:t>phần</a:t>
            </a:r>
            <a:r>
              <a:rPr lang="fr-FR" dirty="0"/>
              <a:t> </a:t>
            </a:r>
            <a:r>
              <a:rPr lang="fr-FR" dirty="0" err="1"/>
              <a:t>mềm</a:t>
            </a:r>
            <a:r>
              <a:rPr lang="fr-FR" dirty="0"/>
              <a:t> </a:t>
            </a:r>
            <a:r>
              <a:rPr lang="fr-FR" dirty="0" err="1"/>
              <a:t>ứng</a:t>
            </a:r>
            <a:r>
              <a:rPr lang="fr-FR" dirty="0"/>
              <a:t> </a:t>
            </a:r>
            <a:r>
              <a:rPr lang="fr-FR" dirty="0" err="1"/>
              <a:t>dụng</a:t>
            </a:r>
            <a:r>
              <a:rPr lang="fr-FR" dirty="0"/>
              <a:t> </a:t>
            </a:r>
            <a:r>
              <a:rPr lang="fr-FR" dirty="0" err="1"/>
              <a:t>có</a:t>
            </a:r>
            <a:r>
              <a:rPr lang="fr-FR" dirty="0"/>
              <a:t> </a:t>
            </a:r>
            <a:r>
              <a:rPr lang="fr-FR" dirty="0" err="1"/>
              <a:t>thể</a:t>
            </a:r>
            <a:r>
              <a:rPr lang="fr-FR" dirty="0"/>
              <a:t> </a:t>
            </a:r>
            <a:r>
              <a:rPr lang="fr-FR" dirty="0" err="1"/>
              <a:t>được</a:t>
            </a:r>
            <a:r>
              <a:rPr lang="fr-FR" dirty="0"/>
              <a:t> </a:t>
            </a:r>
            <a:r>
              <a:rPr lang="fr-FR" dirty="0" err="1"/>
              <a:t>đo</a:t>
            </a:r>
            <a:r>
              <a:rPr lang="fr-FR" dirty="0"/>
              <a:t> </a:t>
            </a:r>
            <a:r>
              <a:rPr lang="fr-FR" dirty="0" err="1"/>
              <a:t>bằng</a:t>
            </a:r>
            <a:r>
              <a:rPr lang="fr-FR" dirty="0"/>
              <a:t> </a:t>
            </a:r>
            <a:r>
              <a:rPr lang="fr-FR" dirty="0" err="1"/>
              <a:t>số</a:t>
            </a:r>
            <a:r>
              <a:rPr lang="fr-FR" dirty="0"/>
              <a:t> </a:t>
            </a:r>
            <a:r>
              <a:rPr lang="fr-FR" dirty="0" err="1"/>
              <a:t>lượng</a:t>
            </a:r>
            <a:r>
              <a:rPr lang="fr-FR" dirty="0"/>
              <a:t> </a:t>
            </a:r>
            <a:r>
              <a:rPr lang="fr-FR" dirty="0" err="1"/>
              <a:t>điểm</a:t>
            </a:r>
            <a:r>
              <a:rPr lang="fr-FR" dirty="0"/>
              <a:t> </a:t>
            </a:r>
            <a:r>
              <a:rPr lang="fr-FR" dirty="0" err="1"/>
              <a:t>chức</a:t>
            </a:r>
            <a:r>
              <a:rPr lang="fr-FR" dirty="0"/>
              <a:t> </a:t>
            </a:r>
            <a:r>
              <a:rPr lang="fr-FR" dirty="0" err="1"/>
              <a:t>năng</a:t>
            </a:r>
            <a:r>
              <a:rPr lang="fr-FR" dirty="0"/>
              <a:t> </a:t>
            </a:r>
            <a:r>
              <a:rPr lang="fr-FR" dirty="0" err="1"/>
              <a:t>nó</a:t>
            </a:r>
            <a:r>
              <a:rPr lang="fr-FR" dirty="0"/>
              <a:t> </a:t>
            </a:r>
            <a:r>
              <a:rPr lang="fr-FR" dirty="0" err="1"/>
              <a:t>mang</a:t>
            </a:r>
            <a:r>
              <a:rPr lang="fr-FR" dirty="0"/>
              <a:t> </a:t>
            </a:r>
            <a:r>
              <a:rPr lang="fr-FR" dirty="0" err="1"/>
              <a:t>lại</a:t>
            </a:r>
            <a:r>
              <a:rPr lang="fr-FR" dirty="0"/>
              <a:t> </a:t>
            </a:r>
            <a:r>
              <a:rPr lang="fr-FR" dirty="0" err="1"/>
              <a:t>cho</a:t>
            </a:r>
            <a:r>
              <a:rPr lang="fr-FR" dirty="0"/>
              <a:t> </a:t>
            </a:r>
            <a:r>
              <a:rPr lang="fr-FR" dirty="0" err="1"/>
              <a:t>người</a:t>
            </a:r>
            <a:r>
              <a:rPr lang="fr-FR" dirty="0"/>
              <a:t> </a:t>
            </a:r>
            <a:r>
              <a:rPr lang="fr-FR" dirty="0" err="1"/>
              <a:t>sử</a:t>
            </a:r>
            <a:r>
              <a:rPr lang="fr-FR" dirty="0"/>
              <a:t> </a:t>
            </a:r>
            <a:r>
              <a:rPr lang="fr-FR" dirty="0" err="1"/>
              <a:t>dụng</a:t>
            </a:r>
            <a:r>
              <a:rPr lang="fr-FR" dirty="0"/>
              <a:t>. </a:t>
            </a:r>
            <a:endParaRPr lang="en-US" dirty="0"/>
          </a:p>
        </p:txBody>
      </p:sp>
      <p:sp>
        <p:nvSpPr>
          <p:cNvPr id="17" name="Content Placeholder 6">
            <a:extLst>
              <a:ext uri="{FF2B5EF4-FFF2-40B4-BE49-F238E27FC236}">
                <a16:creationId xmlns:a16="http://schemas.microsoft.com/office/drawing/2014/main" id="{347FF821-2E4B-43C3-8746-A3FADA2A9E82}"/>
              </a:ext>
            </a:extLst>
          </p:cNvPr>
          <p:cNvSpPr txBox="1">
            <a:spLocks/>
          </p:cNvSpPr>
          <p:nvPr/>
        </p:nvSpPr>
        <p:spPr>
          <a:xfrm>
            <a:off x="1295401" y="4795470"/>
            <a:ext cx="9601196" cy="1474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của</a:t>
            </a:r>
            <a:r>
              <a:rPr lang="fr-FR" dirty="0"/>
              <a:t> </a:t>
            </a:r>
            <a:r>
              <a:rPr lang="fr-FR" dirty="0" err="1"/>
              <a:t>phương</a:t>
            </a:r>
            <a:r>
              <a:rPr lang="fr-FR" dirty="0"/>
              <a:t> </a:t>
            </a:r>
            <a:r>
              <a:rPr lang="fr-FR" dirty="0" err="1"/>
              <a:t>pháp</a:t>
            </a:r>
            <a:r>
              <a:rPr lang="fr-FR" dirty="0"/>
              <a:t> </a:t>
            </a:r>
            <a:r>
              <a:rPr lang="fr-FR" dirty="0" err="1"/>
              <a:t>Function</a:t>
            </a:r>
            <a:r>
              <a:rPr lang="fr-FR" dirty="0"/>
              <a:t> Point </a:t>
            </a:r>
            <a:r>
              <a:rPr lang="fr-FR" dirty="0" err="1"/>
              <a:t>Analysis</a:t>
            </a:r>
            <a:r>
              <a:rPr lang="fr-FR" dirty="0"/>
              <a:t> (FPA)/ </a:t>
            </a:r>
            <a:r>
              <a:rPr lang="fr-FR" dirty="0" err="1"/>
              <a:t>phương</a:t>
            </a:r>
            <a:r>
              <a:rPr lang="fr-FR" dirty="0"/>
              <a:t> </a:t>
            </a:r>
            <a:r>
              <a:rPr lang="fr-FR" dirty="0" err="1"/>
              <a:t>pháp</a:t>
            </a:r>
            <a:r>
              <a:rPr lang="fr-FR" dirty="0"/>
              <a:t> </a:t>
            </a:r>
            <a:r>
              <a:rPr lang="fr-FR" dirty="0" err="1"/>
              <a:t>phân</a:t>
            </a:r>
            <a:r>
              <a:rPr lang="fr-FR" dirty="0"/>
              <a:t> </a:t>
            </a:r>
            <a:r>
              <a:rPr lang="fr-FR" dirty="0" err="1"/>
              <a:t>tích</a:t>
            </a:r>
            <a:r>
              <a:rPr lang="fr-FR" dirty="0"/>
              <a:t>  </a:t>
            </a:r>
            <a:r>
              <a:rPr lang="fr-FR" dirty="0" err="1"/>
              <a:t>điểm</a:t>
            </a:r>
            <a:r>
              <a:rPr lang="fr-FR" dirty="0"/>
              <a:t> </a:t>
            </a:r>
            <a:r>
              <a:rPr lang="fr-FR" dirty="0" err="1"/>
              <a:t>chức</a:t>
            </a:r>
            <a:r>
              <a:rPr lang="fr-FR" dirty="0"/>
              <a:t> </a:t>
            </a:r>
            <a:r>
              <a:rPr lang="fr-FR" dirty="0" err="1"/>
              <a:t>năng</a:t>
            </a:r>
            <a:r>
              <a:rPr lang="fr-FR" dirty="0"/>
              <a:t>.</a:t>
            </a:r>
            <a:endParaRPr lang="en-US" dirty="0"/>
          </a:p>
        </p:txBody>
      </p:sp>
    </p:spTree>
    <p:extLst>
      <p:ext uri="{BB962C8B-B14F-4D97-AF65-F5344CB8AC3E}">
        <p14:creationId xmlns:p14="http://schemas.microsoft.com/office/powerpoint/2010/main" val="278390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5" name="Content Placeholder 4">
            <a:extLst>
              <a:ext uri="{FF2B5EF4-FFF2-40B4-BE49-F238E27FC236}">
                <a16:creationId xmlns:a16="http://schemas.microsoft.com/office/drawing/2014/main" id="{35618298-7CDE-44BB-ABE9-FDA350D0E0AC}"/>
              </a:ext>
            </a:extLst>
          </p:cNvPr>
          <p:cNvPicPr>
            <a:picLocks noChangeAspect="1"/>
          </p:cNvPicPr>
          <p:nvPr/>
        </p:nvPicPr>
        <p:blipFill>
          <a:blip r:embed="rId3"/>
          <a:stretch>
            <a:fillRect/>
          </a:stretch>
        </p:blipFill>
        <p:spPr>
          <a:xfrm>
            <a:off x="1434269" y="3100102"/>
            <a:ext cx="2739728" cy="2054796"/>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699E75ED-6322-4D49-B234-493082355F3F}"/>
              </a:ext>
            </a:extLst>
          </p:cNvPr>
          <p:cNvSpPr>
            <a:spLocks noGrp="1"/>
          </p:cNvSpPr>
          <p:nvPr>
            <p:ph type="title"/>
          </p:nvPr>
        </p:nvSpPr>
        <p:spPr>
          <a:xfrm>
            <a:off x="1295402" y="982132"/>
            <a:ext cx="9601196" cy="1310307"/>
          </a:xfrm>
        </p:spPr>
        <p:txBody>
          <a:bodyPr>
            <a:normAutofit/>
          </a:bodyPr>
          <a:lstStyle/>
          <a:p>
            <a:r>
              <a:rPr lang="fr-FR" sz="2400" dirty="0">
                <a:latin typeface="Times New Roman" panose="02020603050405020304" pitchFamily="18" charset="0"/>
                <a:cs typeface="Times New Roman" panose="02020603050405020304" pitchFamily="18" charset="0"/>
              </a:rPr>
              <a:t>FPA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phương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hệ</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thống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phần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phân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tốt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cũng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cung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kỹ</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thuật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trúc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giải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quyết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vấn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đề</a:t>
            </a:r>
            <a:r>
              <a:rPr lang="fr-FR" sz="2400" dirty="0">
                <a:latin typeface="Times New Roman" panose="02020603050405020304" pitchFamily="18" charset="0"/>
                <a:cs typeface="Times New Roman" panose="02020603050405020304" pitchFamily="18" charset="0"/>
              </a:rPr>
              <a:t>. </a:t>
            </a:r>
            <a:endParaRPr lang="en-US" sz="2400" dirty="0">
              <a:solidFill>
                <a:srgbClr val="262626"/>
              </a:solidFill>
              <a:latin typeface="Times New Roman" panose="02020603050405020304" pitchFamily="18" charset="0"/>
              <a:cs typeface="Times New Roman" panose="02020603050405020304" pitchFamily="18" charset="0"/>
            </a:endParaRPr>
          </a:p>
        </p:txBody>
      </p:sp>
      <p:sp>
        <p:nvSpPr>
          <p:cNvPr id="26" name="Content Placeholder 9">
            <a:extLst>
              <a:ext uri="{FF2B5EF4-FFF2-40B4-BE49-F238E27FC236}">
                <a16:creationId xmlns:a16="http://schemas.microsoft.com/office/drawing/2014/main" id="{79E21598-6343-4C60-A67A-ED8D6367E4F6}"/>
              </a:ext>
            </a:extLst>
          </p:cNvPr>
          <p:cNvSpPr>
            <a:spLocks noGrp="1"/>
          </p:cNvSpPr>
          <p:nvPr>
            <p:ph idx="1"/>
          </p:nvPr>
        </p:nvSpPr>
        <p:spPr>
          <a:xfrm>
            <a:off x="4639732" y="2556932"/>
            <a:ext cx="6256863" cy="3318936"/>
          </a:xfrm>
        </p:spPr>
        <p:txBody>
          <a:bodyPr>
            <a:normAutofit/>
          </a:bodyPr>
          <a:lstStyle/>
          <a:p>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ISO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thước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mặt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tin.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lượng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doanh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nghiệp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triển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a:t>
            </a:r>
            <a:endParaRPr lang="en-US" dirty="0">
              <a:solidFill>
                <a:srgbClr val="2626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CC7E3-ADC5-4377-9D5E-FF3A04DC9179}"/>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Tiêu</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05C246-B3B7-4ED0-BEE4-DEA1D87335AE}"/>
              </a:ext>
            </a:extLst>
          </p:cNvPr>
          <p:cNvSpPr>
            <a:spLocks noGrp="1"/>
          </p:cNvSpPr>
          <p:nvPr>
            <p:ph idx="1"/>
          </p:nvPr>
        </p:nvSpPr>
        <p:spPr>
          <a:xfrm>
            <a:off x="1295401" y="2946011"/>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FPA: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phái</a:t>
            </a:r>
            <a:r>
              <a:rPr lang="en-US" dirty="0">
                <a:latin typeface="Times New Roman" panose="02020603050405020304" pitchFamily="18" charset="0"/>
                <a:cs typeface="Times New Roman" panose="02020603050405020304" pitchFamily="18" charset="0"/>
              </a:rPr>
              <a:t> end-users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lập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phương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thống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giữa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tổ</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8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3.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9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Quy</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Trình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129866" y="2941745"/>
            <a:ext cx="9932266" cy="3260510"/>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(Unadjusted Function Points)</a:t>
            </a:r>
          </a:p>
          <a:p>
            <a:pPr lvl="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48465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2057</TotalTime>
  <Words>2115</Words>
  <Application>Microsoft Office PowerPoint</Application>
  <PresentationFormat>Widescreen</PresentationFormat>
  <Paragraphs>192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Cambria Math</vt:lpstr>
      <vt:lpstr>Garamond</vt:lpstr>
      <vt:lpstr>Tahoma</vt:lpstr>
      <vt:lpstr>Times New Roman</vt:lpstr>
      <vt:lpstr>Wingdings</vt:lpstr>
      <vt:lpstr>Organic</vt:lpstr>
      <vt:lpstr>PowerPoint Presentation</vt:lpstr>
      <vt:lpstr>CEMEN</vt:lpstr>
      <vt:lpstr>Thực Trạng</vt:lpstr>
      <vt:lpstr>Định Nghĩa</vt:lpstr>
      <vt:lpstr>FPA là một phương pháp phá vỡ hệ thống thành các thành phần nhỏ hơn, để họ có thể được hiểu và phân tích tốt hơn. Nó cũng cung cấp một kỹ thuật có cấu trúc để giải quyết vấn đề. </vt:lpstr>
      <vt:lpstr>Mục Tiêu</vt:lpstr>
      <vt:lpstr>Lợi Ích</vt:lpstr>
      <vt:lpstr>Lợi Ích</vt:lpstr>
      <vt:lpstr>Quy Trình</vt:lpstr>
      <vt:lpstr>I. Xác định loại dự án</vt:lpstr>
      <vt:lpstr>II. Xác định phạm vi (boundary) của dự án</vt:lpstr>
      <vt:lpstr>II. Xác định phạm vi (boundary) của dự án</vt:lpstr>
      <vt:lpstr> III. Xác định số lượng Function Points thô (Unadjusted Function Points) </vt:lpstr>
      <vt:lpstr> Xác định số lượng Function Points thô (Unadjusted Function Points) </vt:lpstr>
      <vt:lpstr> Xác định số lượng Function Points thô (Unadjusted Function Points) </vt:lpstr>
      <vt:lpstr>DET(Data Element Type ), RET (Record Element Type ), FTR(File Type Referenced )</vt:lpstr>
      <vt:lpstr>DET(Data Element Type ), RET (Record Element Type ), FTR(File Type Referenced )</vt:lpstr>
      <vt:lpstr>EI (External Input)</vt:lpstr>
      <vt:lpstr>EI (External Input)</vt:lpstr>
      <vt:lpstr>EI (External Input)</vt:lpstr>
      <vt:lpstr>EO (External Output)</vt:lpstr>
      <vt:lpstr>EO (External Output)</vt:lpstr>
      <vt:lpstr>EO (External Output)</vt:lpstr>
      <vt:lpstr>EO (External Output)</vt:lpstr>
      <vt:lpstr>EQ (External Inquiry)</vt:lpstr>
      <vt:lpstr>EQ (External Inquiry)</vt:lpstr>
      <vt:lpstr>EQ (External Inquiry)</vt:lpstr>
      <vt:lpstr>EQ (External Inquiry)</vt:lpstr>
      <vt:lpstr>ILF (Internal Logical File</vt:lpstr>
      <vt:lpstr>ILF (Internal Logical File</vt:lpstr>
      <vt:lpstr>ILF (Internal Logical File</vt:lpstr>
      <vt:lpstr>ILF (Internal Logical File</vt:lpstr>
      <vt:lpstr>Tổng Kết</vt:lpstr>
      <vt:lpstr>Một số công thức tính UFP</vt:lpstr>
      <vt:lpstr>Một số công thức tính UFP</vt:lpstr>
      <vt:lpstr>Một số công thức tính UFP</vt:lpstr>
      <vt:lpstr>Một số công thức tính UFP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Rua</dc:creator>
  <cp:lastModifiedBy>To Rua</cp:lastModifiedBy>
  <cp:revision>58</cp:revision>
  <dcterms:created xsi:type="dcterms:W3CDTF">2018-04-14T13:51:20Z</dcterms:created>
  <dcterms:modified xsi:type="dcterms:W3CDTF">2018-04-22T13:55:10Z</dcterms:modified>
</cp:coreProperties>
</file>