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7" r:id="rId4"/>
    <p:sldId id="258" r:id="rId5"/>
    <p:sldId id="259" r:id="rId6"/>
    <p:sldId id="260" r:id="rId7"/>
    <p:sldId id="261" r:id="rId8"/>
    <p:sldId id="268" r:id="rId9"/>
    <p:sldId id="271" r:id="rId10"/>
    <p:sldId id="262" r:id="rId11"/>
    <p:sldId id="264" r:id="rId12"/>
    <p:sldId id="265" r:id="rId13"/>
    <p:sldId id="266" r:id="rId14"/>
    <p:sldId id="267" r:id="rId15"/>
    <p:sldId id="269" r:id="rId16"/>
    <p:sldId id="276" r:id="rId17"/>
    <p:sldId id="272" r:id="rId18"/>
    <p:sldId id="277" r:id="rId19"/>
    <p:sldId id="274" r:id="rId20"/>
    <p:sldId id="273" r:id="rId21"/>
    <p:sldId id="280" r:id="rId22"/>
    <p:sldId id="278" r:id="rId23"/>
    <p:sldId id="279" r:id="rId24"/>
    <p:sldId id="281" r:id="rId25"/>
    <p:sldId id="282" r:id="rId26"/>
    <p:sldId id="283" r:id="rId27"/>
    <p:sldId id="284" r:id="rId28"/>
    <p:sldId id="285" r:id="rId29"/>
    <p:sldId id="286" r:id="rId30"/>
    <p:sldId id="287" r:id="rId31"/>
    <p:sldId id="288" r:id="rId32"/>
    <p:sldId id="289" r:id="rId33"/>
    <p:sldId id="290" r:id="rId34"/>
    <p:sldId id="295" r:id="rId35"/>
    <p:sldId id="291" r:id="rId36"/>
    <p:sldId id="296" r:id="rId37"/>
    <p:sldId id="292" r:id="rId38"/>
    <p:sldId id="297" r:id="rId39"/>
    <p:sldId id="293" r:id="rId40"/>
    <p:sldId id="29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4/16/2018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unset.usc.edu/Activities/oct24-27-00/Presentations/Seaver_FAST%20Function%20Points.pdf" TargetMode="External"/><Relationship Id="rId7" Type="http://schemas.openxmlformats.org/officeDocument/2006/relationships/hyperlink" Target="https://quantriduan.wordpress.com/2012/02/20/functional-point-analysis-cont-ii/" TargetMode="External"/><Relationship Id="rId2" Type="http://schemas.openxmlformats.org/officeDocument/2006/relationships/hyperlink" Target="http://www.softwaremetrics.com/fpafund.htm" TargetMode="External"/><Relationship Id="rId1" Type="http://schemas.openxmlformats.org/officeDocument/2006/relationships/slideLayout" Target="../slideLayouts/slideLayout2.xml"/><Relationship Id="rId6" Type="http://schemas.openxmlformats.org/officeDocument/2006/relationships/hyperlink" Target="https://www.slideshare.net/KenvinTrieu/chuong-3-xacdinhyeucauhethong" TargetMode="External"/><Relationship Id="rId5" Type="http://schemas.openxmlformats.org/officeDocument/2006/relationships/hyperlink" Target="https://www.softwaremetrics.com/Articles/ret.htm" TargetMode="External"/><Relationship Id="rId4" Type="http://schemas.openxmlformats.org/officeDocument/2006/relationships/hyperlink" Target="http://www.ifpug.org/Conference%20Proceedings/IFPUG-2004/IFPUG2004-04-Aguiar-introduction-to-function-point-analysis.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9BB855E-E401-41F6-8925-C43722CDD6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61AB028E-5F68-413C-BBF0-EE603FDA6E5B}"/>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2" name="Picture 41">
              <a:extLst>
                <a:ext uri="{FF2B5EF4-FFF2-40B4-BE49-F238E27FC236}">
                  <a16:creationId xmlns:a16="http://schemas.microsoft.com/office/drawing/2014/main" id="{5368E36D-BDC9-4F55-91DC-B0E56FB7476C}"/>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3" name="Rectangle 42">
              <a:extLst>
                <a:ext uri="{FF2B5EF4-FFF2-40B4-BE49-F238E27FC236}">
                  <a16:creationId xmlns:a16="http://schemas.microsoft.com/office/drawing/2014/main" id="{EF1EBEBA-1392-47C5-AD8B-6BFEE9D1044E}"/>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4" name="Picture 43">
              <a:extLst>
                <a:ext uri="{FF2B5EF4-FFF2-40B4-BE49-F238E27FC236}">
                  <a16:creationId xmlns:a16="http://schemas.microsoft.com/office/drawing/2014/main" id="{0D6C4AA0-1E91-47AC-AC54-384D60DE5AE4}"/>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5" name="Picture 44">
              <a:extLst>
                <a:ext uri="{FF2B5EF4-FFF2-40B4-BE49-F238E27FC236}">
                  <a16:creationId xmlns:a16="http://schemas.microsoft.com/office/drawing/2014/main" id="{4C843592-ED42-47B6-B2F3-28E0917EB3AB}"/>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7" name="Straight Connector 46">
            <a:extLst>
              <a:ext uri="{FF2B5EF4-FFF2-40B4-BE49-F238E27FC236}">
                <a16:creationId xmlns:a16="http://schemas.microsoft.com/office/drawing/2014/main" id="{AF9ABF50-2998-468E-A550-85A1DD0DDC9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262441"/>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AE4DC31D-3252-4CE4-94B0-32BB37A184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72202" y="1092200"/>
            <a:ext cx="7240536" cy="2417572"/>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8E72AE9-AD52-472F-954E-E7ACA4AD1C05}"/>
              </a:ext>
            </a:extLst>
          </p:cNvPr>
          <p:cNvPicPr>
            <a:picLocks noChangeAspect="1"/>
          </p:cNvPicPr>
          <p:nvPr/>
        </p:nvPicPr>
        <p:blipFill>
          <a:blip r:embed="rId5"/>
          <a:stretch>
            <a:fillRect/>
          </a:stretch>
        </p:blipFill>
        <p:spPr>
          <a:xfrm>
            <a:off x="3360663" y="1410208"/>
            <a:ext cx="5431225" cy="1777492"/>
          </a:xfrm>
          <a:prstGeom prst="rect">
            <a:avLst/>
          </a:prstGeom>
        </p:spPr>
      </p:pic>
      <p:sp>
        <p:nvSpPr>
          <p:cNvPr id="3" name="Subtitle 2">
            <a:extLst>
              <a:ext uri="{FF2B5EF4-FFF2-40B4-BE49-F238E27FC236}">
                <a16:creationId xmlns:a16="http://schemas.microsoft.com/office/drawing/2014/main" id="{9D660E2C-8BA9-4B28-821A-28433EBF7259}"/>
              </a:ext>
            </a:extLst>
          </p:cNvPr>
          <p:cNvSpPr>
            <a:spLocks noGrp="1"/>
          </p:cNvSpPr>
          <p:nvPr>
            <p:ph type="subTitle" idx="1"/>
          </p:nvPr>
        </p:nvSpPr>
        <p:spPr>
          <a:xfrm>
            <a:off x="1298448" y="5345996"/>
            <a:ext cx="9603727" cy="583380"/>
          </a:xfrm>
        </p:spPr>
        <p:txBody>
          <a:bodyPr>
            <a:normAutofit/>
          </a:bodyPr>
          <a:lstStyle/>
          <a:p>
            <a:r>
              <a:rPr lang="en-US" dirty="0">
                <a:solidFill>
                  <a:srgbClr val="000000"/>
                </a:solidFill>
              </a:rPr>
              <a:t>MÔN HỌC: </a:t>
            </a:r>
            <a:r>
              <a:rPr lang="en-US" dirty="0" err="1">
                <a:solidFill>
                  <a:srgbClr val="000000"/>
                </a:solidFill>
              </a:rPr>
              <a:t>Nhập</a:t>
            </a:r>
            <a:r>
              <a:rPr lang="en-US" dirty="0">
                <a:solidFill>
                  <a:srgbClr val="000000"/>
                </a:solidFill>
              </a:rPr>
              <a:t> </a:t>
            </a:r>
            <a:r>
              <a:rPr lang="en-US" dirty="0" err="1">
                <a:solidFill>
                  <a:srgbClr val="000000"/>
                </a:solidFill>
              </a:rPr>
              <a:t>môn</a:t>
            </a:r>
            <a:r>
              <a:rPr lang="en-US" dirty="0">
                <a:solidFill>
                  <a:srgbClr val="000000"/>
                </a:solidFill>
              </a:rPr>
              <a:t> </a:t>
            </a:r>
            <a:r>
              <a:rPr lang="en-US" dirty="0" err="1">
                <a:solidFill>
                  <a:srgbClr val="000000"/>
                </a:solidFill>
              </a:rPr>
              <a:t>công</a:t>
            </a:r>
            <a:r>
              <a:rPr lang="en-US" dirty="0">
                <a:solidFill>
                  <a:srgbClr val="000000"/>
                </a:solidFill>
              </a:rPr>
              <a:t> </a:t>
            </a:r>
            <a:r>
              <a:rPr lang="en-US" dirty="0" err="1">
                <a:solidFill>
                  <a:srgbClr val="000000"/>
                </a:solidFill>
              </a:rPr>
              <a:t>nghệ</a:t>
            </a:r>
            <a:r>
              <a:rPr lang="en-US" dirty="0">
                <a:solidFill>
                  <a:srgbClr val="000000"/>
                </a:solidFill>
              </a:rPr>
              <a:t> </a:t>
            </a:r>
            <a:r>
              <a:rPr lang="en-US" dirty="0" err="1">
                <a:solidFill>
                  <a:srgbClr val="000000"/>
                </a:solidFill>
              </a:rPr>
              <a:t>phần</a:t>
            </a:r>
            <a:r>
              <a:rPr lang="en-US" dirty="0">
                <a:solidFill>
                  <a:srgbClr val="000000"/>
                </a:solidFill>
              </a:rPr>
              <a:t> </a:t>
            </a:r>
            <a:r>
              <a:rPr lang="en-US" dirty="0" err="1">
                <a:solidFill>
                  <a:srgbClr val="000000"/>
                </a:solidFill>
              </a:rPr>
              <a:t>mềm</a:t>
            </a:r>
            <a:endParaRPr lang="en-US" dirty="0">
              <a:solidFill>
                <a:srgbClr val="000000"/>
              </a:solidFill>
            </a:endParaRPr>
          </a:p>
        </p:txBody>
      </p:sp>
      <p:sp>
        <p:nvSpPr>
          <p:cNvPr id="6" name="Rectangle 5">
            <a:extLst>
              <a:ext uri="{FF2B5EF4-FFF2-40B4-BE49-F238E27FC236}">
                <a16:creationId xmlns:a16="http://schemas.microsoft.com/office/drawing/2014/main" id="{7110A364-92E4-47E0-804D-ECA7226C1ADF}"/>
              </a:ext>
            </a:extLst>
          </p:cNvPr>
          <p:cNvSpPr/>
          <p:nvPr/>
        </p:nvSpPr>
        <p:spPr>
          <a:xfrm>
            <a:off x="3893786" y="3797300"/>
            <a:ext cx="4364977" cy="923330"/>
          </a:xfrm>
          <a:prstGeom prst="rect">
            <a:avLst/>
          </a:prstGeom>
          <a:noFill/>
        </p:spPr>
        <p:txBody>
          <a:bodyPr wrap="square" lIns="91440" tIns="45720" rIns="91440" bIns="45720">
            <a:spAutoFit/>
          </a:bodyPr>
          <a:lstStyle/>
          <a:p>
            <a:pPr algn="ctr"/>
            <a:r>
              <a:rPr lang="en-US" sz="54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Tổng</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Quan	</a:t>
            </a:r>
          </a:p>
        </p:txBody>
      </p:sp>
    </p:spTree>
    <p:extLst>
      <p:ext uri="{BB962C8B-B14F-4D97-AF65-F5344CB8AC3E}">
        <p14:creationId xmlns:p14="http://schemas.microsoft.com/office/powerpoint/2010/main" val="979837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Quy</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Trình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129866" y="2941745"/>
            <a:ext cx="9932266" cy="3260510"/>
          </a:xfrm>
        </p:spPr>
        <p:txBody>
          <a:bodyPr>
            <a:normAutofit/>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Function Points </a:t>
            </a:r>
            <a:r>
              <a:rPr lang="en-US" dirty="0" err="1">
                <a:latin typeface="Times New Roman" panose="02020603050405020304" pitchFamily="18" charset="0"/>
                <a:cs typeface="Times New Roman" panose="02020603050405020304" pitchFamily="18" charset="0"/>
              </a:rPr>
              <a:t>thô</a:t>
            </a:r>
            <a:r>
              <a:rPr lang="en-US" dirty="0">
                <a:latin typeface="Times New Roman" panose="02020603050405020304" pitchFamily="18" charset="0"/>
                <a:cs typeface="Times New Roman" panose="02020603050405020304" pitchFamily="18" charset="0"/>
              </a:rPr>
              <a:t> (Unadjusted Function Points)</a:t>
            </a:r>
          </a:p>
          <a:p>
            <a:pPr lvl="0"/>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(Value Adjusted Factors).</a:t>
            </a:r>
          </a:p>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Function Points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5484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I. </a:t>
            </a:r>
            <a:r>
              <a:rPr lang="en-US" dirty="0" err="1">
                <a:solidFill>
                  <a:schemeClr val="bg1"/>
                </a:solidFill>
                <a:latin typeface="Times New Roman" panose="02020603050405020304" pitchFamily="18" charset="0"/>
                <a:cs typeface="Times New Roman" panose="02020603050405020304" pitchFamily="18" charset="0"/>
              </a:rPr>
              <a:t>Xác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định</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loại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dự</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án</a:t>
            </a:r>
            <a:endParaRPr lang="en-US" dirty="0">
              <a:solidFill>
                <a:schemeClr val="bg1"/>
              </a:solidFill>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295401" y="2612256"/>
            <a:ext cx="9601196" cy="3263612"/>
          </a:xfrm>
        </p:spPr>
        <p:txBody>
          <a:bodyPr>
            <a:normAutofi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vi-VN" dirty="0"/>
              <a:t>định số lượng FPs của một dự án hoàn toàn mới (Development Project FP Count)</a:t>
            </a:r>
            <a:endParaRPr lang="en-US" dirty="0"/>
          </a:p>
          <a:p>
            <a:r>
              <a:rPr lang="en-US" dirty="0"/>
              <a:t>S</a:t>
            </a:r>
            <a:r>
              <a:rPr lang="vi-VN" dirty="0"/>
              <a:t>ố lượng FPs của việc nâng cấp một dự án (Enhancement Project FP Count</a:t>
            </a:r>
            <a:endParaRPr lang="en-US" dirty="0"/>
          </a:p>
          <a:p>
            <a:r>
              <a:rPr lang="en-US" dirty="0" err="1"/>
              <a:t>Đánh</a:t>
            </a:r>
            <a:r>
              <a:rPr lang="en-US" dirty="0"/>
              <a:t> </a:t>
            </a:r>
            <a:r>
              <a:rPr lang="vi-VN" dirty="0"/>
              <a:t>giá lại một dự án hoàn thành (Application FP Count).</a:t>
            </a:r>
            <a:endParaRPr lang="en-US" dirty="0"/>
          </a:p>
          <a:p>
            <a:endParaRPr lang="en-US" dirty="0"/>
          </a:p>
        </p:txBody>
      </p:sp>
    </p:spTree>
    <p:extLst>
      <p:ext uri="{BB962C8B-B14F-4D97-AF65-F5344CB8AC3E}">
        <p14:creationId xmlns:p14="http://schemas.microsoft.com/office/powerpoint/2010/main" val="287081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a:solidFill>
                  <a:schemeClr val="bg1"/>
                </a:solidFill>
              </a:rPr>
              <a:t>II. Xác</a:t>
            </a:r>
            <a:r>
              <a:rPr lang="en-US" dirty="0">
                <a:solidFill>
                  <a:schemeClr val="bg1"/>
                </a:solidFill>
              </a:rPr>
              <a:t> </a:t>
            </a:r>
            <a:r>
              <a:rPr lang="en-US" dirty="0" err="1">
                <a:solidFill>
                  <a:schemeClr val="bg1"/>
                </a:solidFill>
              </a:rPr>
              <a:t>định</a:t>
            </a:r>
            <a:r>
              <a:rPr lang="en-US" dirty="0">
                <a:solidFill>
                  <a:schemeClr val="bg1"/>
                </a:solidFill>
              </a:rPr>
              <a:t> </a:t>
            </a:r>
            <a:r>
              <a:rPr lang="en-US" dirty="0" err="1">
                <a:solidFill>
                  <a:schemeClr val="bg1"/>
                </a:solidFill>
              </a:rPr>
              <a:t>phạm</a:t>
            </a:r>
            <a:r>
              <a:rPr lang="en-US" dirty="0">
                <a:solidFill>
                  <a:schemeClr val="bg1"/>
                </a:solidFill>
              </a:rPr>
              <a:t> vi (</a:t>
            </a:r>
            <a:r>
              <a:rPr lang="en-US" b="1" dirty="0">
                <a:solidFill>
                  <a:schemeClr val="bg1"/>
                </a:solidFill>
              </a:rPr>
              <a:t>boundary</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endParaRPr lang="en-US" dirty="0">
              <a:solidFill>
                <a:schemeClr val="bg1"/>
              </a:solidFill>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295401" y="2612256"/>
            <a:ext cx="9601196" cy="3263612"/>
          </a:xfrm>
        </p:spPr>
        <p:txBody>
          <a:bodyPr>
            <a:normAutofit/>
          </a:bodyPr>
          <a:lstStyle/>
          <a:p>
            <a:r>
              <a:rPr lang="en-US" dirty="0" err="1"/>
              <a:t>Xác</a:t>
            </a:r>
            <a:r>
              <a:rPr lang="en-US" dirty="0"/>
              <a:t> </a:t>
            </a:r>
            <a:r>
              <a:rPr lang="en-US" dirty="0" err="1"/>
              <a:t>định</a:t>
            </a:r>
            <a:r>
              <a:rPr lang="en-US" dirty="0"/>
              <a:t> </a:t>
            </a:r>
            <a:r>
              <a:rPr lang="en-US" dirty="0" err="1"/>
              <a:t>ranh</a:t>
            </a:r>
            <a:r>
              <a:rPr lang="en-US" dirty="0"/>
              <a:t> </a:t>
            </a:r>
            <a:r>
              <a:rPr lang="en-US" dirty="0" err="1"/>
              <a:t>giới</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với</a:t>
            </a:r>
            <a:r>
              <a:rPr lang="en-US" dirty="0"/>
              <a:t> ng</a:t>
            </a:r>
            <a:r>
              <a:rPr lang="vi-VN" dirty="0"/>
              <a:t>ư</a:t>
            </a:r>
            <a:r>
              <a:rPr lang="en-US" dirty="0" err="1"/>
              <a:t>ời</a:t>
            </a:r>
            <a:r>
              <a:rPr lang="en-US" dirty="0"/>
              <a:t> </a:t>
            </a:r>
            <a:r>
              <a:rPr lang="en-US" dirty="0" err="1"/>
              <a:t>dùng</a:t>
            </a:r>
            <a:r>
              <a:rPr lang="en-US" dirty="0"/>
              <a:t> </a:t>
            </a:r>
            <a:r>
              <a:rPr lang="en-US" dirty="0" err="1"/>
              <a:t>và</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bên</a:t>
            </a:r>
            <a:r>
              <a:rPr lang="en-US" dirty="0"/>
              <a:t> </a:t>
            </a:r>
            <a:r>
              <a:rPr lang="en-US" dirty="0" err="1"/>
              <a:t>ngoài</a:t>
            </a:r>
            <a:endParaRPr lang="en-US" dirty="0"/>
          </a:p>
          <a:p>
            <a:r>
              <a:rPr lang="en-US" dirty="0" err="1"/>
              <a:t>Mức</a:t>
            </a:r>
            <a:r>
              <a:rPr lang="en-US" dirty="0"/>
              <a:t> </a:t>
            </a:r>
            <a:r>
              <a:rPr lang="en-US" dirty="0" err="1"/>
              <a:t>độ</a:t>
            </a:r>
            <a:r>
              <a:rPr lang="en-US" dirty="0"/>
              <a:t> </a:t>
            </a:r>
            <a:r>
              <a:rPr lang="en-US" dirty="0" err="1"/>
              <a:t>phụ</a:t>
            </a:r>
            <a:r>
              <a:rPr lang="en-US" dirty="0"/>
              <a:t> </a:t>
            </a:r>
            <a:r>
              <a:rPr lang="en-US" dirty="0" err="1"/>
              <a:t>thuộc</a:t>
            </a:r>
            <a:r>
              <a:rPr lang="en-US" dirty="0"/>
              <a:t> </a:t>
            </a:r>
            <a:r>
              <a:rPr lang="en-US" dirty="0" err="1"/>
              <a:t>của</a:t>
            </a:r>
            <a:r>
              <a:rPr lang="en-US" dirty="0"/>
              <a:t> </a:t>
            </a:r>
            <a:r>
              <a:rPr lang="en-US" dirty="0" err="1"/>
              <a:t>hệ</a:t>
            </a:r>
            <a:r>
              <a:rPr lang="en-US" dirty="0"/>
              <a:t> </a:t>
            </a:r>
            <a:r>
              <a:rPr lang="en-US" dirty="0" err="1"/>
              <a:t>thống</a:t>
            </a:r>
            <a:r>
              <a:rPr lang="en-US" dirty="0"/>
              <a:t>(</a:t>
            </a:r>
            <a:r>
              <a:rPr lang="en-US" dirty="0" err="1"/>
              <a:t>hệ</a:t>
            </a:r>
            <a:r>
              <a:rPr lang="en-US" dirty="0"/>
              <a:t> </a:t>
            </a:r>
            <a:r>
              <a:rPr lang="en-US" dirty="0" err="1"/>
              <a:t>thống</a:t>
            </a:r>
            <a:r>
              <a:rPr lang="en-US" dirty="0"/>
              <a:t> </a:t>
            </a:r>
            <a:r>
              <a:rPr lang="en-US" dirty="0" err="1"/>
              <a:t>mà</a:t>
            </a:r>
            <a:r>
              <a:rPr lang="en-US" dirty="0"/>
              <a:t> </a:t>
            </a:r>
            <a:r>
              <a:rPr lang="en-US" dirty="0" err="1"/>
              <a:t>bạn</a:t>
            </a:r>
            <a:r>
              <a:rPr lang="en-US" dirty="0"/>
              <a:t> </a:t>
            </a:r>
            <a:r>
              <a:rPr lang="en-US" dirty="0" err="1"/>
              <a:t>đang</a:t>
            </a:r>
            <a:r>
              <a:rPr lang="en-US" dirty="0"/>
              <a:t> </a:t>
            </a:r>
            <a:r>
              <a:rPr lang="en-US" dirty="0" err="1"/>
              <a:t>xây</a:t>
            </a:r>
            <a:r>
              <a:rPr lang="en-US" dirty="0"/>
              <a:t> </a:t>
            </a:r>
            <a:r>
              <a:rPr lang="en-US" dirty="0" err="1"/>
              <a:t>dựng</a:t>
            </a:r>
            <a:r>
              <a:rPr lang="en-US" dirty="0"/>
              <a:t> </a:t>
            </a:r>
            <a:r>
              <a:rPr lang="en-US" dirty="0" err="1"/>
              <a:t>là</a:t>
            </a:r>
            <a:r>
              <a:rPr lang="en-US" dirty="0"/>
              <a:t> </a:t>
            </a:r>
            <a:r>
              <a:rPr lang="en-US" dirty="0" err="1"/>
              <a:t>độc</a:t>
            </a:r>
            <a:r>
              <a:rPr lang="en-US" dirty="0"/>
              <a:t> </a:t>
            </a:r>
            <a:r>
              <a:rPr lang="en-US" dirty="0" err="1"/>
              <a:t>lập</a:t>
            </a:r>
            <a:r>
              <a:rPr lang="en-US" dirty="0"/>
              <a:t> (standalone) hay </a:t>
            </a:r>
            <a:r>
              <a:rPr lang="en-US" dirty="0" err="1"/>
              <a:t>chỉ</a:t>
            </a:r>
            <a:r>
              <a:rPr lang="en-US" dirty="0"/>
              <a:t> </a:t>
            </a:r>
            <a:r>
              <a:rPr lang="en-US" dirty="0" err="1"/>
              <a:t>là</a:t>
            </a:r>
            <a:r>
              <a:rPr lang="en-US" dirty="0"/>
              <a:t> </a:t>
            </a:r>
            <a:r>
              <a:rPr lang="en-US" dirty="0" err="1"/>
              <a:t>một</a:t>
            </a:r>
            <a:r>
              <a:rPr lang="en-US" dirty="0"/>
              <a:t> </a:t>
            </a:r>
            <a:r>
              <a:rPr lang="en-US" dirty="0" err="1"/>
              <a:t>phần</a:t>
            </a:r>
            <a:r>
              <a:rPr lang="en-US" dirty="0"/>
              <a:t> </a:t>
            </a:r>
            <a:r>
              <a:rPr lang="en-US" dirty="0" err="1"/>
              <a:t>trong</a:t>
            </a:r>
            <a:r>
              <a:rPr lang="en-US" dirty="0"/>
              <a:t> </a:t>
            </a:r>
            <a:r>
              <a:rPr lang="en-US" dirty="0" err="1"/>
              <a:t>một</a:t>
            </a:r>
            <a:r>
              <a:rPr lang="en-US" dirty="0"/>
              <a:t> </a:t>
            </a:r>
            <a:r>
              <a:rPr lang="en-US" dirty="0" err="1"/>
              <a:t>gói</a:t>
            </a:r>
            <a:r>
              <a:rPr lang="en-US" dirty="0"/>
              <a:t> (suite) </a:t>
            </a:r>
            <a:r>
              <a:rPr lang="en-US" dirty="0" err="1"/>
              <a:t>ứng</a:t>
            </a:r>
            <a:r>
              <a:rPr lang="en-US" dirty="0"/>
              <a:t> </a:t>
            </a:r>
            <a:r>
              <a:rPr lang="en-US" dirty="0" err="1"/>
              <a:t>dụng</a:t>
            </a:r>
            <a:r>
              <a:rPr lang="en-US" dirty="0"/>
              <a:t> .)</a:t>
            </a:r>
          </a:p>
          <a:p>
            <a:r>
              <a:rPr lang="en-US" dirty="0"/>
              <a:t>Standalone: </a:t>
            </a:r>
            <a:r>
              <a:rPr lang="en-US" dirty="0" err="1"/>
              <a:t>Mức</a:t>
            </a:r>
            <a:r>
              <a:rPr lang="en-US" dirty="0"/>
              <a:t> </a:t>
            </a:r>
            <a:r>
              <a:rPr lang="en-US" dirty="0" err="1"/>
              <a:t>độ</a:t>
            </a:r>
            <a:r>
              <a:rPr lang="en-US" dirty="0"/>
              <a:t> đ</a:t>
            </a:r>
            <a:r>
              <a:rPr lang="vi-VN" dirty="0"/>
              <a:t>ơ</a:t>
            </a:r>
            <a:r>
              <a:rPr lang="en-US" dirty="0"/>
              <a:t>n </a:t>
            </a:r>
            <a:r>
              <a:rPr lang="en-US" dirty="0" err="1"/>
              <a:t>giản</a:t>
            </a:r>
            <a:r>
              <a:rPr lang="en-US" dirty="0"/>
              <a:t> </a:t>
            </a:r>
            <a:r>
              <a:rPr lang="en-US" dirty="0" err="1"/>
              <a:t>cao</a:t>
            </a:r>
            <a:r>
              <a:rPr lang="en-US" dirty="0"/>
              <a:t>, </a:t>
            </a:r>
            <a:r>
              <a:rPr lang="en-US" dirty="0" err="1"/>
              <a:t>ít</a:t>
            </a:r>
            <a:r>
              <a:rPr lang="en-US" dirty="0"/>
              <a:t> </a:t>
            </a:r>
            <a:r>
              <a:rPr lang="en-US" dirty="0" err="1"/>
              <a:t>phụ</a:t>
            </a:r>
            <a:r>
              <a:rPr lang="en-US" dirty="0"/>
              <a:t> </a:t>
            </a:r>
            <a:r>
              <a:rPr lang="en-US" dirty="0" err="1"/>
              <a:t>thuộc</a:t>
            </a:r>
            <a:endParaRPr lang="en-US" dirty="0"/>
          </a:p>
          <a:p>
            <a:pPr marL="0" indent="0">
              <a:buNone/>
            </a:pPr>
            <a:r>
              <a:rPr lang="en-US" dirty="0"/>
              <a:t>=&gt; </a:t>
            </a:r>
            <a:r>
              <a:rPr lang="en-US" dirty="0" err="1"/>
              <a:t>Như</a:t>
            </a:r>
            <a:r>
              <a:rPr lang="en-US" dirty="0"/>
              <a:t> </a:t>
            </a:r>
            <a:r>
              <a:rPr lang="en-US" dirty="0" err="1"/>
              <a:t>vậy</a:t>
            </a:r>
            <a:r>
              <a:rPr lang="en-US" dirty="0"/>
              <a:t> </a:t>
            </a:r>
            <a:r>
              <a:rPr lang="en-US" dirty="0" err="1"/>
              <a:t>xác</a:t>
            </a:r>
            <a:r>
              <a:rPr lang="en-US" dirty="0"/>
              <a:t> </a:t>
            </a:r>
            <a:r>
              <a:rPr lang="en-US" dirty="0" err="1"/>
              <a:t>định</a:t>
            </a:r>
            <a:r>
              <a:rPr lang="en-US" dirty="0"/>
              <a:t> </a:t>
            </a:r>
            <a:r>
              <a:rPr lang="en-US" dirty="0" err="1"/>
              <a:t>phạm</a:t>
            </a:r>
            <a:r>
              <a:rPr lang="en-US" dirty="0"/>
              <a:t> vi </a:t>
            </a:r>
            <a:r>
              <a:rPr lang="en-US" dirty="0" err="1"/>
              <a:t>của</a:t>
            </a:r>
            <a:r>
              <a:rPr lang="en-US" dirty="0"/>
              <a:t> </a:t>
            </a:r>
            <a:r>
              <a:rPr lang="en-US" dirty="0" err="1"/>
              <a:t>dự</a:t>
            </a:r>
            <a:r>
              <a:rPr lang="en-US" dirty="0"/>
              <a:t> </a:t>
            </a:r>
            <a:r>
              <a:rPr lang="en-US" dirty="0" err="1"/>
              <a:t>án</a:t>
            </a:r>
            <a:r>
              <a:rPr lang="en-US" dirty="0"/>
              <a:t> </a:t>
            </a:r>
            <a:r>
              <a:rPr lang="en-US" dirty="0" err="1"/>
              <a:t>ảnh</a:t>
            </a:r>
            <a:r>
              <a:rPr lang="en-US" dirty="0"/>
              <a:t> h</a:t>
            </a:r>
            <a:r>
              <a:rPr lang="vi-VN" dirty="0"/>
              <a:t>ư</a:t>
            </a:r>
            <a:r>
              <a:rPr lang="en-US" dirty="0" err="1"/>
              <a:t>ởng</a:t>
            </a:r>
            <a:r>
              <a:rPr lang="en-US" dirty="0"/>
              <a:t> </a:t>
            </a:r>
            <a:r>
              <a:rPr lang="en-US" dirty="0" err="1"/>
              <a:t>trực</a:t>
            </a:r>
            <a:r>
              <a:rPr lang="en-US" dirty="0"/>
              <a:t> </a:t>
            </a:r>
            <a:r>
              <a:rPr lang="en-US" dirty="0" err="1"/>
              <a:t>tiếp</a:t>
            </a:r>
            <a:r>
              <a:rPr lang="en-US" dirty="0"/>
              <a:t> </a:t>
            </a:r>
            <a:r>
              <a:rPr lang="en-US" dirty="0" err="1"/>
              <a:t>đến</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càng</a:t>
            </a:r>
            <a:r>
              <a:rPr lang="en-US" dirty="0"/>
              <a:t> </a:t>
            </a:r>
            <a:r>
              <a:rPr lang="en-US" dirty="0" err="1"/>
              <a:t>cao</a:t>
            </a:r>
            <a:r>
              <a:rPr lang="en-US" dirty="0"/>
              <a:t> chi </a:t>
            </a:r>
            <a:r>
              <a:rPr lang="en-US" dirty="0" err="1"/>
              <a:t>phí</a:t>
            </a:r>
            <a:r>
              <a:rPr lang="en-US" dirty="0"/>
              <a:t> </a:t>
            </a:r>
            <a:r>
              <a:rPr lang="en-US" dirty="0" err="1"/>
              <a:t>càng</a:t>
            </a:r>
            <a:r>
              <a:rPr lang="en-US" dirty="0"/>
              <a:t> </a:t>
            </a:r>
            <a:r>
              <a:rPr lang="en-US" dirty="0" err="1"/>
              <a:t>lớn</a:t>
            </a:r>
            <a:r>
              <a:rPr lang="en-US" dirty="0"/>
              <a:t>). </a:t>
            </a:r>
          </a:p>
        </p:txBody>
      </p:sp>
    </p:spTree>
    <p:extLst>
      <p:ext uri="{BB962C8B-B14F-4D97-AF65-F5344CB8AC3E}">
        <p14:creationId xmlns:p14="http://schemas.microsoft.com/office/powerpoint/2010/main" val="359462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650747" y="973617"/>
            <a:ext cx="10583158" cy="1191770"/>
          </a:xfrm>
        </p:spPr>
        <p:txBody>
          <a:bodyPr>
            <a:normAutofit fontScale="90000"/>
          </a:bodyPr>
          <a:lstStyle/>
          <a:p>
            <a:r>
              <a:rPr lang="en-US" sz="4000" dirty="0">
                <a:solidFill>
                  <a:schemeClr val="bg1"/>
                </a:solidFill>
              </a:rPr>
              <a:t>III. </a:t>
            </a:r>
            <a:r>
              <a:rPr lang="en-US" sz="4000" dirty="0" err="1">
                <a:solidFill>
                  <a:schemeClr val="bg1"/>
                </a:solidFill>
              </a:rPr>
              <a:t>Xác</a:t>
            </a:r>
            <a:r>
              <a:rPr lang="en-US" sz="4000" dirty="0">
                <a:solidFill>
                  <a:schemeClr val="bg1"/>
                </a:solidFill>
              </a:rPr>
              <a:t> </a:t>
            </a:r>
            <a:r>
              <a:rPr lang="en-US" sz="4000" dirty="0" err="1">
                <a:solidFill>
                  <a:schemeClr val="bg1"/>
                </a:solidFill>
              </a:rPr>
              <a:t>định</a:t>
            </a:r>
            <a:r>
              <a:rPr lang="en-US" sz="4000" dirty="0">
                <a:solidFill>
                  <a:schemeClr val="bg1"/>
                </a:solidFill>
              </a:rPr>
              <a:t> </a:t>
            </a:r>
            <a:r>
              <a:rPr lang="en-US" sz="4000" dirty="0" err="1">
                <a:solidFill>
                  <a:schemeClr val="bg1"/>
                </a:solidFill>
              </a:rPr>
              <a:t>số</a:t>
            </a:r>
            <a:r>
              <a:rPr lang="en-US" sz="4000" dirty="0">
                <a:solidFill>
                  <a:schemeClr val="bg1"/>
                </a:solidFill>
              </a:rPr>
              <a:t> </a:t>
            </a:r>
            <a:r>
              <a:rPr lang="en-US" sz="4000" dirty="0" err="1">
                <a:solidFill>
                  <a:schemeClr val="bg1"/>
                </a:solidFill>
              </a:rPr>
              <a:t>lượng</a:t>
            </a:r>
            <a:r>
              <a:rPr lang="en-US" sz="4000" dirty="0">
                <a:solidFill>
                  <a:schemeClr val="bg1"/>
                </a:solidFill>
              </a:rPr>
              <a:t> Function Points </a:t>
            </a:r>
            <a:r>
              <a:rPr lang="en-US" sz="4000" dirty="0" err="1">
                <a:solidFill>
                  <a:schemeClr val="bg1"/>
                </a:solidFill>
              </a:rPr>
              <a:t>thô</a:t>
            </a:r>
            <a:r>
              <a:rPr lang="en-US" sz="4000" dirty="0">
                <a:solidFill>
                  <a:schemeClr val="bg1"/>
                </a:solidFill>
              </a:rPr>
              <a:t> (Unadjusted Function Points)</a:t>
            </a:r>
            <a:br>
              <a:rPr lang="en-US" dirty="0"/>
            </a:br>
            <a:endParaRPr lang="en-US" dirty="0">
              <a:solidFill>
                <a:srgbClr val="FFFFFF"/>
              </a:solidFill>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295401" y="2612255"/>
            <a:ext cx="9601196" cy="3892061"/>
          </a:xfrm>
        </p:spPr>
        <p:txBody>
          <a:bodyPr>
            <a:normAutofit fontScale="92500" lnSpcReduction="20000"/>
          </a:bodyPr>
          <a:lstStyle/>
          <a:p>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a:t>
            </a:r>
          </a:p>
          <a:p>
            <a:pPr marL="914400" lvl="1" indent="-457200">
              <a:buFont typeface="+mj-lt"/>
              <a:buAutoNum type="alphaLcPeriod"/>
            </a:pPr>
            <a:r>
              <a:rPr lang="en-US" b="1" dirty="0">
                <a:latin typeface="Times New Roman" panose="02020603050405020304" pitchFamily="18" charset="0"/>
                <a:cs typeface="Times New Roman" panose="02020603050405020304" pitchFamily="18" charset="0"/>
              </a:rPr>
              <a:t>EI</a:t>
            </a:r>
            <a:r>
              <a:rPr lang="en-US" dirty="0">
                <a:latin typeface="Times New Roman" panose="02020603050405020304" pitchFamily="18" charset="0"/>
                <a:cs typeface="Times New Roman" panose="02020603050405020304" pitchFamily="18" charset="0"/>
              </a:rPr>
              <a:t> (External Input):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boundary</a:t>
            </a:r>
          </a:p>
          <a:p>
            <a:pPr marL="914400" lvl="1" indent="-457200">
              <a:buFont typeface="+mj-lt"/>
              <a:buAutoNum type="alphaLcPeriod"/>
            </a:pPr>
            <a:r>
              <a:rPr lang="en-US" b="1" dirty="0">
                <a:latin typeface="Times New Roman" panose="02020603050405020304" pitchFamily="18" charset="0"/>
                <a:cs typeface="Times New Roman" panose="02020603050405020304" pitchFamily="18" charset="0"/>
              </a:rPr>
              <a:t>EO</a:t>
            </a:r>
            <a:r>
              <a:rPr lang="en-US" dirty="0">
                <a:latin typeface="Times New Roman" panose="02020603050405020304" pitchFamily="18" charset="0"/>
                <a:cs typeface="Times New Roman" panose="02020603050405020304" pitchFamily="18" charset="0"/>
              </a:rPr>
              <a:t> (External Output):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endParaRPr lang="en-US" dirty="0">
              <a:latin typeface="Times New Roman" panose="02020603050405020304" pitchFamily="18" charset="0"/>
              <a:cs typeface="Times New Roman" panose="02020603050405020304" pitchFamily="18" charset="0"/>
            </a:endParaRPr>
          </a:p>
          <a:p>
            <a:pPr marL="914400" lvl="1" indent="-457200">
              <a:buFont typeface="+mj-lt"/>
              <a:buAutoNum type="alphaLcPeriod"/>
            </a:pPr>
            <a:r>
              <a:rPr lang="en-US" b="1" dirty="0">
                <a:latin typeface="Times New Roman" panose="02020603050405020304" pitchFamily="18" charset="0"/>
                <a:cs typeface="Times New Roman" panose="02020603050405020304" pitchFamily="18" charset="0"/>
              </a:rPr>
              <a:t>EQ</a:t>
            </a:r>
            <a:r>
              <a:rPr lang="en-US" dirty="0">
                <a:latin typeface="Times New Roman" panose="02020603050405020304" pitchFamily="18" charset="0"/>
                <a:cs typeface="Times New Roman" panose="02020603050405020304" pitchFamily="18" charset="0"/>
              </a:rPr>
              <a:t> (External Inquiry): Thao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ILF hay EIF (Input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chuột</a:t>
            </a:r>
            <a:r>
              <a:rPr lang="en-US" dirty="0">
                <a:latin typeface="Times New Roman" panose="02020603050405020304" pitchFamily="18" charset="0"/>
                <a:cs typeface="Times New Roman" panose="02020603050405020304" pitchFamily="18" charset="0"/>
              </a:rPr>
              <a:t>, Output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p>
          <a:p>
            <a:pPr marL="914400" lvl="1" indent="-457200">
              <a:buFont typeface="+mj-lt"/>
              <a:buAutoNum type="alphaLcPeriod"/>
            </a:pPr>
            <a:r>
              <a:rPr lang="en-US" b="1" dirty="0">
                <a:latin typeface="Times New Roman" panose="02020603050405020304" pitchFamily="18" charset="0"/>
                <a:cs typeface="Times New Roman" panose="02020603050405020304" pitchFamily="18" charset="0"/>
              </a:rPr>
              <a:t>ILF</a:t>
            </a:r>
            <a:r>
              <a:rPr lang="en-US" dirty="0">
                <a:latin typeface="Times New Roman" panose="02020603050405020304" pitchFamily="18" charset="0"/>
                <a:cs typeface="Times New Roman" panose="02020603050405020304" pitchFamily="18" charset="0"/>
              </a:rPr>
              <a:t> (Internal Logical File):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boundary).</a:t>
            </a:r>
          </a:p>
          <a:p>
            <a:pPr marL="914400" lvl="1" indent="-457200">
              <a:buFont typeface="+mj-lt"/>
              <a:buAutoNum type="alphaLcPeriod"/>
            </a:pPr>
            <a:r>
              <a:rPr lang="en-US" b="1" dirty="0">
                <a:latin typeface="Times New Roman" panose="02020603050405020304" pitchFamily="18" charset="0"/>
                <a:cs typeface="Times New Roman" panose="02020603050405020304" pitchFamily="18" charset="0"/>
              </a:rPr>
              <a:t>EIF</a:t>
            </a:r>
            <a:r>
              <a:rPr lang="en-US" dirty="0">
                <a:latin typeface="Times New Roman" panose="02020603050405020304" pitchFamily="18" charset="0"/>
                <a:cs typeface="Times New Roman" panose="02020603050405020304" pitchFamily="18" charset="0"/>
              </a:rPr>
              <a:t> (External Interface Files):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boundary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96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1129088"/>
            <a:ext cx="10583158" cy="880027"/>
          </a:xfrm>
        </p:spPr>
        <p:txBody>
          <a:bodyPr>
            <a:normAutofit fontScale="90000"/>
          </a:bodyPr>
          <a:lstStyle/>
          <a:p>
            <a:r>
              <a:rPr lang="en-US" dirty="0" err="1">
                <a:solidFill>
                  <a:schemeClr val="bg1"/>
                </a:solidFill>
              </a:rPr>
              <a:t>Xác</a:t>
            </a:r>
            <a:r>
              <a:rPr lang="en-US" dirty="0">
                <a:solidFill>
                  <a:schemeClr val="bg1"/>
                </a:solidFill>
              </a:rPr>
              <a:t> </a:t>
            </a:r>
            <a:r>
              <a:rPr lang="en-US" dirty="0" err="1">
                <a:solidFill>
                  <a:schemeClr val="bg1"/>
                </a:solidFill>
              </a:rPr>
              <a:t>định</a:t>
            </a:r>
            <a:r>
              <a:rPr lang="en-US" dirty="0">
                <a:solidFill>
                  <a:schemeClr val="bg1"/>
                </a:solidFill>
              </a:rPr>
              <a:t> </a:t>
            </a:r>
            <a:r>
              <a:rPr lang="en-US" dirty="0" err="1">
                <a:solidFill>
                  <a:schemeClr val="bg1"/>
                </a:solidFill>
              </a:rPr>
              <a:t>số</a:t>
            </a:r>
            <a:r>
              <a:rPr lang="en-US" dirty="0">
                <a:solidFill>
                  <a:schemeClr val="bg1"/>
                </a:solidFill>
              </a:rPr>
              <a:t> </a:t>
            </a:r>
            <a:r>
              <a:rPr lang="en-US" dirty="0" err="1">
                <a:solidFill>
                  <a:schemeClr val="bg1"/>
                </a:solidFill>
              </a:rPr>
              <a:t>lượng</a:t>
            </a:r>
            <a:r>
              <a:rPr lang="en-US" dirty="0">
                <a:solidFill>
                  <a:schemeClr val="bg1"/>
                </a:solidFill>
              </a:rPr>
              <a:t> Function Points </a:t>
            </a:r>
            <a:r>
              <a:rPr lang="en-US" dirty="0" err="1">
                <a:solidFill>
                  <a:schemeClr val="bg1"/>
                </a:solidFill>
              </a:rPr>
              <a:t>thô</a:t>
            </a:r>
            <a:r>
              <a:rPr lang="en-US" dirty="0">
                <a:solidFill>
                  <a:schemeClr val="bg1"/>
                </a:solidFill>
              </a:rPr>
              <a:t> (Unadjusted Function Points)</a:t>
            </a:r>
            <a:br>
              <a:rPr lang="en-US" dirty="0"/>
            </a:br>
            <a:endParaRPr lang="en-US" dirty="0">
              <a:solidFill>
                <a:srgbClr val="FFFFFF"/>
              </a:solidFill>
            </a:endParaRPr>
          </a:p>
        </p:txBody>
      </p:sp>
      <p:pic>
        <p:nvPicPr>
          <p:cNvPr id="3" name="Content Placeholder 2">
            <a:extLst>
              <a:ext uri="{FF2B5EF4-FFF2-40B4-BE49-F238E27FC236}">
                <a16:creationId xmlns:a16="http://schemas.microsoft.com/office/drawing/2014/main" id="{DA92E20C-004B-442D-ADC8-6247127F4832}"/>
              </a:ext>
            </a:extLst>
          </p:cNvPr>
          <p:cNvPicPr>
            <a:picLocks noGrp="1" noChangeAspect="1"/>
          </p:cNvPicPr>
          <p:nvPr>
            <p:ph idx="1"/>
          </p:nvPr>
        </p:nvPicPr>
        <p:blipFill>
          <a:blip r:embed="rId3"/>
          <a:stretch>
            <a:fillRect/>
          </a:stretch>
        </p:blipFill>
        <p:spPr>
          <a:xfrm>
            <a:off x="2894030" y="2281231"/>
            <a:ext cx="7305772" cy="4257591"/>
          </a:xfrm>
          <a:prstGeom prst="rect">
            <a:avLst/>
          </a:prstGeom>
        </p:spPr>
      </p:pic>
    </p:spTree>
    <p:extLst>
      <p:ext uri="{BB962C8B-B14F-4D97-AF65-F5344CB8AC3E}">
        <p14:creationId xmlns:p14="http://schemas.microsoft.com/office/powerpoint/2010/main" val="318332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9E9C-CFD2-4DC2-984F-4896680CE5B8}"/>
              </a:ext>
            </a:extLst>
          </p:cNvPr>
          <p:cNvSpPr>
            <a:spLocks noGrp="1"/>
          </p:cNvSpPr>
          <p:nvPr>
            <p:ph type="title"/>
          </p:nvPr>
        </p:nvSpPr>
        <p:spPr>
          <a:xfrm>
            <a:off x="1295402" y="1253596"/>
            <a:ext cx="9601196" cy="1303867"/>
          </a:xfrm>
        </p:spPr>
        <p:txBody>
          <a:bodyPr>
            <a:normAutofit fontScale="90000"/>
          </a:bodyPr>
          <a:lstStyle/>
          <a:p>
            <a:r>
              <a:rPr lang="en-US" dirty="0" err="1">
                <a:solidFill>
                  <a:schemeClr val="bg1"/>
                </a:solidFill>
                <a:highlight>
                  <a:srgbClr val="000000"/>
                </a:highlight>
              </a:rPr>
              <a:t>Xác</a:t>
            </a:r>
            <a:r>
              <a:rPr lang="en-US" dirty="0">
                <a:solidFill>
                  <a:schemeClr val="bg1"/>
                </a:solidFill>
                <a:highlight>
                  <a:srgbClr val="000000"/>
                </a:highlight>
              </a:rPr>
              <a:t> </a:t>
            </a:r>
            <a:r>
              <a:rPr lang="en-US" dirty="0" err="1">
                <a:solidFill>
                  <a:schemeClr val="bg1"/>
                </a:solidFill>
                <a:highlight>
                  <a:srgbClr val="000000"/>
                </a:highlight>
              </a:rPr>
              <a:t>định</a:t>
            </a:r>
            <a:r>
              <a:rPr lang="en-US" dirty="0">
                <a:solidFill>
                  <a:schemeClr val="bg1"/>
                </a:solidFill>
                <a:highlight>
                  <a:srgbClr val="000000"/>
                </a:highlight>
              </a:rPr>
              <a:t> </a:t>
            </a:r>
            <a:r>
              <a:rPr lang="en-US" dirty="0" err="1">
                <a:solidFill>
                  <a:schemeClr val="bg1"/>
                </a:solidFill>
                <a:highlight>
                  <a:srgbClr val="000000"/>
                </a:highlight>
              </a:rPr>
              <a:t>số</a:t>
            </a:r>
            <a:r>
              <a:rPr lang="en-US" dirty="0">
                <a:solidFill>
                  <a:schemeClr val="bg1"/>
                </a:solidFill>
                <a:highlight>
                  <a:srgbClr val="000000"/>
                </a:highlight>
              </a:rPr>
              <a:t> </a:t>
            </a:r>
            <a:r>
              <a:rPr lang="en-US" dirty="0" err="1">
                <a:solidFill>
                  <a:schemeClr val="bg1"/>
                </a:solidFill>
                <a:highlight>
                  <a:srgbClr val="000000"/>
                </a:highlight>
              </a:rPr>
              <a:t>lượng</a:t>
            </a:r>
            <a:r>
              <a:rPr lang="en-US" dirty="0">
                <a:solidFill>
                  <a:schemeClr val="bg1"/>
                </a:solidFill>
                <a:highlight>
                  <a:srgbClr val="000000"/>
                </a:highlight>
              </a:rPr>
              <a:t> Function Points </a:t>
            </a:r>
            <a:r>
              <a:rPr lang="en-US" dirty="0" err="1">
                <a:solidFill>
                  <a:schemeClr val="bg1"/>
                </a:solidFill>
                <a:highlight>
                  <a:srgbClr val="000000"/>
                </a:highlight>
              </a:rPr>
              <a:t>thô</a:t>
            </a:r>
            <a:r>
              <a:rPr lang="en-US" dirty="0">
                <a:solidFill>
                  <a:schemeClr val="bg1"/>
                </a:solidFill>
                <a:highlight>
                  <a:srgbClr val="000000"/>
                </a:highlight>
              </a:rPr>
              <a:t> (Unadjusted Function Points)</a:t>
            </a:r>
            <a:r>
              <a:rPr lang="en-US" dirty="0">
                <a:solidFill>
                  <a:schemeClr val="tx1"/>
                </a:solidFill>
                <a:highlight>
                  <a:srgbClr val="000000"/>
                </a:highlight>
              </a:rPr>
              <a:t>)</a:t>
            </a:r>
            <a:br>
              <a:rPr lang="en-US" dirty="0">
                <a:highlight>
                  <a:srgbClr val="000000"/>
                </a:highlight>
              </a:rPr>
            </a:br>
            <a:endParaRPr lang="en-US" dirty="0">
              <a:highlight>
                <a:srgbClr val="000000"/>
              </a:highlight>
            </a:endParaRPr>
          </a:p>
        </p:txBody>
      </p:sp>
      <p:pic>
        <p:nvPicPr>
          <p:cNvPr id="4" name="Content Placeholder 3">
            <a:extLst>
              <a:ext uri="{FF2B5EF4-FFF2-40B4-BE49-F238E27FC236}">
                <a16:creationId xmlns:a16="http://schemas.microsoft.com/office/drawing/2014/main" id="{84BBC344-892A-44F6-A1F4-6204EB7C473C}"/>
              </a:ext>
            </a:extLst>
          </p:cNvPr>
          <p:cNvPicPr>
            <a:picLocks noGrp="1" noChangeAspect="1"/>
          </p:cNvPicPr>
          <p:nvPr>
            <p:ph idx="1"/>
          </p:nvPr>
        </p:nvPicPr>
        <p:blipFill>
          <a:blip r:embed="rId2"/>
          <a:stretch>
            <a:fillRect/>
          </a:stretch>
        </p:blipFill>
        <p:spPr>
          <a:xfrm>
            <a:off x="2045616" y="2557463"/>
            <a:ext cx="8182466" cy="3317875"/>
          </a:xfrm>
          <a:prstGeom prst="rect">
            <a:avLst/>
          </a:prstGeom>
        </p:spPr>
      </p:pic>
    </p:spTree>
    <p:extLst>
      <p:ext uri="{BB962C8B-B14F-4D97-AF65-F5344CB8AC3E}">
        <p14:creationId xmlns:p14="http://schemas.microsoft.com/office/powerpoint/2010/main" val="2849916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9D8CF-B65B-499E-86BB-66979051969E}"/>
              </a:ext>
            </a:extLst>
          </p:cNvPr>
          <p:cNvSpPr>
            <a:spLocks noGrp="1"/>
          </p:cNvSpPr>
          <p:nvPr>
            <p:ph type="title"/>
          </p:nvPr>
        </p:nvSpPr>
        <p:spPr/>
        <p:txBody>
          <a:bodyPr>
            <a:normAutofit fontScale="90000"/>
          </a:bodyPr>
          <a:lstStyle/>
          <a:p>
            <a:r>
              <a:rPr lang="en-US" dirty="0"/>
              <a:t>DET(</a:t>
            </a:r>
            <a:r>
              <a:rPr lang="en-US" i="1" dirty="0"/>
              <a:t>Data Element Type</a:t>
            </a:r>
            <a:r>
              <a:rPr lang="en-US" dirty="0"/>
              <a:t> ), RET (</a:t>
            </a:r>
            <a:r>
              <a:rPr lang="en-US" i="1" dirty="0"/>
              <a:t>Record Element Type</a:t>
            </a:r>
            <a:r>
              <a:rPr lang="en-US" dirty="0"/>
              <a:t> ), FTR(</a:t>
            </a:r>
            <a:r>
              <a:rPr lang="en-US" i="1" dirty="0"/>
              <a:t>File Type Referenced</a:t>
            </a:r>
            <a:r>
              <a:rPr lang="en-US" dirty="0"/>
              <a:t> )</a:t>
            </a:r>
          </a:p>
        </p:txBody>
      </p:sp>
      <p:sp>
        <p:nvSpPr>
          <p:cNvPr id="3" name="Content Placeholder 2">
            <a:extLst>
              <a:ext uri="{FF2B5EF4-FFF2-40B4-BE49-F238E27FC236}">
                <a16:creationId xmlns:a16="http://schemas.microsoft.com/office/drawing/2014/main" id="{42EF8862-1D81-4170-9D30-D708757FCB37}"/>
              </a:ext>
            </a:extLst>
          </p:cNvPr>
          <p:cNvSpPr>
            <a:spLocks noGrp="1"/>
          </p:cNvSpPr>
          <p:nvPr>
            <p:ph idx="1"/>
          </p:nvPr>
        </p:nvSpPr>
        <p:spPr/>
        <p:txBody>
          <a:bodyPr/>
          <a:lstStyle/>
          <a:p>
            <a:r>
              <a:rPr lang="en-US" dirty="0"/>
              <a:t>DET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thiết</a:t>
            </a:r>
            <a:r>
              <a:rPr lang="en-US" dirty="0"/>
              <a:t> </a:t>
            </a:r>
            <a:r>
              <a:rPr lang="en-US" dirty="0" err="1"/>
              <a:t>cho</a:t>
            </a:r>
            <a:r>
              <a:rPr lang="en-US" dirty="0"/>
              <a:t> </a:t>
            </a:r>
            <a:r>
              <a:rPr lang="en-US" dirty="0" err="1"/>
              <a:t>một</a:t>
            </a:r>
            <a:r>
              <a:rPr lang="en-US" dirty="0"/>
              <a:t> </a:t>
            </a:r>
            <a:r>
              <a:rPr lang="en-US" dirty="0" err="1"/>
              <a:t>thao</a:t>
            </a:r>
            <a:r>
              <a:rPr lang="en-US" dirty="0"/>
              <a:t> </a:t>
            </a:r>
            <a:r>
              <a:rPr lang="en-US" dirty="0" err="1"/>
              <a:t>tác</a:t>
            </a:r>
            <a:r>
              <a:rPr lang="en-US" dirty="0"/>
              <a:t> (transaction). DET </a:t>
            </a:r>
            <a:r>
              <a:rPr lang="en-US" dirty="0" err="1"/>
              <a:t>cho</a:t>
            </a:r>
            <a:r>
              <a:rPr lang="en-US" dirty="0"/>
              <a:t> </a:t>
            </a:r>
            <a:r>
              <a:rPr lang="en-US" dirty="0" err="1"/>
              <a:t>mỗi</a:t>
            </a:r>
            <a:r>
              <a:rPr lang="en-US" dirty="0"/>
              <a:t> </a:t>
            </a:r>
            <a:r>
              <a:rPr lang="en-US" dirty="0" err="1"/>
              <a:t>thao</a:t>
            </a:r>
            <a:r>
              <a:rPr lang="en-US" dirty="0"/>
              <a:t> </a:t>
            </a:r>
            <a:r>
              <a:rPr lang="en-US" dirty="0" err="1"/>
              <a:t>tác</a:t>
            </a:r>
            <a:r>
              <a:rPr lang="en-US" dirty="0"/>
              <a:t> </a:t>
            </a:r>
            <a:r>
              <a:rPr lang="en-US" dirty="0" err="1"/>
              <a:t>chức</a:t>
            </a:r>
            <a:r>
              <a:rPr lang="en-US" dirty="0"/>
              <a:t> </a:t>
            </a:r>
            <a:r>
              <a:rPr lang="en-US" dirty="0" err="1"/>
              <a:t>năng</a:t>
            </a:r>
            <a:r>
              <a:rPr lang="en-US" dirty="0"/>
              <a:t> hay </a:t>
            </a:r>
            <a:r>
              <a:rPr lang="en-US" dirty="0" err="1"/>
              <a:t>dữ</a:t>
            </a:r>
            <a:r>
              <a:rPr lang="en-US" dirty="0"/>
              <a:t> </a:t>
            </a:r>
            <a:r>
              <a:rPr lang="en-US" dirty="0" err="1"/>
              <a:t>liệu</a:t>
            </a:r>
            <a:r>
              <a:rPr lang="en-US" dirty="0"/>
              <a:t> </a:t>
            </a:r>
            <a:r>
              <a:rPr lang="en-US" dirty="0" err="1"/>
              <a:t>sẽ</a:t>
            </a:r>
            <a:r>
              <a:rPr lang="en-US" dirty="0"/>
              <a:t> </a:t>
            </a:r>
            <a:r>
              <a:rPr lang="en-US" dirty="0" err="1"/>
              <a:t>khác</a:t>
            </a:r>
            <a:r>
              <a:rPr lang="en-US" dirty="0"/>
              <a:t> </a:t>
            </a:r>
            <a:r>
              <a:rPr lang="en-US" dirty="0" err="1"/>
              <a:t>nhau</a:t>
            </a:r>
            <a:r>
              <a:rPr lang="en-US" dirty="0"/>
              <a:t>.</a:t>
            </a:r>
          </a:p>
          <a:p>
            <a:r>
              <a:rPr lang="en-US" dirty="0"/>
              <a:t>FTR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a:latin typeface="Times New Roman" panose="02020603050405020304" pitchFamily="18" charset="0"/>
                <a:cs typeface="Times New Roman" panose="02020603050405020304" pitchFamily="18" charset="0"/>
              </a:rPr>
              <a:t>ILF</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hay EIF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a:t>
            </a:r>
          </a:p>
          <a:p>
            <a:r>
              <a:rPr lang="en-US" dirty="0"/>
              <a:t>RET: </a:t>
            </a:r>
            <a:r>
              <a:rPr lang="en-US" dirty="0" err="1"/>
              <a:t>là</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từng</a:t>
            </a:r>
            <a:r>
              <a:rPr lang="en-US" dirty="0"/>
              <a:t> </a:t>
            </a:r>
            <a:r>
              <a:rPr lang="en-US" dirty="0" err="1"/>
              <a:t>loại</a:t>
            </a:r>
            <a:r>
              <a:rPr lang="en-US" dirty="0"/>
              <a:t> </a:t>
            </a:r>
            <a:r>
              <a:rPr lang="en-US" dirty="0" err="1"/>
              <a:t>mối</a:t>
            </a:r>
            <a:r>
              <a:rPr lang="en-US" dirty="0"/>
              <a:t> </a:t>
            </a:r>
            <a:r>
              <a:rPr lang="en-US" dirty="0" err="1"/>
              <a:t>quan</a:t>
            </a:r>
            <a:r>
              <a:rPr lang="en-US" dirty="0"/>
              <a:t> </a:t>
            </a:r>
            <a:r>
              <a:rPr lang="en-US" dirty="0" err="1"/>
              <a:t>hệ</a:t>
            </a:r>
            <a:r>
              <a:rPr lang="en-US" dirty="0"/>
              <a:t> cha-con </a:t>
            </a:r>
            <a:r>
              <a:rPr lang="en-US" dirty="0" err="1"/>
              <a:t>của</a:t>
            </a:r>
            <a:r>
              <a:rPr lang="en-US" dirty="0"/>
              <a:t> ILF </a:t>
            </a:r>
            <a:r>
              <a:rPr lang="en-US" dirty="0" err="1"/>
              <a:t>và</a:t>
            </a:r>
            <a:r>
              <a:rPr lang="en-US" dirty="0"/>
              <a:t> EIF.</a:t>
            </a:r>
          </a:p>
        </p:txBody>
      </p:sp>
    </p:spTree>
    <p:extLst>
      <p:ext uri="{BB962C8B-B14F-4D97-AF65-F5344CB8AC3E}">
        <p14:creationId xmlns:p14="http://schemas.microsoft.com/office/powerpoint/2010/main" val="2920421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8AD9-DF59-41C7-B73E-B996AC7DB0F1}"/>
              </a:ext>
            </a:extLst>
          </p:cNvPr>
          <p:cNvSpPr>
            <a:spLocks noGrp="1"/>
          </p:cNvSpPr>
          <p:nvPr>
            <p:ph type="title"/>
          </p:nvPr>
        </p:nvSpPr>
        <p:spPr>
          <a:xfrm>
            <a:off x="1122874" y="1199072"/>
            <a:ext cx="9601196" cy="1181818"/>
          </a:xfrm>
        </p:spPr>
        <p:txBody>
          <a:bodyPr>
            <a:noAutofit/>
          </a:bodyPr>
          <a:lstStyle/>
          <a:p>
            <a:r>
              <a:rPr lang="en-US" sz="3200" dirty="0"/>
              <a:t>DET(</a:t>
            </a:r>
            <a:r>
              <a:rPr lang="en-US" sz="3200" i="1" dirty="0"/>
              <a:t>Data Element Type</a:t>
            </a:r>
            <a:r>
              <a:rPr lang="en-US" sz="3200" dirty="0"/>
              <a:t> ), RET (</a:t>
            </a:r>
            <a:r>
              <a:rPr lang="en-US" sz="3200" i="1" dirty="0"/>
              <a:t>Record Element Type</a:t>
            </a:r>
            <a:r>
              <a:rPr lang="en-US" sz="3200" dirty="0"/>
              <a:t> ), FTR(</a:t>
            </a:r>
            <a:r>
              <a:rPr lang="en-US" sz="3200" i="1" dirty="0"/>
              <a:t>File Type Referenced</a:t>
            </a:r>
            <a:r>
              <a:rPr lang="en-US" sz="3200" dirty="0"/>
              <a:t> )</a:t>
            </a:r>
          </a:p>
        </p:txBody>
      </p:sp>
      <p:pic>
        <p:nvPicPr>
          <p:cNvPr id="4" name="Content Placeholder 3">
            <a:extLst>
              <a:ext uri="{FF2B5EF4-FFF2-40B4-BE49-F238E27FC236}">
                <a16:creationId xmlns:a16="http://schemas.microsoft.com/office/drawing/2014/main" id="{CB212EB6-BF7B-4D2C-B081-5AB51367CA71}"/>
              </a:ext>
            </a:extLst>
          </p:cNvPr>
          <p:cNvPicPr>
            <a:picLocks noGrp="1" noChangeAspect="1"/>
          </p:cNvPicPr>
          <p:nvPr>
            <p:ph idx="1"/>
          </p:nvPr>
        </p:nvPicPr>
        <p:blipFill>
          <a:blip r:embed="rId2"/>
          <a:stretch>
            <a:fillRect/>
          </a:stretch>
        </p:blipFill>
        <p:spPr>
          <a:xfrm>
            <a:off x="1295400" y="2860011"/>
            <a:ext cx="9601200" cy="2712778"/>
          </a:xfrm>
          <a:prstGeom prst="rect">
            <a:avLst/>
          </a:prstGeom>
        </p:spPr>
      </p:pic>
    </p:spTree>
    <p:extLst>
      <p:ext uri="{BB962C8B-B14F-4D97-AF65-F5344CB8AC3E}">
        <p14:creationId xmlns:p14="http://schemas.microsoft.com/office/powerpoint/2010/main" val="1484924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AC0F86-9A78-4E84-A4B4-ADB8B2629A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F78B9E-8BE2-4706-9377-A05FA25ABAB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2CDFDE2-4DB3-4623-BA21-187D1B710FB9}"/>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ED74B2AA-1443-4E9B-8462-F7F5B8525908}"/>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BB652B6-7300-49EC-9422-EF5342492AF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D0909587-01DE-424D-A15F-DAA28CF2CD38}"/>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0E5D0023-B23E-4823-8D72-B07FFF8CAE9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69A54E25-1C05-48E5-A5CC-3778C1D363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F90C3E3-4535-4EA1-87E6-E11C21C9D0CE}"/>
              </a:ext>
            </a:extLst>
          </p:cNvPr>
          <p:cNvPicPr>
            <a:picLocks noChangeAspect="1"/>
          </p:cNvPicPr>
          <p:nvPr/>
        </p:nvPicPr>
        <p:blipFill rotWithShape="1">
          <a:blip r:embed="rId5"/>
          <a:srcRect l="34393" r="-2" b="-2"/>
          <a:stretch/>
        </p:blipFill>
        <p:spPr>
          <a:xfrm>
            <a:off x="1412683" y="1410208"/>
            <a:ext cx="5278777" cy="3858780"/>
          </a:xfrm>
          <a:prstGeom prst="rect">
            <a:avLst/>
          </a:prstGeom>
        </p:spPr>
      </p:pic>
      <p:sp>
        <p:nvSpPr>
          <p:cNvPr id="2" name="Title 1">
            <a:extLst>
              <a:ext uri="{FF2B5EF4-FFF2-40B4-BE49-F238E27FC236}">
                <a16:creationId xmlns:a16="http://schemas.microsoft.com/office/drawing/2014/main" id="{903B4174-3A85-4D7E-9A2F-24CCFD64642C}"/>
              </a:ext>
            </a:extLst>
          </p:cNvPr>
          <p:cNvSpPr>
            <a:spLocks noGrp="1"/>
          </p:cNvSpPr>
          <p:nvPr>
            <p:ph type="title"/>
          </p:nvPr>
        </p:nvSpPr>
        <p:spPr>
          <a:xfrm>
            <a:off x="7535825" y="982132"/>
            <a:ext cx="3360772" cy="1303867"/>
          </a:xfrm>
        </p:spPr>
        <p:txBody>
          <a:bodyPr>
            <a:normAutofit/>
          </a:bodyPr>
          <a:lstStyle/>
          <a:p>
            <a:pPr>
              <a:lnSpc>
                <a:spcPct val="90000"/>
              </a:lnSpc>
            </a:pPr>
            <a:r>
              <a:rPr lang="en-US" b="1" dirty="0">
                <a:latin typeface="Times New Roman" panose="02020603050405020304" pitchFamily="18" charset="0"/>
                <a:cs typeface="Times New Roman" panose="02020603050405020304" pitchFamily="18" charset="0"/>
              </a:rPr>
              <a:t>EI</a:t>
            </a:r>
            <a:r>
              <a:rPr lang="en-US" dirty="0">
                <a:latin typeface="Times New Roman" panose="02020603050405020304" pitchFamily="18" charset="0"/>
                <a:cs typeface="Times New Roman" panose="02020603050405020304" pitchFamily="18" charset="0"/>
              </a:rPr>
              <a:t> (External Input)</a:t>
            </a:r>
            <a:endParaRPr lang="en-US"/>
          </a:p>
        </p:txBody>
      </p:sp>
      <p:sp>
        <p:nvSpPr>
          <p:cNvPr id="3" name="Content Placeholder 2">
            <a:extLst>
              <a:ext uri="{FF2B5EF4-FFF2-40B4-BE49-F238E27FC236}">
                <a16:creationId xmlns:a16="http://schemas.microsoft.com/office/drawing/2014/main" id="{169F28A3-1320-4446-AFC1-BD519FF0A300}"/>
              </a:ext>
            </a:extLst>
          </p:cNvPr>
          <p:cNvSpPr>
            <a:spLocks noGrp="1"/>
          </p:cNvSpPr>
          <p:nvPr>
            <p:ph idx="1"/>
          </p:nvPr>
        </p:nvSpPr>
        <p:spPr>
          <a:xfrm>
            <a:off x="7535824" y="2556932"/>
            <a:ext cx="3360771" cy="3318936"/>
          </a:xfrm>
        </p:spPr>
        <p:txBody>
          <a:bodyPr>
            <a:normAutofit/>
          </a:bodyPr>
          <a:lstStyle/>
          <a:p>
            <a:r>
              <a:rPr lang="en-US" dirty="0" err="1"/>
              <a:t>Thêm</a:t>
            </a:r>
            <a:r>
              <a:rPr lang="en-US" dirty="0"/>
              <a:t>, </a:t>
            </a:r>
            <a:r>
              <a:rPr lang="en-US" dirty="0" err="1"/>
              <a:t>sửa</a:t>
            </a:r>
            <a:r>
              <a:rPr lang="en-US" dirty="0"/>
              <a:t> </a:t>
            </a:r>
            <a:r>
              <a:rPr lang="en-US" dirty="0" err="1"/>
              <a:t>và</a:t>
            </a:r>
            <a:r>
              <a:rPr lang="en-US" dirty="0"/>
              <a:t> </a:t>
            </a:r>
            <a:r>
              <a:rPr lang="en-US" dirty="0" err="1"/>
              <a:t>xóa</a:t>
            </a:r>
            <a:r>
              <a:rPr lang="en-US" dirty="0"/>
              <a:t> (</a:t>
            </a:r>
            <a:r>
              <a:rPr lang="en-US" dirty="0" err="1"/>
              <a:t>duy</a:t>
            </a:r>
            <a:r>
              <a:rPr lang="en-US" dirty="0"/>
              <a:t> </a:t>
            </a:r>
            <a:r>
              <a:rPr lang="en-US" dirty="0" err="1"/>
              <a:t>trì</a:t>
            </a:r>
            <a:r>
              <a:rPr lang="en-US" dirty="0"/>
              <a:t>) </a:t>
            </a:r>
            <a:r>
              <a:rPr lang="en-US" dirty="0" err="1"/>
              <a:t>thông</a:t>
            </a:r>
            <a:r>
              <a:rPr lang="en-US" dirty="0"/>
              <a:t> tin </a:t>
            </a:r>
            <a:r>
              <a:rPr lang="en-US" dirty="0" err="1"/>
              <a:t>trên</a:t>
            </a:r>
            <a:r>
              <a:rPr lang="en-US" dirty="0"/>
              <a:t> </a:t>
            </a:r>
            <a:r>
              <a:rPr lang="en-US" dirty="0" err="1"/>
              <a:t>một</a:t>
            </a:r>
            <a:r>
              <a:rPr lang="en-US" dirty="0"/>
              <a:t> ILF (internal logical file), </a:t>
            </a:r>
            <a:r>
              <a:rPr lang="en-US" dirty="0" err="1"/>
              <a:t>nó</a:t>
            </a:r>
            <a:r>
              <a:rPr lang="en-US" dirty="0"/>
              <a:t> </a:t>
            </a:r>
            <a:r>
              <a:rPr lang="en-US" dirty="0" err="1"/>
              <a:t>đại</a:t>
            </a:r>
            <a:r>
              <a:rPr lang="en-US" dirty="0"/>
              <a:t> </a:t>
            </a:r>
            <a:r>
              <a:rPr lang="en-US" dirty="0" err="1"/>
              <a:t>diện</a:t>
            </a:r>
            <a:r>
              <a:rPr lang="en-US" dirty="0"/>
              <a:t> </a:t>
            </a:r>
            <a:r>
              <a:rPr lang="en-US" dirty="0" err="1"/>
              <a:t>cho</a:t>
            </a:r>
            <a:r>
              <a:rPr lang="en-US" dirty="0"/>
              <a:t> 3 EI.</a:t>
            </a:r>
          </a:p>
          <a:p>
            <a:endParaRPr lang="en-US" dirty="0"/>
          </a:p>
        </p:txBody>
      </p:sp>
    </p:spTree>
    <p:extLst>
      <p:ext uri="{BB962C8B-B14F-4D97-AF65-F5344CB8AC3E}">
        <p14:creationId xmlns:p14="http://schemas.microsoft.com/office/powerpoint/2010/main" val="3480290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56595-9F5E-4F12-B12C-7A321655482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EI</a:t>
            </a:r>
            <a:r>
              <a:rPr lang="en-US" dirty="0">
                <a:latin typeface="Times New Roman" panose="02020603050405020304" pitchFamily="18" charset="0"/>
                <a:cs typeface="Times New Roman" panose="02020603050405020304" pitchFamily="18" charset="0"/>
              </a:rPr>
              <a:t> (External Input)</a:t>
            </a:r>
            <a:endParaRPr lang="en-US" dirty="0"/>
          </a:p>
        </p:txBody>
      </p:sp>
      <p:sp>
        <p:nvSpPr>
          <p:cNvPr id="3" name="Content Placeholder 2">
            <a:extLst>
              <a:ext uri="{FF2B5EF4-FFF2-40B4-BE49-F238E27FC236}">
                <a16:creationId xmlns:a16="http://schemas.microsoft.com/office/drawing/2014/main" id="{38F52C82-6FE9-43F8-B646-9E6809549DBE}"/>
              </a:ext>
            </a:extLst>
          </p:cNvPr>
          <p:cNvSpPr>
            <a:spLocks noGrp="1"/>
          </p:cNvSpPr>
          <p:nvPr>
            <p:ph idx="1"/>
          </p:nvPr>
        </p:nvSpPr>
        <p:spPr/>
        <p:txBody>
          <a:bodyPr>
            <a:normAutofit fontScale="85000" lnSpcReduction="20000"/>
          </a:bodyPr>
          <a:lstStyle/>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FTRs.</a:t>
            </a:r>
          </a:p>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DET :</a:t>
            </a:r>
          </a:p>
          <a:p>
            <a:pPr lvl="1">
              <a:buFont typeface="Wingdings" panose="05000000000000000000" pitchFamily="2" charset="2"/>
              <a:buChar char="Ø"/>
            </a:pPr>
            <a:r>
              <a:rPr lang="vi-VN" dirty="0"/>
              <a:t>Mỗi DATA INPUT FIELD được tính là 1 DET</a:t>
            </a:r>
          </a:p>
          <a:p>
            <a:pPr lvl="1">
              <a:buFont typeface="Wingdings" panose="05000000000000000000" pitchFamily="2" charset="2"/>
              <a:buChar char="Ø"/>
            </a:pPr>
            <a:r>
              <a:rPr lang="vi-VN" dirty="0"/>
              <a:t>Tất cả các ERROR MESSAGE được tính là 1 DET</a:t>
            </a:r>
          </a:p>
          <a:p>
            <a:pPr lvl="1">
              <a:buFont typeface="Wingdings" panose="05000000000000000000" pitchFamily="2" charset="2"/>
              <a:buChar char="Ø"/>
            </a:pPr>
            <a:r>
              <a:rPr lang="vi-VN" dirty="0"/>
              <a:t>Tất cả các CONFIRM MESSAGE được tính là 1 DET</a:t>
            </a:r>
          </a:p>
          <a:p>
            <a:pPr lvl="1">
              <a:buFont typeface="Wingdings" panose="05000000000000000000" pitchFamily="2" charset="2"/>
              <a:buChar char="Ø"/>
            </a:pPr>
            <a:r>
              <a:rPr lang="vi-VN" dirty="0"/>
              <a:t>Mỗi BUTTON được tính là một DET.</a:t>
            </a:r>
          </a:p>
          <a:p>
            <a:pPr lvl="1">
              <a:buFont typeface="Wingdings" panose="05000000000000000000" pitchFamily="2" charset="2"/>
              <a:buChar char="Ø"/>
            </a:pPr>
            <a:r>
              <a:rPr lang="fr-FR" dirty="0" err="1"/>
              <a:t>Mỗi</a:t>
            </a:r>
            <a:r>
              <a:rPr lang="fr-FR" dirty="0"/>
              <a:t> RADIO BUTTON GROUP </a:t>
            </a:r>
            <a:r>
              <a:rPr lang="fr-FR" dirty="0" err="1"/>
              <a:t>được</a:t>
            </a:r>
            <a:r>
              <a:rPr lang="fr-FR" dirty="0"/>
              <a:t> </a:t>
            </a:r>
            <a:r>
              <a:rPr lang="fr-FR" dirty="0" err="1"/>
              <a:t>tính</a:t>
            </a:r>
            <a:r>
              <a:rPr lang="fr-FR" dirty="0"/>
              <a:t> là 1 DET</a:t>
            </a:r>
          </a:p>
          <a:p>
            <a:pPr lvl="1">
              <a:buFont typeface="Wingdings" panose="05000000000000000000" pitchFamily="2" charset="2"/>
              <a:buChar char="Ø"/>
            </a:pPr>
            <a:r>
              <a:rPr lang="vi-VN" dirty="0"/>
              <a:t>Mỗi CHECK BOX được tính là 1 DET</a:t>
            </a:r>
          </a:p>
          <a:p>
            <a:pPr lvl="1">
              <a:buFont typeface="Wingdings" panose="05000000000000000000" pitchFamily="2" charset="2"/>
              <a:buChar char="Ø"/>
            </a:pPr>
            <a:r>
              <a:rPr lang="vi-VN" dirty="0"/>
              <a:t>M</a:t>
            </a:r>
            <a:r>
              <a:rPr lang="en-US" dirty="0"/>
              <a:t>ỗ</a:t>
            </a:r>
            <a:r>
              <a:rPr lang="vi-VN" dirty="0"/>
              <a:t>i LISTBOX, DROP-DOWNLIST… được tính là 1 DET</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1043880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45C5AF-79D6-4B88-8428-98B1FD80FAFC}"/>
              </a:ext>
            </a:extLst>
          </p:cNvPr>
          <p:cNvSpPr>
            <a:spLocks noGrp="1"/>
          </p:cNvSpPr>
          <p:nvPr>
            <p:ph idx="1"/>
          </p:nvPr>
        </p:nvSpPr>
        <p:spPr/>
        <p:txBody>
          <a:bodyPr/>
          <a:lstStyle/>
          <a:p>
            <a:r>
              <a:rPr lang="en-US" dirty="0" err="1"/>
              <a:t>Phạm</a:t>
            </a:r>
            <a:r>
              <a:rPr lang="en-US" dirty="0"/>
              <a:t> </a:t>
            </a:r>
            <a:r>
              <a:rPr lang="en-US" dirty="0" err="1"/>
              <a:t>Hoài</a:t>
            </a:r>
            <a:r>
              <a:rPr lang="en-US" dirty="0"/>
              <a:t> </a:t>
            </a:r>
            <a:r>
              <a:rPr lang="en-US" dirty="0" err="1"/>
              <a:t>Phương</a:t>
            </a:r>
            <a:r>
              <a:rPr lang="en-US" dirty="0"/>
              <a:t>			MSSV: 15520665</a:t>
            </a:r>
          </a:p>
          <a:p>
            <a:r>
              <a:rPr lang="en-US" dirty="0" err="1"/>
              <a:t>Nguyễn</a:t>
            </a:r>
            <a:r>
              <a:rPr lang="en-US" dirty="0"/>
              <a:t> </a:t>
            </a:r>
            <a:r>
              <a:rPr lang="en-US" dirty="0" err="1"/>
              <a:t>Trọng</a:t>
            </a:r>
            <a:r>
              <a:rPr lang="en-US" dirty="0"/>
              <a:t> </a:t>
            </a:r>
            <a:r>
              <a:rPr lang="en-US" dirty="0" err="1"/>
              <a:t>Nhân</a:t>
            </a:r>
            <a:r>
              <a:rPr lang="en-US" dirty="0"/>
              <a:t>		MSSV: 15520571</a:t>
            </a:r>
          </a:p>
          <a:p>
            <a:r>
              <a:rPr lang="en-US" dirty="0" err="1"/>
              <a:t>Nguyễn</a:t>
            </a:r>
            <a:r>
              <a:rPr lang="en-US" dirty="0"/>
              <a:t> </a:t>
            </a:r>
            <a:r>
              <a:rPr lang="en-US" dirty="0" err="1"/>
              <a:t>Văn</a:t>
            </a:r>
            <a:r>
              <a:rPr lang="en-US" dirty="0"/>
              <a:t> </a:t>
            </a:r>
            <a:r>
              <a:rPr lang="en-US" dirty="0" err="1"/>
              <a:t>Trưa</a:t>
            </a:r>
            <a:r>
              <a:rPr lang="en-US" dirty="0"/>
              <a:t>			MSSV: 15520934</a:t>
            </a:r>
          </a:p>
          <a:p>
            <a:r>
              <a:rPr lang="en-US" dirty="0"/>
              <a:t>Trần Nam </a:t>
            </a:r>
            <a:r>
              <a:rPr lang="en-US" dirty="0" err="1"/>
              <a:t>Bàng</a:t>
            </a:r>
            <a:r>
              <a:rPr lang="en-US" dirty="0"/>
              <a:t>				MSSV: 15520032</a:t>
            </a:r>
          </a:p>
          <a:p>
            <a:r>
              <a:rPr lang="en-US" dirty="0"/>
              <a:t>Trần Quốc Thi				MSSV: 15520825</a:t>
            </a:r>
          </a:p>
        </p:txBody>
      </p:sp>
    </p:spTree>
    <p:extLst>
      <p:ext uri="{BB962C8B-B14F-4D97-AF65-F5344CB8AC3E}">
        <p14:creationId xmlns:p14="http://schemas.microsoft.com/office/powerpoint/2010/main" val="621848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3699-2195-484B-A42D-14BA8EE32D5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EI</a:t>
            </a:r>
            <a:r>
              <a:rPr lang="en-US" dirty="0">
                <a:latin typeface="Times New Roman" panose="02020603050405020304" pitchFamily="18" charset="0"/>
                <a:cs typeface="Times New Roman" panose="02020603050405020304" pitchFamily="18" charset="0"/>
              </a:rPr>
              <a:t> (External Input)</a:t>
            </a:r>
            <a:endParaRPr lang="en-US" dirty="0"/>
          </a:p>
        </p:txBody>
      </p:sp>
      <p:sp>
        <p:nvSpPr>
          <p:cNvPr id="3" name="Content Placeholder 2">
            <a:extLst>
              <a:ext uri="{FF2B5EF4-FFF2-40B4-BE49-F238E27FC236}">
                <a16:creationId xmlns:a16="http://schemas.microsoft.com/office/drawing/2014/main" id="{CD05D318-0636-46E5-8F2F-C3F75C5F5277}"/>
              </a:ext>
            </a:extLst>
          </p:cNvPr>
          <p:cNvSpPr>
            <a:spLocks noGrp="1"/>
          </p:cNvSpPr>
          <p:nvPr>
            <p:ph idx="1"/>
          </p:nvPr>
        </p:nvSpPr>
        <p:spPr/>
        <p:txBody>
          <a:bodyPr/>
          <a:lstStyle/>
          <a:p>
            <a:pPr marL="0" indent="0">
              <a:buNone/>
            </a:pPr>
            <a:r>
              <a:rPr lang="en-US" dirty="0" err="1"/>
              <a:t>Xác</a:t>
            </a:r>
            <a:r>
              <a:rPr lang="en-US" dirty="0"/>
              <a:t> </a:t>
            </a:r>
            <a:r>
              <a:rPr lang="en-US" dirty="0" err="1"/>
              <a:t>định</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cho</a:t>
            </a:r>
            <a:r>
              <a:rPr lang="en-US" dirty="0"/>
              <a:t> EI (Low, Average, High)</a:t>
            </a:r>
            <a:br>
              <a:rPr lang="en-US" dirty="0"/>
            </a:br>
            <a:endParaRPr lang="en-US" dirty="0"/>
          </a:p>
        </p:txBody>
      </p:sp>
      <p:pic>
        <p:nvPicPr>
          <p:cNvPr id="4" name="Picture 3">
            <a:extLst>
              <a:ext uri="{FF2B5EF4-FFF2-40B4-BE49-F238E27FC236}">
                <a16:creationId xmlns:a16="http://schemas.microsoft.com/office/drawing/2014/main" id="{8C7CD95C-9287-4649-B78D-17065EB6C236}"/>
              </a:ext>
            </a:extLst>
          </p:cNvPr>
          <p:cNvPicPr>
            <a:picLocks noChangeAspect="1"/>
          </p:cNvPicPr>
          <p:nvPr/>
        </p:nvPicPr>
        <p:blipFill>
          <a:blip r:embed="rId2"/>
          <a:stretch>
            <a:fillRect/>
          </a:stretch>
        </p:blipFill>
        <p:spPr>
          <a:xfrm>
            <a:off x="871536" y="3629027"/>
            <a:ext cx="10448925" cy="1885950"/>
          </a:xfrm>
          <a:prstGeom prst="rect">
            <a:avLst/>
          </a:prstGeom>
        </p:spPr>
      </p:pic>
    </p:spTree>
    <p:extLst>
      <p:ext uri="{BB962C8B-B14F-4D97-AF65-F5344CB8AC3E}">
        <p14:creationId xmlns:p14="http://schemas.microsoft.com/office/powerpoint/2010/main" val="1417345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DD4E-652F-43AC-975A-FFC918AA0C0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EI</a:t>
            </a:r>
            <a:r>
              <a:rPr lang="en-US" dirty="0">
                <a:latin typeface="Times New Roman" panose="02020603050405020304" pitchFamily="18" charset="0"/>
                <a:cs typeface="Times New Roman" panose="02020603050405020304" pitchFamily="18" charset="0"/>
              </a:rPr>
              <a:t> (External Input)</a:t>
            </a:r>
            <a:endParaRPr lang="en-US" dirty="0"/>
          </a:p>
        </p:txBody>
      </p:sp>
      <p:pic>
        <p:nvPicPr>
          <p:cNvPr id="4" name="Content Placeholder 3">
            <a:extLst>
              <a:ext uri="{FF2B5EF4-FFF2-40B4-BE49-F238E27FC236}">
                <a16:creationId xmlns:a16="http://schemas.microsoft.com/office/drawing/2014/main" id="{FCC48349-3171-48C5-BB97-62DDE974C86B}"/>
              </a:ext>
            </a:extLst>
          </p:cNvPr>
          <p:cNvPicPr>
            <a:picLocks noGrp="1" noChangeAspect="1"/>
          </p:cNvPicPr>
          <p:nvPr>
            <p:ph idx="1"/>
          </p:nvPr>
        </p:nvPicPr>
        <p:blipFill>
          <a:blip r:embed="rId2"/>
          <a:stretch>
            <a:fillRect/>
          </a:stretch>
        </p:blipFill>
        <p:spPr>
          <a:xfrm>
            <a:off x="2078261" y="2557463"/>
            <a:ext cx="8035478" cy="3317875"/>
          </a:xfrm>
          <a:prstGeom prst="rect">
            <a:avLst/>
          </a:prstGeom>
        </p:spPr>
      </p:pic>
    </p:spTree>
    <p:extLst>
      <p:ext uri="{BB962C8B-B14F-4D97-AF65-F5344CB8AC3E}">
        <p14:creationId xmlns:p14="http://schemas.microsoft.com/office/powerpoint/2010/main" val="534081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2AC0F86-9A78-4E84-A4B4-ADB8B2629A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AF78B9E-8BE2-4706-9377-A05FA25ABAB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6" name="Picture 15">
              <a:extLst>
                <a:ext uri="{FF2B5EF4-FFF2-40B4-BE49-F238E27FC236}">
                  <a16:creationId xmlns:a16="http://schemas.microsoft.com/office/drawing/2014/main" id="{32CDFDE2-4DB3-4623-BA21-187D1B710FB9}"/>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ED74B2AA-1443-4E9B-8462-F7F5B8525908}"/>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9BB652B6-7300-49EC-9422-EF5342492AF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9" name="Picture 18">
              <a:extLst>
                <a:ext uri="{FF2B5EF4-FFF2-40B4-BE49-F238E27FC236}">
                  <a16:creationId xmlns:a16="http://schemas.microsoft.com/office/drawing/2014/main" id="{D0909587-01DE-424D-A15F-DAA28CF2CD38}"/>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1" name="Straight Connector 20">
            <a:extLst>
              <a:ext uri="{FF2B5EF4-FFF2-40B4-BE49-F238E27FC236}">
                <a16:creationId xmlns:a16="http://schemas.microsoft.com/office/drawing/2014/main" id="{0E5D0023-B23E-4823-8D72-B07FFF8CAE9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0" name="Rectangle 22">
            <a:extLst>
              <a:ext uri="{FF2B5EF4-FFF2-40B4-BE49-F238E27FC236}">
                <a16:creationId xmlns:a16="http://schemas.microsoft.com/office/drawing/2014/main" id="{69A54E25-1C05-48E5-A5CC-3778C1D363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C56389A3-CE71-4CD9-8CCE-345DAA155AF7}"/>
              </a:ext>
            </a:extLst>
          </p:cNvPr>
          <p:cNvPicPr>
            <a:picLocks noChangeAspect="1"/>
          </p:cNvPicPr>
          <p:nvPr/>
        </p:nvPicPr>
        <p:blipFill rotWithShape="1">
          <a:blip r:embed="rId5"/>
          <a:srcRect r="6636" b="2"/>
          <a:stretch/>
        </p:blipFill>
        <p:spPr>
          <a:xfrm>
            <a:off x="1412683" y="1410208"/>
            <a:ext cx="5278777" cy="3858780"/>
          </a:xfrm>
          <a:prstGeom prst="rect">
            <a:avLst/>
          </a:prstGeom>
        </p:spPr>
      </p:pic>
      <p:sp>
        <p:nvSpPr>
          <p:cNvPr id="2" name="Title 1">
            <a:extLst>
              <a:ext uri="{FF2B5EF4-FFF2-40B4-BE49-F238E27FC236}">
                <a16:creationId xmlns:a16="http://schemas.microsoft.com/office/drawing/2014/main" id="{5265E34E-85BE-49AA-ABD4-2F3E0A4B9811}"/>
              </a:ext>
            </a:extLst>
          </p:cNvPr>
          <p:cNvSpPr>
            <a:spLocks noGrp="1"/>
          </p:cNvSpPr>
          <p:nvPr>
            <p:ph type="title"/>
          </p:nvPr>
        </p:nvSpPr>
        <p:spPr>
          <a:xfrm>
            <a:off x="7535825" y="982132"/>
            <a:ext cx="3360772" cy="1303867"/>
          </a:xfrm>
        </p:spPr>
        <p:txBody>
          <a:bodyPr>
            <a:normAutofit/>
          </a:bodyPr>
          <a:lstStyle/>
          <a:p>
            <a:pPr>
              <a:lnSpc>
                <a:spcPct val="90000"/>
              </a:lnSpc>
            </a:pPr>
            <a:r>
              <a:rPr lang="en-US" b="1" dirty="0">
                <a:latin typeface="Times New Roman" panose="02020603050405020304" pitchFamily="18" charset="0"/>
                <a:cs typeface="Times New Roman" panose="02020603050405020304" pitchFamily="18" charset="0"/>
              </a:rPr>
              <a:t>EO</a:t>
            </a:r>
            <a:r>
              <a:rPr lang="en-US" dirty="0">
                <a:latin typeface="Times New Roman" panose="02020603050405020304" pitchFamily="18" charset="0"/>
                <a:cs typeface="Times New Roman" panose="02020603050405020304" pitchFamily="18" charset="0"/>
              </a:rPr>
              <a:t> (External Output)</a:t>
            </a:r>
            <a:endParaRPr lang="en-US" dirty="0"/>
          </a:p>
        </p:txBody>
      </p:sp>
      <p:sp>
        <p:nvSpPr>
          <p:cNvPr id="10" name="Content Placeholder 9">
            <a:extLst>
              <a:ext uri="{FF2B5EF4-FFF2-40B4-BE49-F238E27FC236}">
                <a16:creationId xmlns:a16="http://schemas.microsoft.com/office/drawing/2014/main" id="{9AA93BD8-73EA-4213-ADE2-978F5E979757}"/>
              </a:ext>
            </a:extLst>
          </p:cNvPr>
          <p:cNvSpPr>
            <a:spLocks noGrp="1"/>
          </p:cNvSpPr>
          <p:nvPr>
            <p:ph idx="1"/>
          </p:nvPr>
        </p:nvSpPr>
        <p:spPr>
          <a:xfrm>
            <a:off x="7192652" y="2556932"/>
            <a:ext cx="3703943" cy="3318936"/>
          </a:xfrm>
        </p:spPr>
        <p:txBody>
          <a:bodyPr>
            <a:normAutofit fontScale="85000" lnSpcReduction="20000"/>
          </a:bodyPr>
          <a:lstStyle/>
          <a:p>
            <a:r>
              <a:rPr lang="en-US" dirty="0" err="1"/>
              <a:t>Là</a:t>
            </a:r>
            <a:r>
              <a:rPr lang="en-US" dirty="0"/>
              <a:t> </a:t>
            </a:r>
            <a:r>
              <a:rPr lang="en-US" dirty="0" err="1"/>
              <a:t>tiến</a:t>
            </a:r>
            <a:r>
              <a:rPr lang="en-US" dirty="0"/>
              <a:t> </a:t>
            </a:r>
            <a:r>
              <a:rPr lang="en-US" dirty="0" err="1"/>
              <a:t>trình</a:t>
            </a:r>
            <a:r>
              <a:rPr lang="en-US" dirty="0"/>
              <a:t> </a:t>
            </a:r>
            <a:r>
              <a:rPr lang="en-US" dirty="0" err="1"/>
              <a:t>căn</a:t>
            </a:r>
            <a:r>
              <a:rPr lang="en-US" dirty="0"/>
              <a:t> </a:t>
            </a:r>
            <a:r>
              <a:rPr lang="en-US" dirty="0" err="1"/>
              <a:t>bản</a:t>
            </a:r>
            <a:r>
              <a:rPr lang="en-US" dirty="0"/>
              <a:t> </a:t>
            </a:r>
            <a:r>
              <a:rPr lang="en-US" dirty="0" err="1"/>
              <a:t>mà</a:t>
            </a:r>
            <a:r>
              <a:rPr lang="en-US" dirty="0"/>
              <a:t> </a:t>
            </a:r>
            <a:r>
              <a:rPr lang="en-US" dirty="0" err="1"/>
              <a:t>chiều</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nó</a:t>
            </a:r>
            <a:r>
              <a:rPr lang="en-US" dirty="0"/>
              <a:t> </a:t>
            </a:r>
            <a:r>
              <a:rPr lang="en-US" dirty="0" err="1"/>
              <a:t>đi</a:t>
            </a:r>
            <a:r>
              <a:rPr lang="en-US" dirty="0"/>
              <a:t> </a:t>
            </a:r>
            <a:r>
              <a:rPr lang="en-US" dirty="0" err="1"/>
              <a:t>từ</a:t>
            </a:r>
            <a:r>
              <a:rPr lang="en-US" dirty="0"/>
              <a:t> </a:t>
            </a:r>
            <a:r>
              <a:rPr lang="en-US" dirty="0" err="1"/>
              <a:t>trong</a:t>
            </a:r>
            <a:r>
              <a:rPr lang="en-US" dirty="0"/>
              <a:t> boundary </a:t>
            </a:r>
            <a:r>
              <a:rPr lang="en-US" dirty="0" err="1"/>
              <a:t>ra</a:t>
            </a:r>
            <a:r>
              <a:rPr lang="en-US" dirty="0"/>
              <a:t> </a:t>
            </a:r>
            <a:r>
              <a:rPr lang="en-US" dirty="0" err="1"/>
              <a:t>ngoài</a:t>
            </a:r>
            <a:r>
              <a:rPr lang="en-US" dirty="0"/>
              <a:t> (</a:t>
            </a:r>
            <a:r>
              <a:rPr lang="en-US" dirty="0" err="1"/>
              <a:t>th</a:t>
            </a:r>
            <a:r>
              <a:rPr lang="vi-VN" dirty="0"/>
              <a:t>ư</a:t>
            </a:r>
            <a:r>
              <a:rPr lang="en-US" dirty="0" err="1"/>
              <a:t>ờng</a:t>
            </a:r>
            <a:r>
              <a:rPr lang="en-US" dirty="0"/>
              <a:t> </a:t>
            </a:r>
            <a:r>
              <a:rPr lang="en-US" dirty="0" err="1"/>
              <a:t>là</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lấy</a:t>
            </a:r>
            <a:r>
              <a:rPr lang="en-US" dirty="0"/>
              <a:t> </a:t>
            </a:r>
            <a:r>
              <a:rPr lang="en-US" dirty="0" err="1"/>
              <a:t>từ</a:t>
            </a:r>
            <a:r>
              <a:rPr lang="en-US" dirty="0"/>
              <a:t> ILF </a:t>
            </a:r>
            <a:r>
              <a:rPr lang="en-US" dirty="0" err="1"/>
              <a:t>hoặc</a:t>
            </a:r>
            <a:r>
              <a:rPr lang="en-US" dirty="0"/>
              <a:t> EIF, </a:t>
            </a:r>
            <a:r>
              <a:rPr lang="en-US" dirty="0" err="1"/>
              <a:t>hoặc</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các</a:t>
            </a:r>
            <a:r>
              <a:rPr lang="en-US" dirty="0"/>
              <a:t> </a:t>
            </a:r>
            <a:r>
              <a:rPr lang="en-US" dirty="0" err="1"/>
              <a:t>phép</a:t>
            </a:r>
            <a:r>
              <a:rPr lang="en-US" dirty="0"/>
              <a:t> </a:t>
            </a:r>
            <a:r>
              <a:rPr lang="en-US" dirty="0" err="1"/>
              <a:t>toán</a:t>
            </a:r>
            <a:r>
              <a:rPr lang="en-US" dirty="0"/>
              <a:t>)</a:t>
            </a:r>
          </a:p>
          <a:p>
            <a:r>
              <a:rPr lang="en-US" dirty="0" err="1"/>
              <a:t>Dữ</a:t>
            </a:r>
            <a:r>
              <a:rPr lang="en-US" dirty="0"/>
              <a:t> </a:t>
            </a:r>
            <a:r>
              <a:rPr lang="en-US" dirty="0" err="1"/>
              <a:t>liệu</a:t>
            </a:r>
            <a:r>
              <a:rPr lang="en-US" dirty="0"/>
              <a:t> </a:t>
            </a:r>
            <a:r>
              <a:rPr lang="en-US" dirty="0" err="1"/>
              <a:t>của</a:t>
            </a:r>
            <a:r>
              <a:rPr lang="en-US" dirty="0"/>
              <a:t> </a:t>
            </a:r>
            <a:r>
              <a:rPr lang="en-US" dirty="0" err="1"/>
              <a:t>nó</a:t>
            </a:r>
            <a:r>
              <a:rPr lang="en-US" dirty="0"/>
              <a:t> </a:t>
            </a:r>
            <a:r>
              <a:rPr lang="en-US" dirty="0" err="1"/>
              <a:t>lấy</a:t>
            </a:r>
            <a:r>
              <a:rPr lang="en-US" dirty="0"/>
              <a:t> </a:t>
            </a:r>
            <a:r>
              <a:rPr lang="en-US" dirty="0" err="1"/>
              <a:t>từ</a:t>
            </a:r>
            <a:r>
              <a:rPr lang="en-US" dirty="0"/>
              <a:t> 1 hay </a:t>
            </a:r>
            <a:r>
              <a:rPr lang="en-US" dirty="0" err="1"/>
              <a:t>nhiều</a:t>
            </a:r>
            <a:r>
              <a:rPr lang="en-US" dirty="0"/>
              <a:t> ILF </a:t>
            </a:r>
            <a:r>
              <a:rPr lang="en-US" dirty="0" err="1"/>
              <a:t>và</a:t>
            </a:r>
            <a:r>
              <a:rPr lang="en-US" dirty="0"/>
              <a:t> EIF</a:t>
            </a:r>
          </a:p>
          <a:p>
            <a:r>
              <a:rPr lang="vi-VN" dirty="0"/>
              <a:t>Thông thường các EO là bảng báo cáo (reports), các thông báo hay dữ liệu gửi tới các ứng dụng khác</a:t>
            </a:r>
            <a:r>
              <a:rPr lang="en-US" dirty="0"/>
              <a:t>.</a:t>
            </a:r>
          </a:p>
        </p:txBody>
      </p:sp>
    </p:spTree>
    <p:extLst>
      <p:ext uri="{BB962C8B-B14F-4D97-AF65-F5344CB8AC3E}">
        <p14:creationId xmlns:p14="http://schemas.microsoft.com/office/powerpoint/2010/main" val="506091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E6EB-0BE2-4F9C-A88A-961F1B80E70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EO</a:t>
            </a:r>
            <a:r>
              <a:rPr lang="en-US" dirty="0">
                <a:latin typeface="Times New Roman" panose="02020603050405020304" pitchFamily="18" charset="0"/>
                <a:cs typeface="Times New Roman" panose="02020603050405020304" pitchFamily="18" charset="0"/>
              </a:rPr>
              <a:t> (External Output)</a:t>
            </a:r>
            <a:endParaRPr lang="en-US" dirty="0"/>
          </a:p>
        </p:txBody>
      </p:sp>
      <p:pic>
        <p:nvPicPr>
          <p:cNvPr id="4" name="Content Placeholder 3">
            <a:extLst>
              <a:ext uri="{FF2B5EF4-FFF2-40B4-BE49-F238E27FC236}">
                <a16:creationId xmlns:a16="http://schemas.microsoft.com/office/drawing/2014/main" id="{9E1CC70E-AC28-41E8-9BB1-BDB18F2BF63B}"/>
              </a:ext>
            </a:extLst>
          </p:cNvPr>
          <p:cNvPicPr>
            <a:picLocks noGrp="1" noChangeAspect="1"/>
          </p:cNvPicPr>
          <p:nvPr>
            <p:ph idx="1"/>
          </p:nvPr>
        </p:nvPicPr>
        <p:blipFill>
          <a:blip r:embed="rId2"/>
          <a:stretch>
            <a:fillRect/>
          </a:stretch>
        </p:blipFill>
        <p:spPr>
          <a:xfrm>
            <a:off x="1166003" y="3358682"/>
            <a:ext cx="9601200" cy="1715437"/>
          </a:xfrm>
          <a:prstGeom prst="rect">
            <a:avLst/>
          </a:prstGeom>
        </p:spPr>
      </p:pic>
    </p:spTree>
    <p:extLst>
      <p:ext uri="{BB962C8B-B14F-4D97-AF65-F5344CB8AC3E}">
        <p14:creationId xmlns:p14="http://schemas.microsoft.com/office/powerpoint/2010/main" val="1875433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3DCE-F3D7-4A7E-AE4E-3B5F0763002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EO</a:t>
            </a:r>
            <a:r>
              <a:rPr lang="en-US" dirty="0">
                <a:latin typeface="Times New Roman" panose="02020603050405020304" pitchFamily="18" charset="0"/>
                <a:cs typeface="Times New Roman" panose="02020603050405020304" pitchFamily="18" charset="0"/>
              </a:rPr>
              <a:t> (External Output)</a:t>
            </a:r>
            <a:endParaRPr lang="en-US" dirty="0"/>
          </a:p>
        </p:txBody>
      </p:sp>
      <p:sp>
        <p:nvSpPr>
          <p:cNvPr id="3" name="Content Placeholder 2">
            <a:extLst>
              <a:ext uri="{FF2B5EF4-FFF2-40B4-BE49-F238E27FC236}">
                <a16:creationId xmlns:a16="http://schemas.microsoft.com/office/drawing/2014/main" id="{AB559711-95F8-433E-B366-C91F99A18413}"/>
              </a:ext>
            </a:extLst>
          </p:cNvPr>
          <p:cNvSpPr>
            <a:spLocks noGrp="1"/>
          </p:cNvSpPr>
          <p:nvPr>
            <p:ph idx="1"/>
          </p:nvPr>
        </p:nvSpPr>
        <p:spPr/>
        <p:txBody>
          <a:bodyPr>
            <a:normAutofit fontScale="92500" lnSpcReduction="20000"/>
          </a:bodyPr>
          <a:lstStyle/>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FTRs.</a:t>
            </a:r>
          </a:p>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DET :</a:t>
            </a:r>
          </a:p>
          <a:p>
            <a:pPr lvl="1">
              <a:buFont typeface="Wingdings" panose="05000000000000000000" pitchFamily="2" charset="2"/>
              <a:buChar char="Ø"/>
            </a:pPr>
            <a:r>
              <a:rPr lang="vi-VN" dirty="0"/>
              <a:t>Mỗi cột dữ liệu đọc được từ ILF, EIF được tính là 1 DET.</a:t>
            </a:r>
          </a:p>
          <a:p>
            <a:pPr lvl="1">
              <a:buFont typeface="Wingdings" panose="05000000000000000000" pitchFamily="2" charset="2"/>
              <a:buChar char="Ø"/>
            </a:pPr>
            <a:r>
              <a:rPr lang="vi-VN" dirty="0"/>
              <a:t>Mỗi dữ liệu phát sinh (derived data) được tính là 1 DET.</a:t>
            </a:r>
          </a:p>
          <a:p>
            <a:pPr lvl="1">
              <a:buFont typeface="Wingdings" panose="05000000000000000000" pitchFamily="2" charset="2"/>
              <a:buChar char="Ø"/>
            </a:pPr>
            <a:r>
              <a:rPr lang="vi-VN" dirty="0"/>
              <a:t>Các error message được tính là 1 DET.</a:t>
            </a:r>
          </a:p>
          <a:p>
            <a:pPr lvl="1">
              <a:buFont typeface="Wingdings" panose="05000000000000000000" pitchFamily="2" charset="2"/>
              <a:buChar char="Ø"/>
            </a:pPr>
            <a:r>
              <a:rPr lang="fr-FR" dirty="0" err="1"/>
              <a:t>Các</a:t>
            </a:r>
            <a:r>
              <a:rPr lang="fr-FR" dirty="0"/>
              <a:t> </a:t>
            </a:r>
            <a:r>
              <a:rPr lang="fr-FR" dirty="0" err="1"/>
              <a:t>Confirm</a:t>
            </a:r>
            <a:r>
              <a:rPr lang="fr-FR" dirty="0"/>
              <a:t> message </a:t>
            </a:r>
            <a:r>
              <a:rPr lang="fr-FR" dirty="0" err="1"/>
              <a:t>được</a:t>
            </a:r>
            <a:r>
              <a:rPr lang="fr-FR" dirty="0"/>
              <a:t> </a:t>
            </a:r>
            <a:r>
              <a:rPr lang="fr-FR" dirty="0" err="1"/>
              <a:t>tính</a:t>
            </a:r>
            <a:r>
              <a:rPr lang="fr-FR" dirty="0"/>
              <a:t> là 1 DET.</a:t>
            </a:r>
          </a:p>
          <a:p>
            <a:pPr lvl="1">
              <a:buFont typeface="Wingdings" panose="05000000000000000000" pitchFamily="2" charset="2"/>
              <a:buChar char="Ø"/>
            </a:pPr>
            <a:r>
              <a:rPr lang="vi-VN" dirty="0"/>
              <a:t>KHÔNG TÍNH tiêu đề (heading) của cột, ngày tháng ngày lập báo cáo. Chỉ tính ngày tháng là một DET nếu nó là dữ liệu có ý nghĩa trong kinh doanh (như lập hóa đơn, ngày đăng ký…</a:t>
            </a:r>
            <a:endParaRPr lang="en-US" dirty="0"/>
          </a:p>
          <a:p>
            <a:endParaRPr lang="en-US" dirty="0"/>
          </a:p>
        </p:txBody>
      </p:sp>
    </p:spTree>
    <p:extLst>
      <p:ext uri="{BB962C8B-B14F-4D97-AF65-F5344CB8AC3E}">
        <p14:creationId xmlns:p14="http://schemas.microsoft.com/office/powerpoint/2010/main" val="3295858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5E32-D628-4649-9088-04A2D36BF47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EO</a:t>
            </a:r>
            <a:r>
              <a:rPr lang="en-US" dirty="0">
                <a:latin typeface="Times New Roman" panose="02020603050405020304" pitchFamily="18" charset="0"/>
                <a:cs typeface="Times New Roman" panose="02020603050405020304" pitchFamily="18" charset="0"/>
              </a:rPr>
              <a:t> (External Output)</a:t>
            </a:r>
            <a:endParaRPr lang="en-US" dirty="0"/>
          </a:p>
        </p:txBody>
      </p:sp>
      <p:pic>
        <p:nvPicPr>
          <p:cNvPr id="4" name="Content Placeholder 3">
            <a:extLst>
              <a:ext uri="{FF2B5EF4-FFF2-40B4-BE49-F238E27FC236}">
                <a16:creationId xmlns:a16="http://schemas.microsoft.com/office/drawing/2014/main" id="{274326F7-3460-4081-A542-E696368A1BEB}"/>
              </a:ext>
            </a:extLst>
          </p:cNvPr>
          <p:cNvPicPr>
            <a:picLocks noGrp="1" noChangeAspect="1"/>
          </p:cNvPicPr>
          <p:nvPr>
            <p:ph idx="1"/>
          </p:nvPr>
        </p:nvPicPr>
        <p:blipFill>
          <a:blip r:embed="rId2"/>
          <a:stretch>
            <a:fillRect/>
          </a:stretch>
        </p:blipFill>
        <p:spPr>
          <a:xfrm>
            <a:off x="1494667" y="2557463"/>
            <a:ext cx="9202665" cy="3317875"/>
          </a:xfrm>
          <a:prstGeom prst="rect">
            <a:avLst/>
          </a:prstGeom>
        </p:spPr>
      </p:pic>
    </p:spTree>
    <p:extLst>
      <p:ext uri="{BB962C8B-B14F-4D97-AF65-F5344CB8AC3E}">
        <p14:creationId xmlns:p14="http://schemas.microsoft.com/office/powerpoint/2010/main" val="3061977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608A7-ED13-4DA4-A462-251C33AAB2D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EQ</a:t>
            </a:r>
            <a:r>
              <a:rPr lang="en-US" dirty="0">
                <a:latin typeface="Times New Roman" panose="02020603050405020304" pitchFamily="18" charset="0"/>
                <a:cs typeface="Times New Roman" panose="02020603050405020304" pitchFamily="18" charset="0"/>
              </a:rPr>
              <a:t> (External Inquiry)</a:t>
            </a:r>
            <a:endParaRPr lang="en-US" dirty="0"/>
          </a:p>
        </p:txBody>
      </p:sp>
      <p:sp>
        <p:nvSpPr>
          <p:cNvPr id="3" name="Content Placeholder 2">
            <a:extLst>
              <a:ext uri="{FF2B5EF4-FFF2-40B4-BE49-F238E27FC236}">
                <a16:creationId xmlns:a16="http://schemas.microsoft.com/office/drawing/2014/main" id="{EB40A05E-BBD1-4EF6-ACE4-6CB5BC8DAA1E}"/>
              </a:ext>
            </a:extLst>
          </p:cNvPr>
          <p:cNvSpPr>
            <a:spLocks noGrp="1"/>
          </p:cNvSpPr>
          <p:nvPr>
            <p:ph idx="1"/>
          </p:nvPr>
        </p:nvSpPr>
        <p:spPr/>
        <p:txBody>
          <a:bodyPr/>
          <a:lstStyle/>
          <a:p>
            <a:r>
              <a:rPr lang="en-US" dirty="0" err="1"/>
              <a:t>Gồm</a:t>
            </a:r>
            <a:r>
              <a:rPr lang="en-US" dirty="0"/>
              <a:t> 2 </a:t>
            </a:r>
            <a:r>
              <a:rPr lang="en-US" dirty="0" err="1"/>
              <a:t>chiều</a:t>
            </a:r>
            <a:r>
              <a:rPr lang="en-US" dirty="0"/>
              <a:t> Input </a:t>
            </a:r>
            <a:r>
              <a:rPr lang="en-US" dirty="0" err="1"/>
              <a:t>và</a:t>
            </a:r>
            <a:r>
              <a:rPr lang="en-US" dirty="0"/>
              <a:t> Output. </a:t>
            </a:r>
            <a:r>
              <a:rPr lang="en-US" dirty="0" err="1"/>
              <a:t>Trong</a:t>
            </a:r>
            <a:r>
              <a:rPr lang="en-US" dirty="0"/>
              <a:t> </a:t>
            </a:r>
            <a:r>
              <a:rPr lang="en-US" dirty="0" err="1"/>
              <a:t>đó</a:t>
            </a:r>
            <a:r>
              <a:rPr lang="en-US" dirty="0"/>
              <a:t>:</a:t>
            </a:r>
          </a:p>
          <a:p>
            <a:pPr lvl="1">
              <a:buFont typeface="Wingdings" panose="05000000000000000000" pitchFamily="2" charset="2"/>
              <a:buChar char="Ø"/>
            </a:pPr>
            <a:r>
              <a:rPr lang="en-US" dirty="0"/>
              <a:t>Input </a:t>
            </a:r>
            <a:r>
              <a:rPr lang="en-US" dirty="0" err="1"/>
              <a:t>không</a:t>
            </a:r>
            <a:r>
              <a:rPr lang="en-US" dirty="0"/>
              <a:t> </a:t>
            </a:r>
            <a:r>
              <a:rPr lang="en-US" dirty="0" err="1"/>
              <a:t>cập</a:t>
            </a:r>
            <a:r>
              <a:rPr lang="en-US" dirty="0"/>
              <a:t> </a:t>
            </a:r>
            <a:r>
              <a:rPr lang="en-US" dirty="0" err="1"/>
              <a:t>nhật</a:t>
            </a:r>
            <a:r>
              <a:rPr lang="en-US" dirty="0"/>
              <a:t> </a:t>
            </a:r>
            <a:r>
              <a:rPr lang="en-US" dirty="0" err="1"/>
              <a:t>hoặc</a:t>
            </a:r>
            <a:r>
              <a:rPr lang="en-US" dirty="0"/>
              <a:t> </a:t>
            </a:r>
            <a:r>
              <a:rPr lang="en-US" dirty="0" err="1"/>
              <a:t>duy</a:t>
            </a:r>
            <a:r>
              <a:rPr lang="en-US" dirty="0"/>
              <a:t> </a:t>
            </a:r>
            <a:r>
              <a:rPr lang="en-US" dirty="0" err="1"/>
              <a:t>trì</a:t>
            </a:r>
            <a:r>
              <a:rPr lang="en-US" dirty="0"/>
              <a:t> </a:t>
            </a:r>
            <a:r>
              <a:rPr lang="en-US" dirty="0" err="1"/>
              <a:t>dữ</a:t>
            </a:r>
            <a:r>
              <a:rPr lang="en-US" dirty="0"/>
              <a:t> </a:t>
            </a:r>
            <a:r>
              <a:rPr lang="en-US" dirty="0" err="1"/>
              <a:t>liệu</a:t>
            </a:r>
            <a:endParaRPr lang="en-US" dirty="0"/>
          </a:p>
          <a:p>
            <a:pPr lvl="1">
              <a:buFont typeface="Wingdings" panose="05000000000000000000" pitchFamily="2" charset="2"/>
              <a:buChar char="Ø"/>
            </a:pPr>
            <a:r>
              <a:rPr lang="en-US" dirty="0"/>
              <a:t>Output </a:t>
            </a:r>
            <a:r>
              <a:rPr lang="en-US" dirty="0" err="1"/>
              <a:t>không</a:t>
            </a:r>
            <a:r>
              <a:rPr lang="en-US" dirty="0"/>
              <a:t> </a:t>
            </a:r>
            <a:r>
              <a:rPr lang="en-US" dirty="0" err="1"/>
              <a:t>chứa</a:t>
            </a:r>
            <a:r>
              <a:rPr lang="en-US" dirty="0"/>
              <a:t> </a:t>
            </a:r>
            <a:r>
              <a:rPr lang="en-US" dirty="0" err="1"/>
              <a:t>các</a:t>
            </a:r>
            <a:r>
              <a:rPr lang="en-US" dirty="0"/>
              <a:t> contain derived data (</a:t>
            </a:r>
            <a:r>
              <a:rPr lang="en-US" dirty="0" err="1"/>
              <a:t>kết</a:t>
            </a:r>
            <a:r>
              <a:rPr lang="en-US" dirty="0"/>
              <a:t> </a:t>
            </a:r>
            <a:r>
              <a:rPr lang="en-US" dirty="0" err="1"/>
              <a:t>quả</a:t>
            </a:r>
            <a:r>
              <a:rPr lang="en-US" dirty="0"/>
              <a:t> đ</a:t>
            </a:r>
            <a:r>
              <a:rPr lang="vi-VN" dirty="0"/>
              <a:t>ư</a:t>
            </a:r>
            <a:r>
              <a:rPr lang="en-US" dirty="0" err="1"/>
              <a:t>ợc</a:t>
            </a:r>
            <a:r>
              <a:rPr lang="en-US" dirty="0"/>
              <a:t> </a:t>
            </a:r>
            <a:r>
              <a:rPr lang="en-US" dirty="0" err="1"/>
              <a:t>phát</a:t>
            </a:r>
            <a:r>
              <a:rPr lang="en-US" dirty="0"/>
              <a:t> </a:t>
            </a:r>
            <a:r>
              <a:rPr lang="en-US" dirty="0" err="1"/>
              <a:t>sinh</a:t>
            </a:r>
            <a:r>
              <a:rPr lang="en-US" dirty="0"/>
              <a:t> </a:t>
            </a:r>
            <a:r>
              <a:rPr lang="en-US" dirty="0" err="1"/>
              <a:t>từ</a:t>
            </a:r>
            <a:r>
              <a:rPr lang="en-US" dirty="0"/>
              <a:t> </a:t>
            </a:r>
            <a:r>
              <a:rPr lang="en-US" dirty="0" err="1"/>
              <a:t>các</a:t>
            </a:r>
            <a:r>
              <a:rPr lang="en-US" dirty="0"/>
              <a:t> </a:t>
            </a:r>
            <a:r>
              <a:rPr lang="en-US" dirty="0" err="1"/>
              <a:t>phép</a:t>
            </a:r>
            <a:r>
              <a:rPr lang="en-US" dirty="0"/>
              <a:t> </a:t>
            </a:r>
            <a:r>
              <a:rPr lang="en-US" dirty="0" err="1"/>
              <a:t>toán</a:t>
            </a:r>
            <a:r>
              <a:rPr lang="en-US" dirty="0"/>
              <a:t>)</a:t>
            </a:r>
          </a:p>
        </p:txBody>
      </p:sp>
    </p:spTree>
    <p:extLst>
      <p:ext uri="{BB962C8B-B14F-4D97-AF65-F5344CB8AC3E}">
        <p14:creationId xmlns:p14="http://schemas.microsoft.com/office/powerpoint/2010/main" val="2493409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2C72-B0F3-477F-9692-B3F9C96A3A5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EQ</a:t>
            </a:r>
            <a:r>
              <a:rPr lang="en-US" dirty="0">
                <a:latin typeface="Times New Roman" panose="02020603050405020304" pitchFamily="18" charset="0"/>
                <a:cs typeface="Times New Roman" panose="02020603050405020304" pitchFamily="18" charset="0"/>
              </a:rPr>
              <a:t> (External Inquiry)</a:t>
            </a:r>
            <a:endParaRPr lang="en-US" dirty="0"/>
          </a:p>
        </p:txBody>
      </p:sp>
      <p:sp>
        <p:nvSpPr>
          <p:cNvPr id="3" name="Content Placeholder 2">
            <a:extLst>
              <a:ext uri="{FF2B5EF4-FFF2-40B4-BE49-F238E27FC236}">
                <a16:creationId xmlns:a16="http://schemas.microsoft.com/office/drawing/2014/main" id="{62508226-6B33-403C-9A3D-4A4C0E090A12}"/>
              </a:ext>
            </a:extLst>
          </p:cNvPr>
          <p:cNvSpPr>
            <a:spLocks noGrp="1"/>
          </p:cNvSpPr>
          <p:nvPr>
            <p:ph idx="1"/>
          </p:nvPr>
        </p:nvSpPr>
        <p:spPr/>
        <p:txBody>
          <a:bodyPr/>
          <a:lstStyle/>
          <a:p>
            <a:r>
              <a:rPr lang="en-US" dirty="0"/>
              <a:t>Chia </a:t>
            </a:r>
            <a:r>
              <a:rPr lang="en-US" dirty="0" err="1"/>
              <a:t>tỉ</a:t>
            </a:r>
            <a:r>
              <a:rPr lang="en-US" dirty="0"/>
              <a:t> </a:t>
            </a:r>
            <a:r>
              <a:rPr lang="en-US" dirty="0" err="1"/>
              <a:t>lệ</a:t>
            </a:r>
            <a:r>
              <a:rPr lang="en-US" dirty="0"/>
              <a:t> (</a:t>
            </a:r>
            <a:r>
              <a:rPr lang="en-US" b="1" dirty="0"/>
              <a:t>Rating</a:t>
            </a:r>
            <a:r>
              <a:rPr lang="en-US" dirty="0"/>
              <a:t>) </a:t>
            </a:r>
            <a:r>
              <a:rPr lang="en-US" dirty="0" err="1"/>
              <a:t>và</a:t>
            </a:r>
            <a:r>
              <a:rPr lang="en-US" dirty="0"/>
              <a:t> chia </a:t>
            </a:r>
            <a:r>
              <a:rPr lang="en-US" dirty="0" err="1"/>
              <a:t>điểm</a:t>
            </a:r>
            <a:r>
              <a:rPr lang="en-US" dirty="0"/>
              <a:t> (</a:t>
            </a:r>
            <a:r>
              <a:rPr lang="en-US" b="1" dirty="0"/>
              <a:t>Scored</a:t>
            </a:r>
            <a:r>
              <a:rPr lang="en-US" dirty="0"/>
              <a:t>) (</a:t>
            </a:r>
            <a:r>
              <a:rPr lang="en-US" dirty="0" err="1"/>
              <a:t>Là</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của</a:t>
            </a:r>
            <a:r>
              <a:rPr lang="en-US" dirty="0"/>
              <a:t> </a:t>
            </a:r>
            <a:r>
              <a:rPr lang="en-US" b="1" dirty="0"/>
              <a:t>EI</a:t>
            </a:r>
            <a:r>
              <a:rPr lang="en-US" dirty="0"/>
              <a:t> </a:t>
            </a:r>
            <a:r>
              <a:rPr lang="en-US" dirty="0" err="1"/>
              <a:t>và</a:t>
            </a:r>
            <a:r>
              <a:rPr lang="en-US" dirty="0"/>
              <a:t> </a:t>
            </a:r>
            <a:r>
              <a:rPr lang="en-US" b="1" dirty="0"/>
              <a:t>EO</a:t>
            </a:r>
            <a:r>
              <a:rPr lang="en-US" dirty="0"/>
              <a:t>)</a:t>
            </a:r>
          </a:p>
          <a:p>
            <a:pPr lvl="1">
              <a:buFont typeface="Wingdings" panose="05000000000000000000" pitchFamily="2" charset="2"/>
              <a:buChar char="Ø"/>
            </a:pPr>
            <a:r>
              <a:rPr lang="en-US" dirty="0" err="1"/>
              <a:t>Tỉ</a:t>
            </a:r>
            <a:r>
              <a:rPr lang="en-US" dirty="0"/>
              <a:t> </a:t>
            </a:r>
            <a:r>
              <a:rPr lang="en-US" dirty="0" err="1"/>
              <a:t>lệ</a:t>
            </a:r>
            <a:r>
              <a:rPr lang="en-US" dirty="0"/>
              <a:t> </a:t>
            </a:r>
            <a:r>
              <a:rPr lang="en-US" dirty="0" err="1"/>
              <a:t>lấy</a:t>
            </a:r>
            <a:r>
              <a:rPr lang="en-US" dirty="0"/>
              <a:t> </a:t>
            </a:r>
            <a:r>
              <a:rPr lang="en-US" dirty="0" err="1"/>
              <a:t>từ</a:t>
            </a:r>
            <a:r>
              <a:rPr lang="en-US" dirty="0"/>
              <a:t> </a:t>
            </a:r>
            <a:r>
              <a:rPr lang="en-US" b="1" dirty="0"/>
              <a:t>EO</a:t>
            </a:r>
            <a:r>
              <a:rPr lang="en-US" dirty="0"/>
              <a:t>, </a:t>
            </a:r>
            <a:r>
              <a:rPr lang="en-US" dirty="0" err="1"/>
              <a:t>điểm</a:t>
            </a:r>
            <a:r>
              <a:rPr lang="en-US" dirty="0"/>
              <a:t> </a:t>
            </a:r>
            <a:r>
              <a:rPr lang="en-US" dirty="0" err="1"/>
              <a:t>lấy</a:t>
            </a:r>
            <a:r>
              <a:rPr lang="en-US" dirty="0"/>
              <a:t> </a:t>
            </a:r>
            <a:r>
              <a:rPr lang="en-US" dirty="0" err="1"/>
              <a:t>từ</a:t>
            </a:r>
            <a:r>
              <a:rPr lang="en-US" dirty="0"/>
              <a:t> </a:t>
            </a:r>
            <a:r>
              <a:rPr lang="en-US" b="1" dirty="0"/>
              <a:t>EI</a:t>
            </a:r>
            <a:r>
              <a:rPr lang="en-US" dirty="0"/>
              <a:t>.</a:t>
            </a:r>
          </a:p>
          <a:p>
            <a:pPr marL="457200" lvl="1" indent="0">
              <a:buNone/>
            </a:pPr>
            <a:endParaRPr lang="en-US" dirty="0"/>
          </a:p>
          <a:p>
            <a:endParaRPr lang="en-US" dirty="0"/>
          </a:p>
        </p:txBody>
      </p:sp>
      <p:pic>
        <p:nvPicPr>
          <p:cNvPr id="4" name="Picture 3">
            <a:extLst>
              <a:ext uri="{FF2B5EF4-FFF2-40B4-BE49-F238E27FC236}">
                <a16:creationId xmlns:a16="http://schemas.microsoft.com/office/drawing/2014/main" id="{A8FE75AA-3F6B-4E14-A50B-0DA8E35365E6}"/>
              </a:ext>
            </a:extLst>
          </p:cNvPr>
          <p:cNvPicPr>
            <a:picLocks noChangeAspect="1"/>
          </p:cNvPicPr>
          <p:nvPr/>
        </p:nvPicPr>
        <p:blipFill>
          <a:blip r:embed="rId2"/>
          <a:stretch>
            <a:fillRect/>
          </a:stretch>
        </p:blipFill>
        <p:spPr>
          <a:xfrm>
            <a:off x="876299" y="3716271"/>
            <a:ext cx="10439400" cy="1876425"/>
          </a:xfrm>
          <a:prstGeom prst="rect">
            <a:avLst/>
          </a:prstGeom>
        </p:spPr>
      </p:pic>
    </p:spTree>
    <p:extLst>
      <p:ext uri="{BB962C8B-B14F-4D97-AF65-F5344CB8AC3E}">
        <p14:creationId xmlns:p14="http://schemas.microsoft.com/office/powerpoint/2010/main" val="165794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0CDE-BF74-4628-AC00-E8F504974CF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EQ</a:t>
            </a:r>
            <a:r>
              <a:rPr lang="en-US" dirty="0">
                <a:latin typeface="Times New Roman" panose="02020603050405020304" pitchFamily="18" charset="0"/>
                <a:cs typeface="Times New Roman" panose="02020603050405020304" pitchFamily="18" charset="0"/>
              </a:rPr>
              <a:t> (External Inquiry)</a:t>
            </a:r>
            <a:endParaRPr lang="en-US" dirty="0"/>
          </a:p>
        </p:txBody>
      </p:sp>
      <p:sp>
        <p:nvSpPr>
          <p:cNvPr id="3" name="Content Placeholder 2">
            <a:extLst>
              <a:ext uri="{FF2B5EF4-FFF2-40B4-BE49-F238E27FC236}">
                <a16:creationId xmlns:a16="http://schemas.microsoft.com/office/drawing/2014/main" id="{BB0A562B-50E4-4E4C-B3F6-216F566151A9}"/>
              </a:ext>
            </a:extLst>
          </p:cNvPr>
          <p:cNvSpPr>
            <a:spLocks noGrp="1"/>
          </p:cNvSpPr>
          <p:nvPr>
            <p:ph idx="1"/>
          </p:nvPr>
        </p:nvSpPr>
        <p:spPr/>
        <p:txBody>
          <a:bodyPr>
            <a:normAutofit/>
          </a:bodyPr>
          <a:lstStyle/>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FTRs</a:t>
            </a:r>
          </a:p>
        </p:txBody>
      </p:sp>
      <p:pic>
        <p:nvPicPr>
          <p:cNvPr id="4" name="Picture 3">
            <a:extLst>
              <a:ext uri="{FF2B5EF4-FFF2-40B4-BE49-F238E27FC236}">
                <a16:creationId xmlns:a16="http://schemas.microsoft.com/office/drawing/2014/main" id="{081D0BAC-752B-4C88-8D83-26BC35BB6148}"/>
              </a:ext>
            </a:extLst>
          </p:cNvPr>
          <p:cNvPicPr>
            <a:picLocks noChangeAspect="1"/>
          </p:cNvPicPr>
          <p:nvPr/>
        </p:nvPicPr>
        <p:blipFill>
          <a:blip r:embed="rId2"/>
          <a:stretch>
            <a:fillRect/>
          </a:stretch>
        </p:blipFill>
        <p:spPr>
          <a:xfrm>
            <a:off x="6984034" y="2556932"/>
            <a:ext cx="4200525" cy="3648075"/>
          </a:xfrm>
          <a:prstGeom prst="rect">
            <a:avLst/>
          </a:prstGeom>
        </p:spPr>
      </p:pic>
    </p:spTree>
    <p:extLst>
      <p:ext uri="{BB962C8B-B14F-4D97-AF65-F5344CB8AC3E}">
        <p14:creationId xmlns:p14="http://schemas.microsoft.com/office/powerpoint/2010/main" val="1457222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89D6AA-0B30-4F44-8747-4FD7D9FC7C05}"/>
              </a:ext>
            </a:extLst>
          </p:cNvPr>
          <p:cNvSpPr>
            <a:spLocks noGrp="1"/>
          </p:cNvSpPr>
          <p:nvPr>
            <p:ph idx="1"/>
          </p:nvPr>
        </p:nvSpPr>
        <p:spPr>
          <a:xfrm>
            <a:off x="1295401" y="638356"/>
            <a:ext cx="9601196" cy="5633048"/>
          </a:xfrm>
        </p:spPr>
        <p:txBody>
          <a:bodyPr>
            <a:normAutofit/>
          </a:bodyPr>
          <a:lstStyle/>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DET :</a:t>
            </a:r>
          </a:p>
          <a:p>
            <a:pPr marL="457200" lvl="1" indent="0">
              <a:buNone/>
            </a:pPr>
            <a:r>
              <a:rPr lang="en-US" dirty="0"/>
              <a:t>• Input Side</a:t>
            </a:r>
            <a:br>
              <a:rPr lang="en-US" dirty="0"/>
            </a:br>
            <a:r>
              <a:rPr lang="en-US" dirty="0"/>
              <a:t> Click of a the mouse</a:t>
            </a:r>
            <a:br>
              <a:rPr lang="en-US" dirty="0"/>
            </a:br>
            <a:r>
              <a:rPr lang="en-US" dirty="0"/>
              <a:t> Search values</a:t>
            </a:r>
            <a:br>
              <a:rPr lang="en-US" dirty="0"/>
            </a:br>
            <a:r>
              <a:rPr lang="en-US" dirty="0"/>
              <a:t> Action keys (command buttons)</a:t>
            </a:r>
            <a:br>
              <a:rPr lang="en-US" dirty="0"/>
            </a:br>
            <a:r>
              <a:rPr lang="en-US" dirty="0"/>
              <a:t> Error Messages</a:t>
            </a:r>
            <a:br>
              <a:rPr lang="en-US" dirty="0"/>
            </a:br>
            <a:r>
              <a:rPr lang="en-US" dirty="0"/>
              <a:t> Confirmation Messages (searching)</a:t>
            </a:r>
            <a:br>
              <a:rPr lang="en-US" dirty="0"/>
            </a:br>
            <a:r>
              <a:rPr lang="en-US" dirty="0"/>
              <a:t> Clicking on the an action key</a:t>
            </a:r>
            <a:br>
              <a:rPr lang="en-US" dirty="0"/>
            </a:br>
            <a:r>
              <a:rPr lang="en-US" dirty="0"/>
              <a:t> Scrolling</a:t>
            </a:r>
            <a:br>
              <a:rPr lang="en-US" dirty="0"/>
            </a:br>
            <a:r>
              <a:rPr lang="en-US" dirty="0"/>
              <a:t> Recursive fields are counted only once.</a:t>
            </a:r>
            <a:br>
              <a:rPr lang="en-US" dirty="0"/>
            </a:br>
            <a:r>
              <a:rPr lang="en-US" dirty="0"/>
              <a:t>• Outside</a:t>
            </a:r>
            <a:br>
              <a:rPr lang="en-US" dirty="0"/>
            </a:br>
            <a:r>
              <a:rPr lang="en-US" dirty="0"/>
              <a:t> Values read from an internal logical file or external interface file</a:t>
            </a:r>
            <a:br>
              <a:rPr lang="en-US" dirty="0"/>
            </a:br>
            <a:r>
              <a:rPr lang="en-US" dirty="0"/>
              <a:t> Color or Font changes on the screen</a:t>
            </a:r>
            <a:br>
              <a:rPr lang="en-US" dirty="0"/>
            </a:br>
            <a:r>
              <a:rPr lang="en-US" dirty="0"/>
              <a:t> Error Messages</a:t>
            </a:r>
            <a:br>
              <a:rPr lang="en-US" dirty="0"/>
            </a:br>
            <a:r>
              <a:rPr lang="en-US" dirty="0"/>
              <a:t> Confirmation Messages</a:t>
            </a:r>
            <a:br>
              <a:rPr lang="en-US" dirty="0"/>
            </a:br>
            <a:r>
              <a:rPr lang="en-US" dirty="0"/>
              <a:t> Recursive fields are counted only once </a:t>
            </a:r>
            <a:br>
              <a:rPr lang="en-US" dirty="0"/>
            </a:br>
            <a:endParaRPr lang="en-US" dirty="0"/>
          </a:p>
          <a:p>
            <a:endParaRPr lang="en-US" dirty="0"/>
          </a:p>
        </p:txBody>
      </p:sp>
    </p:spTree>
    <p:extLst>
      <p:ext uri="{BB962C8B-B14F-4D97-AF65-F5344CB8AC3E}">
        <p14:creationId xmlns:p14="http://schemas.microsoft.com/office/powerpoint/2010/main" val="329813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6A9323-FAF4-44A0-923B-76CBF7C856F0}"/>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Thực</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Trạng</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4F1E70F-6C5C-4CC9-A0C7-D4DBD65FCA76}"/>
              </a:ext>
            </a:extLst>
          </p:cNvPr>
          <p:cNvSpPr>
            <a:spLocks noGrp="1"/>
          </p:cNvSpPr>
          <p:nvPr>
            <p:ph idx="1"/>
          </p:nvPr>
        </p:nvSpPr>
        <p:spPr>
          <a:xfrm>
            <a:off x="1295401" y="2612256"/>
            <a:ext cx="9601196" cy="2680961"/>
          </a:xfrm>
        </p:spPr>
        <p:txBody>
          <a:bodyPr>
            <a:normAutofit/>
          </a:bodyPr>
          <a:lstStyle/>
          <a:p>
            <a:r>
              <a:rPr lang="vi-VN" dirty="0"/>
              <a:t>Một trong những nội dung quan trọng là những vướng mắc, "bế tắc" về định giá phần mềm, định giá chi phí dự án phần mềm sẽ được giải quyết qua việc sử dụng phương pháp điểm chức năng  (Function Points) - lượng hóa phần mềm theo số lượng điểm chức năng. Như vậy, nhà đầu tư sẽ mua sản phẩm phần mềm ứng dụng theo tính năng. Họ chỉ cần quan tâm đến hiệu quả cuối cùng của sản phẩm, mà không cần xác định nhà cung cấp phần mềm phải bỏ ra bao nhiêu chi phí, nguồn nhân lực, số ngày công...</a:t>
            </a:r>
            <a:endParaRPr lang="en-US" dirty="0"/>
          </a:p>
        </p:txBody>
      </p:sp>
      <p:sp>
        <p:nvSpPr>
          <p:cNvPr id="26" name="Content Placeholder 6">
            <a:extLst>
              <a:ext uri="{FF2B5EF4-FFF2-40B4-BE49-F238E27FC236}">
                <a16:creationId xmlns:a16="http://schemas.microsoft.com/office/drawing/2014/main" id="{CAB54BBA-F82D-4575-9765-4DA41FABF8F8}"/>
              </a:ext>
            </a:extLst>
          </p:cNvPr>
          <p:cNvSpPr txBox="1">
            <a:spLocks/>
          </p:cNvSpPr>
          <p:nvPr/>
        </p:nvSpPr>
        <p:spPr>
          <a:xfrm>
            <a:off x="1295401" y="5136326"/>
            <a:ext cx="9601196" cy="166651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vi-VN" dirty="0"/>
              <a:t>Chẳng hạn một sản phẩm phần mềm có 500 function points (FPs) thì giá của nó sẽ là giá của một FP nhân với tổng số 500 FPs được thiết kế. Trong mỗi giai đoạn xây dựng phần mềm, tùy thuộc mức độ phức tạp, quy mô, cũng sẽ có thể có những mức giá cho một FP khác nhau</a:t>
            </a:r>
            <a:endParaRPr lang="en-US" dirty="0"/>
          </a:p>
        </p:txBody>
      </p:sp>
    </p:spTree>
    <p:extLst>
      <p:ext uri="{BB962C8B-B14F-4D97-AF65-F5344CB8AC3E}">
        <p14:creationId xmlns:p14="http://schemas.microsoft.com/office/powerpoint/2010/main" val="2610533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11A9-115C-454E-8A9D-7E86FE39F26C}"/>
              </a:ext>
            </a:extLst>
          </p:cNvPr>
          <p:cNvSpPr>
            <a:spLocks noGrp="1"/>
          </p:cNvSpPr>
          <p:nvPr>
            <p:ph type="title"/>
          </p:nvPr>
        </p:nvSpPr>
        <p:spPr/>
        <p:txBody>
          <a:bodyPr>
            <a:normAutofit fontScale="90000"/>
          </a:bodyPr>
          <a:lstStyle/>
          <a:p>
            <a:r>
              <a:rPr lang="en-US" dirty="0" err="1">
                <a:solidFill>
                  <a:schemeClr val="tx1"/>
                </a:solidFill>
              </a:rPr>
              <a:t>Xác</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lượng</a:t>
            </a:r>
            <a:r>
              <a:rPr lang="en-US" dirty="0">
                <a:solidFill>
                  <a:schemeClr val="tx1"/>
                </a:solidFill>
              </a:rPr>
              <a:t> Function Points </a:t>
            </a:r>
            <a:r>
              <a:rPr lang="en-US" dirty="0" err="1">
                <a:solidFill>
                  <a:schemeClr val="tx1"/>
                </a:solidFill>
              </a:rPr>
              <a:t>thô</a:t>
            </a:r>
            <a:r>
              <a:rPr lang="en-US" dirty="0">
                <a:solidFill>
                  <a:schemeClr val="tx1"/>
                </a:solidFill>
              </a:rPr>
              <a:t> (Unadjusted Function Points)</a:t>
            </a:r>
          </a:p>
        </p:txBody>
      </p:sp>
      <p:sp>
        <p:nvSpPr>
          <p:cNvPr id="6" name="Content Placeholder 5">
            <a:extLst>
              <a:ext uri="{FF2B5EF4-FFF2-40B4-BE49-F238E27FC236}">
                <a16:creationId xmlns:a16="http://schemas.microsoft.com/office/drawing/2014/main" id="{9F40695F-BB6F-436E-BDDD-D00D4D862CCD}"/>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D245BCFB-2984-41BD-A041-2C0FB347D898}"/>
              </a:ext>
            </a:extLst>
          </p:cNvPr>
          <p:cNvPicPr>
            <a:picLocks noChangeAspect="1"/>
          </p:cNvPicPr>
          <p:nvPr/>
        </p:nvPicPr>
        <p:blipFill>
          <a:blip r:embed="rId2"/>
          <a:stretch>
            <a:fillRect/>
          </a:stretch>
        </p:blipFill>
        <p:spPr>
          <a:xfrm>
            <a:off x="1140840" y="3011781"/>
            <a:ext cx="10325100" cy="2181225"/>
          </a:xfrm>
          <a:prstGeom prst="rect">
            <a:avLst/>
          </a:prstGeom>
        </p:spPr>
      </p:pic>
    </p:spTree>
    <p:extLst>
      <p:ext uri="{BB962C8B-B14F-4D97-AF65-F5344CB8AC3E}">
        <p14:creationId xmlns:p14="http://schemas.microsoft.com/office/powerpoint/2010/main" val="2345505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2F25-2987-43DD-91CB-9C8A311C8F7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ILF</a:t>
            </a:r>
            <a:r>
              <a:rPr lang="en-US" dirty="0">
                <a:latin typeface="Times New Roman" panose="02020603050405020304" pitchFamily="18" charset="0"/>
                <a:cs typeface="Times New Roman" panose="02020603050405020304" pitchFamily="18" charset="0"/>
              </a:rPr>
              <a:t> (Internal Logical File)</a:t>
            </a:r>
            <a:endParaRPr lang="en-US" dirty="0"/>
          </a:p>
        </p:txBody>
      </p:sp>
      <p:sp>
        <p:nvSpPr>
          <p:cNvPr id="3" name="Content Placeholder 2">
            <a:extLst>
              <a:ext uri="{FF2B5EF4-FFF2-40B4-BE49-F238E27FC236}">
                <a16:creationId xmlns:a16="http://schemas.microsoft.com/office/drawing/2014/main" id="{848A0A9B-8907-4C0B-B914-525139A6AC4B}"/>
              </a:ext>
            </a:extLst>
          </p:cNvPr>
          <p:cNvSpPr>
            <a:spLocks noGrp="1"/>
          </p:cNvSpPr>
          <p:nvPr>
            <p:ph idx="1"/>
          </p:nvPr>
        </p:nvSpPr>
        <p:spPr/>
        <p:txBody>
          <a:bodyPr/>
          <a:lstStyle/>
          <a:p>
            <a:r>
              <a:rPr lang="en-US" dirty="0" err="1"/>
              <a:t>Là</a:t>
            </a:r>
            <a:r>
              <a:rPr lang="en-US" dirty="0"/>
              <a:t> </a:t>
            </a:r>
            <a:r>
              <a:rPr lang="en-US" dirty="0" err="1"/>
              <a:t>một</a:t>
            </a:r>
            <a:r>
              <a:rPr lang="en-US" dirty="0"/>
              <a:t> </a:t>
            </a:r>
            <a:r>
              <a:rPr lang="en-US" dirty="0" err="1"/>
              <a:t>nhóm</a:t>
            </a:r>
            <a:r>
              <a:rPr lang="en-US" dirty="0"/>
              <a:t> </a:t>
            </a:r>
            <a:r>
              <a:rPr lang="en-US" dirty="0" err="1"/>
              <a:t>dữ</a:t>
            </a:r>
            <a:r>
              <a:rPr lang="en-US" dirty="0"/>
              <a:t> </a:t>
            </a:r>
            <a:r>
              <a:rPr lang="en-US" dirty="0" err="1"/>
              <a:t>liệu</a:t>
            </a:r>
            <a:r>
              <a:rPr lang="en-US" dirty="0"/>
              <a:t> đ</a:t>
            </a:r>
            <a:r>
              <a:rPr lang="vi-VN" dirty="0"/>
              <a:t>ư</a:t>
            </a:r>
            <a:r>
              <a:rPr lang="en-US" dirty="0" err="1"/>
              <a:t>ợc</a:t>
            </a:r>
            <a:r>
              <a:rPr lang="en-US" dirty="0"/>
              <a:t> </a:t>
            </a:r>
            <a:r>
              <a:rPr lang="en-US" dirty="0" err="1"/>
              <a:t>bảo</a:t>
            </a:r>
            <a:r>
              <a:rPr lang="en-US" dirty="0"/>
              <a:t> </a:t>
            </a:r>
            <a:r>
              <a:rPr lang="en-US" dirty="0" err="1"/>
              <a:t>trì</a:t>
            </a:r>
            <a:r>
              <a:rPr lang="en-US" dirty="0"/>
              <a:t> </a:t>
            </a:r>
            <a:r>
              <a:rPr lang="en-US" dirty="0" err="1"/>
              <a:t>và</a:t>
            </a:r>
            <a:r>
              <a:rPr lang="en-US" dirty="0"/>
              <a:t> l</a:t>
            </a:r>
            <a:r>
              <a:rPr lang="vi-VN" dirty="0"/>
              <a:t>ư</a:t>
            </a:r>
            <a:r>
              <a:rPr lang="en-US" dirty="0"/>
              <a:t>u </a:t>
            </a:r>
            <a:r>
              <a:rPr lang="en-US" dirty="0" err="1"/>
              <a:t>trữ</a:t>
            </a:r>
            <a:r>
              <a:rPr lang="en-US" dirty="0"/>
              <a:t> </a:t>
            </a:r>
            <a:r>
              <a:rPr lang="en-US" dirty="0" err="1"/>
              <a:t>bên</a:t>
            </a:r>
            <a:r>
              <a:rPr lang="en-US" dirty="0"/>
              <a:t> </a:t>
            </a:r>
            <a:r>
              <a:rPr lang="en-US" dirty="0" err="1"/>
              <a:t>trong</a:t>
            </a:r>
            <a:r>
              <a:rPr lang="en-US" dirty="0"/>
              <a:t> </a:t>
            </a:r>
            <a:r>
              <a:rPr lang="en-US" dirty="0" err="1"/>
              <a:t>hệ</a:t>
            </a:r>
            <a:r>
              <a:rPr lang="en-US" dirty="0"/>
              <a:t> </a:t>
            </a:r>
            <a:r>
              <a:rPr lang="en-US" dirty="0" err="1"/>
              <a:t>thống</a:t>
            </a:r>
            <a:r>
              <a:rPr lang="en-US" dirty="0"/>
              <a:t> (inside </a:t>
            </a:r>
            <a:r>
              <a:rPr lang="en-US" dirty="0" err="1"/>
              <a:t>boudary</a:t>
            </a:r>
            <a:r>
              <a:rPr lang="en-US" dirty="0"/>
              <a:t>), </a:t>
            </a:r>
            <a:r>
              <a:rPr lang="en-US" dirty="0" err="1"/>
              <a:t>nó</a:t>
            </a:r>
            <a:r>
              <a:rPr lang="en-US" dirty="0"/>
              <a:t> đ</a:t>
            </a:r>
            <a:r>
              <a:rPr lang="vi-VN" dirty="0"/>
              <a:t>ư</a:t>
            </a:r>
            <a:r>
              <a:rPr lang="en-US" dirty="0" err="1"/>
              <a:t>ợc</a:t>
            </a:r>
            <a:r>
              <a:rPr lang="en-US" dirty="0"/>
              <a:t> l</a:t>
            </a:r>
            <a:r>
              <a:rPr lang="vi-VN" dirty="0"/>
              <a:t>ư</a:t>
            </a:r>
            <a:r>
              <a:rPr lang="en-US" dirty="0"/>
              <a:t>u d</a:t>
            </a:r>
            <a:r>
              <a:rPr lang="vi-VN" dirty="0"/>
              <a:t>ư</a:t>
            </a:r>
            <a:r>
              <a:rPr lang="en-US" dirty="0" err="1"/>
              <a:t>ới</a:t>
            </a:r>
            <a:r>
              <a:rPr lang="en-US" dirty="0"/>
              <a:t> </a:t>
            </a:r>
            <a:r>
              <a:rPr lang="en-US" dirty="0" err="1"/>
              <a:t>dạng</a:t>
            </a:r>
            <a:r>
              <a:rPr lang="en-US" dirty="0"/>
              <a:t> </a:t>
            </a:r>
            <a:r>
              <a:rPr lang="en-US" dirty="0" err="1"/>
              <a:t>bảng</a:t>
            </a:r>
            <a:r>
              <a:rPr lang="en-US" dirty="0"/>
              <a:t> </a:t>
            </a:r>
            <a:r>
              <a:rPr lang="en-US" dirty="0" err="1"/>
              <a:t>chứa</a:t>
            </a:r>
            <a:r>
              <a:rPr lang="en-US" dirty="0"/>
              <a:t> </a:t>
            </a:r>
            <a:r>
              <a:rPr lang="en-US" dirty="0" err="1"/>
              <a:t>trong</a:t>
            </a:r>
            <a:r>
              <a:rPr lang="en-US" dirty="0"/>
              <a:t> file.</a:t>
            </a:r>
          </a:p>
          <a:p>
            <a:r>
              <a:rPr lang="en-US" dirty="0" err="1"/>
              <a:t>Phải</a:t>
            </a:r>
            <a:r>
              <a:rPr lang="en-US" dirty="0"/>
              <a:t> </a:t>
            </a:r>
            <a:r>
              <a:rPr lang="en-US" dirty="0" err="1"/>
              <a:t>có</a:t>
            </a:r>
            <a:r>
              <a:rPr lang="en-US" dirty="0"/>
              <a:t> </a:t>
            </a:r>
            <a:r>
              <a:rPr lang="en-US" dirty="0" err="1"/>
              <a:t>ít</a:t>
            </a:r>
            <a:r>
              <a:rPr lang="en-US" dirty="0"/>
              <a:t> </a:t>
            </a:r>
            <a:r>
              <a:rPr lang="en-US" dirty="0" err="1"/>
              <a:t>nhất</a:t>
            </a:r>
            <a:r>
              <a:rPr lang="en-US" dirty="0"/>
              <a:t> 1 EQ hay EO </a:t>
            </a:r>
            <a:r>
              <a:rPr lang="en-US" dirty="0" err="1"/>
              <a:t>truy</a:t>
            </a:r>
            <a:r>
              <a:rPr lang="en-US" dirty="0"/>
              <a:t> </a:t>
            </a:r>
            <a:r>
              <a:rPr lang="en-US" dirty="0" err="1"/>
              <a:t>xuất</a:t>
            </a:r>
            <a:r>
              <a:rPr lang="en-US" dirty="0"/>
              <a:t> </a:t>
            </a:r>
            <a:r>
              <a:rPr lang="en-US" dirty="0" err="1"/>
              <a:t>tới</a:t>
            </a:r>
            <a:r>
              <a:rPr lang="en-US" dirty="0"/>
              <a:t> </a:t>
            </a:r>
            <a:r>
              <a:rPr lang="en-US" dirty="0" err="1"/>
              <a:t>nó</a:t>
            </a:r>
            <a:r>
              <a:rPr lang="en-US" dirty="0"/>
              <a:t>. </a:t>
            </a:r>
            <a:r>
              <a:rPr lang="en-US" dirty="0" err="1"/>
              <a:t>Và</a:t>
            </a:r>
            <a:r>
              <a:rPr lang="en-US" dirty="0"/>
              <a:t> đ</a:t>
            </a:r>
            <a:r>
              <a:rPr lang="vi-VN" dirty="0"/>
              <a:t>ư</a:t>
            </a:r>
            <a:r>
              <a:rPr lang="en-US" dirty="0" err="1"/>
              <a:t>ợc</a:t>
            </a:r>
            <a:r>
              <a:rPr lang="en-US" dirty="0"/>
              <a:t> </a:t>
            </a:r>
            <a:r>
              <a:rPr lang="en-US" dirty="0" err="1"/>
              <a:t>bảo</a:t>
            </a:r>
            <a:r>
              <a:rPr lang="en-US" dirty="0"/>
              <a:t> </a:t>
            </a:r>
            <a:r>
              <a:rPr lang="en-US" dirty="0" err="1"/>
              <a:t>trì</a:t>
            </a:r>
            <a:r>
              <a:rPr lang="en-US" dirty="0"/>
              <a:t> </a:t>
            </a:r>
            <a:r>
              <a:rPr lang="en-US" dirty="0" err="1"/>
              <a:t>bởi</a:t>
            </a:r>
            <a:r>
              <a:rPr lang="en-US" dirty="0"/>
              <a:t> EI.</a:t>
            </a:r>
          </a:p>
        </p:txBody>
      </p:sp>
    </p:spTree>
    <p:extLst>
      <p:ext uri="{BB962C8B-B14F-4D97-AF65-F5344CB8AC3E}">
        <p14:creationId xmlns:p14="http://schemas.microsoft.com/office/powerpoint/2010/main" val="1768253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DF5D-876D-4A59-8BEB-4C0F58949A1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ILF</a:t>
            </a:r>
            <a:r>
              <a:rPr lang="en-US" dirty="0">
                <a:latin typeface="Times New Roman" panose="02020603050405020304" pitchFamily="18" charset="0"/>
                <a:cs typeface="Times New Roman" panose="02020603050405020304" pitchFamily="18" charset="0"/>
              </a:rPr>
              <a:t> (Internal Logical File)</a:t>
            </a:r>
            <a:endParaRPr lang="en-US" dirty="0"/>
          </a:p>
        </p:txBody>
      </p:sp>
      <p:sp>
        <p:nvSpPr>
          <p:cNvPr id="3" name="Content Placeholder 2">
            <a:extLst>
              <a:ext uri="{FF2B5EF4-FFF2-40B4-BE49-F238E27FC236}">
                <a16:creationId xmlns:a16="http://schemas.microsoft.com/office/drawing/2014/main" id="{C54B2923-8347-484E-8716-2D796BC32F9C}"/>
              </a:ext>
            </a:extLst>
          </p:cNvPr>
          <p:cNvSpPr>
            <a:spLocks noGrp="1"/>
          </p:cNvSpPr>
          <p:nvPr>
            <p:ph idx="1"/>
          </p:nvPr>
        </p:nvSpPr>
        <p:spPr>
          <a:xfrm>
            <a:off x="1295401" y="2556932"/>
            <a:ext cx="9601196" cy="3318936"/>
          </a:xfrm>
        </p:spPr>
        <p:txBody>
          <a:bodyPr/>
          <a:lstStyle/>
          <a:p>
            <a:r>
              <a:rPr lang="en-US" dirty="0" err="1"/>
              <a:t>Xác</a:t>
            </a:r>
            <a:r>
              <a:rPr lang="en-US" dirty="0"/>
              <a:t> </a:t>
            </a:r>
            <a:r>
              <a:rPr lang="en-US" dirty="0" err="1"/>
              <a:t>định</a:t>
            </a:r>
            <a:r>
              <a:rPr lang="en-US" dirty="0"/>
              <a:t> RETs (</a:t>
            </a:r>
            <a:r>
              <a:rPr lang="en-US" dirty="0" err="1"/>
              <a:t>Các</a:t>
            </a:r>
            <a:r>
              <a:rPr lang="en-US" dirty="0"/>
              <a:t> subset of ILFs </a:t>
            </a:r>
            <a:r>
              <a:rPr lang="en-US" dirty="0" err="1"/>
              <a:t>hình</a:t>
            </a:r>
            <a:r>
              <a:rPr lang="en-US" dirty="0"/>
              <a:t> </a:t>
            </a:r>
            <a:r>
              <a:rPr lang="en-US" dirty="0" err="1"/>
              <a:t>thành</a:t>
            </a:r>
            <a:r>
              <a:rPr lang="en-US" dirty="0"/>
              <a:t> </a:t>
            </a:r>
            <a:r>
              <a:rPr lang="en-US" dirty="0" err="1"/>
              <a:t>một</a:t>
            </a:r>
            <a:r>
              <a:rPr lang="en-US" dirty="0"/>
              <a:t> </a:t>
            </a:r>
            <a:r>
              <a:rPr lang="en-US" dirty="0" err="1"/>
              <a:t>mối</a:t>
            </a:r>
            <a:r>
              <a:rPr lang="en-US" dirty="0"/>
              <a:t> </a:t>
            </a:r>
            <a:r>
              <a:rPr lang="en-US" dirty="0" err="1"/>
              <a:t>quan</a:t>
            </a:r>
            <a:r>
              <a:rPr lang="en-US" dirty="0"/>
              <a:t> </a:t>
            </a:r>
            <a:r>
              <a:rPr lang="en-US" dirty="0" err="1"/>
              <a:t>hệ</a:t>
            </a:r>
            <a:r>
              <a:rPr lang="en-US" dirty="0"/>
              <a:t> )</a:t>
            </a:r>
          </a:p>
          <a:p>
            <a:r>
              <a:rPr lang="en-US" dirty="0" err="1"/>
              <a:t>Xác</a:t>
            </a:r>
            <a:r>
              <a:rPr lang="en-US" dirty="0"/>
              <a:t> </a:t>
            </a:r>
            <a:r>
              <a:rPr lang="en-US" dirty="0" err="1"/>
              <a:t>định</a:t>
            </a:r>
            <a:r>
              <a:rPr lang="en-US" dirty="0"/>
              <a:t> DETs: </a:t>
            </a:r>
            <a:r>
              <a:rPr lang="en-US" dirty="0" err="1"/>
              <a:t>Các</a:t>
            </a:r>
            <a:r>
              <a:rPr lang="en-US" dirty="0"/>
              <a:t> </a:t>
            </a:r>
            <a:r>
              <a:rPr lang="en-US" dirty="0" err="1"/>
              <a:t>cột</a:t>
            </a:r>
            <a:r>
              <a:rPr lang="en-US" dirty="0"/>
              <a:t> </a:t>
            </a:r>
            <a:r>
              <a:rPr lang="en-US" dirty="0" err="1"/>
              <a:t>dữ</a:t>
            </a:r>
            <a:r>
              <a:rPr lang="en-US" dirty="0"/>
              <a:t> </a:t>
            </a:r>
            <a:r>
              <a:rPr lang="en-US" dirty="0" err="1"/>
              <a:t>liệu</a:t>
            </a:r>
            <a:r>
              <a:rPr lang="en-US" dirty="0"/>
              <a:t>.</a:t>
            </a:r>
          </a:p>
          <a:p>
            <a:endParaRPr lang="en-US" dirty="0"/>
          </a:p>
        </p:txBody>
      </p:sp>
      <p:pic>
        <p:nvPicPr>
          <p:cNvPr id="6" name="Picture 5">
            <a:extLst>
              <a:ext uri="{FF2B5EF4-FFF2-40B4-BE49-F238E27FC236}">
                <a16:creationId xmlns:a16="http://schemas.microsoft.com/office/drawing/2014/main" id="{2F905C30-B5FB-437D-9DCD-CAE2F0BE13BC}"/>
              </a:ext>
            </a:extLst>
          </p:cNvPr>
          <p:cNvPicPr>
            <a:picLocks noChangeAspect="1"/>
          </p:cNvPicPr>
          <p:nvPr/>
        </p:nvPicPr>
        <p:blipFill>
          <a:blip r:embed="rId2"/>
          <a:stretch>
            <a:fillRect/>
          </a:stretch>
        </p:blipFill>
        <p:spPr>
          <a:xfrm>
            <a:off x="866774" y="3666068"/>
            <a:ext cx="10458450" cy="2209800"/>
          </a:xfrm>
          <a:prstGeom prst="rect">
            <a:avLst/>
          </a:prstGeom>
        </p:spPr>
      </p:pic>
    </p:spTree>
    <p:extLst>
      <p:ext uri="{BB962C8B-B14F-4D97-AF65-F5344CB8AC3E}">
        <p14:creationId xmlns:p14="http://schemas.microsoft.com/office/powerpoint/2010/main" val="3312142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7E53-5CBE-417E-9525-4F89674178E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EIF</a:t>
            </a:r>
            <a:r>
              <a:rPr lang="en-US" dirty="0">
                <a:latin typeface="Times New Roman" panose="02020603050405020304" pitchFamily="18" charset="0"/>
                <a:cs typeface="Times New Roman" panose="02020603050405020304" pitchFamily="18" charset="0"/>
              </a:rPr>
              <a:t> (External Interface Files)</a:t>
            </a:r>
            <a:endParaRPr lang="en-US" dirty="0"/>
          </a:p>
        </p:txBody>
      </p:sp>
      <p:sp>
        <p:nvSpPr>
          <p:cNvPr id="3" name="Content Placeholder 2">
            <a:extLst>
              <a:ext uri="{FF2B5EF4-FFF2-40B4-BE49-F238E27FC236}">
                <a16:creationId xmlns:a16="http://schemas.microsoft.com/office/drawing/2014/main" id="{C1595F1D-22E8-44F1-B4C5-A89BE9102534}"/>
              </a:ext>
            </a:extLst>
          </p:cNvPr>
          <p:cNvSpPr>
            <a:spLocks noGrp="1"/>
          </p:cNvSpPr>
          <p:nvPr>
            <p:ph idx="1"/>
          </p:nvPr>
        </p:nvSpPr>
        <p:spPr/>
        <p:txBody>
          <a:bodyPr/>
          <a:lstStyle/>
          <a:p>
            <a:r>
              <a:rPr lang="en-US" dirty="0"/>
              <a:t>T</a:t>
            </a:r>
            <a:r>
              <a:rPr lang="vi-VN" dirty="0"/>
              <a:t>ư</a:t>
            </a:r>
            <a:r>
              <a:rPr lang="en-US" dirty="0" err="1"/>
              <a:t>ơng</a:t>
            </a:r>
            <a:r>
              <a:rPr lang="en-US" dirty="0"/>
              <a:t> </a:t>
            </a:r>
            <a:r>
              <a:rPr lang="en-US" dirty="0" err="1"/>
              <a:t>tự</a:t>
            </a:r>
            <a:r>
              <a:rPr lang="en-US" dirty="0"/>
              <a:t> </a:t>
            </a:r>
            <a:r>
              <a:rPr lang="en-US" dirty="0" err="1"/>
              <a:t>như</a:t>
            </a:r>
            <a:r>
              <a:rPr lang="en-US" dirty="0"/>
              <a:t> ILF, </a:t>
            </a:r>
            <a:r>
              <a:rPr lang="en-US" dirty="0" err="1"/>
              <a:t>tuy</a:t>
            </a:r>
            <a:r>
              <a:rPr lang="en-US" dirty="0"/>
              <a:t> </a:t>
            </a:r>
            <a:r>
              <a:rPr lang="en-US" dirty="0" err="1"/>
              <a:t>nhiên</a:t>
            </a:r>
            <a:r>
              <a:rPr lang="en-US" dirty="0"/>
              <a:t> EIF </a:t>
            </a:r>
            <a:r>
              <a:rPr lang="en-US" dirty="0" err="1"/>
              <a:t>là</a:t>
            </a:r>
            <a:r>
              <a:rPr lang="en-US" dirty="0"/>
              <a:t> </a:t>
            </a:r>
            <a:r>
              <a:rPr lang="en-US" dirty="0" err="1"/>
              <a:t>dữ</a:t>
            </a:r>
            <a:r>
              <a:rPr lang="en-US" dirty="0"/>
              <a:t> </a:t>
            </a:r>
            <a:r>
              <a:rPr lang="en-US" dirty="0" err="1"/>
              <a:t>liệu</a:t>
            </a:r>
            <a:r>
              <a:rPr lang="en-US" dirty="0"/>
              <a:t> </a:t>
            </a:r>
            <a:r>
              <a:rPr lang="en-US" dirty="0" err="1"/>
              <a:t>bên</a:t>
            </a:r>
            <a:r>
              <a:rPr lang="en-US" dirty="0"/>
              <a:t> </a:t>
            </a:r>
            <a:r>
              <a:rPr lang="en-US" dirty="0" err="1"/>
              <a:t>ngoài</a:t>
            </a:r>
            <a:r>
              <a:rPr lang="en-US" dirty="0"/>
              <a:t> boundary.</a:t>
            </a:r>
          </a:p>
          <a:p>
            <a:r>
              <a:rPr lang="en-US" dirty="0"/>
              <a:t>M</a:t>
            </a:r>
            <a:r>
              <a:rPr lang="vi-VN" dirty="0"/>
              <a:t>ột EIF này có thể là một ILF của một ứng dụng khác. </a:t>
            </a:r>
            <a:endParaRPr lang="en-US" dirty="0"/>
          </a:p>
          <a:p>
            <a:r>
              <a:rPr lang="vi-VN" dirty="0"/>
              <a:t>Thông thường EIF được cung cấp thông qua các services. Chẳng hạn như các services chứng khoán, bảng ngoại tệ, thời tiết…</a:t>
            </a:r>
            <a:endParaRPr lang="en-US" dirty="0"/>
          </a:p>
        </p:txBody>
      </p:sp>
    </p:spTree>
    <p:extLst>
      <p:ext uri="{BB962C8B-B14F-4D97-AF65-F5344CB8AC3E}">
        <p14:creationId xmlns:p14="http://schemas.microsoft.com/office/powerpoint/2010/main" val="2691496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C752-6910-496C-B40D-9DF04F79513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EIF</a:t>
            </a:r>
            <a:r>
              <a:rPr lang="en-US" dirty="0">
                <a:latin typeface="Times New Roman" panose="02020603050405020304" pitchFamily="18" charset="0"/>
                <a:cs typeface="Times New Roman" panose="02020603050405020304" pitchFamily="18" charset="0"/>
              </a:rPr>
              <a:t> (External Interface Files)</a:t>
            </a:r>
            <a:endParaRPr lang="en-US" dirty="0"/>
          </a:p>
        </p:txBody>
      </p:sp>
      <p:sp>
        <p:nvSpPr>
          <p:cNvPr id="3" name="Content Placeholder 2">
            <a:extLst>
              <a:ext uri="{FF2B5EF4-FFF2-40B4-BE49-F238E27FC236}">
                <a16:creationId xmlns:a16="http://schemas.microsoft.com/office/drawing/2014/main" id="{67D25CA6-7AF2-4769-A9D0-3A88D1FF671A}"/>
              </a:ext>
            </a:extLst>
          </p:cNvPr>
          <p:cNvSpPr>
            <a:spLocks noGrp="1"/>
          </p:cNvSpPr>
          <p:nvPr>
            <p:ph idx="1"/>
          </p:nvPr>
        </p:nvSpPr>
        <p:spPr/>
        <p:txBody>
          <a:bodyPr/>
          <a:lstStyle/>
          <a:p>
            <a:r>
              <a:rPr lang="en-US" dirty="0"/>
              <a:t>Thang </a:t>
            </a:r>
            <a:r>
              <a:rPr lang="en-US" dirty="0" err="1"/>
              <a:t>điểm</a:t>
            </a:r>
            <a:r>
              <a:rPr lang="en-US" dirty="0"/>
              <a:t> </a:t>
            </a:r>
            <a:r>
              <a:rPr lang="en-US" dirty="0" err="1"/>
              <a:t>cho</a:t>
            </a:r>
            <a:r>
              <a:rPr lang="en-US" dirty="0"/>
              <a:t> EIF </a:t>
            </a:r>
            <a:r>
              <a:rPr lang="en-US" dirty="0" err="1"/>
              <a:t>là</a:t>
            </a:r>
            <a:r>
              <a:rPr lang="en-US" dirty="0"/>
              <a:t> 5,7 or 10 (</a:t>
            </a:r>
            <a:r>
              <a:rPr lang="en-US" dirty="0" err="1"/>
              <a:t>Không</a:t>
            </a:r>
            <a:r>
              <a:rPr lang="en-US" dirty="0"/>
              <a:t> </a:t>
            </a:r>
            <a:r>
              <a:rPr lang="en-US" dirty="0" err="1"/>
              <a:t>giống</a:t>
            </a:r>
            <a:r>
              <a:rPr lang="en-US" dirty="0"/>
              <a:t> ILF 7, 10 or 15)</a:t>
            </a:r>
          </a:p>
          <a:p>
            <a:endParaRPr lang="en-US" dirty="0"/>
          </a:p>
        </p:txBody>
      </p:sp>
      <p:pic>
        <p:nvPicPr>
          <p:cNvPr id="5" name="Picture 4">
            <a:extLst>
              <a:ext uri="{FF2B5EF4-FFF2-40B4-BE49-F238E27FC236}">
                <a16:creationId xmlns:a16="http://schemas.microsoft.com/office/drawing/2014/main" id="{2A741591-B724-40A4-83F1-FEF45861B3A5}"/>
              </a:ext>
            </a:extLst>
          </p:cNvPr>
          <p:cNvPicPr>
            <a:picLocks noChangeAspect="1"/>
          </p:cNvPicPr>
          <p:nvPr/>
        </p:nvPicPr>
        <p:blipFill>
          <a:blip r:embed="rId2"/>
          <a:stretch>
            <a:fillRect/>
          </a:stretch>
        </p:blipFill>
        <p:spPr>
          <a:xfrm>
            <a:off x="715946" y="3642696"/>
            <a:ext cx="10458450" cy="2190750"/>
          </a:xfrm>
          <a:prstGeom prst="rect">
            <a:avLst/>
          </a:prstGeom>
        </p:spPr>
      </p:pic>
    </p:spTree>
    <p:extLst>
      <p:ext uri="{BB962C8B-B14F-4D97-AF65-F5344CB8AC3E}">
        <p14:creationId xmlns:p14="http://schemas.microsoft.com/office/powerpoint/2010/main" val="2823073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52893-87A2-4D47-894C-191240B581B1}"/>
              </a:ext>
            </a:extLst>
          </p:cNvPr>
          <p:cNvSpPr>
            <a:spLocks noGrp="1"/>
          </p:cNvSpPr>
          <p:nvPr>
            <p:ph type="title"/>
          </p:nvPr>
        </p:nvSpPr>
        <p:spPr/>
        <p:txBody>
          <a:bodyPr>
            <a:normAutofit fontScale="90000"/>
          </a:bodyPr>
          <a:lstStyle/>
          <a:p>
            <a:r>
              <a:rPr lang="en-US" dirty="0" err="1">
                <a:solidFill>
                  <a:schemeClr val="tx1"/>
                </a:solidFill>
              </a:rPr>
              <a:t>Xác</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lượng</a:t>
            </a:r>
            <a:r>
              <a:rPr lang="en-US" dirty="0">
                <a:solidFill>
                  <a:schemeClr val="tx1"/>
                </a:solidFill>
              </a:rPr>
              <a:t> Function Points </a:t>
            </a:r>
            <a:r>
              <a:rPr lang="en-US" dirty="0" err="1">
                <a:solidFill>
                  <a:schemeClr val="tx1"/>
                </a:solidFill>
              </a:rPr>
              <a:t>thô</a:t>
            </a:r>
            <a:r>
              <a:rPr lang="en-US" dirty="0">
                <a:solidFill>
                  <a:schemeClr val="tx1"/>
                </a:solidFill>
              </a:rPr>
              <a:t> (Unadjusted Function Points)</a:t>
            </a:r>
            <a:endParaRPr lang="en-US" dirty="0"/>
          </a:p>
        </p:txBody>
      </p:sp>
      <p:pic>
        <p:nvPicPr>
          <p:cNvPr id="4" name="Content Placeholder 3">
            <a:extLst>
              <a:ext uri="{FF2B5EF4-FFF2-40B4-BE49-F238E27FC236}">
                <a16:creationId xmlns:a16="http://schemas.microsoft.com/office/drawing/2014/main" id="{97F6C177-B5EA-4731-AEAD-1928F02DE96F}"/>
              </a:ext>
            </a:extLst>
          </p:cNvPr>
          <p:cNvPicPr>
            <a:picLocks noGrp="1" noChangeAspect="1"/>
          </p:cNvPicPr>
          <p:nvPr>
            <p:ph idx="1"/>
          </p:nvPr>
        </p:nvPicPr>
        <p:blipFill>
          <a:blip r:embed="rId2"/>
          <a:stretch>
            <a:fillRect/>
          </a:stretch>
        </p:blipFill>
        <p:spPr>
          <a:xfrm>
            <a:off x="1338624" y="2557463"/>
            <a:ext cx="9514752" cy="3187729"/>
          </a:xfrm>
          <a:prstGeom prst="rect">
            <a:avLst/>
          </a:prstGeom>
        </p:spPr>
      </p:pic>
      <p:sp>
        <p:nvSpPr>
          <p:cNvPr id="3" name="TextBox 2">
            <a:extLst>
              <a:ext uri="{FF2B5EF4-FFF2-40B4-BE49-F238E27FC236}">
                <a16:creationId xmlns:a16="http://schemas.microsoft.com/office/drawing/2014/main" id="{A0EF92DC-772C-480B-B93B-B048FFBFA445}"/>
              </a:ext>
            </a:extLst>
          </p:cNvPr>
          <p:cNvSpPr txBox="1"/>
          <p:nvPr/>
        </p:nvSpPr>
        <p:spPr>
          <a:xfrm>
            <a:off x="6096000" y="5746471"/>
            <a:ext cx="897147" cy="369332"/>
          </a:xfrm>
          <a:prstGeom prst="rect">
            <a:avLst/>
          </a:prstGeom>
          <a:noFill/>
        </p:spPr>
        <p:txBody>
          <a:bodyPr wrap="square" rtlCol="0">
            <a:spAutoFit/>
          </a:bodyPr>
          <a:lstStyle/>
          <a:p>
            <a:r>
              <a:rPr lang="en-US" dirty="0" err="1"/>
              <a:t>Bảng</a:t>
            </a:r>
            <a:r>
              <a:rPr lang="en-US" dirty="0"/>
              <a:t> 1</a:t>
            </a:r>
          </a:p>
        </p:txBody>
      </p:sp>
    </p:spTree>
    <p:extLst>
      <p:ext uri="{BB962C8B-B14F-4D97-AF65-F5344CB8AC3E}">
        <p14:creationId xmlns:p14="http://schemas.microsoft.com/office/powerpoint/2010/main" val="2395259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B7E2-0048-4BCE-AE12-018720379DA7}"/>
              </a:ext>
            </a:extLst>
          </p:cNvPr>
          <p:cNvSpPr>
            <a:spLocks noGrp="1"/>
          </p:cNvSpPr>
          <p:nvPr>
            <p:ph type="title"/>
          </p:nvPr>
        </p:nvSpPr>
        <p:spPr/>
        <p:txBody>
          <a:bodyPr>
            <a:normAutofit fontScale="90000"/>
          </a:bodyPr>
          <a:lstStyle/>
          <a:p>
            <a:r>
              <a:rPr lang="en-US" dirty="0" err="1">
                <a:solidFill>
                  <a:schemeClr val="tx1"/>
                </a:solidFill>
              </a:rPr>
              <a:t>Xác</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lượng</a:t>
            </a:r>
            <a:r>
              <a:rPr lang="en-US" dirty="0">
                <a:solidFill>
                  <a:schemeClr val="tx1"/>
                </a:solidFill>
              </a:rPr>
              <a:t> Function Points </a:t>
            </a:r>
            <a:r>
              <a:rPr lang="en-US" dirty="0" err="1">
                <a:solidFill>
                  <a:schemeClr val="tx1"/>
                </a:solidFill>
              </a:rPr>
              <a:t>thô</a:t>
            </a:r>
            <a:r>
              <a:rPr lang="en-US" dirty="0">
                <a:solidFill>
                  <a:schemeClr val="tx1"/>
                </a:solidFill>
              </a:rPr>
              <a:t> (Unadjusted Function Points)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DF72DF-C5E2-4A24-8795-A5BDD2243A6F}"/>
                  </a:ext>
                </a:extLst>
              </p:cNvPr>
              <p:cNvSpPr>
                <a:spLocks noGrp="1"/>
              </p:cNvSpPr>
              <p:nvPr>
                <p:ph idx="1"/>
              </p:nvPr>
            </p:nvSpPr>
            <p:spPr/>
            <p:txBody>
              <a:bodyPr>
                <a:normAutofit lnSpcReduction="10000"/>
              </a:bodyPr>
              <a:lstStyle/>
              <a:p>
                <a:r>
                  <a:rPr lang="en-US" dirty="0"/>
                  <a:t>Công </a:t>
                </a:r>
                <a:r>
                  <a:rPr lang="en-US" dirty="0" err="1"/>
                  <a:t>thức</a:t>
                </a:r>
                <a:r>
                  <a:rPr lang="en-US" dirty="0"/>
                  <a:t> </a:t>
                </a:r>
                <a:r>
                  <a:rPr lang="en-US" dirty="0" err="1"/>
                  <a:t>tính</a:t>
                </a:r>
                <a:r>
                  <a:rPr lang="en-US" dirty="0"/>
                  <a:t>:</a:t>
                </a:r>
              </a:p>
              <a:p>
                <a:pPr marL="0" indent="0">
                  <a:buNone/>
                </a:pPr>
                <a:r>
                  <a:rPr lang="en-US" dirty="0"/>
                  <a:t>	UFP =</a:t>
                </a:r>
                <a14:m>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m:t>
                        </m:r>
                        <m:r>
                          <m:rPr>
                            <m:brk m:alnAt="23"/>
                          </m:rPr>
                          <a:rPr lang="en-US" sz="2800" b="0" i="1" smtClean="0">
                            <a:latin typeface="Cambria Math" panose="02040503050406030204" pitchFamily="18" charset="0"/>
                          </a:rPr>
                          <m:t>1</m:t>
                        </m:r>
                      </m:sub>
                      <m:sup>
                        <m:r>
                          <a:rPr lang="en-US" sz="2800" b="0" i="1" smtClean="0">
                            <a:latin typeface="Cambria Math" panose="02040503050406030204" pitchFamily="18" charset="0"/>
                          </a:rPr>
                          <m:t>5</m:t>
                        </m:r>
                      </m:sup>
                      <m:e>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1</m:t>
                            </m:r>
                          </m:sub>
                          <m:sup>
                            <m:r>
                              <a:rPr lang="en-US" sz="2800" b="0" i="1" smtClean="0">
                                <a:latin typeface="Cambria Math" panose="02040503050406030204" pitchFamily="18" charset="0"/>
                              </a:rPr>
                              <m:t>3</m:t>
                            </m:r>
                          </m:sup>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𝑍</m:t>
                                </m:r>
                              </m:e>
                              <m:sub>
                                <m:r>
                                  <a:rPr lang="en-US" sz="2800" i="1" smtClean="0">
                                    <a:latin typeface="Cambria Math" panose="02040503050406030204" pitchFamily="18" charset="0"/>
                                  </a:rPr>
                                  <m:t>𝑖𝑗</m:t>
                                </m:r>
                              </m:sub>
                            </m:sSub>
                          </m:e>
                        </m:nary>
                      </m:e>
                    </m:nary>
                    <m:sSub>
                      <m:sSubPr>
                        <m:ctrlPr>
                          <a:rPr lang="en-US" sz="2800" i="1">
                            <a:latin typeface="Cambria Math" panose="02040503050406030204" pitchFamily="18" charset="0"/>
                          </a:rPr>
                        </m:ctrlPr>
                      </m:sSubPr>
                      <m:e>
                        <m:r>
                          <a:rPr lang="en-US" sz="2800" b="0" i="1" smtClean="0">
                            <a:latin typeface="Cambria Math" panose="02040503050406030204" pitchFamily="18" charset="0"/>
                          </a:rPr>
                          <m:t>𝑊</m:t>
                        </m:r>
                      </m:e>
                      <m:sub>
                        <m:r>
                          <a:rPr lang="en-US" sz="2800" i="1">
                            <a:latin typeface="Cambria Math" panose="02040503050406030204" pitchFamily="18" charset="0"/>
                          </a:rPr>
                          <m:t>𝑖𝑗</m:t>
                        </m:r>
                      </m:sub>
                    </m:sSub>
                  </m:oMath>
                </a14:m>
                <a:endParaRPr lang="en-US" sz="2800" dirty="0"/>
              </a:p>
              <a:p>
                <a:pPr>
                  <a:buFontTx/>
                  <a:buChar char="-"/>
                </a:pPr>
                <a:r>
                  <a:rPr lang="en-US" sz="2800" dirty="0" err="1"/>
                  <a:t>Với</a:t>
                </a:r>
                <a:r>
                  <a:rPr lang="en-US" sz="2800" dirty="0"/>
                  <a:t> </a:t>
                </a:r>
                <a:r>
                  <a:rPr lang="en-US" sz="2800" dirty="0" err="1"/>
                  <a:t>i</a:t>
                </a:r>
                <a:r>
                  <a:rPr lang="en-US" sz="2800" dirty="0"/>
                  <a:t> </a:t>
                </a:r>
                <a:r>
                  <a:rPr lang="en-US" sz="2800" dirty="0" err="1"/>
                  <a:t>là</a:t>
                </a:r>
                <a:r>
                  <a:rPr lang="en-US" sz="2800" dirty="0"/>
                  <a:t> </a:t>
                </a:r>
                <a:r>
                  <a:rPr lang="en-US" sz="2800" dirty="0" err="1"/>
                  <a:t>chỉ</a:t>
                </a:r>
                <a:r>
                  <a:rPr lang="en-US" sz="2800" dirty="0"/>
                  <a:t> </a:t>
                </a:r>
                <a:r>
                  <a:rPr lang="en-US" sz="2800" dirty="0" err="1"/>
                  <a:t>số</a:t>
                </a:r>
                <a:r>
                  <a:rPr lang="en-US" sz="2800" dirty="0"/>
                  <a:t> </a:t>
                </a:r>
                <a:r>
                  <a:rPr lang="en-US" sz="2800" dirty="0" err="1"/>
                  <a:t>hàng</a:t>
                </a:r>
                <a:r>
                  <a:rPr lang="en-US" sz="2800" dirty="0"/>
                  <a:t>, j </a:t>
                </a:r>
                <a:r>
                  <a:rPr lang="en-US" sz="2800" dirty="0" err="1"/>
                  <a:t>là</a:t>
                </a:r>
                <a:r>
                  <a:rPr lang="en-US" sz="2800" dirty="0"/>
                  <a:t> </a:t>
                </a:r>
                <a:r>
                  <a:rPr lang="en-US" sz="2800" dirty="0" err="1"/>
                  <a:t>chỉ</a:t>
                </a:r>
                <a:r>
                  <a:rPr lang="en-US" sz="2800" dirty="0"/>
                  <a:t> </a:t>
                </a:r>
                <a:r>
                  <a:rPr lang="en-US" sz="2800" dirty="0" err="1"/>
                  <a:t>số</a:t>
                </a:r>
                <a:r>
                  <a:rPr lang="en-US" sz="2800" dirty="0"/>
                  <a:t> </a:t>
                </a:r>
                <a:r>
                  <a:rPr lang="en-US" sz="2800" dirty="0" err="1"/>
                  <a:t>cột</a:t>
                </a:r>
                <a:r>
                  <a:rPr lang="en-US" sz="2800" dirty="0"/>
                  <a:t> </a:t>
                </a:r>
                <a:r>
                  <a:rPr lang="en-US" sz="2800" dirty="0" err="1"/>
                  <a:t>của</a:t>
                </a:r>
                <a:r>
                  <a:rPr lang="en-US" sz="2800" dirty="0"/>
                  <a:t> </a:t>
                </a:r>
                <a:r>
                  <a:rPr lang="en-US" sz="2800" dirty="0" err="1"/>
                  <a:t>bảng</a:t>
                </a:r>
                <a:r>
                  <a:rPr lang="en-US" sz="2800" dirty="0"/>
                  <a:t> 1.</a:t>
                </a:r>
              </a:p>
              <a:p>
                <a:pPr>
                  <a:buFontTx/>
                  <a:buChar char="-"/>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𝑖𝑗</m:t>
                        </m:r>
                      </m:sub>
                    </m:sSub>
                  </m:oMath>
                </a14:m>
                <a:r>
                  <a:rPr lang="en-US" sz="2800" dirty="0"/>
                  <a:t> </a:t>
                </a:r>
                <a:r>
                  <a:rPr lang="en-US" sz="2800" dirty="0" err="1"/>
                  <a:t>là</a:t>
                </a:r>
                <a:r>
                  <a:rPr lang="en-US" sz="2800" dirty="0"/>
                  <a:t> </a:t>
                </a:r>
                <a:r>
                  <a:rPr lang="en-US" sz="2800" dirty="0" err="1"/>
                  <a:t>giá</a:t>
                </a:r>
                <a:r>
                  <a:rPr lang="en-US" sz="2800" dirty="0"/>
                  <a:t> </a:t>
                </a:r>
                <a:r>
                  <a:rPr lang="en-US" sz="2800" dirty="0" err="1"/>
                  <a:t>trị</a:t>
                </a:r>
                <a:r>
                  <a:rPr lang="en-US" sz="2800" dirty="0"/>
                  <a:t> </a:t>
                </a:r>
                <a:r>
                  <a:rPr lang="en-US" sz="2800" dirty="0" err="1"/>
                  <a:t>của</a:t>
                </a:r>
                <a:r>
                  <a:rPr lang="en-US" sz="2800" dirty="0"/>
                  <a:t> </a:t>
                </a:r>
                <a:r>
                  <a:rPr lang="en-US" sz="2800" dirty="0" err="1"/>
                  <a:t>hàng</a:t>
                </a:r>
                <a:r>
                  <a:rPr lang="en-US" sz="2800" dirty="0"/>
                  <a:t> </a:t>
                </a:r>
                <a:r>
                  <a:rPr lang="en-US" sz="2800" dirty="0" err="1"/>
                  <a:t>i</a:t>
                </a:r>
                <a:r>
                  <a:rPr lang="en-US" sz="2800" dirty="0"/>
                  <a:t> </a:t>
                </a:r>
                <a:r>
                  <a:rPr lang="en-US" sz="2800" dirty="0" err="1"/>
                  <a:t>cột</a:t>
                </a:r>
                <a:r>
                  <a:rPr lang="en-US" sz="2800" dirty="0"/>
                  <a:t> j </a:t>
                </a:r>
                <a:r>
                  <a:rPr lang="en-US" sz="2800" dirty="0" err="1"/>
                  <a:t>trong</a:t>
                </a:r>
                <a:r>
                  <a:rPr lang="en-US" sz="2800" dirty="0"/>
                  <a:t> </a:t>
                </a:r>
                <a:r>
                  <a:rPr lang="en-US" sz="2800" dirty="0" err="1"/>
                  <a:t>bảng</a:t>
                </a:r>
                <a:r>
                  <a:rPr lang="en-US" sz="2800" dirty="0"/>
                  <a:t> 1.</a:t>
                </a:r>
              </a:p>
              <a:p>
                <a:pPr>
                  <a:buFontTx/>
                  <a:buChar char="-"/>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𝑍</m:t>
                        </m:r>
                      </m:e>
                      <m:sub>
                        <m:r>
                          <a:rPr lang="en-US" sz="2800" i="1">
                            <a:latin typeface="Cambria Math" panose="02040503050406030204" pitchFamily="18" charset="0"/>
                          </a:rPr>
                          <m:t>𝑖𝑗</m:t>
                        </m:r>
                      </m:sub>
                    </m:sSub>
                  </m:oMath>
                </a14:m>
                <a:r>
                  <a:rPr lang="en-US" sz="2800" dirty="0"/>
                  <a:t> </a:t>
                </a:r>
                <a:r>
                  <a:rPr lang="en-US" sz="2800" dirty="0" err="1"/>
                  <a:t>là</a:t>
                </a:r>
                <a:r>
                  <a:rPr lang="en-US" sz="2800" dirty="0"/>
                  <a:t> </a:t>
                </a:r>
                <a:r>
                  <a:rPr lang="en-US" sz="2800" dirty="0" err="1"/>
                  <a:t>kết</a:t>
                </a:r>
                <a:r>
                  <a:rPr lang="en-US" sz="2800" dirty="0"/>
                  <a:t> </a:t>
                </a:r>
                <a:r>
                  <a:rPr lang="en-US" sz="2800" dirty="0" err="1"/>
                  <a:t>quả</a:t>
                </a:r>
                <a:r>
                  <a:rPr lang="en-US" sz="2800" dirty="0"/>
                  <a:t> </a:t>
                </a:r>
                <a:r>
                  <a:rPr lang="en-US" sz="2800" dirty="0" err="1"/>
                  <a:t>đếm</a:t>
                </a:r>
                <a:r>
                  <a:rPr lang="en-US" sz="2800" dirty="0"/>
                  <a:t> </a:t>
                </a:r>
                <a:r>
                  <a:rPr lang="en-US" sz="2800" dirty="0" err="1"/>
                  <a:t>của</a:t>
                </a:r>
                <a:r>
                  <a:rPr lang="en-US" sz="2800" dirty="0"/>
                  <a:t> </a:t>
                </a:r>
                <a:r>
                  <a:rPr lang="en-US" sz="2800" dirty="0" err="1"/>
                  <a:t>loại</a:t>
                </a:r>
                <a:r>
                  <a:rPr lang="en-US" sz="2800" dirty="0"/>
                  <a:t> </a:t>
                </a:r>
                <a:r>
                  <a:rPr lang="en-US" sz="2800" dirty="0" err="1"/>
                  <a:t>chức</a:t>
                </a:r>
                <a:r>
                  <a:rPr lang="en-US" sz="2800" dirty="0"/>
                  <a:t> </a:t>
                </a:r>
                <a:r>
                  <a:rPr lang="en-US" sz="2800" dirty="0" err="1"/>
                  <a:t>năng</a:t>
                </a:r>
                <a:r>
                  <a:rPr lang="en-US" sz="2800" dirty="0"/>
                  <a:t> </a:t>
                </a:r>
                <a:r>
                  <a:rPr lang="en-US" sz="2800" dirty="0" err="1"/>
                  <a:t>với</a:t>
                </a:r>
                <a:r>
                  <a:rPr lang="en-US" sz="2800" dirty="0"/>
                  <a:t> </a:t>
                </a:r>
                <a:r>
                  <a:rPr lang="en-US" sz="2800" dirty="0" err="1"/>
                  <a:t>độ</a:t>
                </a:r>
                <a:r>
                  <a:rPr lang="en-US" sz="2800" dirty="0"/>
                  <a:t> </a:t>
                </a:r>
                <a:r>
                  <a:rPr lang="en-US" sz="2800" dirty="0" err="1"/>
                  <a:t>phức</a:t>
                </a:r>
                <a:r>
                  <a:rPr lang="en-US" sz="2800" dirty="0"/>
                  <a:t> </a:t>
                </a:r>
                <a:r>
                  <a:rPr lang="en-US" sz="2800" dirty="0" err="1"/>
                  <a:t>tạp</a:t>
                </a:r>
                <a:r>
                  <a:rPr lang="en-US" sz="2800" dirty="0"/>
                  <a:t> </a:t>
                </a:r>
                <a:r>
                  <a:rPr lang="en-US" sz="2800" dirty="0" err="1"/>
                  <a:t>trong</a:t>
                </a:r>
                <a:r>
                  <a:rPr lang="en-US" sz="2800" dirty="0"/>
                  <a:t> </a:t>
                </a:r>
                <a:r>
                  <a:rPr lang="en-US" sz="2800" dirty="0" err="1"/>
                  <a:t>cột</a:t>
                </a:r>
                <a:r>
                  <a:rPr lang="en-US" sz="2800" dirty="0"/>
                  <a:t> j.</a:t>
                </a:r>
              </a:p>
            </p:txBody>
          </p:sp>
        </mc:Choice>
        <mc:Fallback xmlns="">
          <p:sp>
            <p:nvSpPr>
              <p:cNvPr id="3" name="Content Placeholder 2">
                <a:extLst>
                  <a:ext uri="{FF2B5EF4-FFF2-40B4-BE49-F238E27FC236}">
                    <a16:creationId xmlns:a16="http://schemas.microsoft.com/office/drawing/2014/main" id="{F4DF72DF-C5E2-4A24-8795-A5BDD2243A6F}"/>
                  </a:ext>
                </a:extLst>
              </p:cNvPr>
              <p:cNvSpPr>
                <a:spLocks noGrp="1" noRot="1" noChangeAspect="1" noMove="1" noResize="1" noEditPoints="1" noAdjustHandles="1" noChangeArrowheads="1" noChangeShapeType="1" noTextEdit="1"/>
              </p:cNvSpPr>
              <p:nvPr>
                <p:ph idx="1"/>
              </p:nvPr>
            </p:nvSpPr>
            <p:spPr>
              <a:blipFill>
                <a:blip r:embed="rId2"/>
                <a:stretch>
                  <a:fillRect l="-1525" t="-3853" r="-1588"/>
                </a:stretch>
              </a:blipFill>
            </p:spPr>
            <p:txBody>
              <a:bodyPr/>
              <a:lstStyle/>
              <a:p>
                <a:r>
                  <a:rPr lang="en-US">
                    <a:noFill/>
                  </a:rPr>
                  <a:t> </a:t>
                </a:r>
              </a:p>
            </p:txBody>
          </p:sp>
        </mc:Fallback>
      </mc:AlternateContent>
    </p:spTree>
    <p:extLst>
      <p:ext uri="{BB962C8B-B14F-4D97-AF65-F5344CB8AC3E}">
        <p14:creationId xmlns:p14="http://schemas.microsoft.com/office/powerpoint/2010/main" val="3314949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EC316-849B-4BCE-8823-49882F56DC4B}"/>
              </a:ext>
            </a:extLst>
          </p:cNvPr>
          <p:cNvSpPr>
            <a:spLocks noGrp="1"/>
          </p:cNvSpPr>
          <p:nvPr>
            <p:ph type="title"/>
          </p:nvPr>
        </p:nvSpPr>
        <p:spPr/>
        <p:txBody>
          <a:bodyPr>
            <a:normAutofit fontScale="90000"/>
          </a:bodyPr>
          <a:lstStyle/>
          <a:p>
            <a:r>
              <a:rPr lang="en-US" dirty="0"/>
              <a:t>IV.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(Value Adjusted Factors).</a:t>
            </a:r>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C9814-98FC-4ED4-BCA3-67A090D6A838}"/>
                  </a:ext>
                </a:extLst>
              </p:cNvPr>
              <p:cNvSpPr>
                <a:spLocks noGrp="1"/>
              </p:cNvSpPr>
              <p:nvPr>
                <p:ph idx="1"/>
              </p:nvPr>
            </p:nvSpPr>
            <p:spPr/>
            <p:txBody>
              <a:bodyPr/>
              <a:lstStyle/>
              <a:p>
                <a:r>
                  <a:rPr lang="en-US" dirty="0"/>
                  <a:t>Công </a:t>
                </a:r>
                <a:r>
                  <a:rPr lang="en-US" dirty="0" err="1"/>
                  <a:t>thức</a:t>
                </a:r>
                <a:r>
                  <a:rPr lang="en-US" dirty="0"/>
                  <a:t> </a:t>
                </a:r>
                <a:r>
                  <a:rPr lang="en-US" dirty="0" err="1"/>
                  <a:t>tính</a:t>
                </a:r>
                <a:r>
                  <a:rPr lang="en-US" dirty="0"/>
                  <a:t>:</a:t>
                </a:r>
              </a:p>
              <a:p>
                <a:pPr lvl="1"/>
                <a14:m>
                  <m:oMath xmlns:m="http://schemas.openxmlformats.org/officeDocument/2006/math">
                    <m:r>
                      <a:rPr lang="en-US" b="0" i="1" smtClean="0">
                        <a:latin typeface="Cambria Math" panose="02040503050406030204" pitchFamily="18" charset="0"/>
                      </a:rPr>
                      <m:t>𝑉𝐴𝐹</m:t>
                    </m:r>
                    <m:r>
                      <a:rPr lang="pt-BR"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65</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01</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e>
                        </m:nary>
                      </m:e>
                    </m:d>
                  </m:oMath>
                </a14:m>
                <a:endParaRPr lang="en-US" b="0"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𝑖</m:t>
                        </m:r>
                      </m:sub>
                    </m:sSub>
                  </m:oMath>
                </a14:m>
                <a:r>
                  <a:rPr lang="en-US" dirty="0"/>
                  <a:t> (I </a:t>
                </a:r>
                <a:r>
                  <a:rPr lang="en-US" dirty="0" err="1"/>
                  <a:t>từ</a:t>
                </a:r>
                <a:r>
                  <a:rPr lang="en-US" dirty="0"/>
                  <a:t> 1 </a:t>
                </a:r>
                <a:r>
                  <a:rPr lang="en-US" dirty="0" err="1"/>
                  <a:t>đến</a:t>
                </a:r>
                <a:r>
                  <a:rPr lang="en-US" dirty="0"/>
                  <a:t> 14), </a:t>
                </a:r>
                <a:r>
                  <a:rPr lang="en-US" dirty="0" err="1"/>
                  <a:t>giá</a:t>
                </a:r>
                <a:r>
                  <a:rPr lang="en-US" dirty="0"/>
                  <a:t> </a:t>
                </a:r>
                <a:r>
                  <a:rPr lang="en-US" dirty="0" err="1"/>
                  <a:t>trị</a:t>
                </a:r>
                <a:r>
                  <a:rPr lang="en-US" dirty="0"/>
                  <a:t> </a:t>
                </a:r>
                <a:r>
                  <a:rPr lang="en-US" dirty="0" err="1"/>
                  <a:t>được</a:t>
                </a:r>
                <a:r>
                  <a:rPr lang="en-US" dirty="0"/>
                  <a:t> </a:t>
                </a:r>
                <a:r>
                  <a:rPr lang="en-US" dirty="0" err="1"/>
                  <a:t>dựa</a:t>
                </a:r>
                <a:r>
                  <a:rPr lang="en-US" dirty="0"/>
                  <a:t> </a:t>
                </a:r>
                <a:r>
                  <a:rPr lang="en-US" dirty="0" err="1"/>
                  <a:t>vào</a:t>
                </a:r>
                <a:r>
                  <a:rPr lang="en-US" dirty="0"/>
                  <a:t> </a:t>
                </a:r>
                <a:r>
                  <a:rPr lang="en-US" dirty="0" err="1"/>
                  <a:t>câu</a:t>
                </a:r>
                <a:r>
                  <a:rPr lang="en-US" dirty="0"/>
                  <a:t> </a:t>
                </a:r>
                <a:r>
                  <a:rPr lang="en-US" dirty="0" err="1"/>
                  <a:t>trả</a:t>
                </a:r>
                <a:r>
                  <a:rPr lang="en-US" dirty="0"/>
                  <a:t> </a:t>
                </a:r>
                <a:r>
                  <a:rPr lang="en-US" dirty="0" err="1"/>
                  <a:t>lời</a:t>
                </a:r>
                <a:r>
                  <a:rPr lang="en-US" dirty="0"/>
                  <a:t> </a:t>
                </a:r>
                <a:r>
                  <a:rPr lang="en-US" dirty="0" err="1"/>
                  <a:t>của</a:t>
                </a:r>
                <a:r>
                  <a:rPr lang="en-US" dirty="0"/>
                  <a:t> 14 </a:t>
                </a:r>
                <a:r>
                  <a:rPr lang="en-US" dirty="0" err="1"/>
                  <a:t>câu</a:t>
                </a:r>
                <a:r>
                  <a:rPr lang="en-US" dirty="0"/>
                  <a:t> </a:t>
                </a:r>
                <a:r>
                  <a:rPr lang="en-US" dirty="0" err="1"/>
                  <a:t>hỏi</a:t>
                </a:r>
                <a:r>
                  <a:rPr lang="en-US" dirty="0"/>
                  <a:t> (</a:t>
                </a:r>
                <a:r>
                  <a:rPr lang="en-US" dirty="0" err="1"/>
                  <a:t>có</a:t>
                </a:r>
                <a:r>
                  <a:rPr lang="en-US" dirty="0"/>
                  <a:t> 5 </a:t>
                </a:r>
                <a:r>
                  <a:rPr lang="en-US" dirty="0" err="1"/>
                  <a:t>mức</a:t>
                </a:r>
                <a:r>
                  <a:rPr lang="en-US" dirty="0"/>
                  <a:t> </a:t>
                </a:r>
                <a:r>
                  <a:rPr lang="en-US" dirty="0" err="1"/>
                  <a:t>cho</a:t>
                </a:r>
                <a:r>
                  <a:rPr lang="en-US" dirty="0"/>
                  <a:t> </a:t>
                </a:r>
                <a:r>
                  <a:rPr lang="en-US" dirty="0" err="1"/>
                  <a:t>mỗi</a:t>
                </a:r>
                <a:r>
                  <a:rPr lang="en-US" dirty="0"/>
                  <a:t> </a:t>
                </a:r>
                <a:r>
                  <a:rPr lang="en-US" dirty="0" err="1"/>
                  <a:t>câu</a:t>
                </a:r>
                <a:r>
                  <a:rPr lang="en-US" dirty="0"/>
                  <a:t> </a:t>
                </a:r>
                <a:r>
                  <a:rPr lang="en-US" dirty="0" err="1"/>
                  <a:t>hỏi</a:t>
                </a:r>
                <a:r>
                  <a:rPr lang="en-US" dirty="0"/>
                  <a:t>). </a:t>
                </a:r>
              </a:p>
              <a:p>
                <a:pPr lvl="1"/>
                <a:endParaRPr lang="en-US" dirty="0"/>
              </a:p>
            </p:txBody>
          </p:sp>
        </mc:Choice>
        <mc:Fallback xmlns="">
          <p:sp>
            <p:nvSpPr>
              <p:cNvPr id="3" name="Content Placeholder 2">
                <a:extLst>
                  <a:ext uri="{FF2B5EF4-FFF2-40B4-BE49-F238E27FC236}">
                    <a16:creationId xmlns:a16="http://schemas.microsoft.com/office/drawing/2014/main" id="{075C9814-98FC-4ED4-BCA3-67A090D6A838}"/>
                  </a:ext>
                </a:extLst>
              </p:cNvPr>
              <p:cNvSpPr>
                <a:spLocks noGrp="1" noRot="1" noChangeAspect="1" noMove="1" noResize="1" noEditPoints="1" noAdjustHandles="1" noChangeArrowheads="1" noChangeShapeType="1" noTextEdit="1"/>
              </p:cNvSpPr>
              <p:nvPr>
                <p:ph idx="1"/>
              </p:nvPr>
            </p:nvSpPr>
            <p:spPr>
              <a:blipFill>
                <a:blip r:embed="rId2"/>
                <a:stretch>
                  <a:fillRect l="-1144" t="-2752"/>
                </a:stretch>
              </a:blipFill>
            </p:spPr>
            <p:txBody>
              <a:bodyPr/>
              <a:lstStyle/>
              <a:p>
                <a:r>
                  <a:rPr lang="en-US">
                    <a:noFill/>
                  </a:rPr>
                  <a:t> </a:t>
                </a:r>
              </a:p>
            </p:txBody>
          </p:sp>
        </mc:Fallback>
      </mc:AlternateContent>
    </p:spTree>
    <p:extLst>
      <p:ext uri="{BB962C8B-B14F-4D97-AF65-F5344CB8AC3E}">
        <p14:creationId xmlns:p14="http://schemas.microsoft.com/office/powerpoint/2010/main" val="3712424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2B1BC6-FEE7-48BD-B832-0BD7189FB6FB}"/>
              </a:ext>
            </a:extLst>
          </p:cNvPr>
          <p:cNvPicPr>
            <a:picLocks noChangeAspect="1"/>
          </p:cNvPicPr>
          <p:nvPr/>
        </p:nvPicPr>
        <p:blipFill>
          <a:blip r:embed="rId2"/>
          <a:stretch>
            <a:fillRect/>
          </a:stretch>
        </p:blipFill>
        <p:spPr>
          <a:xfrm>
            <a:off x="3381375" y="518474"/>
            <a:ext cx="5429250" cy="5816338"/>
          </a:xfrm>
          <a:prstGeom prst="rect">
            <a:avLst/>
          </a:prstGeom>
        </p:spPr>
      </p:pic>
    </p:spTree>
    <p:extLst>
      <p:ext uri="{BB962C8B-B14F-4D97-AF65-F5344CB8AC3E}">
        <p14:creationId xmlns:p14="http://schemas.microsoft.com/office/powerpoint/2010/main" val="4108757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0648-63EC-4912-90DA-B16447147E95}"/>
              </a:ext>
            </a:extLst>
          </p:cNvPr>
          <p:cNvSpPr>
            <a:spLocks noGrp="1"/>
          </p:cNvSpPr>
          <p:nvPr>
            <p:ph type="title"/>
          </p:nvPr>
        </p:nvSpPr>
        <p:spPr/>
        <p:txBody>
          <a:bodyPr>
            <a:normAutofit fontScale="90000"/>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Function Points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323D504-594B-44EB-A767-E594E62E608A}"/>
              </a:ext>
            </a:extLst>
          </p:cNvPr>
          <p:cNvSpPr>
            <a:spLocks noGrp="1"/>
          </p:cNvSpPr>
          <p:nvPr>
            <p:ph idx="1"/>
          </p:nvPr>
        </p:nvSpPr>
        <p:spPr/>
        <p:txBody>
          <a:bodyPr/>
          <a:lstStyle/>
          <a:p>
            <a:r>
              <a:rPr lang="en-US" b="1" dirty="0"/>
              <a:t>FP = UAF * VAF</a:t>
            </a:r>
            <a:r>
              <a:rPr lang="en-US" dirty="0"/>
              <a:t> </a:t>
            </a:r>
            <a:br>
              <a:rPr lang="en-US" dirty="0"/>
            </a:br>
            <a:endParaRPr lang="en-US" dirty="0"/>
          </a:p>
        </p:txBody>
      </p:sp>
    </p:spTree>
    <p:extLst>
      <p:ext uri="{BB962C8B-B14F-4D97-AF65-F5344CB8AC3E}">
        <p14:creationId xmlns:p14="http://schemas.microsoft.com/office/powerpoint/2010/main" val="95638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D46948-43AA-4CDF-BCBD-3EE3C7ABB86F}"/>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Định</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Nghĩa</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C806AD39-2DE0-4BE8-838C-39FD564EF2C4}"/>
              </a:ext>
            </a:extLst>
          </p:cNvPr>
          <p:cNvSpPr>
            <a:spLocks noGrp="1"/>
          </p:cNvSpPr>
          <p:nvPr>
            <p:ph idx="1"/>
          </p:nvPr>
        </p:nvSpPr>
        <p:spPr>
          <a:xfrm>
            <a:off x="1295401" y="2612255"/>
            <a:ext cx="9601196" cy="1474265"/>
          </a:xfrm>
        </p:spPr>
        <p:txBody>
          <a:bodyPr>
            <a:normAutofit/>
          </a:bodyPr>
          <a:lstStyle/>
          <a:p>
            <a:r>
              <a:rPr lang="fr-FR" dirty="0" err="1"/>
              <a:t>Function</a:t>
            </a:r>
            <a:r>
              <a:rPr lang="fr-FR" dirty="0"/>
              <a:t> Points - </a:t>
            </a:r>
            <a:r>
              <a:rPr lang="fr-FR" dirty="0" err="1"/>
              <a:t>FPs</a:t>
            </a:r>
            <a:r>
              <a:rPr lang="fr-FR" dirty="0"/>
              <a:t>: </a:t>
            </a:r>
            <a:r>
              <a:rPr lang="fr-FR" dirty="0" err="1"/>
              <a:t>điểm</a:t>
            </a:r>
            <a:r>
              <a:rPr lang="fr-FR" dirty="0"/>
              <a:t> </a:t>
            </a:r>
            <a:r>
              <a:rPr lang="fr-FR" dirty="0" err="1"/>
              <a:t>chức</a:t>
            </a:r>
            <a:r>
              <a:rPr lang="fr-FR" dirty="0"/>
              <a:t> </a:t>
            </a:r>
            <a:r>
              <a:rPr lang="fr-FR" dirty="0" err="1"/>
              <a:t>năng</a:t>
            </a:r>
            <a:endParaRPr lang="en-US" dirty="0"/>
          </a:p>
        </p:txBody>
      </p:sp>
      <p:sp>
        <p:nvSpPr>
          <p:cNvPr id="15" name="Content Placeholder 6">
            <a:extLst>
              <a:ext uri="{FF2B5EF4-FFF2-40B4-BE49-F238E27FC236}">
                <a16:creationId xmlns:a16="http://schemas.microsoft.com/office/drawing/2014/main" id="{8F604630-2CEA-461C-B941-4C6D7D661F1D}"/>
              </a:ext>
            </a:extLst>
          </p:cNvPr>
          <p:cNvSpPr txBox="1">
            <a:spLocks/>
          </p:cNvSpPr>
          <p:nvPr/>
        </p:nvSpPr>
        <p:spPr>
          <a:xfrm>
            <a:off x="1295401" y="3225268"/>
            <a:ext cx="9601196" cy="1474265"/>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fr-FR" dirty="0" err="1"/>
              <a:t>Nói</a:t>
            </a:r>
            <a:r>
              <a:rPr lang="fr-FR" dirty="0"/>
              <a:t> </a:t>
            </a:r>
            <a:r>
              <a:rPr lang="fr-FR" dirty="0" err="1"/>
              <a:t>một</a:t>
            </a:r>
            <a:r>
              <a:rPr lang="fr-FR" dirty="0"/>
              <a:t> </a:t>
            </a:r>
            <a:r>
              <a:rPr lang="fr-FR" dirty="0" err="1"/>
              <a:t>cách</a:t>
            </a:r>
            <a:r>
              <a:rPr lang="fr-FR" dirty="0"/>
              <a:t> </a:t>
            </a:r>
            <a:r>
              <a:rPr lang="fr-FR" dirty="0" err="1"/>
              <a:t>đơn</a:t>
            </a:r>
            <a:r>
              <a:rPr lang="fr-FR" dirty="0"/>
              <a:t> </a:t>
            </a:r>
            <a:r>
              <a:rPr lang="fr-FR" dirty="0" err="1"/>
              <a:t>giản</a:t>
            </a:r>
            <a:r>
              <a:rPr lang="fr-FR" dirty="0"/>
              <a:t>, </a:t>
            </a:r>
            <a:r>
              <a:rPr lang="fr-FR" dirty="0" err="1"/>
              <a:t>FPs</a:t>
            </a:r>
            <a:r>
              <a:rPr lang="fr-FR" dirty="0"/>
              <a:t> là </a:t>
            </a:r>
            <a:r>
              <a:rPr lang="fr-FR" dirty="0" err="1"/>
              <a:t>một</a:t>
            </a:r>
            <a:r>
              <a:rPr lang="fr-FR" dirty="0"/>
              <a:t> </a:t>
            </a:r>
            <a:r>
              <a:rPr lang="fr-FR" dirty="0" err="1"/>
              <a:t>đơn</a:t>
            </a:r>
            <a:r>
              <a:rPr lang="fr-FR" dirty="0"/>
              <a:t> </a:t>
            </a:r>
            <a:r>
              <a:rPr lang="fr-FR" dirty="0" err="1"/>
              <a:t>vị</a:t>
            </a:r>
            <a:r>
              <a:rPr lang="fr-FR" dirty="0"/>
              <a:t> </a:t>
            </a:r>
            <a:r>
              <a:rPr lang="fr-FR" dirty="0" err="1"/>
              <a:t>đo</a:t>
            </a:r>
            <a:r>
              <a:rPr lang="fr-FR" dirty="0"/>
              <a:t> </a:t>
            </a:r>
            <a:r>
              <a:rPr lang="fr-FR" dirty="0" err="1"/>
              <a:t>lường</a:t>
            </a:r>
            <a:r>
              <a:rPr lang="fr-FR" dirty="0"/>
              <a:t> </a:t>
            </a:r>
            <a:r>
              <a:rPr lang="fr-FR" dirty="0" err="1"/>
              <a:t>tiêu</a:t>
            </a:r>
            <a:r>
              <a:rPr lang="fr-FR" dirty="0"/>
              <a:t> </a:t>
            </a:r>
            <a:r>
              <a:rPr lang="fr-FR" dirty="0" err="1"/>
              <a:t>chuẩn</a:t>
            </a:r>
            <a:r>
              <a:rPr lang="fr-FR" dirty="0"/>
              <a:t> </a:t>
            </a:r>
            <a:r>
              <a:rPr lang="fr-FR" dirty="0" err="1"/>
              <a:t>của</a:t>
            </a:r>
            <a:r>
              <a:rPr lang="fr-FR" dirty="0"/>
              <a:t> </a:t>
            </a:r>
            <a:r>
              <a:rPr lang="fr-FR" dirty="0" err="1"/>
              <a:t>đại</a:t>
            </a:r>
            <a:r>
              <a:rPr lang="fr-FR" dirty="0"/>
              <a:t> </a:t>
            </a:r>
            <a:r>
              <a:rPr lang="fr-FR" dirty="0" err="1"/>
              <a:t>diện</a:t>
            </a:r>
            <a:r>
              <a:rPr lang="fr-FR" dirty="0"/>
              <a:t> </a:t>
            </a:r>
            <a:r>
              <a:rPr lang="fr-FR" dirty="0" err="1"/>
              <a:t>các</a:t>
            </a:r>
            <a:r>
              <a:rPr lang="fr-FR" dirty="0"/>
              <a:t> </a:t>
            </a:r>
            <a:r>
              <a:rPr lang="fr-FR" dirty="0" err="1"/>
              <a:t>kích</a:t>
            </a:r>
            <a:r>
              <a:rPr lang="fr-FR" dirty="0"/>
              <a:t> </a:t>
            </a:r>
            <a:r>
              <a:rPr lang="fr-FR" dirty="0" err="1"/>
              <a:t>thước</a:t>
            </a:r>
            <a:r>
              <a:rPr lang="fr-FR" dirty="0"/>
              <a:t> </a:t>
            </a:r>
            <a:r>
              <a:rPr lang="fr-FR" dirty="0" err="1"/>
              <a:t>chức</a:t>
            </a:r>
            <a:r>
              <a:rPr lang="fr-FR" dirty="0"/>
              <a:t> </a:t>
            </a:r>
            <a:r>
              <a:rPr lang="fr-FR" dirty="0" err="1"/>
              <a:t>năng</a:t>
            </a:r>
            <a:r>
              <a:rPr lang="fr-FR" dirty="0"/>
              <a:t> </a:t>
            </a:r>
            <a:r>
              <a:rPr lang="fr-FR" dirty="0" err="1"/>
              <a:t>của</a:t>
            </a:r>
            <a:r>
              <a:rPr lang="fr-FR" dirty="0"/>
              <a:t> </a:t>
            </a:r>
            <a:r>
              <a:rPr lang="fr-FR" dirty="0" err="1"/>
              <a:t>một</a:t>
            </a:r>
            <a:r>
              <a:rPr lang="fr-FR" dirty="0"/>
              <a:t> </a:t>
            </a:r>
            <a:r>
              <a:rPr lang="fr-FR" dirty="0" err="1"/>
              <a:t>ứng</a:t>
            </a:r>
            <a:r>
              <a:rPr lang="fr-FR" dirty="0"/>
              <a:t> </a:t>
            </a:r>
            <a:r>
              <a:rPr lang="fr-FR" dirty="0" err="1"/>
              <a:t>dụng</a:t>
            </a:r>
            <a:r>
              <a:rPr lang="fr-FR" dirty="0"/>
              <a:t> </a:t>
            </a:r>
            <a:r>
              <a:rPr lang="fr-FR" dirty="0" err="1"/>
              <a:t>phần</a:t>
            </a:r>
            <a:r>
              <a:rPr lang="fr-FR" dirty="0"/>
              <a:t> </a:t>
            </a:r>
            <a:r>
              <a:rPr lang="fr-FR" dirty="0" err="1"/>
              <a:t>mềm</a:t>
            </a:r>
            <a:r>
              <a:rPr lang="fr-FR" dirty="0"/>
              <a:t>. </a:t>
            </a:r>
            <a:r>
              <a:rPr lang="fr-FR" dirty="0" err="1"/>
              <a:t>Nghĩa</a:t>
            </a:r>
            <a:r>
              <a:rPr lang="fr-FR" dirty="0"/>
              <a:t> là </a:t>
            </a:r>
            <a:r>
              <a:rPr lang="fr-FR" dirty="0" err="1"/>
              <a:t>kích</a:t>
            </a:r>
            <a:r>
              <a:rPr lang="fr-FR" dirty="0"/>
              <a:t> </a:t>
            </a:r>
            <a:r>
              <a:rPr lang="fr-FR" dirty="0" err="1"/>
              <a:t>thước</a:t>
            </a:r>
            <a:r>
              <a:rPr lang="fr-FR" dirty="0"/>
              <a:t> </a:t>
            </a:r>
            <a:r>
              <a:rPr lang="fr-FR" dirty="0" err="1"/>
              <a:t>của</a:t>
            </a:r>
            <a:r>
              <a:rPr lang="fr-FR" dirty="0"/>
              <a:t> </a:t>
            </a:r>
            <a:r>
              <a:rPr lang="fr-FR" dirty="0" err="1"/>
              <a:t>một</a:t>
            </a:r>
            <a:r>
              <a:rPr lang="fr-FR" dirty="0"/>
              <a:t> </a:t>
            </a:r>
            <a:r>
              <a:rPr lang="fr-FR" dirty="0" err="1"/>
              <a:t>phần</a:t>
            </a:r>
            <a:r>
              <a:rPr lang="fr-FR" dirty="0"/>
              <a:t> </a:t>
            </a:r>
            <a:r>
              <a:rPr lang="fr-FR" dirty="0" err="1"/>
              <a:t>mềm</a:t>
            </a:r>
            <a:r>
              <a:rPr lang="fr-FR" dirty="0"/>
              <a:t> </a:t>
            </a:r>
            <a:r>
              <a:rPr lang="fr-FR" dirty="0" err="1"/>
              <a:t>ứng</a:t>
            </a:r>
            <a:r>
              <a:rPr lang="fr-FR" dirty="0"/>
              <a:t> </a:t>
            </a:r>
            <a:r>
              <a:rPr lang="fr-FR" dirty="0" err="1"/>
              <a:t>dụng</a:t>
            </a:r>
            <a:r>
              <a:rPr lang="fr-FR" dirty="0"/>
              <a:t> </a:t>
            </a:r>
            <a:r>
              <a:rPr lang="fr-FR" dirty="0" err="1"/>
              <a:t>có</a:t>
            </a:r>
            <a:r>
              <a:rPr lang="fr-FR" dirty="0"/>
              <a:t> </a:t>
            </a:r>
            <a:r>
              <a:rPr lang="fr-FR" dirty="0" err="1"/>
              <a:t>thể</a:t>
            </a:r>
            <a:r>
              <a:rPr lang="fr-FR" dirty="0"/>
              <a:t> </a:t>
            </a:r>
            <a:r>
              <a:rPr lang="fr-FR" dirty="0" err="1"/>
              <a:t>được</a:t>
            </a:r>
            <a:r>
              <a:rPr lang="fr-FR" dirty="0"/>
              <a:t> </a:t>
            </a:r>
            <a:r>
              <a:rPr lang="fr-FR" dirty="0" err="1"/>
              <a:t>đo</a:t>
            </a:r>
            <a:r>
              <a:rPr lang="fr-FR" dirty="0"/>
              <a:t> </a:t>
            </a:r>
            <a:r>
              <a:rPr lang="fr-FR" dirty="0" err="1"/>
              <a:t>bằng</a:t>
            </a:r>
            <a:r>
              <a:rPr lang="fr-FR" dirty="0"/>
              <a:t> </a:t>
            </a:r>
            <a:r>
              <a:rPr lang="fr-FR" dirty="0" err="1"/>
              <a:t>số</a:t>
            </a:r>
            <a:r>
              <a:rPr lang="fr-FR" dirty="0"/>
              <a:t> </a:t>
            </a:r>
            <a:r>
              <a:rPr lang="fr-FR" dirty="0" err="1"/>
              <a:t>lượng</a:t>
            </a:r>
            <a:r>
              <a:rPr lang="fr-FR" dirty="0"/>
              <a:t> </a:t>
            </a:r>
            <a:r>
              <a:rPr lang="fr-FR" dirty="0" err="1"/>
              <a:t>điểm</a:t>
            </a:r>
            <a:r>
              <a:rPr lang="fr-FR" dirty="0"/>
              <a:t> </a:t>
            </a:r>
            <a:r>
              <a:rPr lang="fr-FR" dirty="0" err="1"/>
              <a:t>chức</a:t>
            </a:r>
            <a:r>
              <a:rPr lang="fr-FR" dirty="0"/>
              <a:t> </a:t>
            </a:r>
            <a:r>
              <a:rPr lang="fr-FR" dirty="0" err="1"/>
              <a:t>năng</a:t>
            </a:r>
            <a:r>
              <a:rPr lang="fr-FR" dirty="0"/>
              <a:t> </a:t>
            </a:r>
            <a:r>
              <a:rPr lang="fr-FR" dirty="0" err="1"/>
              <a:t>nó</a:t>
            </a:r>
            <a:r>
              <a:rPr lang="fr-FR" dirty="0"/>
              <a:t> </a:t>
            </a:r>
            <a:r>
              <a:rPr lang="fr-FR" dirty="0" err="1"/>
              <a:t>mang</a:t>
            </a:r>
            <a:r>
              <a:rPr lang="fr-FR" dirty="0"/>
              <a:t> </a:t>
            </a:r>
            <a:r>
              <a:rPr lang="fr-FR" dirty="0" err="1"/>
              <a:t>lại</a:t>
            </a:r>
            <a:r>
              <a:rPr lang="fr-FR" dirty="0"/>
              <a:t> </a:t>
            </a:r>
            <a:r>
              <a:rPr lang="fr-FR" dirty="0" err="1"/>
              <a:t>cho</a:t>
            </a:r>
            <a:r>
              <a:rPr lang="fr-FR" dirty="0"/>
              <a:t> </a:t>
            </a:r>
            <a:r>
              <a:rPr lang="fr-FR" dirty="0" err="1"/>
              <a:t>người</a:t>
            </a:r>
            <a:r>
              <a:rPr lang="fr-FR" dirty="0"/>
              <a:t> </a:t>
            </a:r>
            <a:r>
              <a:rPr lang="fr-FR" dirty="0" err="1"/>
              <a:t>sử</a:t>
            </a:r>
            <a:r>
              <a:rPr lang="fr-FR" dirty="0"/>
              <a:t> </a:t>
            </a:r>
            <a:r>
              <a:rPr lang="fr-FR" dirty="0" err="1"/>
              <a:t>dụng</a:t>
            </a:r>
            <a:r>
              <a:rPr lang="fr-FR" dirty="0"/>
              <a:t>. </a:t>
            </a:r>
            <a:endParaRPr lang="en-US" dirty="0"/>
          </a:p>
        </p:txBody>
      </p:sp>
      <p:sp>
        <p:nvSpPr>
          <p:cNvPr id="17" name="Content Placeholder 6">
            <a:extLst>
              <a:ext uri="{FF2B5EF4-FFF2-40B4-BE49-F238E27FC236}">
                <a16:creationId xmlns:a16="http://schemas.microsoft.com/office/drawing/2014/main" id="{347FF821-2E4B-43C3-8746-A3FADA2A9E82}"/>
              </a:ext>
            </a:extLst>
          </p:cNvPr>
          <p:cNvSpPr txBox="1">
            <a:spLocks/>
          </p:cNvSpPr>
          <p:nvPr/>
        </p:nvSpPr>
        <p:spPr>
          <a:xfrm>
            <a:off x="1295401" y="4795470"/>
            <a:ext cx="9601196" cy="147426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fr-FR" dirty="0" err="1"/>
              <a:t>FPs</a:t>
            </a:r>
            <a:r>
              <a:rPr lang="fr-FR" dirty="0"/>
              <a:t> là </a:t>
            </a:r>
            <a:r>
              <a:rPr lang="fr-FR" dirty="0" err="1"/>
              <a:t>đơn</a:t>
            </a:r>
            <a:r>
              <a:rPr lang="fr-FR" dirty="0"/>
              <a:t> </a:t>
            </a:r>
            <a:r>
              <a:rPr lang="fr-FR" dirty="0" err="1"/>
              <a:t>vị</a:t>
            </a:r>
            <a:r>
              <a:rPr lang="fr-FR" dirty="0"/>
              <a:t> </a:t>
            </a:r>
            <a:r>
              <a:rPr lang="fr-FR" dirty="0" err="1"/>
              <a:t>đo</a:t>
            </a:r>
            <a:r>
              <a:rPr lang="fr-FR" dirty="0"/>
              <a:t> </a:t>
            </a:r>
            <a:r>
              <a:rPr lang="fr-FR" dirty="0" err="1"/>
              <a:t>lường</a:t>
            </a:r>
            <a:r>
              <a:rPr lang="fr-FR" dirty="0"/>
              <a:t> </a:t>
            </a:r>
            <a:r>
              <a:rPr lang="fr-FR" dirty="0" err="1"/>
              <a:t>của</a:t>
            </a:r>
            <a:r>
              <a:rPr lang="fr-FR" dirty="0"/>
              <a:t> </a:t>
            </a:r>
            <a:r>
              <a:rPr lang="fr-FR" dirty="0" err="1"/>
              <a:t>phương</a:t>
            </a:r>
            <a:r>
              <a:rPr lang="fr-FR" dirty="0"/>
              <a:t> </a:t>
            </a:r>
            <a:r>
              <a:rPr lang="fr-FR" dirty="0" err="1"/>
              <a:t>pháp</a:t>
            </a:r>
            <a:r>
              <a:rPr lang="fr-FR" dirty="0"/>
              <a:t> </a:t>
            </a:r>
            <a:r>
              <a:rPr lang="fr-FR" dirty="0" err="1"/>
              <a:t>Function</a:t>
            </a:r>
            <a:r>
              <a:rPr lang="fr-FR" dirty="0"/>
              <a:t> Point </a:t>
            </a:r>
            <a:r>
              <a:rPr lang="fr-FR" dirty="0" err="1"/>
              <a:t>Analysis</a:t>
            </a:r>
            <a:r>
              <a:rPr lang="fr-FR" dirty="0"/>
              <a:t> (FPA)/ </a:t>
            </a:r>
            <a:r>
              <a:rPr lang="fr-FR" dirty="0" err="1"/>
              <a:t>phương</a:t>
            </a:r>
            <a:r>
              <a:rPr lang="fr-FR" dirty="0"/>
              <a:t> </a:t>
            </a:r>
            <a:r>
              <a:rPr lang="fr-FR" dirty="0" err="1"/>
              <a:t>pháp</a:t>
            </a:r>
            <a:r>
              <a:rPr lang="fr-FR" dirty="0"/>
              <a:t> </a:t>
            </a:r>
            <a:r>
              <a:rPr lang="fr-FR" dirty="0" err="1"/>
              <a:t>phân</a:t>
            </a:r>
            <a:r>
              <a:rPr lang="fr-FR" dirty="0"/>
              <a:t> </a:t>
            </a:r>
            <a:r>
              <a:rPr lang="fr-FR" dirty="0" err="1"/>
              <a:t>tích</a:t>
            </a:r>
            <a:r>
              <a:rPr lang="fr-FR" dirty="0"/>
              <a:t>  </a:t>
            </a:r>
            <a:r>
              <a:rPr lang="fr-FR" dirty="0" err="1"/>
              <a:t>điểm</a:t>
            </a:r>
            <a:r>
              <a:rPr lang="fr-FR" dirty="0"/>
              <a:t> </a:t>
            </a:r>
            <a:r>
              <a:rPr lang="fr-FR" dirty="0" err="1"/>
              <a:t>chức</a:t>
            </a:r>
            <a:r>
              <a:rPr lang="fr-FR" dirty="0"/>
              <a:t> </a:t>
            </a:r>
            <a:r>
              <a:rPr lang="fr-FR" dirty="0" err="1"/>
              <a:t>năng</a:t>
            </a:r>
            <a:r>
              <a:rPr lang="fr-FR" dirty="0"/>
              <a:t>.</a:t>
            </a:r>
            <a:endParaRPr lang="en-US" dirty="0"/>
          </a:p>
        </p:txBody>
      </p:sp>
    </p:spTree>
    <p:extLst>
      <p:ext uri="{BB962C8B-B14F-4D97-AF65-F5344CB8AC3E}">
        <p14:creationId xmlns:p14="http://schemas.microsoft.com/office/powerpoint/2010/main" val="2783901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6CAE-1A81-4331-AD2B-A1C7A5305FB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13B8614-A6A1-440D-BC39-EA4FEE4B35BB}"/>
              </a:ext>
            </a:extLst>
          </p:cNvPr>
          <p:cNvSpPr>
            <a:spLocks noGrp="1"/>
          </p:cNvSpPr>
          <p:nvPr>
            <p:ph idx="1"/>
          </p:nvPr>
        </p:nvSpPr>
        <p:spPr/>
        <p:txBody>
          <a:bodyPr>
            <a:normAutofit fontScale="77500" lnSpcReduction="20000"/>
          </a:bodyPr>
          <a:lstStyle/>
          <a:p>
            <a:r>
              <a:rPr lang="en-US" dirty="0">
                <a:hlinkClick r:id="rId2"/>
              </a:rPr>
              <a:t>https://www.softwaremetrics.com/Function%20Point%20Training%20Booklet%20New.pdf</a:t>
            </a:r>
          </a:p>
          <a:p>
            <a:r>
              <a:rPr lang="en-US" dirty="0">
                <a:hlinkClick r:id="rId2"/>
              </a:rPr>
              <a:t>http://www.softwaremetrics.com/fpafund.htm</a:t>
            </a:r>
            <a:endParaRPr lang="en-US" dirty="0"/>
          </a:p>
          <a:p>
            <a:r>
              <a:rPr lang="en-US" dirty="0">
                <a:hlinkClick r:id="rId3"/>
              </a:rPr>
              <a:t>http://sunset.usc.edu/Activities/oct24-27-00/Presentations/Seaver_FAST%20Function%20Points</a:t>
            </a:r>
            <a:r>
              <a:rPr lang="en-US">
                <a:hlinkClick r:id="rId3"/>
              </a:rPr>
              <a:t>.pdf</a:t>
            </a:r>
            <a:endParaRPr lang="en-US" dirty="0"/>
          </a:p>
          <a:p>
            <a:r>
              <a:rPr lang="en-US" dirty="0">
                <a:hlinkClick r:id="rId4"/>
              </a:rPr>
              <a:t>http://www.ifpug.org/Conference%20Proceedings/IFPUG-2004/IFPUG2004-04-Aguiar-introduction-to-function-point-analysis.pdf</a:t>
            </a:r>
            <a:endParaRPr lang="en-US" dirty="0"/>
          </a:p>
          <a:p>
            <a:r>
              <a:rPr lang="en-US" dirty="0">
                <a:hlinkClick r:id="rId5"/>
              </a:rPr>
              <a:t>https://www.softwaremetrics.com/Articles/ret.htm</a:t>
            </a:r>
            <a:endParaRPr lang="en-US" dirty="0"/>
          </a:p>
          <a:p>
            <a:r>
              <a:rPr lang="en-US" dirty="0">
                <a:hlinkClick r:id="rId6"/>
              </a:rPr>
              <a:t>https://www.slideshare.net/KenvinTrieu/chuong-3-xacdinhyeucauhethong</a:t>
            </a:r>
            <a:endParaRPr lang="en-US" dirty="0"/>
          </a:p>
          <a:p>
            <a:r>
              <a:rPr lang="en-US" dirty="0">
                <a:hlinkClick r:id="rId7"/>
              </a:rPr>
              <a:t>https://quantriduan.wordpress.com/2012/02/20/functional-point-analysis-cont-ii/</a:t>
            </a:r>
            <a:endParaRPr lang="en-US" dirty="0"/>
          </a:p>
          <a:p>
            <a:endParaRPr lang="en-US" dirty="0"/>
          </a:p>
        </p:txBody>
      </p:sp>
    </p:spTree>
    <p:extLst>
      <p:ext uri="{BB962C8B-B14F-4D97-AF65-F5344CB8AC3E}">
        <p14:creationId xmlns:p14="http://schemas.microsoft.com/office/powerpoint/2010/main" val="73659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25" name="Content Placeholder 4">
            <a:extLst>
              <a:ext uri="{FF2B5EF4-FFF2-40B4-BE49-F238E27FC236}">
                <a16:creationId xmlns:a16="http://schemas.microsoft.com/office/drawing/2014/main" id="{35618298-7CDE-44BB-ABE9-FDA350D0E0AC}"/>
              </a:ext>
            </a:extLst>
          </p:cNvPr>
          <p:cNvPicPr>
            <a:picLocks noChangeAspect="1"/>
          </p:cNvPicPr>
          <p:nvPr/>
        </p:nvPicPr>
        <p:blipFill>
          <a:blip r:embed="rId3"/>
          <a:stretch>
            <a:fillRect/>
          </a:stretch>
        </p:blipFill>
        <p:spPr>
          <a:xfrm>
            <a:off x="1434269" y="3100102"/>
            <a:ext cx="2739728" cy="2054796"/>
          </a:xfrm>
          <a:prstGeom prst="rect">
            <a:avLst/>
          </a:prstGeom>
          <a:ln w="57150" cmpd="thickThin">
            <a:solidFill>
              <a:srgbClr val="7F7F7F"/>
            </a:solidFill>
            <a:miter lim="800000"/>
          </a:ln>
        </p:spPr>
      </p:pic>
      <p:sp>
        <p:nvSpPr>
          <p:cNvPr id="2" name="Title 1">
            <a:extLst>
              <a:ext uri="{FF2B5EF4-FFF2-40B4-BE49-F238E27FC236}">
                <a16:creationId xmlns:a16="http://schemas.microsoft.com/office/drawing/2014/main" id="{699E75ED-6322-4D49-B234-493082355F3F}"/>
              </a:ext>
            </a:extLst>
          </p:cNvPr>
          <p:cNvSpPr>
            <a:spLocks noGrp="1"/>
          </p:cNvSpPr>
          <p:nvPr>
            <p:ph type="title"/>
          </p:nvPr>
        </p:nvSpPr>
        <p:spPr>
          <a:xfrm>
            <a:off x="1295402" y="982132"/>
            <a:ext cx="9601196" cy="1310307"/>
          </a:xfrm>
        </p:spPr>
        <p:txBody>
          <a:bodyPr>
            <a:normAutofit/>
          </a:bodyPr>
          <a:lstStyle/>
          <a:p>
            <a:r>
              <a:rPr lang="fr-FR" sz="2400" dirty="0">
                <a:latin typeface="Times New Roman" panose="02020603050405020304" pitchFamily="18" charset="0"/>
                <a:cs typeface="Times New Roman" panose="02020603050405020304" pitchFamily="18" charset="0"/>
              </a:rPr>
              <a:t>FPA là </a:t>
            </a:r>
            <a:r>
              <a:rPr lang="fr-FR" sz="2400" dirty="0" err="1">
                <a:latin typeface="Times New Roman" panose="02020603050405020304" pitchFamily="18" charset="0"/>
                <a:cs typeface="Times New Roman" panose="02020603050405020304" pitchFamily="18" charset="0"/>
              </a:rPr>
              <a:t>một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phương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pháp</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phá</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vỡ</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hệ</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thống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thành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các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thành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phần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nhỏ</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hơn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họ</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được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hiểu</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và</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phân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tích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tốt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hơn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cũng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cung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cấp</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một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kỹ</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thuật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cấu</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trúc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giải</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quyết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vấn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đề</a:t>
            </a:r>
            <a:r>
              <a:rPr lang="fr-FR" sz="2400" dirty="0">
                <a:latin typeface="Times New Roman" panose="02020603050405020304" pitchFamily="18" charset="0"/>
                <a:cs typeface="Times New Roman" panose="02020603050405020304" pitchFamily="18" charset="0"/>
              </a:rPr>
              <a:t>. </a:t>
            </a:r>
            <a:endParaRPr lang="en-US" sz="2400" dirty="0">
              <a:solidFill>
                <a:srgbClr val="262626"/>
              </a:solidFill>
              <a:latin typeface="Times New Roman" panose="02020603050405020304" pitchFamily="18" charset="0"/>
              <a:cs typeface="Times New Roman" panose="02020603050405020304" pitchFamily="18" charset="0"/>
            </a:endParaRPr>
          </a:p>
        </p:txBody>
      </p:sp>
      <p:sp>
        <p:nvSpPr>
          <p:cNvPr id="26" name="Content Placeholder 9">
            <a:extLst>
              <a:ext uri="{FF2B5EF4-FFF2-40B4-BE49-F238E27FC236}">
                <a16:creationId xmlns:a16="http://schemas.microsoft.com/office/drawing/2014/main" id="{79E21598-6343-4C60-A67A-ED8D6367E4F6}"/>
              </a:ext>
            </a:extLst>
          </p:cNvPr>
          <p:cNvSpPr>
            <a:spLocks noGrp="1"/>
          </p:cNvSpPr>
          <p:nvPr>
            <p:ph idx="1"/>
          </p:nvPr>
        </p:nvSpPr>
        <p:spPr>
          <a:xfrm>
            <a:off x="4639732" y="2556932"/>
            <a:ext cx="6256863" cy="3318936"/>
          </a:xfrm>
        </p:spPr>
        <p:txBody>
          <a:bodyPr>
            <a:normAutofit/>
          </a:bodyPr>
          <a:lstStyle/>
          <a:p>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ISO </a:t>
            </a:r>
            <a:r>
              <a:rPr lang="fr-FR" dirty="0" err="1">
                <a:latin typeface="Times New Roman" panose="02020603050405020304" pitchFamily="18" charset="0"/>
                <a:cs typeface="Times New Roman" panose="02020603050405020304" pitchFamily="18" charset="0"/>
              </a:rPr>
              <a:t>chấp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dùng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xác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định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kích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thước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về</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mặt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chức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năng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functional</a:t>
            </a:r>
            <a:r>
              <a:rPr lang="fr-FR" dirty="0">
                <a:latin typeface="Times New Roman" panose="02020603050405020304" pitchFamily="18" charset="0"/>
                <a:cs typeface="Times New Roman" panose="02020603050405020304" pitchFamily="18" charset="0"/>
              </a:rPr>
              <a:t> size) </a:t>
            </a:r>
            <a:r>
              <a:rPr lang="fr-FR" dirty="0" err="1">
                <a:latin typeface="Times New Roman" panose="02020603050405020304" pitchFamily="18" charset="0"/>
                <a:cs typeface="Times New Roman" panose="02020603050405020304" pitchFamily="18" charset="0"/>
              </a:rPr>
              <a:t>của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một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thống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thông</a:t>
            </a:r>
            <a:r>
              <a:rPr lang="fr-FR" dirty="0">
                <a:latin typeface="Times New Roman" panose="02020603050405020304" pitchFamily="18" charset="0"/>
                <a:cs typeface="Times New Roman" panose="02020603050405020304" pitchFamily="18" charset="0"/>
              </a:rPr>
              <a:t> tin. </a:t>
            </a:r>
            <a:r>
              <a:rPr lang="fr-FR" dirty="0" err="1">
                <a:latin typeface="Times New Roman" panose="02020603050405020304" pitchFamily="18" charset="0"/>
                <a:cs typeface="Times New Roman" panose="02020603050405020304" pitchFamily="18" charset="0"/>
              </a:rPr>
              <a:t>Functional</a:t>
            </a:r>
            <a:r>
              <a:rPr lang="fr-FR" dirty="0">
                <a:latin typeface="Times New Roman" panose="02020603050405020304" pitchFamily="18" charset="0"/>
                <a:cs typeface="Times New Roman" panose="02020603050405020304" pitchFamily="18" charset="0"/>
              </a:rPr>
              <a:t> size </a:t>
            </a:r>
            <a:r>
              <a:rPr lang="fr-FR" dirty="0" err="1">
                <a:latin typeface="Times New Roman" panose="02020603050405020304" pitchFamily="18" charset="0"/>
                <a:cs typeface="Times New Roman" panose="02020603050405020304" pitchFamily="18" charset="0"/>
              </a:rPr>
              <a:t>phản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ánh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số</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lượng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chức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năng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liên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quan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tới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và</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chấp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bởi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người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dùng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trong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doanh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nghiệp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Nó</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hoàn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toàn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độc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lập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với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công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nghệ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sử</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dụng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triển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khai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thống</a:t>
            </a:r>
            <a:r>
              <a:rPr lang="fr-FR" dirty="0">
                <a:latin typeface="Times New Roman" panose="02020603050405020304" pitchFamily="18" charset="0"/>
                <a:cs typeface="Times New Roman" panose="02020603050405020304" pitchFamily="18" charset="0"/>
              </a:rPr>
              <a:t>.</a:t>
            </a:r>
            <a:endParaRPr lang="en-US" dirty="0">
              <a:solidFill>
                <a:srgbClr val="26262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99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90CC7E3-ADC5-4377-9D5E-FF3A04DC9179}"/>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Mục</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Tiêu</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0805C246-B3B7-4ED0-BEE4-DEA1D87335AE}"/>
              </a:ext>
            </a:extLst>
          </p:cNvPr>
          <p:cNvSpPr>
            <a:spLocks noGrp="1"/>
          </p:cNvSpPr>
          <p:nvPr>
            <p:ph idx="1"/>
          </p:nvPr>
        </p:nvSpPr>
        <p:spPr>
          <a:xfrm>
            <a:off x="1295401" y="2946011"/>
            <a:ext cx="9601196" cy="3263612"/>
          </a:xfrm>
        </p:spPr>
        <p:txBody>
          <a:bodyPr>
            <a:normAutofit/>
          </a:bodyPr>
          <a:lstStyle/>
          <a:p>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FPA: </a:t>
            </a:r>
          </a:p>
          <a:p>
            <a:pPr marL="0" indent="0">
              <a:buNone/>
            </a:pP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nhìn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phái</a:t>
            </a:r>
            <a:r>
              <a:rPr lang="en-US" dirty="0">
                <a:latin typeface="Times New Roman" panose="02020603050405020304" pitchFamily="18" charset="0"/>
                <a:cs typeface="Times New Roman" panose="02020603050405020304" pitchFamily="18" charset="0"/>
              </a:rPr>
              <a:t> end-users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sức</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đạc</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ea typeface="Tahoma" panose="020B0604030504040204" pitchFamily="34" charset="0"/>
                <a:cs typeface="Times New Roman" panose="02020603050405020304" pitchFamily="18" charset="0"/>
              </a:rPr>
              <a:t>Thiết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lập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nên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một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phương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pháp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đo</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thống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nhất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giữa</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tổ</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chức</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387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B44F7C-EE30-461E-87EA-07517ED03BB7}"/>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Lợi</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Ích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8AC1832-4636-4F25-ACDE-7F6344A37D91}"/>
              </a:ext>
            </a:extLst>
          </p:cNvPr>
          <p:cNvSpPr>
            <a:spLocks noGrp="1"/>
          </p:cNvSpPr>
          <p:nvPr>
            <p:ph idx="1"/>
          </p:nvPr>
        </p:nvSpPr>
        <p:spPr>
          <a:xfrm>
            <a:off x="1295401" y="2448899"/>
            <a:ext cx="9601196" cy="3760724"/>
          </a:xfrm>
        </p:spPr>
        <p:txBody>
          <a:bodyPr>
            <a:noAutofit/>
          </a:bodyPr>
          <a:lstStyle/>
          <a:p>
            <a:endParaRPr lang="en-US"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1.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sớm</a:t>
            </a: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097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B44F7C-EE30-461E-87EA-07517ED03BB7}"/>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Lợi</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Ích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8AC1832-4636-4F25-ACDE-7F6344A37D91}"/>
              </a:ext>
            </a:extLst>
          </p:cNvPr>
          <p:cNvSpPr>
            <a:spLocks noGrp="1"/>
          </p:cNvSpPr>
          <p:nvPr>
            <p:ph idx="1"/>
          </p:nvPr>
        </p:nvSpPr>
        <p:spPr>
          <a:xfrm>
            <a:off x="1295401" y="2448899"/>
            <a:ext cx="9601196" cy="3760724"/>
          </a:xfrm>
        </p:spPr>
        <p:txBody>
          <a:bodyPr>
            <a:noAutofit/>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Tỷ</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2.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FP </a:t>
            </a:r>
          </a:p>
          <a:p>
            <a:pPr marL="0" indent="0">
              <a:buNone/>
            </a:pPr>
            <a:r>
              <a:rPr lang="en-US" dirty="0">
                <a:latin typeface="Times New Roman" panose="02020603050405020304" pitchFamily="18" charset="0"/>
                <a:cs typeface="Times New Roman" panose="02020603050405020304" pitchFamily="18" charset="0"/>
              </a:rPr>
              <a:t>		3.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FP </a:t>
            </a:r>
          </a:p>
          <a:p>
            <a:pPr marL="0" indent="0">
              <a:buNone/>
            </a:pPr>
            <a:r>
              <a:rPr lang="en-US" dirty="0">
                <a:latin typeface="Times New Roman" panose="02020603050405020304" pitchFamily="18" charset="0"/>
                <a:cs typeface="Times New Roman" panose="02020603050405020304" pitchFamily="18" charset="0"/>
              </a:rPr>
              <a:t>		4.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779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C195-C78F-48CF-BCB8-3C44F2A55B15}"/>
              </a:ext>
            </a:extLst>
          </p:cNvPr>
          <p:cNvSpPr>
            <a:spLocks noGrp="1"/>
          </p:cNvSpPr>
          <p:nvPr>
            <p:ph type="title"/>
          </p:nvPr>
        </p:nvSpPr>
        <p:spPr/>
        <p:txBody>
          <a:bodyPr/>
          <a:lstStyle/>
          <a:p>
            <a:r>
              <a:rPr lang="en-US" dirty="0"/>
              <a:t>L</a:t>
            </a:r>
            <a:r>
              <a:rPr lang="vi-VN" dirty="0"/>
              <a:t>ư</a:t>
            </a:r>
            <a:r>
              <a:rPr lang="en-US" dirty="0"/>
              <a:t>u ý:</a:t>
            </a:r>
          </a:p>
        </p:txBody>
      </p:sp>
      <p:sp>
        <p:nvSpPr>
          <p:cNvPr id="3" name="Content Placeholder 2">
            <a:extLst>
              <a:ext uri="{FF2B5EF4-FFF2-40B4-BE49-F238E27FC236}">
                <a16:creationId xmlns:a16="http://schemas.microsoft.com/office/drawing/2014/main" id="{C10BE35E-2EF9-4F06-A549-A5E1BC71CAEF}"/>
              </a:ext>
            </a:extLst>
          </p:cNvPr>
          <p:cNvSpPr>
            <a:spLocks noGrp="1"/>
          </p:cNvSpPr>
          <p:nvPr>
            <p:ph idx="1"/>
          </p:nvPr>
        </p:nvSpPr>
        <p:spPr/>
        <p:txBody>
          <a:bodyPr/>
          <a:lstStyle/>
          <a:p>
            <a:r>
              <a:rPr lang="en-US" dirty="0"/>
              <a:t>FPA </a:t>
            </a:r>
            <a:r>
              <a:rPr lang="en-US" dirty="0" err="1"/>
              <a:t>không</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công</a:t>
            </a:r>
            <a:r>
              <a:rPr lang="en-US" dirty="0"/>
              <a:t> </a:t>
            </a:r>
            <a:r>
              <a:rPr lang="en-US" dirty="0" err="1"/>
              <a:t>sức</a:t>
            </a:r>
            <a:r>
              <a:rPr lang="en-US" dirty="0"/>
              <a:t> </a:t>
            </a:r>
            <a:r>
              <a:rPr lang="en-US" dirty="0" err="1"/>
              <a:t>sửa</a:t>
            </a:r>
            <a:r>
              <a:rPr lang="en-US" dirty="0"/>
              <a:t> </a:t>
            </a:r>
            <a:r>
              <a:rPr lang="en-US" dirty="0" err="1"/>
              <a:t>lỗi</a:t>
            </a:r>
            <a:endParaRPr lang="en-US" dirty="0"/>
          </a:p>
        </p:txBody>
      </p:sp>
    </p:spTree>
    <p:extLst>
      <p:ext uri="{BB962C8B-B14F-4D97-AF65-F5344CB8AC3E}">
        <p14:creationId xmlns:p14="http://schemas.microsoft.com/office/powerpoint/2010/main" val="5773343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1716</TotalTime>
  <Words>1598</Words>
  <Application>Microsoft Office PowerPoint</Application>
  <PresentationFormat>Widescreen</PresentationFormat>
  <Paragraphs>141</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Cambria Math</vt:lpstr>
      <vt:lpstr>Garamond</vt:lpstr>
      <vt:lpstr>Tahoma</vt:lpstr>
      <vt:lpstr>Times New Roman</vt:lpstr>
      <vt:lpstr>Wingdings</vt:lpstr>
      <vt:lpstr>Organic</vt:lpstr>
      <vt:lpstr>PowerPoint Presentation</vt:lpstr>
      <vt:lpstr>PowerPoint Presentation</vt:lpstr>
      <vt:lpstr>Thực Trạng</vt:lpstr>
      <vt:lpstr>Định Nghĩa</vt:lpstr>
      <vt:lpstr>FPA là một phương pháp phá vỡ hệ thống thành các thành phần nhỏ hơn, để họ có thể được hiểu và phân tích tốt hơn. Nó cũng cung cấp một kỹ thuật có cấu trúc để giải quyết vấn đề. </vt:lpstr>
      <vt:lpstr>Mục Tiêu</vt:lpstr>
      <vt:lpstr>Lợi Ích</vt:lpstr>
      <vt:lpstr>Lợi Ích</vt:lpstr>
      <vt:lpstr>Lưu ý:</vt:lpstr>
      <vt:lpstr>Quy Trình</vt:lpstr>
      <vt:lpstr>I. Xác định loại dự án</vt:lpstr>
      <vt:lpstr>II. Xác định phạm vi (boundary) của dự án</vt:lpstr>
      <vt:lpstr>III. Xác định số lượng Function Points thô (Unadjusted Function Points) </vt:lpstr>
      <vt:lpstr>Xác định số lượng Function Points thô (Unadjusted Function Points) </vt:lpstr>
      <vt:lpstr>Xác định số lượng Function Points thô (Unadjusted Function Points)) </vt:lpstr>
      <vt:lpstr>DET(Data Element Type ), RET (Record Element Type ), FTR(File Type Referenced )</vt:lpstr>
      <vt:lpstr>DET(Data Element Type ), RET (Record Element Type ), FTR(File Type Referenced )</vt:lpstr>
      <vt:lpstr>EI (External Input)</vt:lpstr>
      <vt:lpstr>EI (External Input)</vt:lpstr>
      <vt:lpstr>EI (External Input)</vt:lpstr>
      <vt:lpstr>EI (External Input)</vt:lpstr>
      <vt:lpstr>EO (External Output)</vt:lpstr>
      <vt:lpstr>EO (External Output)</vt:lpstr>
      <vt:lpstr>EO (External Output)</vt:lpstr>
      <vt:lpstr>EO (External Output)</vt:lpstr>
      <vt:lpstr>EQ (External Inquiry)</vt:lpstr>
      <vt:lpstr>EQ (External Inquiry)</vt:lpstr>
      <vt:lpstr>EQ (External Inquiry)</vt:lpstr>
      <vt:lpstr>PowerPoint Presentation</vt:lpstr>
      <vt:lpstr>Xác định số lượng Function Points thô (Unadjusted Function Points)</vt:lpstr>
      <vt:lpstr>ILF (Internal Logical File)</vt:lpstr>
      <vt:lpstr>ILF (Internal Logical File)</vt:lpstr>
      <vt:lpstr>EIF (External Interface Files)</vt:lpstr>
      <vt:lpstr>EIF (External Interface Files)</vt:lpstr>
      <vt:lpstr>Xác định số lượng Function Points thô (Unadjusted Function Points)</vt:lpstr>
      <vt:lpstr>Xác định số lượng Function Points thô (Unadjusted Function Points)</vt:lpstr>
      <vt:lpstr>IV. Xác định hệ số cân đối (Value Adjusted Factors). </vt:lpstr>
      <vt:lpstr>PowerPoint Presentation</vt:lpstr>
      <vt:lpstr>Xác định số lượng Function Points  cân đối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 Rua</dc:creator>
  <cp:lastModifiedBy>TQT</cp:lastModifiedBy>
  <cp:revision>42</cp:revision>
  <dcterms:created xsi:type="dcterms:W3CDTF">2018-04-14T13:51:20Z</dcterms:created>
  <dcterms:modified xsi:type="dcterms:W3CDTF">2018-04-16T13:34:39Z</dcterms:modified>
</cp:coreProperties>
</file>