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257" r:id="rId4"/>
    <p:sldId id="331" r:id="rId5"/>
    <p:sldId id="332" r:id="rId6"/>
    <p:sldId id="258" r:id="rId7"/>
    <p:sldId id="259" r:id="rId8"/>
    <p:sldId id="260" r:id="rId9"/>
    <p:sldId id="261" r:id="rId10"/>
    <p:sldId id="262" r:id="rId11"/>
    <p:sldId id="264" r:id="rId12"/>
    <p:sldId id="265" r:id="rId13"/>
    <p:sldId id="303" r:id="rId14"/>
    <p:sldId id="301" r:id="rId15"/>
    <p:sldId id="267" r:id="rId16"/>
    <p:sldId id="305" r:id="rId17"/>
    <p:sldId id="306" r:id="rId18"/>
    <p:sldId id="328"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9" r:id="rId38"/>
    <p:sldId id="330" r:id="rId39"/>
    <p:sldId id="325" r:id="rId40"/>
    <p:sldId id="326"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1" autoAdjust="0"/>
    <p:restoredTop sz="94660"/>
  </p:normalViewPr>
  <p:slideViewPr>
    <p:cSldViewPr snapToGrid="0">
      <p:cViewPr varScale="1">
        <p:scale>
          <a:sx n="74" d="100"/>
          <a:sy n="74"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226281" y="1810076"/>
            <a:ext cx="5520632"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761504" y="5420076"/>
            <a:ext cx="9603727" cy="583380"/>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MÔN HỌC: </a:t>
            </a:r>
            <a:r>
              <a:rPr lang="en-US" sz="2800" dirty="0" err="1">
                <a:solidFill>
                  <a:srgbClr val="000000"/>
                </a:solidFill>
                <a:latin typeface="Times New Roman" panose="02020603050405020304" pitchFamily="18" charset="0"/>
                <a:cs typeface="Times New Roman" panose="02020603050405020304" pitchFamily="18" charset="0"/>
              </a:rPr>
              <a:t>Nhập</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môn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công</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nghệ</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phần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mềm</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110A364-92E4-47E0-804D-ECA7226C1ADF}"/>
              </a:ext>
            </a:extLst>
          </p:cNvPr>
          <p:cNvSpPr/>
          <p:nvPr/>
        </p:nvSpPr>
        <p:spPr>
          <a:xfrm>
            <a:off x="-120452" y="4292178"/>
            <a:ext cx="12214098" cy="923330"/>
          </a:xfrm>
          <a:prstGeom prst="rect">
            <a:avLst/>
          </a:prstGeom>
          <a:noFill/>
        </p:spPr>
        <p:txBody>
          <a:bodyPr wrap="square" lIns="91440" tIns="45720" rIns="91440" bIns="45720">
            <a:spAutoFit/>
          </a:bodyPr>
          <a:lstStyle/>
          <a:p>
            <a:pPr algn="ctr"/>
            <a:r>
              <a:rPr lang="en-US" sz="5400" b="0" cap="none" spc="0" dirty="0" err="1">
                <a:ln w="0"/>
                <a:effectLst>
                  <a:reflection blurRad="6350" stA="53000" endA="300" endPos="35500" dir="5400000" sy="-90000" algn="bl" rotWithShape="0"/>
                </a:effectLst>
              </a:rPr>
              <a:t>Tr</a:t>
            </a:r>
            <a:r>
              <a:rPr lang="vi-VN" sz="5400" b="0" cap="none" spc="0" dirty="0">
                <a:ln w="0"/>
                <a:effectLst>
                  <a:reflection blurRad="6350" stA="53000" endA="300" endPos="35500" dir="5400000" sy="-90000" algn="bl" rotWithShape="0"/>
                </a:effectLst>
              </a:rPr>
              <a:t>ư</a:t>
            </a:r>
            <a:r>
              <a:rPr lang="en-US" sz="5400" dirty="0" err="1">
                <a:ln w="0"/>
                <a:effectLst>
                  <a:reflection blurRad="6350" stA="53000" endA="300" endPos="35500" dir="5400000" sy="-90000" algn="bl" rotWithShape="0"/>
                </a:effectLst>
              </a:rPr>
              <a:t>ờng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đại</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học</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Công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Nghệ</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Thông</a:t>
            </a:r>
            <a:r>
              <a:rPr lang="en-US" sz="5400" dirty="0">
                <a:ln w="0"/>
                <a:effectLst>
                  <a:reflection blurRad="6350" stA="53000" endA="300" endPos="35500" dir="5400000" sy="-90000" algn="bl" rotWithShape="0"/>
                </a:effectLst>
              </a:rPr>
              <a:t> Tin</a:t>
            </a:r>
            <a:endParaRPr lang="en-US" sz="54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(standalone)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(suite)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Standalone: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095999" y="2798014"/>
            <a:ext cx="4800597" cy="3263612"/>
          </a:xfrm>
        </p:spPr>
        <p:txBody>
          <a:bodyPr>
            <a:normAutofit fontScale="85000" lnSpcReduction="10000"/>
          </a:bodyPr>
          <a:lstStyle/>
          <a:p>
            <a:r>
              <a:rPr lang="vi-VN" dirty="0"/>
              <a:t>Giả sử chúng ta cần xây dựng một ứng dụng “đơn giản” nhằm quản lý điểm cho sinh viên, đồng thời khi có yêu cầu, ứng dụng sẽ in ra kết quả thi và gửi đến gia đình sinh viên đó</a:t>
            </a:r>
            <a:r>
              <a:rPr lang="en-US" dirty="0"/>
              <a:t>.</a:t>
            </a:r>
          </a:p>
          <a:p>
            <a:r>
              <a:rPr lang="vi-VN" dirty="0"/>
              <a:t>Như vậy về mặt CSDL ta sẽ có như sau:</a:t>
            </a:r>
            <a:endParaRPr lang="en-US" dirty="0"/>
          </a:p>
          <a:p>
            <a:pPr lvl="1"/>
            <a:r>
              <a:rPr lang="vi-VN" dirty="0"/>
              <a:t>SinhVien(MaSV, HoTen, MaLop)</a:t>
            </a:r>
            <a:endParaRPr lang="en-US" dirty="0"/>
          </a:p>
          <a:p>
            <a:pPr lvl="1"/>
            <a:r>
              <a:rPr lang="vi-VN" dirty="0"/>
              <a:t>MonHoc(MaMH, TenMH, SoTinChi)</a:t>
            </a:r>
            <a:endParaRPr lang="en-US" dirty="0"/>
          </a:p>
          <a:p>
            <a:pPr lvl="1"/>
            <a:r>
              <a:rPr lang="vi-VN" dirty="0"/>
              <a:t>KetQua(MaSV, MaMH, Diem)</a:t>
            </a:r>
            <a:endParaRPr lang="en-US" dirty="0"/>
          </a:p>
          <a:p>
            <a:endParaRPr lang="en-US" dirty="0">
              <a:latin typeface="Times New Roman" panose="02020603050405020304" pitchFamily="18" charset="0"/>
              <a:cs typeface="Times New Roman" panose="02020603050405020304" pitchFamily="18" charset="0"/>
            </a:endParaRPr>
          </a:p>
        </p:txBody>
      </p:sp>
      <p:pic>
        <p:nvPicPr>
          <p:cNvPr id="1026" name="Picture 18" descr="Boundary">
            <a:extLst>
              <a:ext uri="{FF2B5EF4-FFF2-40B4-BE49-F238E27FC236}">
                <a16:creationId xmlns:a16="http://schemas.microsoft.com/office/drawing/2014/main" id="{CBB94397-1BBF-4239-B5E6-3D494AA76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2910625"/>
            <a:ext cx="5133975" cy="31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6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III.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b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606861" y="2612256"/>
            <a:ext cx="4934389" cy="4245744"/>
          </a:xfrm>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(External Input):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EO</a:t>
            </a:r>
            <a:r>
              <a:rPr lang="en-US" sz="2400" dirty="0">
                <a:latin typeface="Times New Roman" panose="02020603050405020304" pitchFamily="18" charset="0"/>
                <a:cs typeface="Times New Roman" panose="02020603050405020304" pitchFamily="18" charset="0"/>
              </a:rPr>
              <a:t> (External Output):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(External Inquiry): Thao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ILF hay EIF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Output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ILF</a:t>
            </a:r>
            <a:r>
              <a:rPr lang="en-US" sz="2400" dirty="0">
                <a:latin typeface="Times New Roman" panose="02020603050405020304" pitchFamily="18" charset="0"/>
                <a:cs typeface="Times New Roman" panose="02020603050405020304" pitchFamily="18" charset="0"/>
              </a:rPr>
              <a:t> (Internal Logical File):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EIF</a:t>
            </a:r>
            <a:r>
              <a:rPr lang="en-US" sz="2400" dirty="0">
                <a:latin typeface="Times New Roman" panose="02020603050405020304" pitchFamily="18" charset="0"/>
                <a:cs typeface="Times New Roman" panose="02020603050405020304" pitchFamily="18" charset="0"/>
              </a:rPr>
              <a:t> (External Interface Files):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boundary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196BE6A8-91B2-4C58-A4B7-80E323630AA6}"/>
              </a:ext>
            </a:extLst>
          </p:cNvPr>
          <p:cNvPicPr>
            <a:picLocks noChangeAspect="1"/>
          </p:cNvPicPr>
          <p:nvPr/>
        </p:nvPicPr>
        <p:blipFill>
          <a:blip r:embed="rId3"/>
          <a:stretch>
            <a:fillRect/>
          </a:stretch>
        </p:blipFill>
        <p:spPr>
          <a:xfrm>
            <a:off x="126609" y="2743751"/>
            <a:ext cx="6480252" cy="3629617"/>
          </a:xfrm>
          <a:prstGeom prst="rect">
            <a:avLst/>
          </a:prstGeom>
        </p:spPr>
      </p:pic>
    </p:spTree>
    <p:extLst>
      <p:ext uri="{BB962C8B-B14F-4D97-AF65-F5344CB8AC3E}">
        <p14:creationId xmlns:p14="http://schemas.microsoft.com/office/powerpoint/2010/main" val="288135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082661" y="2443204"/>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462826" y="3348507"/>
            <a:ext cx="9601196" cy="2446986"/>
          </a:xfrm>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spTree>
    <p:extLst>
      <p:ext uri="{BB962C8B-B14F-4D97-AF65-F5344CB8AC3E}">
        <p14:creationId xmlns:p14="http://schemas.microsoft.com/office/powerpoint/2010/main" val="97800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2860010"/>
            <a:ext cx="3247257" cy="3513357"/>
          </a:xfrm>
        </p:spPr>
        <p:txBody>
          <a:bodyPr>
            <a:normAutofit fontScale="85000" lnSpcReduction="10000"/>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pic>
        <p:nvPicPr>
          <p:cNvPr id="8" name="Content Placeholder 3">
            <a:extLst>
              <a:ext uri="{FF2B5EF4-FFF2-40B4-BE49-F238E27FC236}">
                <a16:creationId xmlns:a16="http://schemas.microsoft.com/office/drawing/2014/main" id="{7BA75E6E-4F58-4BFE-8404-3A0A562FC522}"/>
              </a:ext>
            </a:extLst>
          </p:cNvPr>
          <p:cNvPicPr>
            <a:picLocks noChangeAspect="1"/>
          </p:cNvPicPr>
          <p:nvPr/>
        </p:nvPicPr>
        <p:blipFill>
          <a:blip r:embed="rId3"/>
          <a:stretch>
            <a:fillRect/>
          </a:stretch>
        </p:blipFill>
        <p:spPr>
          <a:xfrm>
            <a:off x="309093" y="2860010"/>
            <a:ext cx="7688687" cy="3513357"/>
          </a:xfrm>
          <a:prstGeom prst="rect">
            <a:avLst/>
          </a:prstGeom>
        </p:spPr>
      </p:pic>
    </p:spTree>
    <p:extLst>
      <p:ext uri="{BB962C8B-B14F-4D97-AF65-F5344CB8AC3E}">
        <p14:creationId xmlns:p14="http://schemas.microsoft.com/office/powerpoint/2010/main" val="376553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fp_table">
            <a:extLst>
              <a:ext uri="{FF2B5EF4-FFF2-40B4-BE49-F238E27FC236}">
                <a16:creationId xmlns:a16="http://schemas.microsoft.com/office/drawing/2014/main" id="{3E5053E4-9C84-459F-9733-1D3D67362B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2" y="1368660"/>
            <a:ext cx="11222736" cy="4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53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3184981"/>
            <a:ext cx="3247257" cy="2371758"/>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pic>
        <p:nvPicPr>
          <p:cNvPr id="9" name="Picture 8">
            <a:extLst>
              <a:ext uri="{FF2B5EF4-FFF2-40B4-BE49-F238E27FC236}">
                <a16:creationId xmlns:a16="http://schemas.microsoft.com/office/drawing/2014/main" id="{DD65BEDD-A0A6-4A61-AF62-17E7DF110E4F}"/>
              </a:ext>
            </a:extLst>
          </p:cNvPr>
          <p:cNvPicPr>
            <a:picLocks noChangeAspect="1"/>
          </p:cNvPicPr>
          <p:nvPr/>
        </p:nvPicPr>
        <p:blipFill rotWithShape="1">
          <a:blip r:embed="rId3"/>
          <a:srcRect l="34393" r="-2" b="-2"/>
          <a:stretch/>
        </p:blipFill>
        <p:spPr>
          <a:xfrm>
            <a:off x="1103590" y="2642610"/>
            <a:ext cx="6183475" cy="3858780"/>
          </a:xfrm>
          <a:prstGeom prst="rect">
            <a:avLst/>
          </a:prstGeom>
        </p:spPr>
      </p:pic>
    </p:spTree>
    <p:extLst>
      <p:ext uri="{BB962C8B-B14F-4D97-AF65-F5344CB8AC3E}">
        <p14:creationId xmlns:p14="http://schemas.microsoft.com/office/powerpoint/2010/main" val="70109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CEMEN</a:t>
            </a:r>
          </a:p>
        </p:txBody>
      </p:sp>
      <p:graphicFrame>
        <p:nvGraphicFramePr>
          <p:cNvPr id="6" name="Table 5">
            <a:extLst>
              <a:ext uri="{FF2B5EF4-FFF2-40B4-BE49-F238E27FC236}">
                <a16:creationId xmlns:a16="http://schemas.microsoft.com/office/drawing/2014/main" id="{D7C2BAF8-D280-447B-9227-19D712CC0A2D}"/>
              </a:ext>
            </a:extLst>
          </p:cNvPr>
          <p:cNvGraphicFramePr>
            <a:graphicFrameLocks noGrp="1"/>
          </p:cNvGraphicFramePr>
          <p:nvPr>
            <p:extLst>
              <p:ext uri="{D42A27DB-BD31-4B8C-83A1-F6EECF244321}">
                <p14:modId xmlns:p14="http://schemas.microsoft.com/office/powerpoint/2010/main" val="756423909"/>
              </p:ext>
            </p:extLst>
          </p:nvPr>
        </p:nvGraphicFramePr>
        <p:xfrm>
          <a:off x="1041041" y="2609765"/>
          <a:ext cx="10109916" cy="4571166"/>
        </p:xfrm>
        <a:graphic>
          <a:graphicData uri="http://schemas.openxmlformats.org/drawingml/2006/table">
            <a:tbl>
              <a:tblPr firstRow="1" bandRow="1">
                <a:tableStyleId>{5C22544A-7EE6-4342-B048-85BDC9FD1C3A}</a:tableStyleId>
              </a:tblPr>
              <a:tblGrid>
                <a:gridCol w="3369972">
                  <a:extLst>
                    <a:ext uri="{9D8B030D-6E8A-4147-A177-3AD203B41FA5}">
                      <a16:colId xmlns:a16="http://schemas.microsoft.com/office/drawing/2014/main" val="3830449229"/>
                    </a:ext>
                  </a:extLst>
                </a:gridCol>
                <a:gridCol w="3369972">
                  <a:extLst>
                    <a:ext uri="{9D8B030D-6E8A-4147-A177-3AD203B41FA5}">
                      <a16:colId xmlns:a16="http://schemas.microsoft.com/office/drawing/2014/main" val="796606081"/>
                    </a:ext>
                  </a:extLst>
                </a:gridCol>
                <a:gridCol w="3369972">
                  <a:extLst>
                    <a:ext uri="{9D8B030D-6E8A-4147-A177-3AD203B41FA5}">
                      <a16:colId xmlns:a16="http://schemas.microsoft.com/office/drawing/2014/main" val="2508395282"/>
                    </a:ext>
                  </a:extLst>
                </a:gridCol>
              </a:tblGrid>
              <a:tr h="690990">
                <a:tc>
                  <a:txBody>
                    <a:bodyPr/>
                    <a:lstStyle/>
                    <a:p>
                      <a:pPr algn="ct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MSSV</a:t>
                      </a:r>
                    </a:p>
                  </a:txBody>
                  <a:tcPr/>
                </a:tc>
                <a:tc>
                  <a:txBody>
                    <a:bodyPr/>
                    <a:lstStyle/>
                    <a:p>
                      <a:pPr algn="ct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1921759"/>
                  </a:ext>
                </a:extLst>
              </a:tr>
              <a:tr h="646696">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15520665</a:t>
                      </a:r>
                    </a:p>
                  </a:txBody>
                  <a:tcPr/>
                </a:tc>
                <a:tc>
                  <a:txBody>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5257171"/>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15520571</a:t>
                      </a:r>
                    </a:p>
                  </a:txBody>
                  <a:tcPr/>
                </a:tc>
                <a:tc>
                  <a:txBody>
                    <a:bodyPr/>
                    <a:lstStyle/>
                    <a:p>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04522"/>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15520934</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09711"/>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Bàng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15520032</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60499"/>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15520825</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4212437"/>
                  </a:ext>
                </a:extLst>
              </a:tr>
              <a:tr h="64669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2224205274"/>
                  </a:ext>
                </a:extLst>
              </a:tr>
            </a:tbl>
          </a:graphicData>
        </a:graphic>
      </p:graphicFrame>
    </p:spTree>
    <p:extLst>
      <p:ext uri="{BB962C8B-B14F-4D97-AF65-F5344CB8AC3E}">
        <p14:creationId xmlns:p14="http://schemas.microsoft.com/office/powerpoint/2010/main" val="208626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351335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DATA INPUT FIELD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ERROR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CONFIRM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BUTTON được tính là một DET.</a:t>
            </a:r>
          </a:p>
          <a:p>
            <a:pPr lvl="1">
              <a:buFont typeface="Wingdings" panose="05000000000000000000" pitchFamily="2" charset="2"/>
              <a:buChar char="Ø"/>
            </a:pPr>
            <a:r>
              <a:rPr lang="fr-FR" dirty="0" err="1">
                <a:latin typeface="Times New Roman" panose="02020603050405020304" pitchFamily="18" charset="0"/>
                <a:cs typeface="Times New Roman" panose="02020603050405020304" pitchFamily="18" charset="0"/>
              </a:rPr>
              <a:t>Mỗi</a:t>
            </a:r>
            <a:r>
              <a:rPr lang="fr-FR" dirty="0">
                <a:latin typeface="Times New Roman" panose="02020603050405020304" pitchFamily="18" charset="0"/>
                <a:cs typeface="Times New Roman" panose="02020603050405020304" pitchFamily="18" charset="0"/>
              </a:rPr>
              <a:t> RADIO BUTTON GROUP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tính</a:t>
            </a:r>
            <a:r>
              <a:rPr lang="fr-FR" dirty="0">
                <a:latin typeface="Times New Roman" panose="02020603050405020304" pitchFamily="18" charset="0"/>
                <a:cs typeface="Times New Roman" panose="02020603050405020304" pitchFamily="18" charset="0"/>
              </a:rPr>
              <a:t>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CHECK BOX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ỗ</a:t>
            </a:r>
            <a:r>
              <a:rPr lang="vi-VN" dirty="0">
                <a:latin typeface="Times New Roman" panose="02020603050405020304" pitchFamily="18" charset="0"/>
                <a:cs typeface="Times New Roman" panose="02020603050405020304" pitchFamily="18" charset="0"/>
              </a:rPr>
              <a:t>i LISTBOX, DROP-DOWNLIST… được tính là 1 DET</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55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 (Low, Average, High)</a:t>
            </a:r>
          </a:p>
        </p:txBody>
      </p:sp>
      <p:pic>
        <p:nvPicPr>
          <p:cNvPr id="8" name="Picture 7">
            <a:extLst>
              <a:ext uri="{FF2B5EF4-FFF2-40B4-BE49-F238E27FC236}">
                <a16:creationId xmlns:a16="http://schemas.microsoft.com/office/drawing/2014/main" id="{09C31C67-1BB8-4F1C-8F37-F9A9F5E3A4ED}"/>
              </a:ext>
            </a:extLst>
          </p:cNvPr>
          <p:cNvPicPr>
            <a:picLocks noChangeAspect="1"/>
          </p:cNvPicPr>
          <p:nvPr/>
        </p:nvPicPr>
        <p:blipFill>
          <a:blip r:embed="rId3"/>
          <a:stretch>
            <a:fillRect/>
          </a:stretch>
        </p:blipFill>
        <p:spPr>
          <a:xfrm>
            <a:off x="871536" y="3474360"/>
            <a:ext cx="10448925" cy="1854274"/>
          </a:xfrm>
          <a:prstGeom prst="rect">
            <a:avLst/>
          </a:prstGeom>
        </p:spPr>
      </p:pic>
      <p:pic>
        <p:nvPicPr>
          <p:cNvPr id="3" name="Picture 2">
            <a:extLst>
              <a:ext uri="{FF2B5EF4-FFF2-40B4-BE49-F238E27FC236}">
                <a16:creationId xmlns:a16="http://schemas.microsoft.com/office/drawing/2014/main" id="{17FCC944-DCD6-45C2-A6CF-FD7842BFBB7A}"/>
              </a:ext>
            </a:extLst>
          </p:cNvPr>
          <p:cNvPicPr>
            <a:picLocks noChangeAspect="1"/>
          </p:cNvPicPr>
          <p:nvPr/>
        </p:nvPicPr>
        <p:blipFill>
          <a:blip r:embed="rId4"/>
          <a:stretch>
            <a:fillRect/>
          </a:stretch>
        </p:blipFill>
        <p:spPr>
          <a:xfrm>
            <a:off x="897729" y="5438098"/>
            <a:ext cx="10396537" cy="771525"/>
          </a:xfrm>
          <a:prstGeom prst="rect">
            <a:avLst/>
          </a:prstGeom>
        </p:spPr>
      </p:pic>
    </p:spTree>
    <p:extLst>
      <p:ext uri="{BB962C8B-B14F-4D97-AF65-F5344CB8AC3E}">
        <p14:creationId xmlns:p14="http://schemas.microsoft.com/office/powerpoint/2010/main" val="1155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7096259" y="2815320"/>
            <a:ext cx="4187000" cy="355804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hay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EIF</a:t>
            </a:r>
          </a:p>
          <a:p>
            <a:r>
              <a:rPr lang="vi-VN" dirty="0">
                <a:latin typeface="Times New Roman" panose="02020603050405020304" pitchFamily="18" charset="0"/>
                <a:cs typeface="Times New Roman" panose="02020603050405020304" pitchFamily="18" charset="0"/>
              </a:rPr>
              <a:t>Thông thường các EO là bảng báo cáo (reports), các thông báo hay dữ liệu gửi tới các ứng dụng khác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EC673351-FA93-4CC0-9C15-49799BE8F87A}"/>
              </a:ext>
            </a:extLst>
          </p:cNvPr>
          <p:cNvPicPr>
            <a:picLocks noChangeAspect="1"/>
          </p:cNvPicPr>
          <p:nvPr/>
        </p:nvPicPr>
        <p:blipFill rotWithShape="1">
          <a:blip r:embed="rId3"/>
          <a:srcRect r="6636" b="2"/>
          <a:stretch/>
        </p:blipFill>
        <p:spPr>
          <a:xfrm>
            <a:off x="908741" y="2642610"/>
            <a:ext cx="5278777" cy="3858780"/>
          </a:xfrm>
          <a:prstGeom prst="rect">
            <a:avLst/>
          </a:prstGeom>
        </p:spPr>
      </p:pic>
    </p:spTree>
    <p:extLst>
      <p:ext uri="{BB962C8B-B14F-4D97-AF65-F5344CB8AC3E}">
        <p14:creationId xmlns:p14="http://schemas.microsoft.com/office/powerpoint/2010/main" val="94989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291397" y="2448899"/>
            <a:ext cx="9609204" cy="4158935"/>
          </a:xfrm>
        </p:spPr>
        <p:txBody>
          <a:bodyPr>
            <a:normAutofit fontScale="92500" lnSpcReduction="20000"/>
          </a:bodyPr>
          <a:lstStyle/>
          <a:p>
            <a:r>
              <a:rPr lang="vi-VN" dirty="0"/>
              <a:t>Hoàn toàn tương tự như cách xác định FP cho EI. </a:t>
            </a:r>
            <a:endParaRPr lang="en-US" dirty="0"/>
          </a:p>
          <a:p>
            <a:pPr lvl="0"/>
            <a:r>
              <a:rPr lang="vi-VN" dirty="0"/>
              <a:t>Xác định các EO có trong dự án.</a:t>
            </a:r>
            <a:endParaRPr lang="en-US" dirty="0"/>
          </a:p>
          <a:p>
            <a:pPr lvl="0"/>
            <a:r>
              <a:rPr lang="vi-VN" dirty="0"/>
              <a:t>Tính FTRs và DETs cho mỗi EI để suy ra độ phức tạp và số lượng FPs tương ứng. Trong đó số lượng DET được xác định như sau: </a:t>
            </a:r>
            <a:endParaRPr lang="en-US" dirty="0"/>
          </a:p>
          <a:p>
            <a:pPr lvl="1">
              <a:buFont typeface="Wingdings" panose="05000000000000000000" pitchFamily="2" charset="2"/>
              <a:buChar char="Ø"/>
            </a:pPr>
            <a:r>
              <a:rPr lang="vi-VN" sz="2400" dirty="0"/>
              <a:t>Mỗi cột dữ liệu đọc được từ ILF, EIF được tính là 1 DET.</a:t>
            </a:r>
            <a:endParaRPr lang="en-US" sz="2400" dirty="0"/>
          </a:p>
          <a:p>
            <a:pPr lvl="1">
              <a:buFont typeface="Wingdings" panose="05000000000000000000" pitchFamily="2" charset="2"/>
              <a:buChar char="Ø"/>
            </a:pPr>
            <a:r>
              <a:rPr lang="vi-VN" sz="2400" dirty="0"/>
              <a:t>Mỗi dữ liệu phát sinh (derived data) được tính là 1 DET.</a:t>
            </a:r>
            <a:endParaRPr lang="en-US" sz="2400" dirty="0"/>
          </a:p>
          <a:p>
            <a:pPr lvl="1">
              <a:buFont typeface="Wingdings" panose="05000000000000000000" pitchFamily="2" charset="2"/>
              <a:buChar char="Ø"/>
            </a:pPr>
            <a:r>
              <a:rPr lang="vi-VN" sz="2400" dirty="0"/>
              <a:t>Các error message được tính là 1 DET.</a:t>
            </a:r>
            <a:endParaRPr lang="en-US" sz="2400" dirty="0"/>
          </a:p>
          <a:p>
            <a:pPr lvl="1">
              <a:buFont typeface="Wingdings" panose="05000000000000000000" pitchFamily="2" charset="2"/>
              <a:buChar char="Ø"/>
            </a:pPr>
            <a:r>
              <a:rPr lang="vi-VN" sz="2400" dirty="0"/>
              <a:t>Các Confirm message được tính là 1 DET</a:t>
            </a:r>
            <a:endParaRPr lang="en-US" sz="2400" dirty="0"/>
          </a:p>
          <a:p>
            <a:pPr lvl="1">
              <a:buFont typeface="Wingdings" panose="05000000000000000000" pitchFamily="2" charset="2"/>
              <a:buChar char="Ø"/>
            </a:pPr>
            <a:r>
              <a:rPr lang="vi-VN" sz="2400" dirty="0"/>
              <a:t>KHÔNG TÍNH tiêu đề (heading) của cột, ngày tháng ngày lập báo cáo. Chỉ tính ngày tháng là một DET nếu nó là dữ liệu có ý nghĩa trong kinh doanh (như lập hóa đơn, ngày đăng ký…</a:t>
            </a:r>
            <a:endParaRPr lang="en-US" sz="2400" dirty="0"/>
          </a:p>
          <a:p>
            <a:endParaRPr lang="en-US" dirty="0"/>
          </a:p>
        </p:txBody>
      </p:sp>
    </p:spTree>
    <p:extLst>
      <p:ext uri="{BB962C8B-B14F-4D97-AF65-F5344CB8AC3E}">
        <p14:creationId xmlns:p14="http://schemas.microsoft.com/office/powerpoint/2010/main" val="412130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EO (Low, Average, High)</a:t>
            </a:r>
          </a:p>
        </p:txBody>
      </p:sp>
      <p:pic>
        <p:nvPicPr>
          <p:cNvPr id="9" name="Content Placeholder 3">
            <a:extLst>
              <a:ext uri="{FF2B5EF4-FFF2-40B4-BE49-F238E27FC236}">
                <a16:creationId xmlns:a16="http://schemas.microsoft.com/office/drawing/2014/main" id="{012BF284-E026-4BD6-B023-AF7ACDFD433C}"/>
              </a:ext>
            </a:extLst>
          </p:cNvPr>
          <p:cNvPicPr>
            <a:picLocks noChangeAspect="1"/>
          </p:cNvPicPr>
          <p:nvPr/>
        </p:nvPicPr>
        <p:blipFill>
          <a:blip r:embed="rId3"/>
          <a:stretch>
            <a:fillRect/>
          </a:stretch>
        </p:blipFill>
        <p:spPr>
          <a:xfrm>
            <a:off x="1206004" y="3470870"/>
            <a:ext cx="9601200" cy="1715437"/>
          </a:xfrm>
          <a:prstGeom prst="rect">
            <a:avLst/>
          </a:prstGeom>
        </p:spPr>
      </p:pic>
      <p:pic>
        <p:nvPicPr>
          <p:cNvPr id="3" name="Picture 2">
            <a:extLst>
              <a:ext uri="{FF2B5EF4-FFF2-40B4-BE49-F238E27FC236}">
                <a16:creationId xmlns:a16="http://schemas.microsoft.com/office/drawing/2014/main" id="{D74BBF61-5D6A-4B0A-AD16-76705BD28A14}"/>
              </a:ext>
            </a:extLst>
          </p:cNvPr>
          <p:cNvPicPr>
            <a:picLocks noChangeAspect="1"/>
          </p:cNvPicPr>
          <p:nvPr/>
        </p:nvPicPr>
        <p:blipFill>
          <a:blip r:embed="rId4"/>
          <a:stretch>
            <a:fillRect/>
          </a:stretch>
        </p:blipFill>
        <p:spPr>
          <a:xfrm>
            <a:off x="1206004" y="5450653"/>
            <a:ext cx="9601200" cy="1143000"/>
          </a:xfrm>
          <a:prstGeom prst="rect">
            <a:avLst/>
          </a:prstGeom>
        </p:spPr>
      </p:pic>
    </p:spTree>
    <p:extLst>
      <p:ext uri="{BB962C8B-B14F-4D97-AF65-F5344CB8AC3E}">
        <p14:creationId xmlns:p14="http://schemas.microsoft.com/office/powerpoint/2010/main" val="38894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pic>
        <p:nvPicPr>
          <p:cNvPr id="10" name="Content Placeholder 3">
            <a:extLst>
              <a:ext uri="{FF2B5EF4-FFF2-40B4-BE49-F238E27FC236}">
                <a16:creationId xmlns:a16="http://schemas.microsoft.com/office/drawing/2014/main" id="{BC445526-72E5-43F1-91F0-28006665865A}"/>
              </a:ext>
            </a:extLst>
          </p:cNvPr>
          <p:cNvPicPr>
            <a:picLocks noGrp="1" noChangeAspect="1"/>
          </p:cNvPicPr>
          <p:nvPr>
            <p:ph idx="1"/>
          </p:nvPr>
        </p:nvPicPr>
        <p:blipFill>
          <a:blip r:embed="rId3"/>
          <a:stretch>
            <a:fillRect/>
          </a:stretch>
        </p:blipFill>
        <p:spPr>
          <a:xfrm>
            <a:off x="1494666" y="2823719"/>
            <a:ext cx="9202665" cy="3317875"/>
          </a:xfrm>
          <a:prstGeom prst="rect">
            <a:avLst/>
          </a:prstGeom>
        </p:spPr>
      </p:pic>
    </p:spTree>
    <p:extLst>
      <p:ext uri="{BB962C8B-B14F-4D97-AF65-F5344CB8AC3E}">
        <p14:creationId xmlns:p14="http://schemas.microsoft.com/office/powerpoint/2010/main" val="223805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940279" y="2912532"/>
            <a:ext cx="10600972" cy="3695302"/>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 derived data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84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1337735"/>
          </a:xfrm>
        </p:spPr>
        <p:txBody>
          <a:bodyPr/>
          <a:lstStyle/>
          <a:p>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0308AB-66FE-4D94-809D-67F60BFDBF00}"/>
              </a:ext>
            </a:extLst>
          </p:cNvPr>
          <p:cNvPicPr>
            <a:picLocks noChangeAspect="1"/>
          </p:cNvPicPr>
          <p:nvPr/>
        </p:nvPicPr>
        <p:blipFill>
          <a:blip r:embed="rId3"/>
          <a:stretch>
            <a:fillRect/>
          </a:stretch>
        </p:blipFill>
        <p:spPr>
          <a:xfrm>
            <a:off x="948178" y="4572000"/>
            <a:ext cx="10439400" cy="1876425"/>
          </a:xfrm>
          <a:prstGeom prst="rect">
            <a:avLst/>
          </a:prstGeom>
        </p:spPr>
      </p:pic>
      <p:pic>
        <p:nvPicPr>
          <p:cNvPr id="3" name="Picture 2">
            <a:extLst>
              <a:ext uri="{FF2B5EF4-FFF2-40B4-BE49-F238E27FC236}">
                <a16:creationId xmlns:a16="http://schemas.microsoft.com/office/drawing/2014/main" id="{02DC8525-47B3-4B7C-932F-A40277D2A2A8}"/>
              </a:ext>
            </a:extLst>
          </p:cNvPr>
          <p:cNvPicPr>
            <a:picLocks noChangeAspect="1"/>
          </p:cNvPicPr>
          <p:nvPr/>
        </p:nvPicPr>
        <p:blipFill>
          <a:blip r:embed="rId4"/>
          <a:stretch>
            <a:fillRect/>
          </a:stretch>
        </p:blipFill>
        <p:spPr>
          <a:xfrm>
            <a:off x="923925" y="2676525"/>
            <a:ext cx="10344150" cy="1504950"/>
          </a:xfrm>
          <a:prstGeom prst="rect">
            <a:avLst/>
          </a:prstGeom>
        </p:spPr>
      </p:pic>
    </p:spTree>
    <p:extLst>
      <p:ext uri="{BB962C8B-B14F-4D97-AF65-F5344CB8AC3E}">
        <p14:creationId xmlns:p14="http://schemas.microsoft.com/office/powerpoint/2010/main" val="27929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804420" y="2799587"/>
            <a:ext cx="3522881" cy="935286"/>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6B1C81-D55B-4FE8-BA7F-46377743EBB6}"/>
              </a:ext>
            </a:extLst>
          </p:cNvPr>
          <p:cNvPicPr>
            <a:picLocks noChangeAspect="1"/>
          </p:cNvPicPr>
          <p:nvPr/>
        </p:nvPicPr>
        <p:blipFill>
          <a:blip r:embed="rId3"/>
          <a:stretch>
            <a:fillRect/>
          </a:stretch>
        </p:blipFill>
        <p:spPr>
          <a:xfrm>
            <a:off x="1861623" y="3429000"/>
            <a:ext cx="8468751" cy="3196883"/>
          </a:xfrm>
          <a:prstGeom prst="rect">
            <a:avLst/>
          </a:prstGeom>
        </p:spPr>
      </p:pic>
    </p:spTree>
    <p:extLst>
      <p:ext uri="{BB962C8B-B14F-4D97-AF65-F5344CB8AC3E}">
        <p14:creationId xmlns:p14="http://schemas.microsoft.com/office/powerpoint/2010/main" val="207015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67425" y="2448899"/>
            <a:ext cx="11539943" cy="429963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r>
              <a:rPr lang="en-US" dirty="0">
                <a:latin typeface="Times New Roman" panose="02020603050405020304" pitchFamily="18" charset="0"/>
                <a:cs typeface="Times New Roman" panose="02020603050405020304" pitchFamily="18" charset="0"/>
              </a:rPr>
              <a:t> Input 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 of a the mouse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Search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Action keys (command buttons)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 (searching)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Clicking on the an action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Scrolling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a:p>
            <a:pPr lvl="1"/>
            <a:r>
              <a:rPr lang="en-US" dirty="0">
                <a:latin typeface="Times New Roman" panose="02020603050405020304" pitchFamily="18" charset="0"/>
                <a:cs typeface="Times New Roman" panose="02020603050405020304" pitchFamily="18" charset="0"/>
              </a:rPr>
              <a:t>Outside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Values read from an internal logical file or external interface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Color or Font changes on the screen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p:txBody>
      </p:sp>
    </p:spTree>
    <p:extLst>
      <p:ext uri="{BB962C8B-B14F-4D97-AF65-F5344CB8AC3E}">
        <p14:creationId xmlns:p14="http://schemas.microsoft.com/office/powerpoint/2010/main" val="3351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Lục</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484631" y="2448899"/>
            <a:ext cx="9601196" cy="4245744"/>
          </a:xfrm>
        </p:spPr>
        <p:txBody>
          <a:bodyPr>
            <a:normAutofit/>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Function Point</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Function Point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491801" y="3429000"/>
            <a:ext cx="9208395" cy="1659700"/>
          </a:xfrm>
        </p:spPr>
        <p:txBody>
          <a:bodyPr>
            <a:normAutofit/>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(inside </a:t>
            </a:r>
            <a:r>
              <a:rPr lang="en-US" dirty="0" err="1">
                <a:latin typeface="Times New Roman" panose="02020603050405020304" pitchFamily="18" charset="0"/>
                <a:cs typeface="Times New Roman" panose="02020603050405020304" pitchFamily="18" charset="0"/>
              </a:rPr>
              <a:t>boudary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file.</a:t>
            </a:r>
          </a:p>
          <a:p>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1 EQ hay EO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EI.</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52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007456"/>
            <a:ext cx="9208395" cy="1220273"/>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RETs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subset of ILFs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DETs: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ED6318-8CFC-4AFB-9D38-5CF1815AE9BF}"/>
              </a:ext>
            </a:extLst>
          </p:cNvPr>
          <p:cNvPicPr>
            <a:picLocks noChangeAspect="1"/>
          </p:cNvPicPr>
          <p:nvPr/>
        </p:nvPicPr>
        <p:blipFill>
          <a:blip r:embed="rId3"/>
          <a:stretch>
            <a:fillRect/>
          </a:stretch>
        </p:blipFill>
        <p:spPr>
          <a:xfrm>
            <a:off x="866774" y="4437964"/>
            <a:ext cx="10458450" cy="2209800"/>
          </a:xfrm>
          <a:prstGeom prst="rect">
            <a:avLst/>
          </a:prstGeom>
        </p:spPr>
      </p:pic>
    </p:spTree>
    <p:extLst>
      <p:ext uri="{BB962C8B-B14F-4D97-AF65-F5344CB8AC3E}">
        <p14:creationId xmlns:p14="http://schemas.microsoft.com/office/powerpoint/2010/main" val="212484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429000"/>
            <a:ext cx="10736831" cy="2211946"/>
          </a:xfrm>
        </p:spPr>
        <p:txBody>
          <a:bodyPr>
            <a:norm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a:t>
            </a:r>
          </a:p>
          <a:p>
            <a:r>
              <a:rPr lang="en-US" dirty="0">
                <a:latin typeface="Times New Roman" panose="02020603050405020304" pitchFamily="18" charset="0"/>
                <a:cs typeface="Times New Roman" panose="02020603050405020304" pitchFamily="18" charset="0"/>
              </a:rPr>
              <a:t>M</a:t>
            </a:r>
            <a:r>
              <a:rPr lang="vi-VN" dirty="0">
                <a:latin typeface="Times New Roman" panose="02020603050405020304" pitchFamily="18" charset="0"/>
                <a:cs typeface="Times New Roman" panose="02020603050405020304" pitchFamily="18" charset="0"/>
              </a:rPr>
              <a:t>ột EIF này có thể là một ILF của một ứng dụng khác.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Thông thường EIF được cung cấp thông qua các services. Chẳng hạn như các services chứng khoán, bảng ngoại tệ, thời tiết…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5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868486"/>
            <a:ext cx="10736831" cy="589491"/>
          </a:xfrm>
        </p:spPr>
        <p:txBody>
          <a:bodyPr>
            <a:normAutofit/>
          </a:bodyPr>
          <a:lstStyle/>
          <a:p>
            <a:r>
              <a:rPr lang="en-US" dirty="0">
                <a:latin typeface="Times New Roman" panose="02020603050405020304" pitchFamily="18" charset="0"/>
                <a:cs typeface="Times New Roman" panose="02020603050405020304" pitchFamily="18" charset="0"/>
              </a:rPr>
              <a:t>Thang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5,7 or 10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ILF 7, 10 or 15)</a:t>
            </a:r>
          </a:p>
        </p:txBody>
      </p:sp>
      <p:pic>
        <p:nvPicPr>
          <p:cNvPr id="8" name="Picture 7">
            <a:extLst>
              <a:ext uri="{FF2B5EF4-FFF2-40B4-BE49-F238E27FC236}">
                <a16:creationId xmlns:a16="http://schemas.microsoft.com/office/drawing/2014/main" id="{303EA171-F21A-4B24-AFDD-0577C8EB6F40}"/>
              </a:ext>
            </a:extLst>
          </p:cNvPr>
          <p:cNvPicPr>
            <a:picLocks noChangeAspect="1"/>
          </p:cNvPicPr>
          <p:nvPr/>
        </p:nvPicPr>
        <p:blipFill>
          <a:blip r:embed="rId3"/>
          <a:stretch>
            <a:fillRect/>
          </a:stretch>
        </p:blipFill>
        <p:spPr>
          <a:xfrm>
            <a:off x="650747" y="4018491"/>
            <a:ext cx="10458450" cy="2190750"/>
          </a:xfrm>
          <a:prstGeom prst="rect">
            <a:avLst/>
          </a:prstGeom>
        </p:spPr>
      </p:pic>
    </p:spTree>
    <p:extLst>
      <p:ext uri="{BB962C8B-B14F-4D97-AF65-F5344CB8AC3E}">
        <p14:creationId xmlns:p14="http://schemas.microsoft.com/office/powerpoint/2010/main" val="940777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Tổng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Kết</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346464"/>
            <a:ext cx="10736831" cy="589491"/>
          </a:xfrm>
        </p:spPr>
        <p:txBody>
          <a:bodyPr>
            <a:normAutofit/>
          </a:bodyPr>
          <a:lstStyle/>
          <a:p>
            <a:r>
              <a:rPr lang="vi-VN" dirty="0"/>
              <a:t>Cuối cùng ta tính được UFP dựa vào bảng sau</a:t>
            </a:r>
            <a:r>
              <a:rPr lang="en-US" dirty="0"/>
              <a:t>:</a:t>
            </a:r>
          </a:p>
        </p:txBody>
      </p:sp>
      <p:pic>
        <p:nvPicPr>
          <p:cNvPr id="3" name="Picture 2">
            <a:extLst>
              <a:ext uri="{FF2B5EF4-FFF2-40B4-BE49-F238E27FC236}">
                <a16:creationId xmlns:a16="http://schemas.microsoft.com/office/drawing/2014/main" id="{29D066B3-EB1C-4F4E-AA83-BE08BF25A765}"/>
              </a:ext>
            </a:extLst>
          </p:cNvPr>
          <p:cNvPicPr>
            <a:picLocks noChangeAspect="1"/>
          </p:cNvPicPr>
          <p:nvPr/>
        </p:nvPicPr>
        <p:blipFill>
          <a:blip r:embed="rId3"/>
          <a:stretch>
            <a:fillRect/>
          </a:stretch>
        </p:blipFill>
        <p:spPr>
          <a:xfrm>
            <a:off x="650747" y="2807898"/>
            <a:ext cx="10372725" cy="3920706"/>
          </a:xfrm>
          <a:prstGeom prst="rect">
            <a:avLst/>
          </a:prstGeom>
        </p:spPr>
      </p:pic>
    </p:spTree>
    <p:extLst>
      <p:ext uri="{BB962C8B-B14F-4D97-AF65-F5344CB8AC3E}">
        <p14:creationId xmlns:p14="http://schemas.microsoft.com/office/powerpoint/2010/main" val="361281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F8A3513-5204-43F4-B627-08924BACE141}"/>
                  </a:ext>
                </a:extLst>
              </p:cNvPr>
              <p:cNvSpPr txBox="1">
                <a:spLocks/>
              </p:cNvSpPr>
              <p:nvPr/>
            </p:nvSpPr>
            <p:spPr>
              <a:xfrm>
                <a:off x="1786382" y="29125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Function Points </a:t>
                </a:r>
                <a:r>
                  <a:rPr lang="en-US" dirty="0" err="1">
                    <a:solidFill>
                      <a:schemeClr val="tx1"/>
                    </a:solidFill>
                    <a:latin typeface="Times New Roman" panose="02020603050405020304" pitchFamily="18" charset="0"/>
                    <a:cs typeface="Times New Roman" panose="02020603050405020304" pitchFamily="18" charset="0"/>
                  </a:rPr>
                  <a:t>thô</a:t>
                </a:r>
                <a:r>
                  <a:rPr lang="en-US" dirty="0">
                    <a:solidFill>
                      <a:schemeClr val="tx1"/>
                    </a:solidFill>
                    <a:latin typeface="Times New Roman" panose="02020603050405020304" pitchFamily="18" charset="0"/>
                    <a:cs typeface="Times New Roman" panose="02020603050405020304" pitchFamily="18" charset="0"/>
                  </a:rPr>
                  <a:t> (Unadjusted Function Points)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marL="0" indent="0">
                  <a:buFont typeface="Arial"/>
                  <a:buNone/>
                </a:pPr>
                <a:r>
                  <a:rPr lang="en-US" dirty="0">
                    <a:latin typeface="Times New Roman" panose="02020603050405020304" pitchFamily="18" charset="0"/>
                    <a:cs typeface="Times New Roman" panose="02020603050405020304" pitchFamily="18" charset="0"/>
                  </a:rPr>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𝑖</m:t>
                        </m:r>
                        <m:r>
                          <a:rPr lang="en-US" sz="2800" i="1" smtClean="0">
                            <a:latin typeface="Cambria Math" panose="02040503050406030204" pitchFamily="18" charset="0"/>
                          </a:rPr>
                          <m:t>=</m:t>
                        </m:r>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latin typeface="Times New Roman" panose="02020603050405020304" pitchFamily="18" charset="0"/>
                  <a:cs typeface="Times New Roman" panose="02020603050405020304" pitchFamily="18" charset="0"/>
                </a:endParaRPr>
              </a:p>
              <a:p>
                <a:pPr lvl="2">
                  <a:buFontTx/>
                  <a:buChar char="-"/>
                </a:pP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transaction.</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1.</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a:t>
                </a:r>
              </a:p>
            </p:txBody>
          </p:sp>
        </mc:Choice>
        <mc:Fallback xmlns="">
          <p:sp>
            <p:nvSpPr>
              <p:cNvPr id="9" name="Content Placeholder 2">
                <a:extLst>
                  <a:ext uri="{FF2B5EF4-FFF2-40B4-BE49-F238E27FC236}">
                    <a16:creationId xmlns:a16="http://schemas.microsoft.com/office/drawing/2014/main" id="{1F8A3513-5204-43F4-B627-08924BACE141}"/>
                  </a:ext>
                </a:extLst>
              </p:cNvPr>
              <p:cNvSpPr txBox="1">
                <a:spLocks noRot="1" noChangeAspect="1" noMove="1" noResize="1" noEditPoints="1" noAdjustHandles="1" noChangeArrowheads="1" noChangeShapeType="1" noTextEdit="1"/>
              </p:cNvSpPr>
              <p:nvPr/>
            </p:nvSpPr>
            <p:spPr>
              <a:xfrm>
                <a:off x="1786382" y="2912532"/>
                <a:ext cx="9601196" cy="3318936"/>
              </a:xfrm>
              <a:prstGeom prst="rect">
                <a:avLst/>
              </a:prstGeom>
              <a:blipFill>
                <a:blip r:embed="rId3"/>
                <a:stretch>
                  <a:fillRect l="-1143" t="-3676"/>
                </a:stretch>
              </a:blipFill>
            </p:spPr>
            <p:txBody>
              <a:bodyPr/>
              <a:lstStyle/>
              <a:p>
                <a:r>
                  <a:rPr lang="en-US">
                    <a:noFill/>
                  </a:rPr>
                  <a:t> </a:t>
                </a:r>
              </a:p>
            </p:txBody>
          </p:sp>
        </mc:Fallback>
      </mc:AlternateContent>
    </p:spTree>
    <p:extLst>
      <p:ext uri="{BB962C8B-B14F-4D97-AF65-F5344CB8AC3E}">
        <p14:creationId xmlns:p14="http://schemas.microsoft.com/office/powerpoint/2010/main" val="313012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7469AD0-94BB-4A1C-9F41-57959D725C60}"/>
                  </a:ext>
                </a:extLst>
              </p:cNvPr>
              <p:cNvSpPr>
                <a:spLocks noGrp="1"/>
              </p:cNvSpPr>
              <p:nvPr>
                <p:ph idx="1"/>
              </p:nvPr>
            </p:nvSpPr>
            <p:spPr>
              <a:xfrm>
                <a:off x="1295401" y="3068986"/>
                <a:ext cx="9601196" cy="2633254"/>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lvl="2"/>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37469AD0-94BB-4A1C-9F41-57959D725C60}"/>
                  </a:ext>
                </a:extLst>
              </p:cNvPr>
              <p:cNvSpPr>
                <a:spLocks noGrp="1" noRot="1" noChangeAspect="1" noMove="1" noResize="1" noEditPoints="1" noAdjustHandles="1" noChangeArrowheads="1" noChangeShapeType="1" noTextEdit="1"/>
              </p:cNvSpPr>
              <p:nvPr>
                <p:ph idx="1"/>
              </p:nvPr>
            </p:nvSpPr>
            <p:spPr>
              <a:xfrm>
                <a:off x="1295401" y="3068986"/>
                <a:ext cx="9601196" cy="2633254"/>
              </a:xfrm>
              <a:blipFill>
                <a:blip r:embed="rId3"/>
                <a:stretch>
                  <a:fillRect l="-1144" t="-3241"/>
                </a:stretch>
              </a:blipFill>
            </p:spPr>
            <p:txBody>
              <a:bodyPr/>
              <a:lstStyle/>
              <a:p>
                <a:r>
                  <a:rPr lang="en-US">
                    <a:noFill/>
                  </a:rPr>
                  <a:t> </a:t>
                </a:r>
              </a:p>
            </p:txBody>
          </p:sp>
        </mc:Fallback>
      </mc:AlternateContent>
    </p:spTree>
    <p:extLst>
      <p:ext uri="{BB962C8B-B14F-4D97-AF65-F5344CB8AC3E}">
        <p14:creationId xmlns:p14="http://schemas.microsoft.com/office/powerpoint/2010/main" val="153949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95707-5C8B-41DB-A378-5BCC674841B5}"/>
              </a:ext>
            </a:extLst>
          </p:cNvPr>
          <p:cNvPicPr>
            <a:picLocks noChangeAspect="1"/>
          </p:cNvPicPr>
          <p:nvPr/>
        </p:nvPicPr>
        <p:blipFill>
          <a:blip r:embed="rId2"/>
          <a:stretch>
            <a:fillRect/>
          </a:stretch>
        </p:blipFill>
        <p:spPr>
          <a:xfrm>
            <a:off x="2546319" y="474453"/>
            <a:ext cx="7099362" cy="5769032"/>
          </a:xfrm>
          <a:prstGeom prst="rect">
            <a:avLst/>
          </a:prstGeom>
        </p:spPr>
      </p:pic>
    </p:spTree>
    <p:extLst>
      <p:ext uri="{BB962C8B-B14F-4D97-AF65-F5344CB8AC3E}">
        <p14:creationId xmlns:p14="http://schemas.microsoft.com/office/powerpoint/2010/main" val="109001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34F12-5DF9-443F-B325-BCA6881D4D4B}"/>
              </a:ext>
            </a:extLst>
          </p:cNvPr>
          <p:cNvPicPr>
            <a:picLocks noChangeAspect="1"/>
          </p:cNvPicPr>
          <p:nvPr/>
        </p:nvPicPr>
        <p:blipFill>
          <a:blip r:embed="rId2"/>
          <a:stretch>
            <a:fillRect/>
          </a:stretch>
        </p:blipFill>
        <p:spPr>
          <a:xfrm>
            <a:off x="1474839" y="1071717"/>
            <a:ext cx="9773263" cy="4699818"/>
          </a:xfrm>
          <a:prstGeom prst="rect">
            <a:avLst/>
          </a:prstGeom>
        </p:spPr>
      </p:pic>
    </p:spTree>
    <p:extLst>
      <p:ext uri="{BB962C8B-B14F-4D97-AF65-F5344CB8AC3E}">
        <p14:creationId xmlns:p14="http://schemas.microsoft.com/office/powerpoint/2010/main" val="729624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Function Points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FP = UAF * VAF</a:t>
            </a:r>
            <a:r>
              <a:rPr lang="en-US" dirty="0">
                <a:latin typeface="Times New Roman" panose="02020603050405020304" pitchFamily="18" charset="0"/>
                <a:cs typeface="Times New Roman" panose="02020603050405020304" pitchFamily="18" charset="0"/>
              </a:rPr>
              <a:t> </a:t>
            </a:r>
          </a:p>
          <a:p>
            <a:pPr marL="0" indent="0">
              <a:buFont typeface="Arial"/>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p>
          <a:p>
            <a:pPr lvl="3">
              <a:buFontTx/>
              <a:buChar char="-"/>
            </a:pPr>
            <a:r>
              <a:rPr lang="en-US" sz="2000" dirty="0">
                <a:latin typeface="Times New Roman" panose="02020603050405020304" pitchFamily="18" charset="0"/>
                <a:cs typeface="Times New Roman" panose="02020603050405020304" pitchFamily="18" charset="0"/>
              </a:rPr>
              <a:t>UAF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function point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lvl="3">
              <a:buFontTx/>
              <a:buChar char="-"/>
            </a:pPr>
            <a:r>
              <a:rPr lang="en-US" sz="2000" dirty="0">
                <a:latin typeface="Times New Roman" panose="02020603050405020304" pitchFamily="18" charset="0"/>
                <a:cs typeface="Times New Roman" panose="02020603050405020304" pitchFamily="18" charset="0"/>
              </a:rPr>
              <a:t>VAF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a:t>
            </a:r>
          </a:p>
          <a:p>
            <a:pPr marL="0" indent="0">
              <a:buFont typeface="Arial"/>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650747" y="2612256"/>
            <a:ext cx="10245850" cy="3852938"/>
          </a:xfrm>
        </p:spPr>
        <p:txBody>
          <a:bodyPr>
            <a:normAutofit/>
          </a:bodyPr>
          <a:lstStyle/>
          <a:p>
            <a:r>
              <a:rPr lang="vi-VN" dirty="0"/>
              <a:t>Trong suốt thời gian qua, việc triển khai các</a:t>
            </a:r>
            <a:r>
              <a:rPr lang="en-US" dirty="0"/>
              <a:t> </a:t>
            </a:r>
            <a:r>
              <a:rPr lang="en-US" dirty="0" err="1"/>
              <a:t>dự</a:t>
            </a:r>
            <a:r>
              <a:rPr lang="en-US" dirty="0"/>
              <a:t> </a:t>
            </a:r>
            <a:r>
              <a:rPr lang="en-US" dirty="0" err="1"/>
              <a:t>án</a:t>
            </a:r>
            <a:r>
              <a:rPr lang="vi-VN" dirty="0"/>
              <a:t> ứng dụng CNTT tại các đơn vị sử dụng vốn ngân sách nhà nước gặp rất nhiều khó khăn, vướng mắc. Nguyên nhân cơ bản là do trong lĩnh vực này chưa hề có một quy định, văn bản hướng dẫn đầu tư chính thức nào</a:t>
            </a:r>
            <a:endParaRPr lang="en-US" dirty="0"/>
          </a:p>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a:t>
            </a:r>
            <a:endParaRPr lang="en-US" dirty="0"/>
          </a:p>
        </p:txBody>
      </p:sp>
    </p:spTree>
    <p:extLst>
      <p:ext uri="{BB962C8B-B14F-4D97-AF65-F5344CB8AC3E}">
        <p14:creationId xmlns:p14="http://schemas.microsoft.com/office/powerpoint/2010/main" val="154860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A10888D-63AD-430A-B305-975132928A86}"/>
              </a:ext>
            </a:extLst>
          </p:cNvPr>
          <p:cNvSpPr>
            <a:spLocks noGrp="1"/>
          </p:cNvSpPr>
          <p:nvPr>
            <p:ph idx="1"/>
          </p:nvPr>
        </p:nvSpPr>
        <p:spPr>
          <a:xfrm>
            <a:off x="484631" y="2601987"/>
            <a:ext cx="7513149" cy="4150099"/>
          </a:xfrm>
        </p:spPr>
        <p:txBody>
          <a:bodyPr>
            <a:normAutofit fontScale="92500"/>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input (EI):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output (EO): </a:t>
            </a:r>
            <a:r>
              <a:rPr lang="en-US" b="1" dirty="0">
                <a:latin typeface="Times New Roman" panose="02020603050405020304" pitchFamily="18" charset="0"/>
                <a:cs typeface="Times New Roman" panose="02020603050405020304" pitchFamily="18" charset="0"/>
              </a:rPr>
              <a:t>18,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 </a:t>
            </a:r>
            <a:r>
              <a:rPr lang="en-US" b="1"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 EIF</a:t>
            </a:r>
            <a:endParaRPr lang="en-US" b="1"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(EQ):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ELF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05</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03</a:t>
            </a:r>
          </a:p>
          <a:p>
            <a:pPr>
              <a:buFontTx/>
              <a:buChar char="-"/>
            </a:pP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bình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F161CBC-C2CC-4E89-AA42-61B6C647F86C}"/>
                  </a:ext>
                </a:extLst>
              </p:cNvPr>
              <p:cNvSpPr txBox="1">
                <a:spLocks/>
              </p:cNvSpPr>
              <p:nvPr/>
            </p:nvSpPr>
            <p:spPr>
              <a:xfrm>
                <a:off x="7582619" y="2747702"/>
                <a:ext cx="4124749" cy="400438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latin typeface="Times New Roman" panose="02020603050405020304" pitchFamily="18" charset="0"/>
                    <a:cs typeface="Times New Roman" panose="02020603050405020304" pitchFamily="18" charset="0"/>
                  </a:rPr>
                  <a:t> = 15*6 + 18*7 + 15*6 + 05*15 + 03 * 10 = 411</a:t>
                </a:r>
              </a:p>
              <a:p>
                <a:pPr lvl="1"/>
                <a:r>
                  <a:rPr lang="en-US" dirty="0">
                    <a:latin typeface="Times New Roman" panose="02020603050405020304" pitchFamily="18" charset="0"/>
                    <a:cs typeface="Times New Roman" panose="02020603050405020304" pitchFamily="18" charset="0"/>
                  </a:rPr>
                  <a:t>VAF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65</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e>
                        </m:nary>
                      </m:e>
                    </m:d>
                  </m:oMath>
                </a14:m>
                <a:r>
                  <a:rPr lang="en-US" dirty="0">
                    <a:latin typeface="Times New Roman" panose="02020603050405020304" pitchFamily="18" charset="0"/>
                    <a:cs typeface="Times New Roman" panose="02020603050405020304" pitchFamily="18" charset="0"/>
                  </a:rPr>
                  <a:t> = [0.65 + 0.01*(14*3)] = 1.07</a:t>
                </a:r>
              </a:p>
              <a:p>
                <a:pPr lvl="1"/>
                <a:r>
                  <a:rPr lang="en-US" b="1" dirty="0">
                    <a:latin typeface="Times New Roman" panose="02020603050405020304" pitchFamily="18" charset="0"/>
                    <a:cs typeface="Times New Roman" panose="02020603050405020304" pitchFamily="18" charset="0"/>
                  </a:rPr>
                  <a:t>FP = UAF * VAF = 1.07 * </a:t>
                </a:r>
                <a:r>
                  <a:rPr lang="en-US" dirty="0">
                    <a:latin typeface="Times New Roman" panose="02020603050405020304" pitchFamily="18" charset="0"/>
                    <a:cs typeface="Times New Roman" panose="02020603050405020304" pitchFamily="18" charset="0"/>
                  </a:rPr>
                  <a:t>411</a:t>
                </a:r>
                <a:r>
                  <a:rPr lang="en-US" b="1" dirty="0">
                    <a:latin typeface="Times New Roman" panose="02020603050405020304" pitchFamily="18" charset="0"/>
                    <a:cs typeface="Times New Roman" panose="02020603050405020304" pitchFamily="18" charset="0"/>
                  </a:rPr>
                  <a:t> = 440</a:t>
                </a:r>
                <a:endParaRPr lang="en-US" dirty="0">
                  <a:latin typeface="Times New Roman" panose="02020603050405020304" pitchFamily="18" charset="0"/>
                  <a:cs typeface="Times New Roman" panose="02020603050405020304" pitchFamily="18" charset="0"/>
                </a:endParaRPr>
              </a:p>
              <a:p>
                <a:pPr lvl="1"/>
                <a:endParaRPr lang="en-US" dirty="0"/>
              </a:p>
              <a:p>
                <a:pPr lvl="1"/>
                <a:endParaRPr lang="en-US" dirty="0"/>
              </a:p>
              <a:p>
                <a:pPr marL="0" indent="0">
                  <a:buFont typeface="Arial"/>
                  <a:buNone/>
                </a:pPr>
                <a:r>
                  <a:rPr lang="en-US" sz="1800" b="1" dirty="0"/>
                  <a:t>		</a:t>
                </a:r>
                <a:endParaRPr lang="en-US" sz="1800" dirty="0"/>
              </a:p>
              <a:p>
                <a:pPr marL="0" indent="0">
                  <a:buFont typeface="Arial"/>
                  <a:buNone/>
                </a:pPr>
                <a:endParaRPr lang="en-US" sz="1800" dirty="0"/>
              </a:p>
              <a:p>
                <a:pPr marL="0" indent="0">
                  <a:buFont typeface="Arial"/>
                  <a:buNone/>
                </a:pPr>
                <a:r>
                  <a:rPr lang="en-US" sz="1800" dirty="0"/>
                  <a:t>	</a:t>
                </a:r>
              </a:p>
              <a:p>
                <a:pPr marL="914400" lvl="2" indent="0">
                  <a:buFont typeface="Arial"/>
                  <a:buNone/>
                </a:pPr>
                <a:endParaRPr lang="en-US" dirty="0"/>
              </a:p>
            </p:txBody>
          </p:sp>
        </mc:Choice>
        <mc:Fallback xmlns="">
          <p:sp>
            <p:nvSpPr>
              <p:cNvPr id="10" name="Content Placeholder 2">
                <a:extLst>
                  <a:ext uri="{FF2B5EF4-FFF2-40B4-BE49-F238E27FC236}">
                    <a16:creationId xmlns:a16="http://schemas.microsoft.com/office/drawing/2014/main" id="{4F161CBC-C2CC-4E89-AA42-61B6C647F86C}"/>
                  </a:ext>
                </a:extLst>
              </p:cNvPr>
              <p:cNvSpPr txBox="1">
                <a:spLocks noRot="1" noChangeAspect="1" noMove="1" noResize="1" noEditPoints="1" noAdjustHandles="1" noChangeArrowheads="1" noChangeShapeType="1" noTextEdit="1"/>
              </p:cNvSpPr>
              <p:nvPr/>
            </p:nvSpPr>
            <p:spPr>
              <a:xfrm>
                <a:off x="7582619" y="2747702"/>
                <a:ext cx="4124749" cy="4004384"/>
              </a:xfrm>
              <a:prstGeom prst="rect">
                <a:avLst/>
              </a:prstGeom>
              <a:blipFill>
                <a:blip r:embed="rId3"/>
                <a:stretch>
                  <a:fillRect l="-1773" t="-3044"/>
                </a:stretch>
              </a:blipFill>
            </p:spPr>
            <p:txBody>
              <a:bodyPr/>
              <a:lstStyle/>
              <a:p>
                <a:r>
                  <a:rPr lang="en-US">
                    <a:noFill/>
                  </a:rPr>
                  <a:t> </a:t>
                </a:r>
              </a:p>
            </p:txBody>
          </p:sp>
        </mc:Fallback>
      </mc:AlternateContent>
    </p:spTree>
    <p:extLst>
      <p:ext uri="{BB962C8B-B14F-4D97-AF65-F5344CB8AC3E}">
        <p14:creationId xmlns:p14="http://schemas.microsoft.com/office/powerpoint/2010/main" val="80051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162534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Nó</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hoàn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toàn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độc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lập</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với</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công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nghệ</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được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sử</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dụng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để</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triển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khai</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hệ</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484630" y="2448899"/>
            <a:ext cx="11222737" cy="426099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a:p>
            <a:r>
              <a:rPr lang="vi-VN" dirty="0"/>
              <a:t>Cung cấp phương pháp đo lường kích thước thống nhất giữa các nhóm và tổ chức.</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2259</TotalTime>
  <Words>2219</Words>
  <Application>Microsoft Office PowerPoint</Application>
  <PresentationFormat>Widescreen</PresentationFormat>
  <Paragraphs>199</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Cambria Math</vt:lpstr>
      <vt:lpstr>Garamond</vt:lpstr>
      <vt:lpstr>Tahoma</vt:lpstr>
      <vt:lpstr>Times New Roman</vt:lpstr>
      <vt:lpstr>Wingdings</vt:lpstr>
      <vt:lpstr>Organic</vt:lpstr>
      <vt:lpstr>PowerPoint Presentation</vt:lpstr>
      <vt:lpstr>CEMEN</vt:lpstr>
      <vt:lpstr>Mục Lục</vt:lpstr>
      <vt:lpstr>Thực Trạng</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Quy Trình</vt:lpstr>
      <vt:lpstr>I. Xác định loại dự án</vt:lpstr>
      <vt:lpstr>II. Xác định phạm vi (boundary) của dự án</vt:lpstr>
      <vt:lpstr>II. Xác định phạm vi (boundary) của dự án</vt:lpstr>
      <vt:lpstr> III. Xác định số lượng Function Points thô (Unadjusted Function Points) </vt:lpstr>
      <vt:lpstr> Xác định số lượng Function Points thô (Unadjusted Function Points) </vt:lpstr>
      <vt:lpstr>DET(Data Element Type ), RET (Record Element Type ), FTR(File Type Referenced )</vt:lpstr>
      <vt:lpstr>DET(Data Element Type ), RET (Record Element Type ), FTR(File Type Referenced )</vt:lpstr>
      <vt:lpstr>PowerPoint Presentation</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EQ (External Inquiry)</vt:lpstr>
      <vt:lpstr>ILF (Internal Logical File</vt:lpstr>
      <vt:lpstr>EIF (Internal Logical File</vt:lpstr>
      <vt:lpstr>ILF (Internal Logical File</vt:lpstr>
      <vt:lpstr>EIF (Internal Logical File</vt:lpstr>
      <vt:lpstr>Tổng Kết</vt:lpstr>
      <vt:lpstr>Một số công thức tính UFP</vt:lpstr>
      <vt:lpstr>Một số công thức tính UFP</vt:lpstr>
      <vt:lpstr>PowerPoint Presentation</vt:lpstr>
      <vt:lpstr>PowerPoint Presentation</vt:lpstr>
      <vt:lpstr>Công thức tính function point</vt:lpstr>
      <vt:lpstr>Công thức tính function 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To Rua</cp:lastModifiedBy>
  <cp:revision>72</cp:revision>
  <dcterms:created xsi:type="dcterms:W3CDTF">2018-04-14T13:51:20Z</dcterms:created>
  <dcterms:modified xsi:type="dcterms:W3CDTF">2018-04-24T05:26:21Z</dcterms:modified>
</cp:coreProperties>
</file>