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257" r:id="rId4"/>
    <p:sldId id="258" r:id="rId5"/>
    <p:sldId id="259" r:id="rId6"/>
    <p:sldId id="260" r:id="rId7"/>
    <p:sldId id="261" r:id="rId8"/>
    <p:sldId id="268" r:id="rId9"/>
    <p:sldId id="262" r:id="rId10"/>
    <p:sldId id="264" r:id="rId11"/>
    <p:sldId id="265" r:id="rId12"/>
    <p:sldId id="303" r:id="rId13"/>
    <p:sldId id="301" r:id="rId14"/>
    <p:sldId id="267"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360663" y="1410208"/>
            <a:ext cx="5431225"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98448" y="5345996"/>
            <a:ext cx="9603727" cy="583380"/>
          </a:xfrm>
        </p:spPr>
        <p:txBody>
          <a:bodyPr>
            <a:normAutofit/>
          </a:bodyPr>
          <a:lstStyle/>
          <a:p>
            <a:r>
              <a:rPr lang="en-US" dirty="0">
                <a:solidFill>
                  <a:srgbClr val="000000"/>
                </a:solidFill>
              </a:rPr>
              <a:t>MÔN HỌC: </a:t>
            </a:r>
            <a:r>
              <a:rPr lang="en-US" dirty="0" err="1">
                <a:solidFill>
                  <a:srgbClr val="000000"/>
                </a:solidFill>
              </a:rPr>
              <a:t>Nhập</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nghệ</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mềm</a:t>
            </a:r>
            <a:endParaRPr lang="en-US" dirty="0">
              <a:solidFill>
                <a:srgbClr val="000000"/>
              </a:solidFill>
            </a:endParaRPr>
          </a:p>
        </p:txBody>
      </p:sp>
      <p:sp>
        <p:nvSpPr>
          <p:cNvPr id="6" name="Rectangle 5">
            <a:extLst>
              <a:ext uri="{FF2B5EF4-FFF2-40B4-BE49-F238E27FC236}">
                <a16:creationId xmlns:a16="http://schemas.microsoft.com/office/drawing/2014/main" id="{7110A364-92E4-47E0-804D-ECA7226C1ADF}"/>
              </a:ext>
            </a:extLst>
          </p:cNvPr>
          <p:cNvSpPr/>
          <p:nvPr/>
        </p:nvSpPr>
        <p:spPr>
          <a:xfrm>
            <a:off x="3893786" y="3797300"/>
            <a:ext cx="4364977" cy="923330"/>
          </a:xfrm>
          <a:prstGeom prst="rect">
            <a:avLst/>
          </a:prstGeom>
          <a:noFill/>
        </p:spPr>
        <p:txBody>
          <a:bodyPr wrap="squar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Tổng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Quan	</a:t>
            </a: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(standalone)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(suite)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Standalone: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62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095999" y="2798014"/>
            <a:ext cx="4800597" cy="3263612"/>
          </a:xfrm>
        </p:spPr>
        <p:txBody>
          <a:bodyPr>
            <a:normAutofit fontScale="85000" lnSpcReduction="10000"/>
          </a:bodyPr>
          <a:lstStyle/>
          <a:p>
            <a:r>
              <a:rPr lang="vi-VN" dirty="0"/>
              <a:t>Giả sử chúng ta cần xây dựng một ứng dụng “đơn giản” nhằm quản lý điểm cho sinh viên, đồng thời khi có yêu cầu, ứng dụng sẽ in ra kết quả thi và gửi đến gia đình sinh viên đó</a:t>
            </a:r>
            <a:r>
              <a:rPr lang="en-US" dirty="0"/>
              <a:t>.</a:t>
            </a:r>
          </a:p>
          <a:p>
            <a:r>
              <a:rPr lang="vi-VN" dirty="0"/>
              <a:t>Như vậy về mặt CSDL ta sẽ có như sau:</a:t>
            </a:r>
            <a:endParaRPr lang="en-US" dirty="0"/>
          </a:p>
          <a:p>
            <a:pPr lvl="1"/>
            <a:r>
              <a:rPr lang="vi-VN" dirty="0"/>
              <a:t>SinhVien(MaSV, HoTen, MaLop)</a:t>
            </a:r>
            <a:endParaRPr lang="en-US" dirty="0"/>
          </a:p>
          <a:p>
            <a:pPr lvl="1"/>
            <a:r>
              <a:rPr lang="vi-VN" dirty="0"/>
              <a:t>MonHoc(MaMH, TenMH, SoTinChi)</a:t>
            </a:r>
            <a:endParaRPr lang="en-US" dirty="0"/>
          </a:p>
          <a:p>
            <a:pPr lvl="1"/>
            <a:r>
              <a:rPr lang="vi-VN" dirty="0"/>
              <a:t>KetQua(MaSV, MaMH, Diem)</a:t>
            </a:r>
            <a:endParaRPr lang="en-US" dirty="0"/>
          </a:p>
          <a:p>
            <a:endParaRPr lang="en-US" dirty="0">
              <a:latin typeface="Times New Roman" panose="02020603050405020304" pitchFamily="18" charset="0"/>
              <a:cs typeface="Times New Roman" panose="02020603050405020304" pitchFamily="18" charset="0"/>
            </a:endParaRPr>
          </a:p>
        </p:txBody>
      </p:sp>
      <p:pic>
        <p:nvPicPr>
          <p:cNvPr id="1026" name="Picture 18" descr="Boundary">
            <a:extLst>
              <a:ext uri="{FF2B5EF4-FFF2-40B4-BE49-F238E27FC236}">
                <a16:creationId xmlns:a16="http://schemas.microsoft.com/office/drawing/2014/main" id="{CBB94397-1BBF-4239-B5E6-3D494AA76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2910625"/>
            <a:ext cx="5133975" cy="31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6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III.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b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606861" y="2612256"/>
            <a:ext cx="4934389" cy="4245744"/>
          </a:xfrm>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(External Input):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EO</a:t>
            </a:r>
            <a:r>
              <a:rPr lang="en-US" sz="2400" dirty="0">
                <a:latin typeface="Times New Roman" panose="02020603050405020304" pitchFamily="18" charset="0"/>
                <a:cs typeface="Times New Roman" panose="02020603050405020304" pitchFamily="18" charset="0"/>
              </a:rPr>
              <a:t> (External Output):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(External Inquiry): Thao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ILF hay EIF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Output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ILF</a:t>
            </a:r>
            <a:r>
              <a:rPr lang="en-US" sz="2400" dirty="0">
                <a:latin typeface="Times New Roman" panose="02020603050405020304" pitchFamily="18" charset="0"/>
                <a:cs typeface="Times New Roman" panose="02020603050405020304" pitchFamily="18" charset="0"/>
              </a:rPr>
              <a:t> (Internal Logical File):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EIF</a:t>
            </a:r>
            <a:r>
              <a:rPr lang="en-US" sz="2400" dirty="0">
                <a:latin typeface="Times New Roman" panose="02020603050405020304" pitchFamily="18" charset="0"/>
                <a:cs typeface="Times New Roman" panose="02020603050405020304" pitchFamily="18" charset="0"/>
              </a:rPr>
              <a:t> (External Interface Files):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boundary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196BE6A8-91B2-4C58-A4B7-80E323630AA6}"/>
              </a:ext>
            </a:extLst>
          </p:cNvPr>
          <p:cNvPicPr>
            <a:picLocks noChangeAspect="1"/>
          </p:cNvPicPr>
          <p:nvPr/>
        </p:nvPicPr>
        <p:blipFill>
          <a:blip r:embed="rId3"/>
          <a:stretch>
            <a:fillRect/>
          </a:stretch>
        </p:blipFill>
        <p:spPr>
          <a:xfrm>
            <a:off x="126609" y="2743751"/>
            <a:ext cx="6480252" cy="3629617"/>
          </a:xfrm>
          <a:prstGeom prst="rect">
            <a:avLst/>
          </a:prstGeom>
        </p:spPr>
      </p:pic>
    </p:spTree>
    <p:extLst>
      <p:ext uri="{BB962C8B-B14F-4D97-AF65-F5344CB8AC3E}">
        <p14:creationId xmlns:p14="http://schemas.microsoft.com/office/powerpoint/2010/main" val="288135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082661" y="2443204"/>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E1E3CE-184F-4D4F-8156-DFC2B564D30E}"/>
              </a:ext>
            </a:extLst>
          </p:cNvPr>
          <p:cNvSpPr>
            <a:spLocks noGrp="1"/>
          </p:cNvSpPr>
          <p:nvPr>
            <p:ph idx="1"/>
          </p:nvPr>
        </p:nvSpPr>
        <p:spPr>
          <a:xfrm>
            <a:off x="6910286" y="2822658"/>
            <a:ext cx="4797082" cy="3318936"/>
          </a:xfrm>
        </p:spPr>
        <p:txBody>
          <a:bodyPr>
            <a:normAutofit fontScale="92500"/>
          </a:bodyPr>
          <a:lstStyle/>
          <a:p>
            <a:r>
              <a:rPr lang="vi-VN" dirty="0"/>
              <a:t>Tiến trình căn bản (element process) là một xử lý đơn vị đối với người dùng (có nghĩa với họ). Ví dụ, người dùng yêu cầu chức năng thêm một sinh viên với mô tả là một sinh viên có mã số sinh viên, họ tên sinh viên… thì tiến trình căn bản chính là “thêm một sinh viên” chứ không phải là thêm một họ tên, mã số sinh viên…</a:t>
            </a:r>
            <a:endParaRPr lang="en-US" dirty="0"/>
          </a:p>
          <a:p>
            <a:endParaRPr lang="en-US" dirty="0"/>
          </a:p>
        </p:txBody>
      </p:sp>
      <p:pic>
        <p:nvPicPr>
          <p:cNvPr id="2050" name="Picture 17" descr="UFPs figure">
            <a:extLst>
              <a:ext uri="{FF2B5EF4-FFF2-40B4-BE49-F238E27FC236}">
                <a16:creationId xmlns:a16="http://schemas.microsoft.com/office/drawing/2014/main" id="{CF9C27F8-30D8-42EE-8719-BE809D41CD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93" y="2777151"/>
            <a:ext cx="61341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44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462826" y="3348507"/>
            <a:ext cx="9601196" cy="2446986"/>
          </a:xfrm>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spTree>
    <p:extLst>
      <p:ext uri="{BB962C8B-B14F-4D97-AF65-F5344CB8AC3E}">
        <p14:creationId xmlns:p14="http://schemas.microsoft.com/office/powerpoint/2010/main" val="97800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2860010"/>
            <a:ext cx="3247257" cy="3513357"/>
          </a:xfrm>
        </p:spPr>
        <p:txBody>
          <a:bodyPr>
            <a:normAutofit fontScale="85000" lnSpcReduction="10000"/>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pic>
        <p:nvPicPr>
          <p:cNvPr id="8" name="Content Placeholder 3">
            <a:extLst>
              <a:ext uri="{FF2B5EF4-FFF2-40B4-BE49-F238E27FC236}">
                <a16:creationId xmlns:a16="http://schemas.microsoft.com/office/drawing/2014/main" id="{7BA75E6E-4F58-4BFE-8404-3A0A562FC522}"/>
              </a:ext>
            </a:extLst>
          </p:cNvPr>
          <p:cNvPicPr>
            <a:picLocks noChangeAspect="1"/>
          </p:cNvPicPr>
          <p:nvPr/>
        </p:nvPicPr>
        <p:blipFill>
          <a:blip r:embed="rId3"/>
          <a:stretch>
            <a:fillRect/>
          </a:stretch>
        </p:blipFill>
        <p:spPr>
          <a:xfrm>
            <a:off x="309093" y="2860010"/>
            <a:ext cx="7688687" cy="3513357"/>
          </a:xfrm>
          <a:prstGeom prst="rect">
            <a:avLst/>
          </a:prstGeom>
        </p:spPr>
      </p:pic>
    </p:spTree>
    <p:extLst>
      <p:ext uri="{BB962C8B-B14F-4D97-AF65-F5344CB8AC3E}">
        <p14:creationId xmlns:p14="http://schemas.microsoft.com/office/powerpoint/2010/main" val="376553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3184981"/>
            <a:ext cx="3247257" cy="2371758"/>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pic>
        <p:nvPicPr>
          <p:cNvPr id="9" name="Picture 8">
            <a:extLst>
              <a:ext uri="{FF2B5EF4-FFF2-40B4-BE49-F238E27FC236}">
                <a16:creationId xmlns:a16="http://schemas.microsoft.com/office/drawing/2014/main" id="{DD65BEDD-A0A6-4A61-AF62-17E7DF110E4F}"/>
              </a:ext>
            </a:extLst>
          </p:cNvPr>
          <p:cNvPicPr>
            <a:picLocks noChangeAspect="1"/>
          </p:cNvPicPr>
          <p:nvPr/>
        </p:nvPicPr>
        <p:blipFill rotWithShape="1">
          <a:blip r:embed="rId3"/>
          <a:srcRect l="34393" r="-2" b="-2"/>
          <a:stretch/>
        </p:blipFill>
        <p:spPr>
          <a:xfrm>
            <a:off x="1103590" y="2642610"/>
            <a:ext cx="6183475" cy="3858780"/>
          </a:xfrm>
          <a:prstGeom prst="rect">
            <a:avLst/>
          </a:prstGeom>
        </p:spPr>
      </p:pic>
    </p:spTree>
    <p:extLst>
      <p:ext uri="{BB962C8B-B14F-4D97-AF65-F5344CB8AC3E}">
        <p14:creationId xmlns:p14="http://schemas.microsoft.com/office/powerpoint/2010/main" val="70109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3513357"/>
          </a:xfrm>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DATA INPUT FIELD được tính là 1 DET</a:t>
            </a:r>
          </a:p>
          <a:p>
            <a:pPr lvl="1">
              <a:buFont typeface="Wingdings" panose="05000000000000000000" pitchFamily="2" charset="2"/>
              <a:buChar char="Ø"/>
            </a:pPr>
            <a:r>
              <a:rPr lang="vi-VN" dirty="0"/>
              <a:t>Tất cả các ERROR MESSAGE được tính là 1 DET</a:t>
            </a:r>
          </a:p>
          <a:p>
            <a:pPr lvl="1">
              <a:buFont typeface="Wingdings" panose="05000000000000000000" pitchFamily="2" charset="2"/>
              <a:buChar char="Ø"/>
            </a:pPr>
            <a:r>
              <a:rPr lang="vi-VN" dirty="0"/>
              <a:t>Tất cả các CONFIRM MESSAGE được tính là 1 DET</a:t>
            </a:r>
          </a:p>
          <a:p>
            <a:pPr lvl="1">
              <a:buFont typeface="Wingdings" panose="05000000000000000000" pitchFamily="2" charset="2"/>
              <a:buChar char="Ø"/>
            </a:pPr>
            <a:r>
              <a:rPr lang="vi-VN" dirty="0"/>
              <a:t>Mỗi BUTTON được tính là một DET.</a:t>
            </a:r>
          </a:p>
          <a:p>
            <a:pPr lvl="1">
              <a:buFont typeface="Wingdings" panose="05000000000000000000" pitchFamily="2" charset="2"/>
              <a:buChar char="Ø"/>
            </a:pPr>
            <a:r>
              <a:rPr lang="fr-FR" dirty="0" err="1"/>
              <a:t>Mỗi</a:t>
            </a:r>
            <a:r>
              <a:rPr lang="fr-FR" dirty="0"/>
              <a:t> RADIO BUTTON GROUP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Mỗi CHECK BOX được tính là 1 DET</a:t>
            </a:r>
          </a:p>
          <a:p>
            <a:pPr lvl="1">
              <a:buFont typeface="Wingdings" panose="05000000000000000000" pitchFamily="2" charset="2"/>
              <a:buChar char="Ø"/>
            </a:pPr>
            <a:r>
              <a:rPr lang="vi-VN" dirty="0"/>
              <a:t>M</a:t>
            </a:r>
            <a:r>
              <a:rPr lang="en-US" dirty="0"/>
              <a:t>ỗ</a:t>
            </a:r>
            <a:r>
              <a:rPr lang="vi-VN" dirty="0"/>
              <a:t>i LISTBOX, DROP-DOWNLIST… được tính là 1 DET</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84255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CEMEN</a:t>
            </a:r>
          </a:p>
        </p:txBody>
      </p:sp>
      <p:graphicFrame>
        <p:nvGraphicFramePr>
          <p:cNvPr id="6" name="Table 5">
            <a:extLst>
              <a:ext uri="{FF2B5EF4-FFF2-40B4-BE49-F238E27FC236}">
                <a16:creationId xmlns:a16="http://schemas.microsoft.com/office/drawing/2014/main" id="{D7C2BAF8-D280-447B-9227-19D712CC0A2D}"/>
              </a:ext>
            </a:extLst>
          </p:cNvPr>
          <p:cNvGraphicFramePr>
            <a:graphicFrameLocks noGrp="1"/>
          </p:cNvGraphicFramePr>
          <p:nvPr>
            <p:extLst>
              <p:ext uri="{D42A27DB-BD31-4B8C-83A1-F6EECF244321}">
                <p14:modId xmlns:p14="http://schemas.microsoft.com/office/powerpoint/2010/main" val="756423909"/>
              </p:ext>
            </p:extLst>
          </p:nvPr>
        </p:nvGraphicFramePr>
        <p:xfrm>
          <a:off x="1041041" y="2609765"/>
          <a:ext cx="10109916" cy="4571166"/>
        </p:xfrm>
        <a:graphic>
          <a:graphicData uri="http://schemas.openxmlformats.org/drawingml/2006/table">
            <a:tbl>
              <a:tblPr firstRow="1" bandRow="1">
                <a:tableStyleId>{5C22544A-7EE6-4342-B048-85BDC9FD1C3A}</a:tableStyleId>
              </a:tblPr>
              <a:tblGrid>
                <a:gridCol w="3369972">
                  <a:extLst>
                    <a:ext uri="{9D8B030D-6E8A-4147-A177-3AD203B41FA5}">
                      <a16:colId xmlns:a16="http://schemas.microsoft.com/office/drawing/2014/main" val="3830449229"/>
                    </a:ext>
                  </a:extLst>
                </a:gridCol>
                <a:gridCol w="3369972">
                  <a:extLst>
                    <a:ext uri="{9D8B030D-6E8A-4147-A177-3AD203B41FA5}">
                      <a16:colId xmlns:a16="http://schemas.microsoft.com/office/drawing/2014/main" val="796606081"/>
                    </a:ext>
                  </a:extLst>
                </a:gridCol>
                <a:gridCol w="3369972">
                  <a:extLst>
                    <a:ext uri="{9D8B030D-6E8A-4147-A177-3AD203B41FA5}">
                      <a16:colId xmlns:a16="http://schemas.microsoft.com/office/drawing/2014/main" val="2508395282"/>
                    </a:ext>
                  </a:extLst>
                </a:gridCol>
              </a:tblGrid>
              <a:tr h="690990">
                <a:tc>
                  <a:txBody>
                    <a:bodyPr/>
                    <a:lstStyle/>
                    <a:p>
                      <a:pPr algn="ct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MSSV</a:t>
                      </a:r>
                    </a:p>
                  </a:txBody>
                  <a:tcPr/>
                </a:tc>
                <a:tc>
                  <a:txBody>
                    <a:bodyPr/>
                    <a:lstStyle/>
                    <a:p>
                      <a:pPr algn="ct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1921759"/>
                  </a:ext>
                </a:extLst>
              </a:tr>
              <a:tr h="646696">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15520665</a:t>
                      </a:r>
                    </a:p>
                  </a:txBody>
                  <a:tcPr/>
                </a:tc>
                <a:tc>
                  <a:txBody>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5257171"/>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15520571</a:t>
                      </a:r>
                    </a:p>
                  </a:txBody>
                  <a:tcPr/>
                </a:tc>
                <a:tc>
                  <a:txBody>
                    <a:bodyPr/>
                    <a:lstStyle/>
                    <a:p>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04522"/>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15520934</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09711"/>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Bàng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15520032</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60499"/>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15520825</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4212437"/>
                  </a:ext>
                </a:extLst>
              </a:tr>
              <a:tr h="64669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2224205274"/>
                  </a:ext>
                </a:extLst>
              </a:tr>
            </a:tbl>
          </a:graphicData>
        </a:graphic>
      </p:graphicFrame>
    </p:spTree>
    <p:extLst>
      <p:ext uri="{BB962C8B-B14F-4D97-AF65-F5344CB8AC3E}">
        <p14:creationId xmlns:p14="http://schemas.microsoft.com/office/powerpoint/2010/main" val="208626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EI (Low, Average, High)</a:t>
            </a:r>
          </a:p>
        </p:txBody>
      </p:sp>
      <p:pic>
        <p:nvPicPr>
          <p:cNvPr id="8" name="Picture 7">
            <a:extLst>
              <a:ext uri="{FF2B5EF4-FFF2-40B4-BE49-F238E27FC236}">
                <a16:creationId xmlns:a16="http://schemas.microsoft.com/office/drawing/2014/main" id="{09C31C67-1BB8-4F1C-8F37-F9A9F5E3A4ED}"/>
              </a:ext>
            </a:extLst>
          </p:cNvPr>
          <p:cNvPicPr>
            <a:picLocks noChangeAspect="1"/>
          </p:cNvPicPr>
          <p:nvPr/>
        </p:nvPicPr>
        <p:blipFill>
          <a:blip r:embed="rId3"/>
          <a:stretch>
            <a:fillRect/>
          </a:stretch>
        </p:blipFill>
        <p:spPr>
          <a:xfrm>
            <a:off x="871536" y="3474360"/>
            <a:ext cx="10448925" cy="1854274"/>
          </a:xfrm>
          <a:prstGeom prst="rect">
            <a:avLst/>
          </a:prstGeom>
        </p:spPr>
      </p:pic>
    </p:spTree>
    <p:extLst>
      <p:ext uri="{BB962C8B-B14F-4D97-AF65-F5344CB8AC3E}">
        <p14:creationId xmlns:p14="http://schemas.microsoft.com/office/powerpoint/2010/main" val="11555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7096259" y="2815320"/>
            <a:ext cx="4187000" cy="3558047"/>
          </a:xfrm>
        </p:spPr>
        <p:txBody>
          <a:bodyPr>
            <a:normAutofit fontScale="92500" lnSpcReduction="20000"/>
          </a:bodyPr>
          <a:lstStyle/>
          <a:p>
            <a:r>
              <a:rPr lang="en-US" dirty="0" err="1"/>
              <a:t>Là</a:t>
            </a:r>
            <a:r>
              <a:rPr lang="en-US" dirty="0"/>
              <a:t> </a:t>
            </a:r>
            <a:r>
              <a:rPr lang="en-US" dirty="0" err="1"/>
              <a:t>tiến</a:t>
            </a:r>
            <a:r>
              <a:rPr lang="en-US" dirty="0"/>
              <a:t> </a:t>
            </a:r>
            <a:r>
              <a:rPr lang="en-US" dirty="0" err="1"/>
              <a:t>trình</a:t>
            </a:r>
            <a:r>
              <a:rPr lang="en-US" dirty="0"/>
              <a:t> </a:t>
            </a:r>
            <a:r>
              <a:rPr lang="en-US" dirty="0" err="1"/>
              <a:t>căn</a:t>
            </a:r>
            <a:r>
              <a:rPr lang="en-US" dirty="0"/>
              <a:t> </a:t>
            </a:r>
            <a:r>
              <a:rPr lang="en-US" dirty="0" err="1"/>
              <a:t>bản</a:t>
            </a:r>
            <a:r>
              <a:rPr lang="en-US" dirty="0"/>
              <a:t> </a:t>
            </a:r>
            <a:r>
              <a:rPr lang="en-US" dirty="0" err="1"/>
              <a:t>mà</a:t>
            </a:r>
            <a:r>
              <a:rPr lang="en-US" dirty="0"/>
              <a:t> </a:t>
            </a:r>
            <a:r>
              <a:rPr lang="en-US" dirty="0" err="1"/>
              <a:t>chiều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đi</a:t>
            </a:r>
            <a:r>
              <a:rPr lang="en-US" dirty="0"/>
              <a:t> </a:t>
            </a:r>
            <a:r>
              <a:rPr lang="en-US" dirty="0" err="1"/>
              <a:t>từ</a:t>
            </a:r>
            <a:r>
              <a:rPr lang="en-US" dirty="0"/>
              <a:t> </a:t>
            </a:r>
            <a:r>
              <a:rPr lang="en-US" dirty="0" err="1"/>
              <a:t>trong</a:t>
            </a:r>
            <a:r>
              <a:rPr lang="en-US" dirty="0"/>
              <a:t> boundary </a:t>
            </a:r>
            <a:r>
              <a:rPr lang="en-US" dirty="0" err="1"/>
              <a:t>ra</a:t>
            </a:r>
            <a:r>
              <a:rPr lang="en-US" dirty="0"/>
              <a:t> </a:t>
            </a:r>
            <a:r>
              <a:rPr lang="en-US" dirty="0" err="1"/>
              <a:t>ngoài</a:t>
            </a:r>
            <a:r>
              <a:rPr lang="en-US" dirty="0"/>
              <a:t> (</a:t>
            </a:r>
            <a:r>
              <a:rPr lang="en-US" dirty="0" err="1"/>
              <a:t>th</a:t>
            </a:r>
            <a:r>
              <a:rPr lang="vi-VN" dirty="0"/>
              <a:t>ư</a:t>
            </a:r>
            <a:r>
              <a:rPr lang="en-US" dirty="0" err="1"/>
              <a:t>ờng</a:t>
            </a:r>
            <a:r>
              <a:rPr lang="en-US" dirty="0"/>
              <a:t> </a:t>
            </a:r>
            <a:r>
              <a:rPr lang="en-US" dirty="0" err="1"/>
              <a:t>là</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lấy</a:t>
            </a:r>
            <a:r>
              <a:rPr lang="en-US" dirty="0"/>
              <a:t> </a:t>
            </a:r>
            <a:r>
              <a:rPr lang="en-US" dirty="0" err="1"/>
              <a:t>từ</a:t>
            </a:r>
            <a:r>
              <a:rPr lang="en-US" dirty="0"/>
              <a:t> ILF </a:t>
            </a:r>
            <a:r>
              <a:rPr lang="en-US" dirty="0" err="1"/>
              <a:t>hoặc</a:t>
            </a:r>
            <a:r>
              <a:rPr lang="en-US" dirty="0"/>
              <a:t> EIF, </a:t>
            </a:r>
            <a:r>
              <a:rPr lang="en-US" dirty="0" err="1"/>
              <a:t>hoặc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phép</a:t>
            </a:r>
            <a:r>
              <a:rPr lang="en-US" dirty="0"/>
              <a:t> </a:t>
            </a:r>
            <a:r>
              <a:rPr lang="en-US" dirty="0" err="1"/>
              <a:t>toán</a:t>
            </a:r>
            <a:r>
              <a:rPr lang="en-US" dirty="0"/>
              <a:t>)</a:t>
            </a:r>
          </a:p>
          <a:p>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lấy</a:t>
            </a:r>
            <a:r>
              <a:rPr lang="en-US" dirty="0"/>
              <a:t> </a:t>
            </a:r>
            <a:r>
              <a:rPr lang="en-US" dirty="0" err="1"/>
              <a:t>từ</a:t>
            </a:r>
            <a:r>
              <a:rPr lang="en-US" dirty="0"/>
              <a:t> 1 hay </a:t>
            </a:r>
            <a:r>
              <a:rPr lang="en-US" dirty="0" err="1"/>
              <a:t>nhiều</a:t>
            </a:r>
            <a:r>
              <a:rPr lang="en-US" dirty="0"/>
              <a:t> ILF </a:t>
            </a:r>
            <a:r>
              <a:rPr lang="en-US" dirty="0" err="1"/>
              <a:t>và</a:t>
            </a:r>
            <a:r>
              <a:rPr lang="en-US" dirty="0"/>
              <a:t> EIF</a:t>
            </a:r>
          </a:p>
          <a:p>
            <a:r>
              <a:rPr lang="vi-VN" dirty="0"/>
              <a:t>Thông thường các EO là bảng báo cáo (reports), các thông báo hay dữ liệu gửi tới các ứng dụng khác</a:t>
            </a:r>
            <a:r>
              <a:rPr lang="en-US" dirty="0"/>
              <a:t>.</a:t>
            </a:r>
          </a:p>
          <a:p>
            <a:endParaRPr lang="en-US" dirty="0"/>
          </a:p>
        </p:txBody>
      </p:sp>
      <p:pic>
        <p:nvPicPr>
          <p:cNvPr id="9" name="Content Placeholder 4">
            <a:extLst>
              <a:ext uri="{FF2B5EF4-FFF2-40B4-BE49-F238E27FC236}">
                <a16:creationId xmlns:a16="http://schemas.microsoft.com/office/drawing/2014/main" id="{EC673351-FA93-4CC0-9C15-49799BE8F87A}"/>
              </a:ext>
            </a:extLst>
          </p:cNvPr>
          <p:cNvPicPr>
            <a:picLocks noChangeAspect="1"/>
          </p:cNvPicPr>
          <p:nvPr/>
        </p:nvPicPr>
        <p:blipFill rotWithShape="1">
          <a:blip r:embed="rId3"/>
          <a:srcRect r="6636" b="2"/>
          <a:stretch/>
        </p:blipFill>
        <p:spPr>
          <a:xfrm>
            <a:off x="908741" y="2642610"/>
            <a:ext cx="5278777" cy="3858780"/>
          </a:xfrm>
          <a:prstGeom prst="rect">
            <a:avLst/>
          </a:prstGeom>
        </p:spPr>
      </p:pic>
    </p:spTree>
    <p:extLst>
      <p:ext uri="{BB962C8B-B14F-4D97-AF65-F5344CB8AC3E}">
        <p14:creationId xmlns:p14="http://schemas.microsoft.com/office/powerpoint/2010/main" val="94989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291397" y="2714713"/>
            <a:ext cx="9609204" cy="3714573"/>
          </a:xfrm>
        </p:spPr>
        <p:txBody>
          <a:bodyPr>
            <a:normAutofit fontScale="77500" lnSpcReduction="20000"/>
          </a:bodyPr>
          <a:lstStyle/>
          <a:p>
            <a:r>
              <a:rPr lang="vi-VN" dirty="0"/>
              <a:t>Hoàn toàn tương tự như cách xác định FP cho EI. </a:t>
            </a:r>
            <a:endParaRPr lang="en-US" dirty="0"/>
          </a:p>
          <a:p>
            <a:pPr lvl="0"/>
            <a:r>
              <a:rPr lang="vi-VN" dirty="0"/>
              <a:t>Xác định các EO có trong dự án.</a:t>
            </a:r>
            <a:endParaRPr lang="en-US" dirty="0"/>
          </a:p>
          <a:p>
            <a:pPr lvl="0"/>
            <a:r>
              <a:rPr lang="vi-VN" dirty="0"/>
              <a:t>Tính FTRs và DETs cho mỗi EI để suy ra độ phức tạp và số lượng FPs tương ứng. Trong đó số lượng DET được xác định như sau: </a:t>
            </a:r>
            <a:endParaRPr lang="en-US" dirty="0"/>
          </a:p>
          <a:p>
            <a:pPr lvl="0"/>
            <a:r>
              <a:rPr lang="vi-VN" dirty="0"/>
              <a:t>Mỗi cột dữ liệu đọc được từ ILF, EIF được tính là 1 DET.</a:t>
            </a:r>
            <a:endParaRPr lang="en-US" dirty="0"/>
          </a:p>
          <a:p>
            <a:pPr lvl="0"/>
            <a:r>
              <a:rPr lang="vi-VN" dirty="0"/>
              <a:t>Mỗi dữ liệu phát sinh (derived data) được tính là 1 DET.</a:t>
            </a:r>
            <a:endParaRPr lang="en-US" dirty="0"/>
          </a:p>
          <a:p>
            <a:pPr lvl="0"/>
            <a:r>
              <a:rPr lang="vi-VN" dirty="0"/>
              <a:t>Các error message được tính là 1 DET.</a:t>
            </a:r>
            <a:endParaRPr lang="en-US" dirty="0"/>
          </a:p>
          <a:p>
            <a:pPr lvl="0"/>
            <a:r>
              <a:rPr lang="vi-VN" dirty="0"/>
              <a:t>Các Confirm message được tính là 1 DET</a:t>
            </a:r>
            <a:endParaRPr lang="en-US" dirty="0"/>
          </a:p>
          <a:p>
            <a:pPr lvl="0"/>
            <a:r>
              <a:rPr lang="vi-VN" dirty="0"/>
              <a:t>KHÔNG TÍNH tiêu đề (heading) của cột, ngày tháng ngày lập báo cáo. Chỉ tính ngày tháng là một DET nếu nó là dữ liệu có ý nghĩa trong kinh doanh (như lập hóa đơn, ngày đăng ký…</a:t>
            </a:r>
            <a:endParaRPr lang="en-US" dirty="0"/>
          </a:p>
          <a:p>
            <a:endParaRPr lang="en-US" dirty="0"/>
          </a:p>
        </p:txBody>
      </p:sp>
    </p:spTree>
    <p:extLst>
      <p:ext uri="{BB962C8B-B14F-4D97-AF65-F5344CB8AC3E}">
        <p14:creationId xmlns:p14="http://schemas.microsoft.com/office/powerpoint/2010/main" val="412130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EO (Low, Average, High)</a:t>
            </a:r>
          </a:p>
        </p:txBody>
      </p:sp>
      <p:pic>
        <p:nvPicPr>
          <p:cNvPr id="9" name="Content Placeholder 3">
            <a:extLst>
              <a:ext uri="{FF2B5EF4-FFF2-40B4-BE49-F238E27FC236}">
                <a16:creationId xmlns:a16="http://schemas.microsoft.com/office/drawing/2014/main" id="{012BF284-E026-4BD6-B023-AF7ACDFD433C}"/>
              </a:ext>
            </a:extLst>
          </p:cNvPr>
          <p:cNvPicPr>
            <a:picLocks noChangeAspect="1"/>
          </p:cNvPicPr>
          <p:nvPr/>
        </p:nvPicPr>
        <p:blipFill>
          <a:blip r:embed="rId3"/>
          <a:stretch>
            <a:fillRect/>
          </a:stretch>
        </p:blipFill>
        <p:spPr>
          <a:xfrm>
            <a:off x="1266389" y="4121001"/>
            <a:ext cx="9601200" cy="1715437"/>
          </a:xfrm>
          <a:prstGeom prst="rect">
            <a:avLst/>
          </a:prstGeom>
        </p:spPr>
      </p:pic>
    </p:spTree>
    <p:extLst>
      <p:ext uri="{BB962C8B-B14F-4D97-AF65-F5344CB8AC3E}">
        <p14:creationId xmlns:p14="http://schemas.microsoft.com/office/powerpoint/2010/main" val="388947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pic>
        <p:nvPicPr>
          <p:cNvPr id="10" name="Content Placeholder 3">
            <a:extLst>
              <a:ext uri="{FF2B5EF4-FFF2-40B4-BE49-F238E27FC236}">
                <a16:creationId xmlns:a16="http://schemas.microsoft.com/office/drawing/2014/main" id="{BC445526-72E5-43F1-91F0-28006665865A}"/>
              </a:ext>
            </a:extLst>
          </p:cNvPr>
          <p:cNvPicPr>
            <a:picLocks noGrp="1" noChangeAspect="1"/>
          </p:cNvPicPr>
          <p:nvPr>
            <p:ph idx="1"/>
          </p:nvPr>
        </p:nvPicPr>
        <p:blipFill>
          <a:blip r:embed="rId3"/>
          <a:stretch>
            <a:fillRect/>
          </a:stretch>
        </p:blipFill>
        <p:spPr>
          <a:xfrm>
            <a:off x="1494666" y="2823719"/>
            <a:ext cx="9202665" cy="3317875"/>
          </a:xfrm>
          <a:prstGeom prst="rect">
            <a:avLst/>
          </a:prstGeom>
        </p:spPr>
      </p:pic>
    </p:spTree>
    <p:extLst>
      <p:ext uri="{BB962C8B-B14F-4D97-AF65-F5344CB8AC3E}">
        <p14:creationId xmlns:p14="http://schemas.microsoft.com/office/powerpoint/2010/main" val="2238054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3318936"/>
          </a:xfrm>
        </p:spPr>
        <p:txBody>
          <a:bodyPr/>
          <a:lstStyle/>
          <a:p>
            <a:r>
              <a:rPr lang="en-US" dirty="0" err="1"/>
              <a:t>Gồm</a:t>
            </a:r>
            <a:r>
              <a:rPr lang="en-US" dirty="0"/>
              <a:t> 2 </a:t>
            </a:r>
            <a:r>
              <a:rPr lang="en-US" dirty="0" err="1"/>
              <a:t>chiều</a:t>
            </a:r>
            <a:r>
              <a:rPr lang="en-US" dirty="0"/>
              <a:t> Input </a:t>
            </a:r>
            <a:r>
              <a:rPr lang="en-US" dirty="0" err="1"/>
              <a:t>và</a:t>
            </a:r>
            <a:r>
              <a:rPr lang="en-US" dirty="0"/>
              <a:t> Output. </a:t>
            </a:r>
            <a:r>
              <a:rPr lang="en-US" dirty="0" err="1"/>
              <a:t>Trong</a:t>
            </a:r>
            <a:r>
              <a:rPr lang="en-US" dirty="0"/>
              <a:t> </a:t>
            </a:r>
            <a:r>
              <a:rPr lang="en-US" dirty="0" err="1"/>
              <a:t>đó</a:t>
            </a:r>
            <a:r>
              <a:rPr lang="en-US" dirty="0"/>
              <a:t>:</a:t>
            </a:r>
          </a:p>
          <a:p>
            <a:pPr lvl="1">
              <a:buFont typeface="Wingdings" panose="05000000000000000000" pitchFamily="2" charset="2"/>
              <a:buChar char="Ø"/>
            </a:pPr>
            <a:r>
              <a:rPr lang="en-US" dirty="0"/>
              <a:t>Input </a:t>
            </a:r>
            <a:r>
              <a:rPr lang="en-US" dirty="0" err="1"/>
              <a:t>không</a:t>
            </a:r>
            <a:r>
              <a:rPr lang="en-US" dirty="0"/>
              <a:t> </a:t>
            </a:r>
            <a:r>
              <a:rPr lang="en-US" dirty="0" err="1"/>
              <a:t>cập</a:t>
            </a:r>
            <a:r>
              <a:rPr lang="en-US" dirty="0"/>
              <a:t> </a:t>
            </a:r>
            <a:r>
              <a:rPr lang="en-US" dirty="0" err="1"/>
              <a:t>nhật</a:t>
            </a:r>
            <a:r>
              <a:rPr lang="en-US" dirty="0"/>
              <a:t> </a:t>
            </a:r>
            <a:r>
              <a:rPr lang="en-US" dirty="0" err="1"/>
              <a:t>hoặc</a:t>
            </a:r>
            <a:r>
              <a:rPr lang="en-US" dirty="0"/>
              <a:t> </a:t>
            </a:r>
            <a:r>
              <a:rPr lang="en-US" dirty="0" err="1"/>
              <a:t>duy</a:t>
            </a:r>
            <a:r>
              <a:rPr lang="en-US" dirty="0"/>
              <a:t> </a:t>
            </a:r>
            <a:r>
              <a:rPr lang="en-US" dirty="0" err="1"/>
              <a:t>trì</a:t>
            </a:r>
            <a:r>
              <a:rPr lang="en-US" dirty="0"/>
              <a:t> </a:t>
            </a:r>
            <a:r>
              <a:rPr lang="en-US" dirty="0" err="1"/>
              <a:t>dữ</a:t>
            </a:r>
            <a:r>
              <a:rPr lang="en-US" dirty="0"/>
              <a:t> </a:t>
            </a:r>
            <a:r>
              <a:rPr lang="en-US" dirty="0" err="1"/>
              <a:t>liệu</a:t>
            </a:r>
            <a:endParaRPr lang="en-US" dirty="0"/>
          </a:p>
          <a:p>
            <a:pPr lvl="1">
              <a:buFont typeface="Wingdings" panose="05000000000000000000" pitchFamily="2" charset="2"/>
              <a:buChar char="Ø"/>
            </a:pPr>
            <a:r>
              <a:rPr lang="en-US" dirty="0"/>
              <a:t>Output </a:t>
            </a:r>
            <a:r>
              <a:rPr lang="en-US" dirty="0" err="1"/>
              <a:t>không</a:t>
            </a:r>
            <a:r>
              <a:rPr lang="en-US" dirty="0"/>
              <a:t> </a:t>
            </a:r>
            <a:r>
              <a:rPr lang="en-US" dirty="0" err="1"/>
              <a:t>chứa</a:t>
            </a:r>
            <a:r>
              <a:rPr lang="en-US" dirty="0"/>
              <a:t> </a:t>
            </a:r>
            <a:r>
              <a:rPr lang="en-US" dirty="0" err="1"/>
              <a:t>các</a:t>
            </a:r>
            <a:r>
              <a:rPr lang="en-US" dirty="0"/>
              <a:t> contain derived data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phát</a:t>
            </a:r>
            <a:r>
              <a:rPr lang="en-US" dirty="0"/>
              <a:t> </a:t>
            </a:r>
            <a:r>
              <a:rPr lang="en-US" dirty="0" err="1"/>
              <a:t>sinh</a:t>
            </a:r>
            <a:r>
              <a:rPr lang="en-US" dirty="0"/>
              <a:t> </a:t>
            </a:r>
            <a:r>
              <a:rPr lang="en-US" dirty="0" err="1"/>
              <a:t>từ</a:t>
            </a:r>
            <a:r>
              <a:rPr lang="en-US" dirty="0"/>
              <a:t> </a:t>
            </a:r>
            <a:r>
              <a:rPr lang="en-US" dirty="0" err="1"/>
              <a:t>các</a:t>
            </a:r>
            <a:r>
              <a:rPr lang="en-US" dirty="0"/>
              <a:t> </a:t>
            </a:r>
            <a:r>
              <a:rPr lang="en-US" dirty="0" err="1"/>
              <a:t>phép</a:t>
            </a:r>
            <a:r>
              <a:rPr lang="en-US" dirty="0"/>
              <a:t> </a:t>
            </a:r>
            <a:r>
              <a:rPr lang="en-US" dirty="0" err="1"/>
              <a:t>toán</a:t>
            </a:r>
            <a:r>
              <a:rPr lang="en-US" dirty="0"/>
              <a:t>)</a:t>
            </a:r>
          </a:p>
          <a:p>
            <a:endParaRPr lang="en-US" dirty="0"/>
          </a:p>
        </p:txBody>
      </p:sp>
    </p:spTree>
    <p:extLst>
      <p:ext uri="{BB962C8B-B14F-4D97-AF65-F5344CB8AC3E}">
        <p14:creationId xmlns:p14="http://schemas.microsoft.com/office/powerpoint/2010/main" val="257684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1337735"/>
          </a:xfrm>
        </p:spPr>
        <p:txBody>
          <a:bodyPr/>
          <a:lstStyle/>
          <a:p>
            <a:r>
              <a:rPr lang="en-US" dirty="0"/>
              <a:t>Chia </a:t>
            </a:r>
            <a:r>
              <a:rPr lang="en-US" dirty="0" err="1"/>
              <a:t>tỉ</a:t>
            </a:r>
            <a:r>
              <a:rPr lang="en-US" dirty="0"/>
              <a:t> </a:t>
            </a:r>
            <a:r>
              <a:rPr lang="en-US" dirty="0" err="1"/>
              <a:t>lệ</a:t>
            </a:r>
            <a:r>
              <a:rPr lang="en-US" dirty="0"/>
              <a:t> (</a:t>
            </a:r>
            <a:r>
              <a:rPr lang="en-US" b="1" dirty="0"/>
              <a:t>Rating</a:t>
            </a:r>
            <a:r>
              <a:rPr lang="en-US" dirty="0"/>
              <a:t>) </a:t>
            </a:r>
            <a:r>
              <a:rPr lang="en-US" dirty="0" err="1"/>
              <a:t>và</a:t>
            </a:r>
            <a:r>
              <a:rPr lang="en-US" dirty="0"/>
              <a:t> chia </a:t>
            </a:r>
            <a:r>
              <a:rPr lang="en-US" dirty="0" err="1"/>
              <a:t>điểm</a:t>
            </a:r>
            <a:r>
              <a:rPr lang="en-US" dirty="0"/>
              <a:t> (</a:t>
            </a:r>
            <a:r>
              <a:rPr lang="en-US" b="1" dirty="0"/>
              <a:t>Scored</a:t>
            </a:r>
            <a:r>
              <a:rPr lang="en-US" dirty="0"/>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EI</a:t>
            </a:r>
            <a:r>
              <a:rPr lang="en-US" dirty="0"/>
              <a:t> </a:t>
            </a:r>
            <a:r>
              <a:rPr lang="en-US" dirty="0" err="1"/>
              <a:t>và</a:t>
            </a:r>
            <a:r>
              <a:rPr lang="en-US" dirty="0"/>
              <a:t> </a:t>
            </a:r>
            <a:r>
              <a:rPr lang="en-US" b="1" dirty="0"/>
              <a:t>EO</a:t>
            </a:r>
            <a:r>
              <a:rPr lang="en-US" dirty="0"/>
              <a:t>)</a:t>
            </a:r>
          </a:p>
          <a:p>
            <a:pPr lvl="1">
              <a:buFont typeface="Wingdings" panose="05000000000000000000" pitchFamily="2" charset="2"/>
              <a:buChar char="Ø"/>
            </a:pPr>
            <a:r>
              <a:rPr lang="en-US" dirty="0" err="1"/>
              <a:t>Tỉ</a:t>
            </a:r>
            <a:r>
              <a:rPr lang="en-US" dirty="0"/>
              <a:t> </a:t>
            </a:r>
            <a:r>
              <a:rPr lang="en-US" dirty="0" err="1"/>
              <a:t>lệ</a:t>
            </a:r>
            <a:r>
              <a:rPr lang="en-US" dirty="0"/>
              <a:t> </a:t>
            </a:r>
            <a:r>
              <a:rPr lang="en-US" dirty="0" err="1"/>
              <a:t>lấy</a:t>
            </a:r>
            <a:r>
              <a:rPr lang="en-US" dirty="0"/>
              <a:t> </a:t>
            </a:r>
            <a:r>
              <a:rPr lang="en-US" dirty="0" err="1"/>
              <a:t>từ</a:t>
            </a:r>
            <a:r>
              <a:rPr lang="en-US" dirty="0"/>
              <a:t> </a:t>
            </a:r>
            <a:r>
              <a:rPr lang="en-US" b="1" dirty="0"/>
              <a:t>EO</a:t>
            </a:r>
            <a:r>
              <a:rPr lang="en-US" dirty="0"/>
              <a:t>, </a:t>
            </a:r>
            <a:r>
              <a:rPr lang="en-US" dirty="0" err="1"/>
              <a:t>điểm</a:t>
            </a:r>
            <a:r>
              <a:rPr lang="en-US" dirty="0"/>
              <a:t> </a:t>
            </a:r>
            <a:r>
              <a:rPr lang="en-US" dirty="0" err="1"/>
              <a:t>lấy</a:t>
            </a:r>
            <a:r>
              <a:rPr lang="en-US" dirty="0"/>
              <a:t> </a:t>
            </a:r>
            <a:r>
              <a:rPr lang="en-US" dirty="0" err="1"/>
              <a:t>từ</a:t>
            </a:r>
            <a:r>
              <a:rPr lang="en-US" dirty="0"/>
              <a:t> </a:t>
            </a:r>
            <a:r>
              <a:rPr lang="en-US" b="1" dirty="0"/>
              <a:t>EI</a:t>
            </a:r>
            <a:r>
              <a:rPr lang="en-US" dirty="0"/>
              <a:t>.</a:t>
            </a:r>
          </a:p>
          <a:p>
            <a:pPr marL="457200" lvl="1" indent="0">
              <a:buNone/>
            </a:pPr>
            <a:endParaRPr lang="en-US" dirty="0"/>
          </a:p>
          <a:p>
            <a:endParaRPr lang="en-US" dirty="0"/>
          </a:p>
          <a:p>
            <a:endParaRPr lang="en-US" dirty="0"/>
          </a:p>
        </p:txBody>
      </p:sp>
      <p:pic>
        <p:nvPicPr>
          <p:cNvPr id="8" name="Picture 7">
            <a:extLst>
              <a:ext uri="{FF2B5EF4-FFF2-40B4-BE49-F238E27FC236}">
                <a16:creationId xmlns:a16="http://schemas.microsoft.com/office/drawing/2014/main" id="{A50308AB-66FE-4D94-809D-67F60BFDBF00}"/>
              </a:ext>
            </a:extLst>
          </p:cNvPr>
          <p:cNvPicPr>
            <a:picLocks noChangeAspect="1"/>
          </p:cNvPicPr>
          <p:nvPr/>
        </p:nvPicPr>
        <p:blipFill>
          <a:blip r:embed="rId3"/>
          <a:stretch>
            <a:fillRect/>
          </a:stretch>
        </p:blipFill>
        <p:spPr>
          <a:xfrm>
            <a:off x="948178" y="4572000"/>
            <a:ext cx="10439400" cy="1876425"/>
          </a:xfrm>
          <a:prstGeom prst="rect">
            <a:avLst/>
          </a:prstGeom>
        </p:spPr>
      </p:pic>
    </p:spTree>
    <p:extLst>
      <p:ext uri="{BB962C8B-B14F-4D97-AF65-F5344CB8AC3E}">
        <p14:creationId xmlns:p14="http://schemas.microsoft.com/office/powerpoint/2010/main" val="27929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804420" y="2799587"/>
            <a:ext cx="3522881" cy="935286"/>
          </a:xfrm>
        </p:spPr>
        <p:txBody>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endParaRPr lang="en-US" dirty="0"/>
          </a:p>
        </p:txBody>
      </p:sp>
      <p:pic>
        <p:nvPicPr>
          <p:cNvPr id="9" name="Picture 8">
            <a:extLst>
              <a:ext uri="{FF2B5EF4-FFF2-40B4-BE49-F238E27FC236}">
                <a16:creationId xmlns:a16="http://schemas.microsoft.com/office/drawing/2014/main" id="{796B1C81-D55B-4FE8-BA7F-46377743EBB6}"/>
              </a:ext>
            </a:extLst>
          </p:cNvPr>
          <p:cNvPicPr>
            <a:picLocks noChangeAspect="1"/>
          </p:cNvPicPr>
          <p:nvPr/>
        </p:nvPicPr>
        <p:blipFill>
          <a:blip r:embed="rId3"/>
          <a:stretch>
            <a:fillRect/>
          </a:stretch>
        </p:blipFill>
        <p:spPr>
          <a:xfrm>
            <a:off x="1861623" y="3429000"/>
            <a:ext cx="8468751" cy="3196883"/>
          </a:xfrm>
          <a:prstGeom prst="rect">
            <a:avLst/>
          </a:prstGeom>
        </p:spPr>
      </p:pic>
    </p:spTree>
    <p:extLst>
      <p:ext uri="{BB962C8B-B14F-4D97-AF65-F5344CB8AC3E}">
        <p14:creationId xmlns:p14="http://schemas.microsoft.com/office/powerpoint/2010/main" val="2070157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67425" y="2448899"/>
            <a:ext cx="11539943" cy="4299631"/>
          </a:xfrm>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r>
              <a:rPr lang="en-US" dirty="0"/>
              <a:t> Input Side</a:t>
            </a:r>
            <a:br>
              <a:rPr lang="en-US" dirty="0"/>
            </a:br>
            <a:r>
              <a:rPr lang="en-US" dirty="0"/>
              <a:t> 	Click of a the mouse</a:t>
            </a:r>
            <a:br>
              <a:rPr lang="en-US" dirty="0"/>
            </a:br>
            <a:r>
              <a:rPr lang="en-US" dirty="0"/>
              <a:t> 	Search values</a:t>
            </a:r>
            <a:br>
              <a:rPr lang="en-US" dirty="0"/>
            </a:br>
            <a:r>
              <a:rPr lang="en-US" dirty="0"/>
              <a:t> 	Action keys (command buttons)</a:t>
            </a:r>
            <a:br>
              <a:rPr lang="en-US" dirty="0"/>
            </a:br>
            <a:r>
              <a:rPr lang="en-US" dirty="0"/>
              <a:t> 	Error Messages</a:t>
            </a:r>
            <a:br>
              <a:rPr lang="en-US" dirty="0"/>
            </a:br>
            <a:r>
              <a:rPr lang="en-US" dirty="0"/>
              <a:t> 	Confirmation Messages (searching)</a:t>
            </a:r>
            <a:br>
              <a:rPr lang="en-US" dirty="0"/>
            </a:br>
            <a:r>
              <a:rPr lang="en-US" dirty="0"/>
              <a:t> 	Clicking on the an action key</a:t>
            </a:r>
            <a:br>
              <a:rPr lang="en-US" dirty="0"/>
            </a:br>
            <a:r>
              <a:rPr lang="en-US" dirty="0"/>
              <a:t> 	Scrolling</a:t>
            </a:r>
            <a:br>
              <a:rPr lang="en-US" dirty="0"/>
            </a:br>
            <a:r>
              <a:rPr lang="en-US" dirty="0"/>
              <a:t> 	Recursive fields are counted only once.</a:t>
            </a:r>
          </a:p>
          <a:p>
            <a:pPr lvl="1"/>
            <a:r>
              <a:rPr lang="en-US" dirty="0"/>
              <a:t>Outside</a:t>
            </a:r>
            <a:br>
              <a:rPr lang="en-US" dirty="0"/>
            </a:br>
            <a:r>
              <a:rPr lang="en-US" dirty="0"/>
              <a:t> 	Values read from an internal logical file or external interface file</a:t>
            </a:r>
            <a:br>
              <a:rPr lang="en-US" dirty="0"/>
            </a:br>
            <a:r>
              <a:rPr lang="en-US" dirty="0"/>
              <a:t>	Color or Font changes on the screen</a:t>
            </a:r>
            <a:br>
              <a:rPr lang="en-US" dirty="0"/>
            </a:br>
            <a:r>
              <a:rPr lang="en-US" dirty="0"/>
              <a:t> 	Error Messages</a:t>
            </a:r>
            <a:br>
              <a:rPr lang="en-US" dirty="0"/>
            </a:br>
            <a:r>
              <a:rPr lang="en-US" dirty="0"/>
              <a:t> 	Confirmation Messages</a:t>
            </a:r>
            <a:br>
              <a:rPr lang="en-US" dirty="0"/>
            </a:br>
            <a:r>
              <a:rPr lang="en-US" dirty="0"/>
              <a:t> 	Recursive fields are counted only once</a:t>
            </a:r>
          </a:p>
        </p:txBody>
      </p:sp>
    </p:spTree>
    <p:extLst>
      <p:ext uri="{BB962C8B-B14F-4D97-AF65-F5344CB8AC3E}">
        <p14:creationId xmlns:p14="http://schemas.microsoft.com/office/powerpoint/2010/main" val="33512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491801" y="3429000"/>
            <a:ext cx="9208395" cy="1659700"/>
          </a:xfrm>
        </p:spPr>
        <p:txBody>
          <a:bodyPr>
            <a:normAutofit/>
          </a:bodyPr>
          <a:lstStyle/>
          <a:p>
            <a:r>
              <a:rPr lang="en-US" dirty="0" err="1"/>
              <a:t>Là</a:t>
            </a:r>
            <a:r>
              <a:rPr lang="en-US" dirty="0"/>
              <a:t> </a:t>
            </a:r>
            <a:r>
              <a:rPr lang="en-US" dirty="0" err="1"/>
              <a:t>một</a:t>
            </a:r>
            <a:r>
              <a:rPr lang="en-US" dirty="0"/>
              <a:t> </a:t>
            </a:r>
            <a:r>
              <a:rPr lang="en-US" dirty="0" err="1"/>
              <a:t>nhóm</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thống</a:t>
            </a:r>
            <a:r>
              <a:rPr lang="en-US" dirty="0"/>
              <a:t> (inside </a:t>
            </a:r>
            <a:r>
              <a:rPr lang="en-US" dirty="0" err="1"/>
              <a:t>boudary</a:t>
            </a:r>
            <a:r>
              <a:rPr lang="en-US" dirty="0"/>
              <a:t>), </a:t>
            </a:r>
            <a:r>
              <a:rPr lang="en-US" dirty="0" err="1"/>
              <a:t>nó</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bảng</a:t>
            </a:r>
            <a:r>
              <a:rPr lang="en-US" dirty="0"/>
              <a:t> </a:t>
            </a:r>
            <a:r>
              <a:rPr lang="en-US" dirty="0" err="1"/>
              <a:t>chứa</a:t>
            </a:r>
            <a:r>
              <a:rPr lang="en-US" dirty="0"/>
              <a:t> </a:t>
            </a:r>
            <a:r>
              <a:rPr lang="en-US" dirty="0" err="1"/>
              <a:t>trong</a:t>
            </a:r>
            <a:r>
              <a:rPr lang="en-US" dirty="0"/>
              <a:t> file.</a:t>
            </a:r>
          </a:p>
          <a:p>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1 EQ hay EO </a:t>
            </a:r>
            <a:r>
              <a:rPr lang="en-US" dirty="0" err="1"/>
              <a:t>truy</a:t>
            </a:r>
            <a:r>
              <a:rPr lang="en-US" dirty="0"/>
              <a:t> </a:t>
            </a:r>
            <a:r>
              <a:rPr lang="en-US" dirty="0" err="1"/>
              <a:t>xuất</a:t>
            </a:r>
            <a:r>
              <a:rPr lang="en-US" dirty="0"/>
              <a:t> </a:t>
            </a:r>
            <a:r>
              <a:rPr lang="en-US" dirty="0" err="1"/>
              <a:t>tới</a:t>
            </a:r>
            <a:r>
              <a:rPr lang="en-US" dirty="0"/>
              <a:t> </a:t>
            </a:r>
            <a:r>
              <a:rPr lang="en-US" dirty="0" err="1"/>
              <a:t>nó</a:t>
            </a:r>
            <a:r>
              <a:rPr lang="en-US" dirty="0"/>
              <a:t>. </a:t>
            </a:r>
            <a:r>
              <a:rPr lang="en-US" dirty="0" err="1"/>
              <a:t>Và</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bởi</a:t>
            </a:r>
            <a:r>
              <a:rPr lang="en-US" dirty="0"/>
              <a:t> EI.</a:t>
            </a:r>
          </a:p>
          <a:p>
            <a:endParaRPr lang="en-US" dirty="0"/>
          </a:p>
        </p:txBody>
      </p:sp>
    </p:spTree>
    <p:extLst>
      <p:ext uri="{BB962C8B-B14F-4D97-AF65-F5344CB8AC3E}">
        <p14:creationId xmlns:p14="http://schemas.microsoft.com/office/powerpoint/2010/main" val="38956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007456"/>
            <a:ext cx="9208395" cy="1220273"/>
          </a:xfrm>
        </p:spPr>
        <p:txBody>
          <a:bodyPr>
            <a:normAutofit/>
          </a:bodyPr>
          <a:lstStyle/>
          <a:p>
            <a:r>
              <a:rPr lang="en-US" dirty="0" err="1"/>
              <a:t>Xác</a:t>
            </a:r>
            <a:r>
              <a:rPr lang="en-US" dirty="0"/>
              <a:t> </a:t>
            </a:r>
            <a:r>
              <a:rPr lang="en-US" dirty="0" err="1"/>
              <a:t>định</a:t>
            </a:r>
            <a:r>
              <a:rPr lang="en-US" dirty="0"/>
              <a:t> RETs (</a:t>
            </a:r>
            <a:r>
              <a:rPr lang="en-US" dirty="0" err="1"/>
              <a:t>Các</a:t>
            </a:r>
            <a:r>
              <a:rPr lang="en-US" dirty="0"/>
              <a:t> subset of ILFs </a:t>
            </a:r>
            <a:r>
              <a:rPr lang="en-US" dirty="0" err="1"/>
              <a:t>hình</a:t>
            </a:r>
            <a:r>
              <a:rPr lang="en-US" dirty="0"/>
              <a:t> </a:t>
            </a:r>
            <a:r>
              <a:rPr lang="en-US" dirty="0" err="1"/>
              <a:t>thành</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p>
          <a:p>
            <a:r>
              <a:rPr lang="en-US" dirty="0" err="1"/>
              <a:t>Xác</a:t>
            </a:r>
            <a:r>
              <a:rPr lang="en-US" dirty="0"/>
              <a:t> </a:t>
            </a:r>
            <a:r>
              <a:rPr lang="en-US" dirty="0" err="1"/>
              <a:t>định</a:t>
            </a:r>
            <a:r>
              <a:rPr lang="en-US" dirty="0"/>
              <a:t> DETs: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a:t>
            </a:r>
          </a:p>
          <a:p>
            <a:endParaRPr lang="en-US" dirty="0"/>
          </a:p>
        </p:txBody>
      </p:sp>
      <p:pic>
        <p:nvPicPr>
          <p:cNvPr id="8" name="Picture 7">
            <a:extLst>
              <a:ext uri="{FF2B5EF4-FFF2-40B4-BE49-F238E27FC236}">
                <a16:creationId xmlns:a16="http://schemas.microsoft.com/office/drawing/2014/main" id="{F3ED6318-8CFC-4AFB-9D38-5CF1815AE9BF}"/>
              </a:ext>
            </a:extLst>
          </p:cNvPr>
          <p:cNvPicPr>
            <a:picLocks noChangeAspect="1"/>
          </p:cNvPicPr>
          <p:nvPr/>
        </p:nvPicPr>
        <p:blipFill>
          <a:blip r:embed="rId3"/>
          <a:stretch>
            <a:fillRect/>
          </a:stretch>
        </p:blipFill>
        <p:spPr>
          <a:xfrm>
            <a:off x="866774" y="4437964"/>
            <a:ext cx="10458450" cy="2209800"/>
          </a:xfrm>
          <a:prstGeom prst="rect">
            <a:avLst/>
          </a:prstGeom>
        </p:spPr>
      </p:pic>
    </p:spTree>
    <p:extLst>
      <p:ext uri="{BB962C8B-B14F-4D97-AF65-F5344CB8AC3E}">
        <p14:creationId xmlns:p14="http://schemas.microsoft.com/office/powerpoint/2010/main" val="2124844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429000"/>
            <a:ext cx="10736831" cy="2211946"/>
          </a:xfrm>
        </p:spPr>
        <p:txBody>
          <a:bodyPr>
            <a:normAutofit/>
          </a:bodyPr>
          <a:lstStyle/>
          <a:p>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ILF, </a:t>
            </a:r>
            <a:r>
              <a:rPr lang="en-US" dirty="0" err="1"/>
              <a:t>tuy</a:t>
            </a:r>
            <a:r>
              <a:rPr lang="en-US" dirty="0"/>
              <a:t> </a:t>
            </a:r>
            <a:r>
              <a:rPr lang="en-US" dirty="0" err="1"/>
              <a:t>nhiên</a:t>
            </a:r>
            <a:r>
              <a:rPr lang="en-US" dirty="0"/>
              <a:t> EIF </a:t>
            </a:r>
            <a:r>
              <a:rPr lang="en-US" dirty="0" err="1"/>
              <a:t>là</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boundary.</a:t>
            </a:r>
          </a:p>
          <a:p>
            <a:r>
              <a:rPr lang="en-US" dirty="0"/>
              <a:t>M</a:t>
            </a:r>
            <a:r>
              <a:rPr lang="vi-VN" dirty="0"/>
              <a:t>ột EIF này có thể là một ILF của một ứng dụng khác. </a:t>
            </a:r>
            <a:endParaRPr lang="en-US" dirty="0"/>
          </a:p>
          <a:p>
            <a:r>
              <a:rPr lang="vi-VN" dirty="0"/>
              <a:t>Thông thường EIF được cung cấp thông qua các services. Chẳng hạn như các services chứng khoán, bảng ngoại tệ, thời tiết…</a:t>
            </a:r>
            <a:endParaRPr lang="en-US" dirty="0"/>
          </a:p>
        </p:txBody>
      </p:sp>
    </p:spTree>
    <p:extLst>
      <p:ext uri="{BB962C8B-B14F-4D97-AF65-F5344CB8AC3E}">
        <p14:creationId xmlns:p14="http://schemas.microsoft.com/office/powerpoint/2010/main" val="1612450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868486"/>
            <a:ext cx="10736831" cy="589491"/>
          </a:xfrm>
        </p:spPr>
        <p:txBody>
          <a:bodyPr>
            <a:normAutofit/>
          </a:bodyPr>
          <a:lstStyle/>
          <a:p>
            <a:r>
              <a:rPr lang="en-US" dirty="0"/>
              <a:t>Thang </a:t>
            </a:r>
            <a:r>
              <a:rPr lang="en-US" dirty="0" err="1"/>
              <a:t>điểm</a:t>
            </a:r>
            <a:r>
              <a:rPr lang="en-US" dirty="0"/>
              <a:t> </a:t>
            </a:r>
            <a:r>
              <a:rPr lang="en-US" dirty="0" err="1"/>
              <a:t>cho</a:t>
            </a:r>
            <a:r>
              <a:rPr lang="en-US" dirty="0"/>
              <a:t> EIF </a:t>
            </a:r>
            <a:r>
              <a:rPr lang="en-US" dirty="0" err="1"/>
              <a:t>là</a:t>
            </a:r>
            <a:r>
              <a:rPr lang="en-US" dirty="0"/>
              <a:t> 5,7 or 10 (</a:t>
            </a:r>
            <a:r>
              <a:rPr lang="en-US" dirty="0" err="1"/>
              <a:t>Không</a:t>
            </a:r>
            <a:r>
              <a:rPr lang="en-US" dirty="0"/>
              <a:t> </a:t>
            </a:r>
            <a:r>
              <a:rPr lang="en-US" dirty="0" err="1"/>
              <a:t>giống</a:t>
            </a:r>
            <a:r>
              <a:rPr lang="en-US" dirty="0"/>
              <a:t> ILF 7, 10 or 15)</a:t>
            </a:r>
          </a:p>
        </p:txBody>
      </p:sp>
      <p:pic>
        <p:nvPicPr>
          <p:cNvPr id="8" name="Picture 7">
            <a:extLst>
              <a:ext uri="{FF2B5EF4-FFF2-40B4-BE49-F238E27FC236}">
                <a16:creationId xmlns:a16="http://schemas.microsoft.com/office/drawing/2014/main" id="{303EA171-F21A-4B24-AFDD-0577C8EB6F40}"/>
              </a:ext>
            </a:extLst>
          </p:cNvPr>
          <p:cNvPicPr>
            <a:picLocks noChangeAspect="1"/>
          </p:cNvPicPr>
          <p:nvPr/>
        </p:nvPicPr>
        <p:blipFill>
          <a:blip r:embed="rId3"/>
          <a:stretch>
            <a:fillRect/>
          </a:stretch>
        </p:blipFill>
        <p:spPr>
          <a:xfrm>
            <a:off x="650747" y="4018491"/>
            <a:ext cx="10458450" cy="2190750"/>
          </a:xfrm>
          <a:prstGeom prst="rect">
            <a:avLst/>
          </a:prstGeom>
        </p:spPr>
      </p:pic>
    </p:spTree>
    <p:extLst>
      <p:ext uri="{BB962C8B-B14F-4D97-AF65-F5344CB8AC3E}">
        <p14:creationId xmlns:p14="http://schemas.microsoft.com/office/powerpoint/2010/main" val="94077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Tổng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Kết</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346464"/>
            <a:ext cx="10736831" cy="589491"/>
          </a:xfrm>
        </p:spPr>
        <p:txBody>
          <a:bodyPr>
            <a:normAutofit/>
          </a:bodyPr>
          <a:lstStyle/>
          <a:p>
            <a:r>
              <a:rPr lang="vi-VN" dirty="0"/>
              <a:t>Cuối cùng ta tính được UFP dựa vào bảng sau</a:t>
            </a:r>
            <a:r>
              <a:rPr lang="en-US" dirty="0"/>
              <a:t>:</a:t>
            </a:r>
          </a:p>
        </p:txBody>
      </p:sp>
      <p:pic>
        <p:nvPicPr>
          <p:cNvPr id="3074" name="Picture 1" descr="fp_table">
            <a:extLst>
              <a:ext uri="{FF2B5EF4-FFF2-40B4-BE49-F238E27FC236}">
                <a16:creationId xmlns:a16="http://schemas.microsoft.com/office/drawing/2014/main" id="{6E404FB8-E89D-47E3-B11D-DC4EDE8A487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 y="2771336"/>
            <a:ext cx="11222736" cy="4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8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F8A3513-5204-43F4-B627-08924BACE141}"/>
                  </a:ext>
                </a:extLst>
              </p:cNvPr>
              <p:cNvSpPr txBox="1">
                <a:spLocks/>
              </p:cNvSpPr>
              <p:nvPr/>
            </p:nvSpPr>
            <p:spPr>
              <a:xfrm>
                <a:off x="1786382" y="29125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p>
              <a:p>
                <a:pPr lvl="1"/>
                <a:r>
                  <a:rPr lang="en-US" dirty="0" err="1"/>
                  <a:t>Công</a:t>
                </a:r>
                <a:r>
                  <a:rPr lang="en-US" dirty="0"/>
                  <a:t> </a:t>
                </a:r>
                <a:r>
                  <a:rPr lang="en-US" dirty="0" err="1"/>
                  <a:t>thức</a:t>
                </a:r>
                <a:r>
                  <a:rPr lang="en-US" dirty="0"/>
                  <a:t> </a:t>
                </a:r>
                <a:r>
                  <a:rPr lang="en-US" dirty="0" err="1"/>
                  <a:t>tính</a:t>
                </a:r>
                <a:r>
                  <a:rPr lang="en-US" dirty="0"/>
                  <a:t>:</a:t>
                </a:r>
              </a:p>
              <a:p>
                <a:pPr marL="0" indent="0">
                  <a:buFont typeface="Arial"/>
                  <a:buNone/>
                </a:pPr>
                <a:r>
                  <a:rPr lang="en-US" dirty="0"/>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𝑖</m:t>
                        </m:r>
                        <m:r>
                          <a:rPr lang="en-US" sz="2800" i="1" smtClean="0">
                            <a:latin typeface="Cambria Math" panose="02040503050406030204" pitchFamily="18" charset="0"/>
                          </a:rPr>
                          <m:t>=</m:t>
                        </m:r>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p>
              <a:p>
                <a:pPr lvl="2">
                  <a:buFontTx/>
                  <a:buChar char="-"/>
                </a:pPr>
                <a:r>
                  <a:rPr lang="en-US" sz="2200" dirty="0" err="1"/>
                  <a:t>Với</a:t>
                </a:r>
                <a:r>
                  <a:rPr lang="en-US" sz="2200" dirty="0"/>
                  <a:t> </a:t>
                </a:r>
                <a:r>
                  <a:rPr lang="en-US" sz="2200" dirty="0" err="1"/>
                  <a:t>i</a:t>
                </a:r>
                <a:r>
                  <a:rPr lang="en-US" sz="2200" dirty="0"/>
                  <a:t> </a:t>
                </a:r>
                <a:r>
                  <a:rPr lang="en-US" sz="2200" dirty="0" err="1"/>
                  <a:t>là</a:t>
                </a:r>
                <a:r>
                  <a:rPr lang="en-US" sz="2200" dirty="0"/>
                  <a:t> </a:t>
                </a:r>
                <a:r>
                  <a:rPr lang="en-US" sz="2200" dirty="0" err="1"/>
                  <a:t>chỉ</a:t>
                </a:r>
                <a:r>
                  <a:rPr lang="en-US" sz="2200" dirty="0"/>
                  <a:t> </a:t>
                </a:r>
                <a:r>
                  <a:rPr lang="en-US" sz="2200" dirty="0" err="1"/>
                  <a:t>số</a:t>
                </a:r>
                <a:r>
                  <a:rPr lang="en-US" sz="2200" dirty="0"/>
                  <a:t> </a:t>
                </a:r>
                <a:r>
                  <a:rPr lang="en-US" sz="2200" dirty="0" err="1"/>
                  <a:t>hàng</a:t>
                </a:r>
                <a:r>
                  <a:rPr lang="en-US" sz="2200" dirty="0"/>
                  <a:t>, j </a:t>
                </a:r>
                <a:r>
                  <a:rPr lang="en-US" sz="2200" dirty="0" err="1"/>
                  <a:t>là</a:t>
                </a:r>
                <a:r>
                  <a:rPr lang="en-US" sz="2200" dirty="0"/>
                  <a:t> </a:t>
                </a:r>
                <a:r>
                  <a:rPr lang="en-US" sz="2200" dirty="0" err="1"/>
                  <a:t>chỉ</a:t>
                </a:r>
                <a:r>
                  <a:rPr lang="en-US" sz="2200" dirty="0"/>
                  <a:t> </a:t>
                </a:r>
                <a:r>
                  <a:rPr lang="en-US" sz="2200" dirty="0" err="1"/>
                  <a:t>số</a:t>
                </a:r>
                <a:r>
                  <a:rPr lang="en-US" sz="2200" dirty="0"/>
                  <a:t> </a:t>
                </a:r>
                <a:r>
                  <a:rPr lang="en-US" sz="2200" dirty="0" err="1"/>
                  <a:t>của</a:t>
                </a:r>
                <a:r>
                  <a:rPr lang="en-US" sz="2200" dirty="0"/>
                  <a:t> </a:t>
                </a:r>
                <a:r>
                  <a:rPr lang="en-US" sz="2200" dirty="0" err="1"/>
                  <a:t>bảng</a:t>
                </a:r>
                <a:r>
                  <a:rPr lang="en-US" sz="2200" dirty="0"/>
                  <a:t> </a:t>
                </a:r>
                <a:r>
                  <a:rPr lang="en-US" sz="2200" dirty="0" err="1"/>
                  <a:t>đếm</a:t>
                </a:r>
                <a:r>
                  <a:rPr lang="en-US" sz="2200" dirty="0"/>
                  <a:t> </a:t>
                </a:r>
                <a:r>
                  <a:rPr lang="en-US" sz="2200" dirty="0" err="1"/>
                  <a:t>chức</a:t>
                </a:r>
                <a:r>
                  <a:rPr lang="en-US" sz="2200" dirty="0"/>
                  <a:t> </a:t>
                </a:r>
                <a:r>
                  <a:rPr lang="en-US" sz="2200" dirty="0" err="1"/>
                  <a:t>năng</a:t>
                </a:r>
                <a:r>
                  <a:rPr lang="en-US" sz="2200" dirty="0"/>
                  <a:t> t</a:t>
                </a:r>
                <a:r>
                  <a:rPr lang="vi-VN" sz="2200" dirty="0"/>
                  <a:t>ư</a:t>
                </a:r>
                <a:r>
                  <a:rPr lang="en-US" sz="2200" dirty="0" err="1"/>
                  <a:t>ơng</a:t>
                </a:r>
                <a:r>
                  <a:rPr lang="en-US" sz="2200" dirty="0"/>
                  <a:t> </a:t>
                </a:r>
                <a:r>
                  <a:rPr lang="en-US" sz="2200" dirty="0" err="1"/>
                  <a:t>ứng</a:t>
                </a:r>
                <a:r>
                  <a:rPr lang="en-US" sz="2200" dirty="0"/>
                  <a:t> </a:t>
                </a:r>
                <a:r>
                  <a:rPr lang="en-US" sz="2200" dirty="0" err="1"/>
                  <a:t>với</a:t>
                </a:r>
                <a:r>
                  <a:rPr lang="en-US" sz="2200" dirty="0"/>
                  <a:t> </a:t>
                </a:r>
                <a:r>
                  <a:rPr lang="en-US" sz="2200" dirty="0" err="1"/>
                  <a:t>các</a:t>
                </a:r>
                <a:r>
                  <a:rPr lang="en-US" sz="2200" dirty="0"/>
                  <a:t> transaction.</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𝑖𝑗</m:t>
                        </m:r>
                      </m:sub>
                    </m:sSub>
                  </m:oMath>
                </a14:m>
                <a:r>
                  <a:rPr lang="en-US" sz="2200" dirty="0"/>
                  <a:t> </a:t>
                </a:r>
                <a:r>
                  <a:rPr lang="en-US" sz="2200" dirty="0" err="1"/>
                  <a:t>là</a:t>
                </a:r>
                <a:r>
                  <a:rPr lang="en-US" sz="2200" dirty="0"/>
                  <a:t> </a:t>
                </a:r>
                <a:r>
                  <a:rPr lang="en-US" sz="2200" dirty="0" err="1"/>
                  <a:t>giá</a:t>
                </a:r>
                <a:r>
                  <a:rPr lang="en-US" sz="2200" dirty="0"/>
                  <a:t> </a:t>
                </a:r>
                <a:r>
                  <a:rPr lang="en-US" sz="2200" dirty="0" err="1"/>
                  <a:t>trị</a:t>
                </a:r>
                <a:r>
                  <a:rPr lang="en-US" sz="2200" dirty="0"/>
                  <a:t> </a:t>
                </a:r>
                <a:r>
                  <a:rPr lang="en-US" sz="2200" dirty="0" err="1"/>
                  <a:t>của</a:t>
                </a:r>
                <a:r>
                  <a:rPr lang="en-US" sz="2200" dirty="0"/>
                  <a:t> </a:t>
                </a:r>
                <a:r>
                  <a:rPr lang="en-US" sz="2200" dirty="0" err="1"/>
                  <a:t>hàng</a:t>
                </a:r>
                <a:r>
                  <a:rPr lang="en-US" sz="2200" dirty="0"/>
                  <a:t> </a:t>
                </a:r>
                <a:r>
                  <a:rPr lang="en-US" sz="2200" dirty="0" err="1"/>
                  <a:t>i</a:t>
                </a:r>
                <a:r>
                  <a:rPr lang="en-US" sz="2200" dirty="0"/>
                  <a:t> </a:t>
                </a:r>
                <a:r>
                  <a:rPr lang="en-US" sz="2200" dirty="0" err="1"/>
                  <a:t>cột</a:t>
                </a:r>
                <a:r>
                  <a:rPr lang="en-US" sz="2200" dirty="0"/>
                  <a:t> j </a:t>
                </a:r>
                <a:r>
                  <a:rPr lang="en-US" sz="2200" dirty="0" err="1"/>
                  <a:t>trong</a:t>
                </a:r>
                <a:r>
                  <a:rPr lang="en-US" sz="2200" dirty="0"/>
                  <a:t> </a:t>
                </a:r>
                <a:r>
                  <a:rPr lang="en-US" sz="2200" dirty="0" err="1"/>
                  <a:t>bảng</a:t>
                </a:r>
                <a:r>
                  <a:rPr lang="en-US" sz="2200" dirty="0"/>
                  <a:t> 1.</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𝑖𝑗</m:t>
                        </m:r>
                      </m:sub>
                    </m:sSub>
                  </m:oMath>
                </a14:m>
                <a:r>
                  <a:rPr lang="en-US" sz="2200" dirty="0"/>
                  <a:t> </a:t>
                </a:r>
                <a:r>
                  <a:rPr lang="en-US" sz="2200" dirty="0" err="1"/>
                  <a:t>là</a:t>
                </a:r>
                <a:r>
                  <a:rPr lang="en-US" sz="2200" dirty="0"/>
                  <a:t> </a:t>
                </a:r>
                <a:r>
                  <a:rPr lang="en-US" sz="2200" dirty="0" err="1"/>
                  <a:t>kết</a:t>
                </a:r>
                <a:r>
                  <a:rPr lang="en-US" sz="2200" dirty="0"/>
                  <a:t> </a:t>
                </a:r>
                <a:r>
                  <a:rPr lang="en-US" sz="2200" dirty="0" err="1"/>
                  <a:t>quả</a:t>
                </a:r>
                <a:r>
                  <a:rPr lang="en-US" sz="2200" dirty="0"/>
                  <a:t> </a:t>
                </a:r>
                <a:r>
                  <a:rPr lang="en-US" sz="2200" dirty="0" err="1"/>
                  <a:t>đếm</a:t>
                </a:r>
                <a:r>
                  <a:rPr lang="en-US" sz="2200" dirty="0"/>
                  <a:t> </a:t>
                </a:r>
                <a:r>
                  <a:rPr lang="en-US" sz="2200" dirty="0" err="1"/>
                  <a:t>của</a:t>
                </a:r>
                <a:r>
                  <a:rPr lang="en-US" sz="2200" dirty="0"/>
                  <a:t> </a:t>
                </a:r>
                <a:r>
                  <a:rPr lang="en-US" sz="2200" dirty="0" err="1"/>
                  <a:t>loại</a:t>
                </a:r>
                <a:r>
                  <a:rPr lang="en-US" sz="2200" dirty="0"/>
                  <a:t> </a:t>
                </a:r>
                <a:r>
                  <a:rPr lang="en-US" sz="2200" dirty="0" err="1"/>
                  <a:t>chức</a:t>
                </a:r>
                <a:r>
                  <a:rPr lang="en-US" sz="2200" dirty="0"/>
                  <a:t> </a:t>
                </a:r>
                <a:r>
                  <a:rPr lang="en-US" sz="2200" dirty="0" err="1"/>
                  <a:t>năng</a:t>
                </a:r>
                <a:r>
                  <a:rPr lang="en-US" sz="2200" dirty="0"/>
                  <a:t> </a:t>
                </a:r>
                <a:r>
                  <a:rPr lang="en-US" sz="2200" dirty="0" err="1"/>
                  <a:t>với</a:t>
                </a:r>
                <a:r>
                  <a:rPr lang="en-US" sz="2200" dirty="0"/>
                  <a:t> </a:t>
                </a:r>
                <a:r>
                  <a:rPr lang="en-US" sz="2200" dirty="0" err="1"/>
                  <a:t>độ</a:t>
                </a:r>
                <a:r>
                  <a:rPr lang="en-US" sz="2200" dirty="0"/>
                  <a:t> </a:t>
                </a:r>
                <a:r>
                  <a:rPr lang="en-US" sz="2200" dirty="0" err="1"/>
                  <a:t>phức</a:t>
                </a:r>
                <a:r>
                  <a:rPr lang="en-US" sz="2200" dirty="0"/>
                  <a:t> </a:t>
                </a:r>
                <a:r>
                  <a:rPr lang="en-US" sz="2200" dirty="0" err="1"/>
                  <a:t>tạp</a:t>
                </a:r>
                <a:r>
                  <a:rPr lang="en-US" sz="2200" dirty="0"/>
                  <a:t> </a:t>
                </a:r>
                <a:r>
                  <a:rPr lang="en-US" sz="2200" dirty="0" err="1"/>
                  <a:t>trong</a:t>
                </a:r>
                <a:r>
                  <a:rPr lang="en-US" sz="2200" dirty="0"/>
                  <a:t> </a:t>
                </a:r>
                <a:r>
                  <a:rPr lang="en-US" sz="2200" dirty="0" err="1"/>
                  <a:t>cột</a:t>
                </a:r>
                <a:r>
                  <a:rPr lang="en-US" sz="2200" dirty="0"/>
                  <a:t> j.</a:t>
                </a:r>
              </a:p>
            </p:txBody>
          </p:sp>
        </mc:Choice>
        <mc:Fallback xmlns="">
          <p:sp>
            <p:nvSpPr>
              <p:cNvPr id="9" name="Content Placeholder 2">
                <a:extLst>
                  <a:ext uri="{FF2B5EF4-FFF2-40B4-BE49-F238E27FC236}">
                    <a16:creationId xmlns:a16="http://schemas.microsoft.com/office/drawing/2014/main" id="{1F8A3513-5204-43F4-B627-08924BACE141}"/>
                  </a:ext>
                </a:extLst>
              </p:cNvPr>
              <p:cNvSpPr txBox="1">
                <a:spLocks noRot="1" noChangeAspect="1" noMove="1" noResize="1" noEditPoints="1" noAdjustHandles="1" noChangeArrowheads="1" noChangeShapeType="1" noTextEdit="1"/>
              </p:cNvSpPr>
              <p:nvPr/>
            </p:nvSpPr>
            <p:spPr>
              <a:xfrm>
                <a:off x="1786382" y="2912532"/>
                <a:ext cx="9601196" cy="3318936"/>
              </a:xfrm>
              <a:prstGeom prst="rect">
                <a:avLst/>
              </a:prstGeom>
              <a:blipFill>
                <a:blip r:embed="rId3"/>
                <a:stretch>
                  <a:fillRect l="-1143" t="-3860"/>
                </a:stretch>
              </a:blipFill>
            </p:spPr>
            <p:txBody>
              <a:bodyPr/>
              <a:lstStyle/>
              <a:p>
                <a:r>
                  <a:rPr lang="en-US">
                    <a:noFill/>
                  </a:rPr>
                  <a:t> </a:t>
                </a:r>
              </a:p>
            </p:txBody>
          </p:sp>
        </mc:Fallback>
      </mc:AlternateContent>
    </p:spTree>
    <p:extLst>
      <p:ext uri="{BB962C8B-B14F-4D97-AF65-F5344CB8AC3E}">
        <p14:creationId xmlns:p14="http://schemas.microsoft.com/office/powerpoint/2010/main" val="3130120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7469AD0-94BB-4A1C-9F41-57959D725C60}"/>
                  </a:ext>
                </a:extLst>
              </p:cNvPr>
              <p:cNvSpPr>
                <a:spLocks noGrp="1"/>
              </p:cNvSpPr>
              <p:nvPr>
                <p:ph idx="1"/>
              </p:nvPr>
            </p:nvSpPr>
            <p:spPr>
              <a:xfrm>
                <a:off x="1295401" y="3068986"/>
                <a:ext cx="9601196" cy="2633254"/>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endParaRPr lang="en-US" dirty="0"/>
              </a:p>
              <a:p>
                <a:pPr lvl="1"/>
                <a:r>
                  <a:rPr lang="en-US" dirty="0" err="1"/>
                  <a:t>Công</a:t>
                </a:r>
                <a:r>
                  <a:rPr lang="en-US" dirty="0"/>
                  <a:t> </a:t>
                </a:r>
                <a:r>
                  <a:rPr lang="en-US" dirty="0" err="1"/>
                  <a:t>thức</a:t>
                </a:r>
                <a:r>
                  <a:rPr lang="en-US" dirty="0"/>
                  <a:t> </a:t>
                </a:r>
                <a:r>
                  <a:rPr lang="en-US" dirty="0" err="1"/>
                  <a:t>tính</a:t>
                </a:r>
                <a:r>
                  <a:rPr lang="en-US" dirty="0"/>
                  <a:t>:</a:t>
                </a:r>
              </a:p>
              <a:p>
                <a:pPr lvl="2"/>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0.65+0.01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t> (I </a:t>
                </a:r>
                <a:r>
                  <a:rPr lang="en-US" dirty="0" err="1"/>
                  <a:t>từ</a:t>
                </a:r>
                <a:r>
                  <a:rPr lang="en-US" dirty="0"/>
                  <a:t> 1 </a:t>
                </a:r>
                <a:r>
                  <a:rPr lang="en-US" dirty="0" err="1"/>
                  <a:t>đến</a:t>
                </a:r>
                <a:r>
                  <a:rPr lang="en-US" dirty="0"/>
                  <a:t> 14), </a:t>
                </a:r>
                <a:r>
                  <a:rPr lang="en-US" dirty="0" err="1"/>
                  <a:t>giá</a:t>
                </a:r>
                <a:r>
                  <a:rPr lang="en-US" dirty="0"/>
                  <a:t> </a:t>
                </a:r>
                <a:r>
                  <a:rPr lang="en-US" dirty="0" err="1"/>
                  <a:t>trị</a:t>
                </a:r>
                <a:r>
                  <a:rPr lang="en-US" dirty="0"/>
                  <a:t> </a:t>
                </a:r>
                <a:r>
                  <a:rPr lang="en-US" dirty="0" err="1"/>
                  <a:t>được</a:t>
                </a:r>
                <a:r>
                  <a:rPr lang="en-US" dirty="0"/>
                  <a:t> </a:t>
                </a:r>
                <a:r>
                  <a:rPr lang="en-US" dirty="0" err="1"/>
                  <a:t>dựa</a:t>
                </a:r>
                <a:r>
                  <a:rPr lang="en-US" dirty="0"/>
                  <a:t> </a:t>
                </a:r>
                <a:r>
                  <a:rPr lang="en-US" dirty="0" err="1"/>
                  <a:t>vào</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14 </a:t>
                </a:r>
                <a:r>
                  <a:rPr lang="en-US" dirty="0" err="1"/>
                  <a:t>câu</a:t>
                </a:r>
                <a:r>
                  <a:rPr lang="en-US" dirty="0"/>
                  <a:t> </a:t>
                </a:r>
                <a:r>
                  <a:rPr lang="en-US" dirty="0" err="1"/>
                  <a:t>hỏi</a:t>
                </a:r>
                <a:r>
                  <a:rPr lang="en-US" dirty="0"/>
                  <a:t> (</a:t>
                </a:r>
                <a:r>
                  <a:rPr lang="en-US" dirty="0" err="1"/>
                  <a:t>có</a:t>
                </a:r>
                <a:r>
                  <a:rPr lang="en-US" dirty="0"/>
                  <a:t> 5 </a:t>
                </a:r>
                <a:r>
                  <a:rPr lang="en-US" dirty="0" err="1"/>
                  <a:t>mức</a:t>
                </a:r>
                <a:r>
                  <a:rPr lang="en-US" dirty="0"/>
                  <a:t> </a:t>
                </a:r>
                <a:r>
                  <a:rPr lang="en-US" dirty="0" err="1"/>
                  <a:t>cho</a:t>
                </a:r>
                <a:r>
                  <a:rPr lang="en-US" dirty="0"/>
                  <a:t> </a:t>
                </a:r>
                <a:r>
                  <a:rPr lang="en-US" dirty="0" err="1"/>
                  <a:t>mỗi</a:t>
                </a:r>
                <a:r>
                  <a:rPr lang="en-US" dirty="0"/>
                  <a:t> </a:t>
                </a:r>
                <a:r>
                  <a:rPr lang="en-US" dirty="0" err="1"/>
                  <a:t>câu</a:t>
                </a:r>
                <a:r>
                  <a:rPr lang="en-US" dirty="0"/>
                  <a:t> </a:t>
                </a:r>
                <a:r>
                  <a:rPr lang="en-US" dirty="0" err="1"/>
                  <a:t>hỏi</a:t>
                </a:r>
                <a:r>
                  <a:rPr lang="en-US" dirty="0"/>
                  <a:t>). </a:t>
                </a:r>
              </a:p>
              <a:p>
                <a:pPr lvl="1"/>
                <a:endParaRPr lang="en-US" dirty="0"/>
              </a:p>
            </p:txBody>
          </p:sp>
        </mc:Choice>
        <mc:Fallback xmlns="">
          <p:sp>
            <p:nvSpPr>
              <p:cNvPr id="8" name="Content Placeholder 2">
                <a:extLst>
                  <a:ext uri="{FF2B5EF4-FFF2-40B4-BE49-F238E27FC236}">
                    <a16:creationId xmlns:a16="http://schemas.microsoft.com/office/drawing/2014/main" id="{37469AD0-94BB-4A1C-9F41-57959D725C60}"/>
                  </a:ext>
                </a:extLst>
              </p:cNvPr>
              <p:cNvSpPr>
                <a:spLocks noGrp="1" noRot="1" noChangeAspect="1" noMove="1" noResize="1" noEditPoints="1" noAdjustHandles="1" noChangeArrowheads="1" noChangeShapeType="1" noTextEdit="1"/>
              </p:cNvSpPr>
              <p:nvPr>
                <p:ph idx="1"/>
              </p:nvPr>
            </p:nvSpPr>
            <p:spPr>
              <a:xfrm>
                <a:off x="1295401" y="3068986"/>
                <a:ext cx="9601196" cy="2633254"/>
              </a:xfrm>
              <a:blipFill>
                <a:blip r:embed="rId3"/>
                <a:stretch>
                  <a:fillRect l="-1144" t="-3704"/>
                </a:stretch>
              </a:blipFill>
            </p:spPr>
            <p:txBody>
              <a:bodyPr/>
              <a:lstStyle/>
              <a:p>
                <a:r>
                  <a:rPr lang="en-US">
                    <a:noFill/>
                  </a:rPr>
                  <a:t> </a:t>
                </a:r>
              </a:p>
            </p:txBody>
          </p:sp>
        </mc:Fallback>
      </mc:AlternateContent>
    </p:spTree>
    <p:extLst>
      <p:ext uri="{BB962C8B-B14F-4D97-AF65-F5344CB8AC3E}">
        <p14:creationId xmlns:p14="http://schemas.microsoft.com/office/powerpoint/2010/main" val="1539490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Function Points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FP = UAF * VAF</a:t>
            </a:r>
            <a:r>
              <a:rPr lang="en-US" dirty="0">
                <a:latin typeface="Times New Roman" panose="02020603050405020304" pitchFamily="18" charset="0"/>
                <a:cs typeface="Times New Roman" panose="02020603050405020304" pitchFamily="18" charset="0"/>
              </a:rPr>
              <a:t> </a:t>
            </a:r>
          </a:p>
          <a:p>
            <a:pPr marL="0" indent="0">
              <a:buFont typeface="Arial"/>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p>
          <a:p>
            <a:pPr lvl="3">
              <a:buFontTx/>
              <a:buChar char="-"/>
            </a:pPr>
            <a:r>
              <a:rPr lang="en-US" sz="2000" dirty="0">
                <a:latin typeface="Times New Roman" panose="02020603050405020304" pitchFamily="18" charset="0"/>
                <a:cs typeface="Times New Roman" panose="02020603050405020304" pitchFamily="18" charset="0"/>
              </a:rPr>
              <a:t>UAF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function point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lvl="3">
              <a:buFontTx/>
              <a:buChar char="-"/>
            </a:pPr>
            <a:r>
              <a:rPr lang="en-US" sz="2000" dirty="0">
                <a:latin typeface="Times New Roman" panose="02020603050405020304" pitchFamily="18" charset="0"/>
                <a:cs typeface="Times New Roman" panose="02020603050405020304" pitchFamily="18" charset="0"/>
              </a:rPr>
              <a:t>VAF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a:t>
            </a:r>
          </a:p>
          <a:p>
            <a:pPr marL="0" indent="0">
              <a:buFont typeface="Arial"/>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A10888D-63AD-430A-B305-975132928A86}"/>
              </a:ext>
            </a:extLst>
          </p:cNvPr>
          <p:cNvSpPr>
            <a:spLocks noGrp="1"/>
          </p:cNvSpPr>
          <p:nvPr>
            <p:ph idx="1"/>
          </p:nvPr>
        </p:nvSpPr>
        <p:spPr>
          <a:xfrm>
            <a:off x="484631" y="2601987"/>
            <a:ext cx="7513149" cy="4150099"/>
          </a:xfrm>
        </p:spPr>
        <p:txBody>
          <a:bodyPr>
            <a:normAutofit lnSpcReduction="10000"/>
          </a:bodyPr>
          <a:lstStyle/>
          <a:p>
            <a:r>
              <a:rPr lang="en-US" dirty="0" err="1"/>
              <a:t>Ví</a:t>
            </a:r>
            <a:r>
              <a:rPr lang="en-US" dirty="0"/>
              <a:t> </a:t>
            </a:r>
            <a:r>
              <a:rPr lang="en-US" dirty="0" err="1"/>
              <a:t>dụ</a:t>
            </a:r>
            <a:r>
              <a:rPr lang="en-US" dirty="0"/>
              <a:t>:</a:t>
            </a:r>
          </a:p>
          <a:p>
            <a:pPr marL="0" indent="0">
              <a:buNone/>
            </a:pPr>
            <a:r>
              <a:rPr lang="en-US" dirty="0" err="1"/>
              <a:t>Khảo</a:t>
            </a:r>
            <a:r>
              <a:rPr lang="en-US" dirty="0"/>
              <a:t> </a:t>
            </a:r>
            <a:r>
              <a:rPr lang="en-US" dirty="0" err="1"/>
              <a:t>sát</a:t>
            </a:r>
            <a:r>
              <a:rPr lang="en-US" dirty="0"/>
              <a:t> </a:t>
            </a:r>
            <a:r>
              <a:rPr lang="en-US" dirty="0" err="1"/>
              <a:t>dự</a:t>
            </a:r>
            <a:r>
              <a:rPr lang="en-US" dirty="0"/>
              <a:t> </a:t>
            </a:r>
            <a:r>
              <a:rPr lang="en-US" dirty="0" err="1"/>
              <a:t>án</a:t>
            </a:r>
            <a:r>
              <a:rPr lang="en-US" dirty="0"/>
              <a:t> </a:t>
            </a:r>
            <a:r>
              <a:rPr lang="en-US" dirty="0" err="1"/>
              <a:t>với</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chức</a:t>
            </a:r>
            <a:r>
              <a:rPr lang="en-US" dirty="0"/>
              <a:t> </a:t>
            </a:r>
            <a:r>
              <a:rPr lang="en-US" dirty="0" err="1"/>
              <a:t>năng</a:t>
            </a:r>
            <a:r>
              <a:rPr lang="en-US" dirty="0"/>
              <a:t> </a:t>
            </a:r>
            <a:r>
              <a:rPr lang="en-US" dirty="0" err="1"/>
              <a:t>nh</a:t>
            </a:r>
            <a:r>
              <a:rPr lang="vi-VN" dirty="0"/>
              <a:t>ư</a:t>
            </a:r>
            <a:r>
              <a:rPr lang="en-US" dirty="0"/>
              <a:t> </a:t>
            </a:r>
            <a:r>
              <a:rPr lang="en-US" dirty="0" err="1"/>
              <a:t>sau</a:t>
            </a:r>
            <a:r>
              <a:rPr lang="en-US" dirty="0"/>
              <a:t>:</a:t>
            </a:r>
          </a:p>
          <a:p>
            <a:pPr>
              <a:buFontTx/>
              <a:buChar char="-"/>
            </a:pPr>
            <a:r>
              <a:rPr lang="en-US" dirty="0" err="1"/>
              <a:t>Số</a:t>
            </a:r>
            <a:r>
              <a:rPr lang="en-US" dirty="0"/>
              <a:t> l</a:t>
            </a:r>
            <a:r>
              <a:rPr lang="vi-VN" dirty="0"/>
              <a:t>ư</a:t>
            </a:r>
            <a:r>
              <a:rPr lang="en-US" dirty="0" err="1"/>
              <a:t>ợng</a:t>
            </a:r>
            <a:r>
              <a:rPr lang="en-US" dirty="0"/>
              <a:t> input (EI): 40</a:t>
            </a:r>
          </a:p>
          <a:p>
            <a:pPr>
              <a:buFontTx/>
              <a:buChar char="-"/>
            </a:pPr>
            <a:r>
              <a:rPr lang="en-US" dirty="0" err="1"/>
              <a:t>Số</a:t>
            </a:r>
            <a:r>
              <a:rPr lang="en-US" dirty="0"/>
              <a:t> l</a:t>
            </a:r>
            <a:r>
              <a:rPr lang="vi-VN" dirty="0"/>
              <a:t>ư</a:t>
            </a:r>
            <a:r>
              <a:rPr lang="en-US" dirty="0" err="1"/>
              <a:t>ợng</a:t>
            </a:r>
            <a:r>
              <a:rPr lang="en-US" dirty="0"/>
              <a:t> output (EO): 25</a:t>
            </a:r>
          </a:p>
          <a:p>
            <a:pPr>
              <a:buFontTx/>
              <a:buChar char="-"/>
            </a:pPr>
            <a:r>
              <a:rPr lang="en-US" dirty="0" err="1"/>
              <a:t>Số</a:t>
            </a:r>
            <a:r>
              <a:rPr lang="en-US" dirty="0"/>
              <a:t> l</a:t>
            </a:r>
            <a:r>
              <a:rPr lang="vi-VN" dirty="0"/>
              <a:t>ư</a:t>
            </a:r>
            <a:r>
              <a:rPr lang="en-US" dirty="0" err="1"/>
              <a:t>ợng</a:t>
            </a:r>
            <a:r>
              <a:rPr lang="en-US" dirty="0"/>
              <a:t> </a:t>
            </a:r>
            <a:r>
              <a:rPr lang="en-US" dirty="0" err="1"/>
              <a:t>yêu</a:t>
            </a:r>
            <a:r>
              <a:rPr lang="en-US" dirty="0"/>
              <a:t> </a:t>
            </a:r>
            <a:r>
              <a:rPr lang="en-US" dirty="0" err="1"/>
              <a:t>cầu</a:t>
            </a:r>
            <a:r>
              <a:rPr lang="en-US" dirty="0"/>
              <a:t> ng</a:t>
            </a:r>
            <a:r>
              <a:rPr lang="vi-VN" dirty="0"/>
              <a:t>ư</a:t>
            </a:r>
            <a:r>
              <a:rPr lang="en-US" dirty="0" err="1"/>
              <a:t>ời</a:t>
            </a:r>
            <a:r>
              <a:rPr lang="en-US" dirty="0"/>
              <a:t> </a:t>
            </a:r>
            <a:r>
              <a:rPr lang="en-US" dirty="0" err="1"/>
              <a:t>dùng</a:t>
            </a:r>
            <a:r>
              <a:rPr lang="en-US" dirty="0"/>
              <a:t> (EQ): 30</a:t>
            </a:r>
          </a:p>
          <a:p>
            <a:pPr>
              <a:buFontTx/>
              <a:buChar char="-"/>
            </a:pPr>
            <a:r>
              <a:rPr lang="en-US" dirty="0" err="1"/>
              <a:t>Số</a:t>
            </a:r>
            <a:r>
              <a:rPr lang="en-US" dirty="0"/>
              <a:t> </a:t>
            </a:r>
            <a:r>
              <a:rPr lang="en-US" dirty="0" err="1"/>
              <a:t>dữ</a:t>
            </a:r>
            <a:r>
              <a:rPr lang="en-US" dirty="0"/>
              <a:t> </a:t>
            </a:r>
            <a:r>
              <a:rPr lang="en-US" dirty="0" err="1"/>
              <a:t>liệu</a:t>
            </a:r>
            <a:r>
              <a:rPr lang="en-US" dirty="0"/>
              <a:t> l</a:t>
            </a:r>
            <a:r>
              <a:rPr lang="vi-VN" dirty="0"/>
              <a:t>ư</a:t>
            </a:r>
            <a:r>
              <a:rPr lang="en-US" dirty="0"/>
              <a:t>u </a:t>
            </a:r>
            <a:r>
              <a:rPr lang="en-US" dirty="0" err="1"/>
              <a:t>trong</a:t>
            </a:r>
            <a:r>
              <a:rPr lang="en-US" dirty="0"/>
              <a:t> </a:t>
            </a:r>
            <a:r>
              <a:rPr lang="en-US" dirty="0" err="1"/>
              <a:t>ứng</a:t>
            </a:r>
            <a:r>
              <a:rPr lang="en-US" dirty="0"/>
              <a:t> </a:t>
            </a:r>
            <a:r>
              <a:rPr lang="en-US" dirty="0" err="1"/>
              <a:t>dụng</a:t>
            </a:r>
            <a:r>
              <a:rPr lang="en-US" dirty="0"/>
              <a:t>: 05</a:t>
            </a:r>
          </a:p>
          <a:p>
            <a:pPr>
              <a:buFontTx/>
              <a:buChar char="-"/>
            </a:pPr>
            <a:r>
              <a:rPr lang="en-US" dirty="0" err="1"/>
              <a:t>Số</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bên</a:t>
            </a:r>
            <a:r>
              <a:rPr lang="en-US" dirty="0"/>
              <a:t> </a:t>
            </a:r>
            <a:r>
              <a:rPr lang="en-US" dirty="0" err="1"/>
              <a:t>ngoài</a:t>
            </a:r>
            <a:r>
              <a:rPr lang="en-US" dirty="0"/>
              <a:t>: 03</a:t>
            </a:r>
          </a:p>
          <a:p>
            <a:pPr>
              <a:buFontTx/>
              <a:buChar char="-"/>
            </a:pPr>
            <a:r>
              <a:rPr lang="en-US" dirty="0" err="1"/>
              <a:t>Giả</a:t>
            </a:r>
            <a:r>
              <a:rPr lang="en-US" dirty="0"/>
              <a:t> </a:t>
            </a:r>
            <a:r>
              <a:rPr lang="en-US" dirty="0" err="1"/>
              <a:t>sử</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đều</a:t>
            </a:r>
            <a:r>
              <a:rPr lang="en-US" dirty="0"/>
              <a:t> </a:t>
            </a:r>
            <a:r>
              <a:rPr lang="en-US" dirty="0" err="1"/>
              <a:t>có</a:t>
            </a:r>
            <a:r>
              <a:rPr lang="en-US" dirty="0"/>
              <a:t> </a:t>
            </a:r>
            <a:r>
              <a:rPr lang="en-US" dirty="0" err="1"/>
              <a:t>mức</a:t>
            </a:r>
            <a:r>
              <a:rPr lang="en-US" dirty="0"/>
              <a:t> </a:t>
            </a:r>
            <a:r>
              <a:rPr lang="en-US" dirty="0" err="1"/>
              <a:t>độ</a:t>
            </a:r>
            <a:r>
              <a:rPr lang="en-US" dirty="0"/>
              <a:t> </a:t>
            </a:r>
            <a:r>
              <a:rPr lang="en-US" b="1" dirty="0"/>
              <a:t>high</a:t>
            </a:r>
            <a:r>
              <a:rPr lang="en-US" dirty="0"/>
              <a:t> </a:t>
            </a:r>
            <a:r>
              <a:rPr lang="en-US" dirty="0" err="1"/>
              <a:t>và</a:t>
            </a:r>
            <a:r>
              <a:rPr lang="en-US" dirty="0"/>
              <a:t> </a:t>
            </a:r>
            <a:r>
              <a:rPr lang="en-US" dirty="0" err="1"/>
              <a:t>thừa</a:t>
            </a:r>
            <a:r>
              <a:rPr lang="en-US" dirty="0"/>
              <a:t> </a:t>
            </a:r>
            <a:r>
              <a:rPr lang="en-US" dirty="0" err="1"/>
              <a:t>số</a:t>
            </a:r>
            <a:r>
              <a:rPr lang="en-US" dirty="0"/>
              <a:t> </a:t>
            </a:r>
            <a:r>
              <a:rPr lang="en-US" dirty="0" err="1"/>
              <a:t>trọng</a:t>
            </a:r>
            <a:r>
              <a:rPr lang="en-US" dirty="0"/>
              <a:t> </a:t>
            </a:r>
            <a:r>
              <a:rPr lang="en-US" dirty="0" err="1"/>
              <a:t>số</a:t>
            </a:r>
            <a:r>
              <a:rPr lang="en-US" dirty="0"/>
              <a:t> </a:t>
            </a:r>
            <a:r>
              <a:rPr lang="en-US" dirty="0" err="1"/>
              <a:t>đều</a:t>
            </a:r>
            <a:r>
              <a:rPr lang="en-US" dirty="0"/>
              <a:t> </a:t>
            </a:r>
            <a:r>
              <a:rPr lang="en-US" dirty="0" err="1"/>
              <a:t>có</a:t>
            </a:r>
            <a:r>
              <a:rPr lang="en-US" dirty="0"/>
              <a:t> </a:t>
            </a:r>
            <a:r>
              <a:rPr lang="en-US" dirty="0" err="1"/>
              <a:t>giá</a:t>
            </a:r>
            <a:r>
              <a:rPr lang="en-US" dirty="0"/>
              <a:t> </a:t>
            </a:r>
            <a:r>
              <a:rPr lang="en-US" dirty="0" err="1"/>
              <a:t>trị</a:t>
            </a:r>
            <a:r>
              <a:rPr lang="en-US" dirty="0"/>
              <a:t> </a:t>
            </a:r>
            <a:r>
              <a:rPr lang="en-US" b="1" dirty="0" err="1"/>
              <a:t>trung</a:t>
            </a:r>
            <a:r>
              <a:rPr lang="en-US" b="1" dirty="0"/>
              <a:t> </a:t>
            </a:r>
            <a:r>
              <a:rPr lang="en-US" b="1" dirty="0" err="1"/>
              <a:t>bình</a:t>
            </a:r>
            <a:r>
              <a:rPr lang="en-US" b="1" dirty="0"/>
              <a:t> </a:t>
            </a:r>
            <a:r>
              <a:rPr lang="en-US" dirty="0"/>
              <a:t>(</a:t>
            </a:r>
            <a:r>
              <a:rPr lang="en-US" dirty="0" err="1"/>
              <a:t>mức</a:t>
            </a:r>
            <a:r>
              <a:rPr lang="en-US" dirty="0"/>
              <a:t> </a:t>
            </a:r>
            <a:r>
              <a:rPr lang="en-US" b="1" dirty="0"/>
              <a:t>3/5</a:t>
            </a:r>
            <a:r>
              <a:rPr lang="en-US" dirty="0"/>
              <a:t>).</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F161CBC-C2CC-4E89-AA42-61B6C647F86C}"/>
                  </a:ext>
                </a:extLst>
              </p:cNvPr>
              <p:cNvSpPr txBox="1">
                <a:spLocks/>
              </p:cNvSpPr>
              <p:nvPr/>
            </p:nvSpPr>
            <p:spPr>
              <a:xfrm>
                <a:off x="8281115" y="2747702"/>
                <a:ext cx="3426253" cy="400438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Ta </a:t>
                </a:r>
                <a:r>
                  <a:rPr lang="en-US" dirty="0" err="1"/>
                  <a:t>có</a:t>
                </a:r>
                <a:r>
                  <a:rPr lang="en-US" dirty="0"/>
                  <a:t>: </a:t>
                </a:r>
              </a:p>
              <a:p>
                <a:pPr lvl="1"/>
                <a:r>
                  <a:rPr lang="en-US" dirty="0"/>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t> = 40*6 + 30*7 + 25*6 + 05*15 + 03 * 10 = 705</a:t>
                </a:r>
              </a:p>
              <a:p>
                <a:pPr lvl="1"/>
                <a:r>
                  <a:rPr lang="en-US" dirty="0"/>
                  <a:t>VAF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0.65+0.01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e>
                        </m:nary>
                      </m:e>
                    </m:d>
                  </m:oMath>
                </a14:m>
                <a:r>
                  <a:rPr lang="en-US" dirty="0"/>
                  <a:t> = [0.65 + 0.01*(14*3)] = 1.07</a:t>
                </a:r>
              </a:p>
              <a:p>
                <a:pPr lvl="1"/>
                <a:r>
                  <a:rPr lang="en-US" b="1" dirty="0"/>
                  <a:t>FP = UAF * VAF = 1.07 * 705 = 755</a:t>
                </a:r>
                <a:endParaRPr lang="en-US" dirty="0"/>
              </a:p>
              <a:p>
                <a:pPr lvl="1"/>
                <a:endParaRPr lang="en-US" dirty="0"/>
              </a:p>
              <a:p>
                <a:pPr lvl="1"/>
                <a:endParaRPr lang="en-US" dirty="0"/>
              </a:p>
              <a:p>
                <a:pPr marL="0" indent="0">
                  <a:buFont typeface="Arial"/>
                  <a:buNone/>
                </a:pPr>
                <a:r>
                  <a:rPr lang="en-US" sz="1800" b="1" dirty="0"/>
                  <a:t>		</a:t>
                </a:r>
                <a:endParaRPr lang="en-US" sz="1800" dirty="0"/>
              </a:p>
              <a:p>
                <a:pPr marL="0" indent="0">
                  <a:buFont typeface="Arial"/>
                  <a:buNone/>
                </a:pPr>
                <a:endParaRPr lang="en-US" sz="1800" dirty="0"/>
              </a:p>
              <a:p>
                <a:pPr marL="0" indent="0">
                  <a:buFont typeface="Arial"/>
                  <a:buNone/>
                </a:pPr>
                <a:r>
                  <a:rPr lang="en-US" sz="1800" dirty="0"/>
                  <a:t>	</a:t>
                </a:r>
              </a:p>
              <a:p>
                <a:pPr marL="914400" lvl="2" indent="0">
                  <a:buFont typeface="Arial"/>
                  <a:buNone/>
                </a:pPr>
                <a:endParaRPr lang="en-US" dirty="0"/>
              </a:p>
            </p:txBody>
          </p:sp>
        </mc:Choice>
        <mc:Fallback xmlns="">
          <p:sp>
            <p:nvSpPr>
              <p:cNvPr id="10" name="Content Placeholder 2">
                <a:extLst>
                  <a:ext uri="{FF2B5EF4-FFF2-40B4-BE49-F238E27FC236}">
                    <a16:creationId xmlns:a16="http://schemas.microsoft.com/office/drawing/2014/main" id="{4F161CBC-C2CC-4E89-AA42-61B6C647F86C}"/>
                  </a:ext>
                </a:extLst>
              </p:cNvPr>
              <p:cNvSpPr txBox="1">
                <a:spLocks noRot="1" noChangeAspect="1" noMove="1" noResize="1" noEditPoints="1" noAdjustHandles="1" noChangeArrowheads="1" noChangeShapeType="1" noTextEdit="1"/>
              </p:cNvSpPr>
              <p:nvPr/>
            </p:nvSpPr>
            <p:spPr>
              <a:xfrm>
                <a:off x="8281115" y="2747702"/>
                <a:ext cx="3426253" cy="4004384"/>
              </a:xfrm>
              <a:prstGeom prst="rect">
                <a:avLst/>
              </a:prstGeom>
              <a:blipFill>
                <a:blip r:embed="rId3"/>
                <a:stretch>
                  <a:fillRect l="-2131" t="-3044" r="-5151"/>
                </a:stretch>
              </a:blipFill>
            </p:spPr>
            <p:txBody>
              <a:bodyPr/>
              <a:lstStyle/>
              <a:p>
                <a:r>
                  <a:rPr lang="en-US">
                    <a:noFill/>
                  </a:rPr>
                  <a:t> </a:t>
                </a:r>
              </a:p>
            </p:txBody>
          </p:sp>
        </mc:Fallback>
      </mc:AlternateContent>
    </p:spTree>
    <p:extLst>
      <p:ext uri="{BB962C8B-B14F-4D97-AF65-F5344CB8AC3E}">
        <p14:creationId xmlns:p14="http://schemas.microsoft.com/office/powerpoint/2010/main" val="800516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2100</TotalTime>
  <Words>2116</Words>
  <Application>Microsoft Office PowerPoint</Application>
  <PresentationFormat>Widescreen</PresentationFormat>
  <Paragraphs>192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Cambria Math</vt:lpstr>
      <vt:lpstr>Garamond</vt:lpstr>
      <vt:lpstr>Tahoma</vt:lpstr>
      <vt:lpstr>Times New Roman</vt:lpstr>
      <vt:lpstr>Wingdings</vt:lpstr>
      <vt:lpstr>Organic</vt:lpstr>
      <vt:lpstr>PowerPoint Presentation</vt:lpstr>
      <vt:lpstr>CEMEN</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Quy Trình</vt:lpstr>
      <vt:lpstr>I. Xác định loại dự án</vt:lpstr>
      <vt:lpstr>II. Xác định phạm vi (boundary) của dự án</vt:lpstr>
      <vt:lpstr>II. Xác định phạm vi (boundary) của dự án</vt:lpstr>
      <vt:lpstr> III. Xác định số lượng Function Points thô (Unadjusted Function Points) </vt:lpstr>
      <vt:lpstr> Xác định số lượng Function Points thô (Unadjusted Function Points) </vt:lpstr>
      <vt:lpstr> Xác định số lượng Function Points thô (Unadjusted Function Points) </vt:lpstr>
      <vt:lpstr>DET(Data Element Type ), RET (Record Element Type ), FTR(File Type Referenced )</vt:lpstr>
      <vt:lpstr>DET(Data Element Type ), RET (Record Element Type ), FTR(File Type Referenced )</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EQ (External Inquiry)</vt:lpstr>
      <vt:lpstr>ILF (Internal Logical File)</vt:lpstr>
      <vt:lpstr>ILF (Internal Logical File</vt:lpstr>
      <vt:lpstr>ILF (Internal Logical File</vt:lpstr>
      <vt:lpstr>ILF (Internal Logical File</vt:lpstr>
      <vt:lpstr>Tổng Kết</vt:lpstr>
      <vt:lpstr>Một số công thức tính UFP</vt:lpstr>
      <vt:lpstr>Một số công thức tính UFP</vt:lpstr>
      <vt:lpstr>Một số công thức tính UFP</vt:lpstr>
      <vt:lpstr>Một số công thức tính UFP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Trần Quốc Thi</cp:lastModifiedBy>
  <cp:revision>60</cp:revision>
  <dcterms:created xsi:type="dcterms:W3CDTF">2018-04-14T13:51:20Z</dcterms:created>
  <dcterms:modified xsi:type="dcterms:W3CDTF">2018-04-23T09:10:24Z</dcterms:modified>
</cp:coreProperties>
</file>