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0" r:id="rId3"/>
    <p:sldId id="257" r:id="rId4"/>
    <p:sldId id="331" r:id="rId5"/>
    <p:sldId id="332" r:id="rId6"/>
    <p:sldId id="258" r:id="rId7"/>
    <p:sldId id="259" r:id="rId8"/>
    <p:sldId id="260" r:id="rId9"/>
    <p:sldId id="261" r:id="rId10"/>
    <p:sldId id="262" r:id="rId11"/>
    <p:sldId id="264" r:id="rId12"/>
    <p:sldId id="265" r:id="rId13"/>
    <p:sldId id="303" r:id="rId14"/>
    <p:sldId id="301" r:id="rId15"/>
    <p:sldId id="267" r:id="rId16"/>
    <p:sldId id="305" r:id="rId17"/>
    <p:sldId id="306" r:id="rId18"/>
    <p:sldId id="328"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9" r:id="rId38"/>
    <p:sldId id="330" r:id="rId39"/>
    <p:sldId id="325" r:id="rId40"/>
    <p:sldId id="326" r:id="rId41"/>
    <p:sldId id="29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61" autoAdjust="0"/>
    <p:restoredTop sz="94660"/>
  </p:normalViewPr>
  <p:slideViewPr>
    <p:cSldViewPr snapToGrid="0">
      <p:cViewPr varScale="1">
        <p:scale>
          <a:sx n="74" d="100"/>
          <a:sy n="74" d="100"/>
        </p:scale>
        <p:origin x="4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4/24/2018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unset.usc.edu/Activities/oct24-27-00/Presentations/Seaver_FAST%20Function%20Points.pdf" TargetMode="External"/><Relationship Id="rId7" Type="http://schemas.openxmlformats.org/officeDocument/2006/relationships/hyperlink" Target="https://quantriduan.wordpress.com/2012/02/20/functional-point-analysis-cont-ii/" TargetMode="External"/><Relationship Id="rId2" Type="http://schemas.openxmlformats.org/officeDocument/2006/relationships/hyperlink" Target="http://www.softwaremetrics.com/fpafund.htm" TargetMode="External"/><Relationship Id="rId1" Type="http://schemas.openxmlformats.org/officeDocument/2006/relationships/slideLayout" Target="../slideLayouts/slideLayout2.xml"/><Relationship Id="rId6" Type="http://schemas.openxmlformats.org/officeDocument/2006/relationships/hyperlink" Target="https://www.slideshare.net/KenvinTrieu/chuong-3-xacdinhyeucauhethong" TargetMode="External"/><Relationship Id="rId5" Type="http://schemas.openxmlformats.org/officeDocument/2006/relationships/hyperlink" Target="https://www.softwaremetrics.com/Articles/ret.htm" TargetMode="External"/><Relationship Id="rId4" Type="http://schemas.openxmlformats.org/officeDocument/2006/relationships/hyperlink" Target="http://www.ifpug.org/Conference%20Proceedings/IFPUG-2004/IFPUG2004-04-Aguiar-introduction-to-function-point-analysis.pd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9BB855E-E401-41F6-8925-C43722CDD6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61AB028E-5F68-413C-BBF0-EE603FDA6E5B}"/>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2" name="Picture 41">
              <a:extLst>
                <a:ext uri="{FF2B5EF4-FFF2-40B4-BE49-F238E27FC236}">
                  <a16:creationId xmlns:a16="http://schemas.microsoft.com/office/drawing/2014/main" id="{5368E36D-BDC9-4F55-91DC-B0E56FB7476C}"/>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3" name="Rectangle 42">
              <a:extLst>
                <a:ext uri="{FF2B5EF4-FFF2-40B4-BE49-F238E27FC236}">
                  <a16:creationId xmlns:a16="http://schemas.microsoft.com/office/drawing/2014/main" id="{EF1EBEBA-1392-47C5-AD8B-6BFEE9D1044E}"/>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4" name="Picture 43">
              <a:extLst>
                <a:ext uri="{FF2B5EF4-FFF2-40B4-BE49-F238E27FC236}">
                  <a16:creationId xmlns:a16="http://schemas.microsoft.com/office/drawing/2014/main" id="{0D6C4AA0-1E91-47AC-AC54-384D60DE5AE4}"/>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5" name="Picture 44">
              <a:extLst>
                <a:ext uri="{FF2B5EF4-FFF2-40B4-BE49-F238E27FC236}">
                  <a16:creationId xmlns:a16="http://schemas.microsoft.com/office/drawing/2014/main" id="{4C843592-ED42-47B6-B2F3-28E0917EB3AB}"/>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7" name="Straight Connector 46">
            <a:extLst>
              <a:ext uri="{FF2B5EF4-FFF2-40B4-BE49-F238E27FC236}">
                <a16:creationId xmlns:a16="http://schemas.microsoft.com/office/drawing/2014/main" id="{AF9ABF50-2998-468E-A550-85A1DD0DDC9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262441"/>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AE4DC31D-3252-4CE4-94B0-32BB37A184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72202" y="1092200"/>
            <a:ext cx="7240536" cy="2417572"/>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8E72AE9-AD52-472F-954E-E7ACA4AD1C05}"/>
              </a:ext>
            </a:extLst>
          </p:cNvPr>
          <p:cNvPicPr>
            <a:picLocks noChangeAspect="1"/>
          </p:cNvPicPr>
          <p:nvPr/>
        </p:nvPicPr>
        <p:blipFill>
          <a:blip r:embed="rId5"/>
          <a:stretch>
            <a:fillRect/>
          </a:stretch>
        </p:blipFill>
        <p:spPr>
          <a:xfrm>
            <a:off x="3226281" y="1810076"/>
            <a:ext cx="5520632" cy="1777492"/>
          </a:xfrm>
          <a:prstGeom prst="rect">
            <a:avLst/>
          </a:prstGeom>
        </p:spPr>
      </p:pic>
      <p:sp>
        <p:nvSpPr>
          <p:cNvPr id="3" name="Subtitle 2">
            <a:extLst>
              <a:ext uri="{FF2B5EF4-FFF2-40B4-BE49-F238E27FC236}">
                <a16:creationId xmlns:a16="http://schemas.microsoft.com/office/drawing/2014/main" id="{9D660E2C-8BA9-4B28-821A-28433EBF7259}"/>
              </a:ext>
            </a:extLst>
          </p:cNvPr>
          <p:cNvSpPr>
            <a:spLocks noGrp="1"/>
          </p:cNvSpPr>
          <p:nvPr>
            <p:ph type="subTitle" idx="1"/>
          </p:nvPr>
        </p:nvSpPr>
        <p:spPr>
          <a:xfrm>
            <a:off x="761504" y="5420076"/>
            <a:ext cx="9603727" cy="583380"/>
          </a:xfrm>
        </p:spPr>
        <p:txBody>
          <a:bodyPr>
            <a:normAutofit/>
          </a:bodyPr>
          <a:lstStyle/>
          <a:p>
            <a:r>
              <a:rPr lang="en-US" sz="2800" dirty="0">
                <a:solidFill>
                  <a:srgbClr val="000000"/>
                </a:solidFill>
                <a:latin typeface="Times New Roman" panose="02020603050405020304" pitchFamily="18" charset="0"/>
                <a:cs typeface="Times New Roman" panose="02020603050405020304" pitchFamily="18" charset="0"/>
              </a:rPr>
              <a:t>MÔN HỌC: </a:t>
            </a:r>
            <a:r>
              <a:rPr lang="en-US" sz="2800" dirty="0" err="1">
                <a:solidFill>
                  <a:srgbClr val="000000"/>
                </a:solidFill>
                <a:latin typeface="Times New Roman" panose="02020603050405020304" pitchFamily="18" charset="0"/>
                <a:cs typeface="Times New Roman" panose="02020603050405020304" pitchFamily="18" charset="0"/>
              </a:rPr>
              <a:t>Nhập</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môn</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công</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nghệ</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phần</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mềm</a:t>
            </a:r>
            <a:endParaRPr lang="en-US" sz="2800" dirty="0">
              <a:solidFill>
                <a:srgbClr val="0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110A364-92E4-47E0-804D-ECA7226C1ADF}"/>
              </a:ext>
            </a:extLst>
          </p:cNvPr>
          <p:cNvSpPr/>
          <p:nvPr/>
        </p:nvSpPr>
        <p:spPr>
          <a:xfrm>
            <a:off x="-120452" y="4292178"/>
            <a:ext cx="12214098" cy="923330"/>
          </a:xfrm>
          <a:prstGeom prst="rect">
            <a:avLst/>
          </a:prstGeom>
          <a:noFill/>
        </p:spPr>
        <p:txBody>
          <a:bodyPr wrap="square" lIns="91440" tIns="45720" rIns="91440" bIns="45720">
            <a:spAutoFit/>
          </a:bodyPr>
          <a:lstStyle/>
          <a:p>
            <a:pPr algn="ctr"/>
            <a:r>
              <a:rPr lang="en-US" sz="5400" b="0" cap="none" spc="0" dirty="0" err="1">
                <a:ln w="0"/>
                <a:effectLst>
                  <a:reflection blurRad="6350" stA="53000" endA="300" endPos="35500" dir="5400000" sy="-90000" algn="bl" rotWithShape="0"/>
                </a:effectLst>
              </a:rPr>
              <a:t>Tr</a:t>
            </a:r>
            <a:r>
              <a:rPr lang="vi-VN" sz="5400" b="0" cap="none" spc="0" dirty="0">
                <a:ln w="0"/>
                <a:effectLst>
                  <a:reflection blurRad="6350" stA="53000" endA="300" endPos="35500" dir="5400000" sy="-90000" algn="bl" rotWithShape="0"/>
                </a:effectLst>
              </a:rPr>
              <a:t>ư</a:t>
            </a:r>
            <a:r>
              <a:rPr lang="en-US" sz="5400" dirty="0" err="1">
                <a:ln w="0"/>
                <a:effectLst>
                  <a:reflection blurRad="6350" stA="53000" endA="300" endPos="35500" dir="5400000" sy="-90000" algn="bl" rotWithShape="0"/>
                </a:effectLst>
              </a:rPr>
              <a:t>ờng</a:t>
            </a:r>
            <a:r>
              <a:rPr lang="en-US" sz="5400" dirty="0">
                <a:ln w="0"/>
                <a:effectLst>
                  <a:reflection blurRad="6350" stA="53000" endA="300" endPos="35500" dir="5400000" sy="-90000" algn="bl" rotWithShape="0"/>
                </a:effectLst>
              </a:rPr>
              <a:t> </a:t>
            </a:r>
            <a:r>
              <a:rPr lang="en-US" sz="5400" dirty="0" err="1">
                <a:ln w="0"/>
                <a:effectLst>
                  <a:reflection blurRad="6350" stA="53000" endA="300" endPos="35500" dir="5400000" sy="-90000" algn="bl" rotWithShape="0"/>
                </a:effectLst>
              </a:rPr>
              <a:t>đại</a:t>
            </a:r>
            <a:r>
              <a:rPr lang="en-US" sz="5400" dirty="0">
                <a:ln w="0"/>
                <a:effectLst>
                  <a:reflection blurRad="6350" stA="53000" endA="300" endPos="35500" dir="5400000" sy="-90000" algn="bl" rotWithShape="0"/>
                </a:effectLst>
              </a:rPr>
              <a:t> </a:t>
            </a:r>
            <a:r>
              <a:rPr lang="en-US" sz="5400" dirty="0" err="1">
                <a:ln w="0"/>
                <a:effectLst>
                  <a:reflection blurRad="6350" stA="53000" endA="300" endPos="35500" dir="5400000" sy="-90000" algn="bl" rotWithShape="0"/>
                </a:effectLst>
              </a:rPr>
              <a:t>học</a:t>
            </a:r>
            <a:r>
              <a:rPr lang="en-US" sz="5400" dirty="0">
                <a:ln w="0"/>
                <a:effectLst>
                  <a:reflection blurRad="6350" stA="53000" endA="300" endPos="35500" dir="5400000" sy="-90000" algn="bl" rotWithShape="0"/>
                </a:effectLst>
              </a:rPr>
              <a:t> </a:t>
            </a:r>
            <a:r>
              <a:rPr lang="en-US" sz="5400" dirty="0" err="1">
                <a:ln w="0"/>
                <a:effectLst>
                  <a:reflection blurRad="6350" stA="53000" endA="300" endPos="35500" dir="5400000" sy="-90000" algn="bl" rotWithShape="0"/>
                </a:effectLst>
              </a:rPr>
              <a:t>Công</a:t>
            </a:r>
            <a:r>
              <a:rPr lang="en-US" sz="5400" dirty="0">
                <a:ln w="0"/>
                <a:effectLst>
                  <a:reflection blurRad="6350" stA="53000" endA="300" endPos="35500" dir="5400000" sy="-90000" algn="bl" rotWithShape="0"/>
                </a:effectLst>
              </a:rPr>
              <a:t> </a:t>
            </a:r>
            <a:r>
              <a:rPr lang="en-US" sz="5400" dirty="0" err="1">
                <a:ln w="0"/>
                <a:effectLst>
                  <a:reflection blurRad="6350" stA="53000" endA="300" endPos="35500" dir="5400000" sy="-90000" algn="bl" rotWithShape="0"/>
                </a:effectLst>
              </a:rPr>
              <a:t>Nghệ</a:t>
            </a:r>
            <a:r>
              <a:rPr lang="en-US" sz="5400" dirty="0">
                <a:ln w="0"/>
                <a:effectLst>
                  <a:reflection blurRad="6350" stA="53000" endA="300" endPos="35500" dir="5400000" sy="-90000" algn="bl" rotWithShape="0"/>
                </a:effectLst>
              </a:rPr>
              <a:t> </a:t>
            </a:r>
            <a:r>
              <a:rPr lang="en-US" sz="5400" dirty="0" err="1">
                <a:ln w="0"/>
                <a:effectLst>
                  <a:reflection blurRad="6350" stA="53000" endA="300" endPos="35500" dir="5400000" sy="-90000" algn="bl" rotWithShape="0"/>
                </a:effectLst>
              </a:rPr>
              <a:t>Thông</a:t>
            </a:r>
            <a:r>
              <a:rPr lang="en-US" sz="5400" dirty="0">
                <a:ln w="0"/>
                <a:effectLst>
                  <a:reflection blurRad="6350" stA="53000" endA="300" endPos="35500" dir="5400000" sy="-90000" algn="bl" rotWithShape="0"/>
                </a:effectLst>
              </a:rPr>
              <a:t> Tin</a:t>
            </a:r>
            <a:endParaRPr lang="en-US" sz="5400" b="0" cap="none" spc="0" dirty="0">
              <a:ln w="0"/>
              <a:effectLst>
                <a:reflection blurRad="6350" stA="53000" endA="300" endPos="35500" dir="5400000" sy="-90000" algn="bl" rotWithShape="0"/>
              </a:effectLst>
            </a:endParaRPr>
          </a:p>
        </p:txBody>
      </p:sp>
    </p:spTree>
    <p:extLst>
      <p:ext uri="{BB962C8B-B14F-4D97-AF65-F5344CB8AC3E}">
        <p14:creationId xmlns:p14="http://schemas.microsoft.com/office/powerpoint/2010/main" val="979837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Quy</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Trình</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129866" y="2941745"/>
            <a:ext cx="9932266" cy="3260510"/>
          </a:xfrm>
        </p:spPr>
        <p:txBody>
          <a:bodyPr>
            <a:normAutofit/>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Function Points </a:t>
            </a:r>
            <a:r>
              <a:rPr lang="en-US" dirty="0" err="1">
                <a:latin typeface="Times New Roman" panose="02020603050405020304" pitchFamily="18" charset="0"/>
                <a:cs typeface="Times New Roman" panose="02020603050405020304" pitchFamily="18" charset="0"/>
              </a:rPr>
              <a:t>thô</a:t>
            </a:r>
            <a:r>
              <a:rPr lang="en-US" dirty="0">
                <a:latin typeface="Times New Roman" panose="02020603050405020304" pitchFamily="18" charset="0"/>
                <a:cs typeface="Times New Roman" panose="02020603050405020304" pitchFamily="18" charset="0"/>
              </a:rPr>
              <a:t> (Unadjusted Function Points)</a:t>
            </a:r>
          </a:p>
          <a:p>
            <a:pPr lvl="0"/>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(Value Adjusted Factors).</a:t>
            </a:r>
          </a:p>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Function Points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5484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I. </a:t>
            </a:r>
            <a:r>
              <a:rPr lang="en-US" dirty="0" err="1">
                <a:solidFill>
                  <a:schemeClr val="bg1"/>
                </a:solidFill>
                <a:latin typeface="Times New Roman" panose="02020603050405020304" pitchFamily="18" charset="0"/>
                <a:cs typeface="Times New Roman" panose="02020603050405020304" pitchFamily="18" charset="0"/>
              </a:rPr>
              <a:t>Xác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định</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loại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dự</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án</a:t>
            </a:r>
            <a:endParaRPr lang="en-US" dirty="0">
              <a:solidFill>
                <a:schemeClr val="bg1"/>
              </a:solidFill>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295401" y="2612256"/>
            <a:ext cx="9601196" cy="3263612"/>
          </a:xfrm>
        </p:spPr>
        <p:txBody>
          <a:bodyPr>
            <a:normAutofi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vi-VN" dirty="0"/>
              <a:t>định số lượng FPs của một dự án hoàn toàn mới (Development Project FP Count)</a:t>
            </a:r>
            <a:endParaRPr lang="en-US" dirty="0"/>
          </a:p>
          <a:p>
            <a:r>
              <a:rPr lang="en-US" dirty="0"/>
              <a:t>S</a:t>
            </a:r>
            <a:r>
              <a:rPr lang="vi-VN" dirty="0"/>
              <a:t>ố lượng FPs của việc nâng cấp một dự án (Enhancement Project FP Count</a:t>
            </a:r>
            <a:endParaRPr lang="en-US" dirty="0"/>
          </a:p>
          <a:p>
            <a:r>
              <a:rPr lang="en-US" dirty="0" err="1"/>
              <a:t>Đánh</a:t>
            </a:r>
            <a:r>
              <a:rPr lang="en-US" dirty="0"/>
              <a:t> </a:t>
            </a:r>
            <a:r>
              <a:rPr lang="vi-VN" dirty="0"/>
              <a:t>giá lại một dự án hoàn thành (Application FP Count).</a:t>
            </a:r>
            <a:endParaRPr lang="en-US" dirty="0"/>
          </a:p>
          <a:p>
            <a:endParaRPr lang="en-US" dirty="0"/>
          </a:p>
          <a:p>
            <a:endParaRPr lang="en-US" dirty="0"/>
          </a:p>
        </p:txBody>
      </p:sp>
    </p:spTree>
    <p:extLst>
      <p:ext uri="{BB962C8B-B14F-4D97-AF65-F5344CB8AC3E}">
        <p14:creationId xmlns:p14="http://schemas.microsoft.com/office/powerpoint/2010/main" val="287081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II. </a:t>
            </a:r>
            <a:r>
              <a:rPr lang="en-US" sz="3600" dirty="0" err="1">
                <a:solidFill>
                  <a:schemeClr val="bg1"/>
                </a:solidFill>
                <a:latin typeface="Times New Roman" panose="02020603050405020304" pitchFamily="18" charset="0"/>
                <a:cs typeface="Times New Roman" panose="02020603050405020304" pitchFamily="18" charset="0"/>
              </a:rPr>
              <a:t>Xác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định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phạm</a:t>
            </a:r>
            <a:r>
              <a:rPr lang="en-US" sz="3600" dirty="0">
                <a:solidFill>
                  <a:schemeClr val="bg1"/>
                </a:solidFill>
                <a:latin typeface="Times New Roman" panose="02020603050405020304" pitchFamily="18" charset="0"/>
                <a:cs typeface="Times New Roman" panose="02020603050405020304" pitchFamily="18" charset="0"/>
              </a:rPr>
              <a:t> vi (</a:t>
            </a:r>
            <a:r>
              <a:rPr lang="en-US" sz="3600" b="1" dirty="0">
                <a:solidFill>
                  <a:schemeClr val="bg1"/>
                </a:solidFill>
                <a:latin typeface="Times New Roman" panose="02020603050405020304" pitchFamily="18" charset="0"/>
                <a:cs typeface="Times New Roman" panose="02020603050405020304" pitchFamily="18" charset="0"/>
              </a:rPr>
              <a:t>boundary</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của</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dự</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án</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295401" y="2612256"/>
            <a:ext cx="9601196" cy="3263612"/>
          </a:xfrm>
        </p:spPr>
        <p:txBody>
          <a:bodyPr>
            <a:normAutofi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(standalone) hay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(suite)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Standalone: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=&gt;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9462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II. </a:t>
            </a:r>
            <a:r>
              <a:rPr lang="en-US" sz="3600" dirty="0" err="1">
                <a:solidFill>
                  <a:schemeClr val="bg1"/>
                </a:solidFill>
                <a:latin typeface="Times New Roman" panose="02020603050405020304" pitchFamily="18" charset="0"/>
                <a:cs typeface="Times New Roman" panose="02020603050405020304" pitchFamily="18" charset="0"/>
              </a:rPr>
              <a:t>Xác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định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phạm</a:t>
            </a:r>
            <a:r>
              <a:rPr lang="en-US" sz="3600" dirty="0">
                <a:solidFill>
                  <a:schemeClr val="bg1"/>
                </a:solidFill>
                <a:latin typeface="Times New Roman" panose="02020603050405020304" pitchFamily="18" charset="0"/>
                <a:cs typeface="Times New Roman" panose="02020603050405020304" pitchFamily="18" charset="0"/>
              </a:rPr>
              <a:t> vi (</a:t>
            </a:r>
            <a:r>
              <a:rPr lang="en-US" sz="3600" b="1" dirty="0">
                <a:solidFill>
                  <a:schemeClr val="bg1"/>
                </a:solidFill>
                <a:latin typeface="Times New Roman" panose="02020603050405020304" pitchFamily="18" charset="0"/>
                <a:cs typeface="Times New Roman" panose="02020603050405020304" pitchFamily="18" charset="0"/>
              </a:rPr>
              <a:t>boundary</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của</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dự</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án</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6095999" y="2798014"/>
            <a:ext cx="4800597" cy="3263612"/>
          </a:xfrm>
        </p:spPr>
        <p:txBody>
          <a:bodyPr>
            <a:normAutofit fontScale="85000" lnSpcReduction="10000"/>
          </a:bodyPr>
          <a:lstStyle/>
          <a:p>
            <a:r>
              <a:rPr lang="vi-VN" dirty="0"/>
              <a:t>Giả sử chúng ta cần xây dựng một ứng dụng “đơn giản” nhằm quản lý điểm cho sinh viên, đồng thời khi có yêu cầu, ứng dụng sẽ in ra kết quả thi và gửi đến gia đình sinh viên đó</a:t>
            </a:r>
            <a:r>
              <a:rPr lang="en-US" dirty="0"/>
              <a:t>.</a:t>
            </a:r>
          </a:p>
          <a:p>
            <a:r>
              <a:rPr lang="vi-VN" dirty="0"/>
              <a:t>Như vậy về mặt CSDL ta sẽ có như sau:</a:t>
            </a:r>
            <a:endParaRPr lang="en-US" dirty="0"/>
          </a:p>
          <a:p>
            <a:pPr lvl="1"/>
            <a:r>
              <a:rPr lang="vi-VN" dirty="0"/>
              <a:t>SinhVien(MaSV, HoTen, MaLop)</a:t>
            </a:r>
            <a:endParaRPr lang="en-US" dirty="0"/>
          </a:p>
          <a:p>
            <a:pPr lvl="1"/>
            <a:r>
              <a:rPr lang="vi-VN" dirty="0"/>
              <a:t>MonHoc(MaMH, TenMH, SoTinChi)</a:t>
            </a:r>
            <a:endParaRPr lang="en-US" dirty="0"/>
          </a:p>
          <a:p>
            <a:pPr lvl="1"/>
            <a:r>
              <a:rPr lang="vi-VN" dirty="0"/>
              <a:t>KetQua(MaSV, MaMH, Diem)</a:t>
            </a:r>
            <a:endParaRPr lang="en-US" dirty="0"/>
          </a:p>
          <a:p>
            <a:endParaRPr lang="en-US" dirty="0">
              <a:latin typeface="Times New Roman" panose="02020603050405020304" pitchFamily="18" charset="0"/>
              <a:cs typeface="Times New Roman" panose="02020603050405020304" pitchFamily="18" charset="0"/>
            </a:endParaRPr>
          </a:p>
        </p:txBody>
      </p:sp>
      <p:pic>
        <p:nvPicPr>
          <p:cNvPr id="1026" name="Picture 18" descr="Boundary">
            <a:extLst>
              <a:ext uri="{FF2B5EF4-FFF2-40B4-BE49-F238E27FC236}">
                <a16:creationId xmlns:a16="http://schemas.microsoft.com/office/drawing/2014/main" id="{CBB94397-1BBF-4239-B5E6-3D494AA76CF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2" y="2910625"/>
            <a:ext cx="5133975" cy="315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566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fontScale="90000"/>
          </a:bodyPr>
          <a:lstStyle/>
          <a:p>
            <a:br>
              <a:rPr lang="en-US" sz="3600" dirty="0">
                <a:solidFill>
                  <a:schemeClr val="bg1"/>
                </a:solidFill>
                <a:latin typeface="Times New Roman" panose="02020603050405020304" pitchFamily="18" charset="0"/>
                <a:cs typeface="Times New Roman" panose="02020603050405020304" pitchFamily="18" charset="0"/>
              </a:rPr>
            </a:br>
            <a:r>
              <a:rPr lang="en-US" sz="3600" dirty="0">
                <a:solidFill>
                  <a:schemeClr val="bg1"/>
                </a:solidFill>
                <a:latin typeface="Times New Roman" panose="02020603050405020304" pitchFamily="18" charset="0"/>
                <a:cs typeface="Times New Roman" panose="02020603050405020304" pitchFamily="18" charset="0"/>
              </a:rPr>
              <a:t>III. </a:t>
            </a:r>
            <a:r>
              <a:rPr lang="en-US" sz="3600" dirty="0" err="1">
                <a:solidFill>
                  <a:schemeClr val="bg1"/>
                </a:solidFill>
                <a:latin typeface="Times New Roman" panose="02020603050405020304" pitchFamily="18" charset="0"/>
                <a:cs typeface="Times New Roman" panose="02020603050405020304" pitchFamily="18" charset="0"/>
              </a:rPr>
              <a:t>Xác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định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lượng</a:t>
            </a:r>
            <a:r>
              <a:rPr lang="en-US" sz="3600" dirty="0">
                <a:solidFill>
                  <a:schemeClr val="bg1"/>
                </a:solidFill>
                <a:latin typeface="Times New Roman" panose="02020603050405020304" pitchFamily="18" charset="0"/>
                <a:cs typeface="Times New Roman" panose="02020603050405020304" pitchFamily="18" charset="0"/>
              </a:rPr>
              <a:t> Function Points </a:t>
            </a:r>
            <a:r>
              <a:rPr lang="en-US" sz="3600" dirty="0" err="1">
                <a:solidFill>
                  <a:schemeClr val="bg1"/>
                </a:solidFill>
                <a:latin typeface="Times New Roman" panose="02020603050405020304" pitchFamily="18" charset="0"/>
                <a:cs typeface="Times New Roman" panose="02020603050405020304" pitchFamily="18" charset="0"/>
              </a:rPr>
              <a:t>thô</a:t>
            </a:r>
            <a:r>
              <a:rPr lang="en-US" sz="3600" dirty="0">
                <a:solidFill>
                  <a:schemeClr val="bg1"/>
                </a:solidFill>
                <a:latin typeface="Times New Roman" panose="02020603050405020304" pitchFamily="18" charset="0"/>
                <a:cs typeface="Times New Roman" panose="02020603050405020304" pitchFamily="18" charset="0"/>
              </a:rPr>
              <a:t> (Unadjusted Function Points)</a:t>
            </a:r>
            <a:br>
              <a:rPr lang="en-US" sz="3600" dirty="0"/>
            </a:b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6606861" y="2612256"/>
            <a:ext cx="4934389" cy="4245744"/>
          </a:xfrm>
        </p:spPr>
        <p:txBody>
          <a:bodyPr>
            <a:normAutofit fontScale="62500" lnSpcReduction="20000"/>
          </a:bodyPr>
          <a:lstStyle/>
          <a:p>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a:t>
            </a: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EI</a:t>
            </a:r>
            <a:r>
              <a:rPr lang="en-US" sz="2400" dirty="0">
                <a:latin typeface="Times New Roman" panose="02020603050405020304" pitchFamily="18" charset="0"/>
                <a:cs typeface="Times New Roman" panose="02020603050405020304" pitchFamily="18" charset="0"/>
              </a:rPr>
              <a:t> (External Input): </a:t>
            </a:r>
            <a:r>
              <a:rPr lang="en-US" sz="2400" dirty="0" err="1">
                <a:latin typeface="Times New Roman" panose="02020603050405020304" pitchFamily="18" charset="0"/>
                <a:cs typeface="Times New Roman" panose="02020603050405020304" pitchFamily="18" charset="0"/>
              </a:rPr>
              <a:t>Tiến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boundary</a:t>
            </a: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EO</a:t>
            </a:r>
            <a:r>
              <a:rPr lang="en-US" sz="2400" dirty="0">
                <a:latin typeface="Times New Roman" panose="02020603050405020304" pitchFamily="18" charset="0"/>
                <a:cs typeface="Times New Roman" panose="02020603050405020304" pitchFamily="18" charset="0"/>
              </a:rPr>
              <a:t> (External Output):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gửi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endParaRPr lang="en-US" sz="2400" dirty="0">
              <a:latin typeface="Times New Roman" panose="02020603050405020304" pitchFamily="18" charset="0"/>
              <a:cs typeface="Times New Roman" panose="02020603050405020304" pitchFamily="18" charset="0"/>
            </a:endParaRP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EQ</a:t>
            </a:r>
            <a:r>
              <a:rPr lang="en-US" sz="2400" dirty="0">
                <a:latin typeface="Times New Roman" panose="02020603050405020304" pitchFamily="18" charset="0"/>
                <a:cs typeface="Times New Roman" panose="02020603050405020304" pitchFamily="18" charset="0"/>
              </a:rPr>
              <a:t> (External Inquiry): Thao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ILF hay EIF (Input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chuột</a:t>
            </a:r>
            <a:r>
              <a:rPr lang="en-US" sz="2400" dirty="0">
                <a:latin typeface="Times New Roman" panose="02020603050405020304" pitchFamily="18" charset="0"/>
                <a:cs typeface="Times New Roman" panose="02020603050405020304" pitchFamily="18" charset="0"/>
              </a:rPr>
              <a:t>, Output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ILF</a:t>
            </a:r>
            <a:r>
              <a:rPr lang="en-US" sz="2400" dirty="0">
                <a:latin typeface="Times New Roman" panose="02020603050405020304" pitchFamily="18" charset="0"/>
                <a:cs typeface="Times New Roman" panose="02020603050405020304" pitchFamily="18" charset="0"/>
              </a:rPr>
              <a:t> (Internal Logical File):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u </a:t>
            </a:r>
            <a:r>
              <a:rPr lang="en-US" sz="2400" dirty="0" err="1">
                <a:latin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phạm</a:t>
            </a:r>
            <a:r>
              <a:rPr lang="en-US" sz="2400" dirty="0">
                <a:latin typeface="Times New Roman" panose="02020603050405020304" pitchFamily="18" charset="0"/>
                <a:cs typeface="Times New Roman" panose="02020603050405020304" pitchFamily="18" charset="0"/>
              </a:rPr>
              <a:t> vi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boundary).</a:t>
            </a: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EIF</a:t>
            </a:r>
            <a:r>
              <a:rPr lang="en-US" sz="2400" dirty="0">
                <a:latin typeface="Times New Roman" panose="02020603050405020304" pitchFamily="18" charset="0"/>
                <a:cs typeface="Times New Roman" panose="02020603050405020304" pitchFamily="18" charset="0"/>
              </a:rPr>
              <a:t> (External Interface Files):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u </a:t>
            </a:r>
            <a:r>
              <a:rPr lang="en-US" sz="2400" dirty="0" err="1">
                <a:latin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boundary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8" name="Content Placeholder 3">
            <a:extLst>
              <a:ext uri="{FF2B5EF4-FFF2-40B4-BE49-F238E27FC236}">
                <a16:creationId xmlns:a16="http://schemas.microsoft.com/office/drawing/2014/main" id="{196BE6A8-91B2-4C58-A4B7-80E323630AA6}"/>
              </a:ext>
            </a:extLst>
          </p:cNvPr>
          <p:cNvPicPr>
            <a:picLocks noChangeAspect="1"/>
          </p:cNvPicPr>
          <p:nvPr/>
        </p:nvPicPr>
        <p:blipFill>
          <a:blip r:embed="rId3"/>
          <a:stretch>
            <a:fillRect/>
          </a:stretch>
        </p:blipFill>
        <p:spPr>
          <a:xfrm>
            <a:off x="126609" y="2743751"/>
            <a:ext cx="6480252" cy="3629617"/>
          </a:xfrm>
          <a:prstGeom prst="rect">
            <a:avLst/>
          </a:prstGeom>
        </p:spPr>
      </p:pic>
    </p:spTree>
    <p:extLst>
      <p:ext uri="{BB962C8B-B14F-4D97-AF65-F5344CB8AC3E}">
        <p14:creationId xmlns:p14="http://schemas.microsoft.com/office/powerpoint/2010/main" val="2881353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br>
              <a:rPr lang="en-US" sz="3600" dirty="0">
                <a:solidFill>
                  <a:schemeClr val="bg1"/>
                </a:solidFill>
                <a:latin typeface="Times New Roman" panose="02020603050405020304" pitchFamily="18" charset="0"/>
                <a:cs typeface="Times New Roman" panose="02020603050405020304" pitchFamily="18" charset="0"/>
              </a:rPr>
            </a:br>
            <a:r>
              <a:rPr lang="en-US" sz="3600" dirty="0" err="1">
                <a:solidFill>
                  <a:schemeClr val="bg1"/>
                </a:solidFill>
                <a:latin typeface="Times New Roman" panose="02020603050405020304" pitchFamily="18" charset="0"/>
                <a:cs typeface="Times New Roman" panose="02020603050405020304" pitchFamily="18" charset="0"/>
              </a:rPr>
              <a:t>Xác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định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lượng</a:t>
            </a:r>
            <a:r>
              <a:rPr lang="en-US" sz="3600" dirty="0">
                <a:solidFill>
                  <a:schemeClr val="bg1"/>
                </a:solidFill>
                <a:latin typeface="Times New Roman" panose="02020603050405020304" pitchFamily="18" charset="0"/>
                <a:cs typeface="Times New Roman" panose="02020603050405020304" pitchFamily="18" charset="0"/>
              </a:rPr>
              <a:t> Function Points </a:t>
            </a:r>
            <a:r>
              <a:rPr lang="en-US" sz="3600" dirty="0" err="1">
                <a:solidFill>
                  <a:schemeClr val="bg1"/>
                </a:solidFill>
                <a:latin typeface="Times New Roman" panose="02020603050405020304" pitchFamily="18" charset="0"/>
                <a:cs typeface="Times New Roman" panose="02020603050405020304" pitchFamily="18" charset="0"/>
              </a:rPr>
              <a:t>thô</a:t>
            </a:r>
            <a:r>
              <a:rPr lang="en-US" sz="3600" dirty="0">
                <a:solidFill>
                  <a:schemeClr val="bg1"/>
                </a:solidFill>
                <a:latin typeface="Times New Roman" panose="02020603050405020304" pitchFamily="18" charset="0"/>
                <a:cs typeface="Times New Roman" panose="02020603050405020304" pitchFamily="18" charset="0"/>
              </a:rPr>
              <a:t> (Unadjusted Function Points)</a:t>
            </a:r>
            <a:br>
              <a:rPr lang="en-US" sz="3600" dirty="0">
                <a:latin typeface="Times New Roman" panose="02020603050405020304" pitchFamily="18" charset="0"/>
                <a:cs typeface="Times New Roman" panose="02020603050405020304" pitchFamily="18" charset="0"/>
              </a:rPr>
            </a:br>
            <a:endParaRPr lang="en-US" sz="3600" dirty="0">
              <a:solidFill>
                <a:srgbClr val="FFFFFF"/>
              </a:solidFill>
              <a:latin typeface="Times New Roman" panose="02020603050405020304" pitchFamily="18" charset="0"/>
              <a:cs typeface="Times New Roman" panose="02020603050405020304" pitchFamily="18" charset="0"/>
            </a:endParaRPr>
          </a:p>
        </p:txBody>
      </p:sp>
      <p:pic>
        <p:nvPicPr>
          <p:cNvPr id="3" name="Content Placeholder 2">
            <a:extLst>
              <a:ext uri="{FF2B5EF4-FFF2-40B4-BE49-F238E27FC236}">
                <a16:creationId xmlns:a16="http://schemas.microsoft.com/office/drawing/2014/main" id="{DA92E20C-004B-442D-ADC8-6247127F4832}"/>
              </a:ext>
            </a:extLst>
          </p:cNvPr>
          <p:cNvPicPr>
            <a:picLocks noGrp="1" noChangeAspect="1"/>
          </p:cNvPicPr>
          <p:nvPr>
            <p:ph idx="1"/>
          </p:nvPr>
        </p:nvPicPr>
        <p:blipFill>
          <a:blip r:embed="rId3"/>
          <a:stretch>
            <a:fillRect/>
          </a:stretch>
        </p:blipFill>
        <p:spPr>
          <a:xfrm>
            <a:off x="2082661" y="2443204"/>
            <a:ext cx="7305772" cy="4257591"/>
          </a:xfrm>
          <a:prstGeom prst="rect">
            <a:avLst/>
          </a:prstGeom>
        </p:spPr>
      </p:pic>
    </p:spTree>
    <p:extLst>
      <p:ext uri="{BB962C8B-B14F-4D97-AF65-F5344CB8AC3E}">
        <p14:creationId xmlns:p14="http://schemas.microsoft.com/office/powerpoint/2010/main" val="3183321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a:solidFill>
                  <a:schemeClr val="bg1"/>
                </a:solidFill>
              </a:rPr>
              <a:t>DET(</a:t>
            </a:r>
            <a:r>
              <a:rPr lang="en-US" sz="3600" i="1" dirty="0">
                <a:solidFill>
                  <a:schemeClr val="bg1"/>
                </a:solidFill>
              </a:rPr>
              <a:t>Data Element Type</a:t>
            </a:r>
            <a:r>
              <a:rPr lang="en-US" sz="3600" dirty="0">
                <a:solidFill>
                  <a:schemeClr val="bg1"/>
                </a:solidFill>
              </a:rPr>
              <a:t> ), RET (</a:t>
            </a:r>
            <a:r>
              <a:rPr lang="en-US" sz="3600" i="1" dirty="0">
                <a:solidFill>
                  <a:schemeClr val="bg1"/>
                </a:solidFill>
              </a:rPr>
              <a:t>Record Element Type</a:t>
            </a:r>
            <a:r>
              <a:rPr lang="en-US" sz="3600" dirty="0">
                <a:solidFill>
                  <a:schemeClr val="bg1"/>
                </a:solidFill>
              </a:rPr>
              <a:t> ), FTR(</a:t>
            </a:r>
            <a:r>
              <a:rPr lang="en-US" sz="3600" i="1" dirty="0">
                <a:solidFill>
                  <a:schemeClr val="bg1"/>
                </a:solidFill>
              </a:rPr>
              <a:t>File Type Referenced</a:t>
            </a:r>
            <a:r>
              <a:rPr lang="en-US" sz="3600" dirty="0">
                <a:solidFill>
                  <a:schemeClr val="bg1"/>
                </a:solidFill>
              </a:rPr>
              <a:t>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462826" y="3348507"/>
            <a:ext cx="9601196" cy="2446986"/>
          </a:xfrm>
        </p:spPr>
        <p:txBody>
          <a:bodyPr/>
          <a:lstStyle/>
          <a:p>
            <a:r>
              <a:rPr lang="en-US" dirty="0"/>
              <a:t>DET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thiết</a:t>
            </a:r>
            <a:r>
              <a:rPr lang="en-US" dirty="0"/>
              <a:t> </a:t>
            </a:r>
            <a:r>
              <a:rPr lang="en-US" dirty="0" err="1"/>
              <a:t>cho</a:t>
            </a:r>
            <a:r>
              <a:rPr lang="en-US" dirty="0"/>
              <a:t> </a:t>
            </a:r>
            <a:r>
              <a:rPr lang="en-US" dirty="0" err="1"/>
              <a:t>một</a:t>
            </a:r>
            <a:r>
              <a:rPr lang="en-US" dirty="0"/>
              <a:t> </a:t>
            </a:r>
            <a:r>
              <a:rPr lang="en-US" dirty="0" err="1"/>
              <a:t>thao</a:t>
            </a:r>
            <a:r>
              <a:rPr lang="en-US" dirty="0"/>
              <a:t> </a:t>
            </a:r>
            <a:r>
              <a:rPr lang="en-US" dirty="0" err="1"/>
              <a:t>tác</a:t>
            </a:r>
            <a:r>
              <a:rPr lang="en-US" dirty="0"/>
              <a:t> (transaction). DET </a:t>
            </a:r>
            <a:r>
              <a:rPr lang="en-US" dirty="0" err="1"/>
              <a:t>cho</a:t>
            </a:r>
            <a:r>
              <a:rPr lang="en-US" dirty="0"/>
              <a:t> </a:t>
            </a:r>
            <a:r>
              <a:rPr lang="en-US" dirty="0" err="1"/>
              <a:t>mỗi</a:t>
            </a:r>
            <a:r>
              <a:rPr lang="en-US" dirty="0"/>
              <a:t> </a:t>
            </a:r>
            <a:r>
              <a:rPr lang="en-US" dirty="0" err="1"/>
              <a:t>thao</a:t>
            </a:r>
            <a:r>
              <a:rPr lang="en-US" dirty="0"/>
              <a:t> </a:t>
            </a:r>
            <a:r>
              <a:rPr lang="en-US" dirty="0" err="1"/>
              <a:t>tác</a:t>
            </a:r>
            <a:r>
              <a:rPr lang="en-US" dirty="0"/>
              <a:t> </a:t>
            </a:r>
            <a:r>
              <a:rPr lang="en-US" dirty="0" err="1"/>
              <a:t>chức</a:t>
            </a:r>
            <a:r>
              <a:rPr lang="en-US" dirty="0"/>
              <a:t> </a:t>
            </a:r>
            <a:r>
              <a:rPr lang="en-US" dirty="0" err="1"/>
              <a:t>năng</a:t>
            </a:r>
            <a:r>
              <a:rPr lang="en-US" dirty="0"/>
              <a:t> hay </a:t>
            </a:r>
            <a:r>
              <a:rPr lang="en-US" dirty="0" err="1"/>
              <a:t>dữ</a:t>
            </a:r>
            <a:r>
              <a:rPr lang="en-US" dirty="0"/>
              <a:t> </a:t>
            </a:r>
            <a:r>
              <a:rPr lang="en-US" dirty="0" err="1"/>
              <a:t>liệu</a:t>
            </a:r>
            <a:r>
              <a:rPr lang="en-US" dirty="0"/>
              <a:t> </a:t>
            </a:r>
            <a:r>
              <a:rPr lang="en-US" dirty="0" err="1"/>
              <a:t>sẽ</a:t>
            </a:r>
            <a:r>
              <a:rPr lang="en-US" dirty="0"/>
              <a:t> </a:t>
            </a:r>
            <a:r>
              <a:rPr lang="en-US" dirty="0" err="1"/>
              <a:t>khác</a:t>
            </a:r>
            <a:r>
              <a:rPr lang="en-US" dirty="0"/>
              <a:t> </a:t>
            </a:r>
            <a:r>
              <a:rPr lang="en-US" dirty="0" err="1"/>
              <a:t>nhau</a:t>
            </a:r>
            <a:r>
              <a:rPr lang="en-US" dirty="0"/>
              <a:t>.</a:t>
            </a:r>
          </a:p>
          <a:p>
            <a:r>
              <a:rPr lang="en-US" dirty="0"/>
              <a:t>FTR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a:latin typeface="Times New Roman" panose="02020603050405020304" pitchFamily="18" charset="0"/>
                <a:cs typeface="Times New Roman" panose="02020603050405020304" pitchFamily="18" charset="0"/>
              </a:rPr>
              <a:t>ILF</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hay EIF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t</a:t>
            </a:r>
            <a:r>
              <a:rPr lang="vi-VN" dirty="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a:t>
            </a:r>
          </a:p>
          <a:p>
            <a:r>
              <a:rPr lang="en-US" dirty="0"/>
              <a:t>RET: </a:t>
            </a:r>
            <a:r>
              <a:rPr lang="en-US" dirty="0" err="1"/>
              <a:t>là</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từng</a:t>
            </a:r>
            <a:r>
              <a:rPr lang="en-US" dirty="0"/>
              <a:t> </a:t>
            </a:r>
            <a:r>
              <a:rPr lang="en-US" dirty="0" err="1"/>
              <a:t>loại</a:t>
            </a:r>
            <a:r>
              <a:rPr lang="en-US" dirty="0"/>
              <a:t> </a:t>
            </a:r>
            <a:r>
              <a:rPr lang="en-US" dirty="0" err="1"/>
              <a:t>mối</a:t>
            </a:r>
            <a:r>
              <a:rPr lang="en-US" dirty="0"/>
              <a:t> </a:t>
            </a:r>
            <a:r>
              <a:rPr lang="en-US" dirty="0" err="1"/>
              <a:t>quan</a:t>
            </a:r>
            <a:r>
              <a:rPr lang="en-US" dirty="0"/>
              <a:t> </a:t>
            </a:r>
            <a:r>
              <a:rPr lang="en-US" dirty="0" err="1"/>
              <a:t>hệ</a:t>
            </a:r>
            <a:r>
              <a:rPr lang="en-US" dirty="0"/>
              <a:t> cha-con </a:t>
            </a:r>
            <a:r>
              <a:rPr lang="en-US" dirty="0" err="1"/>
              <a:t>của</a:t>
            </a:r>
            <a:r>
              <a:rPr lang="en-US" dirty="0"/>
              <a:t> ILF </a:t>
            </a:r>
            <a:r>
              <a:rPr lang="en-US" dirty="0" err="1"/>
              <a:t>và</a:t>
            </a:r>
            <a:r>
              <a:rPr lang="en-US" dirty="0"/>
              <a:t> EIF.</a:t>
            </a:r>
          </a:p>
          <a:p>
            <a:endParaRPr lang="en-US" dirty="0"/>
          </a:p>
        </p:txBody>
      </p:sp>
    </p:spTree>
    <p:extLst>
      <p:ext uri="{BB962C8B-B14F-4D97-AF65-F5344CB8AC3E}">
        <p14:creationId xmlns:p14="http://schemas.microsoft.com/office/powerpoint/2010/main" val="978004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a:solidFill>
                  <a:schemeClr val="bg1"/>
                </a:solidFill>
              </a:rPr>
              <a:t>DET(</a:t>
            </a:r>
            <a:r>
              <a:rPr lang="en-US" sz="3600" i="1" dirty="0">
                <a:solidFill>
                  <a:schemeClr val="bg1"/>
                </a:solidFill>
              </a:rPr>
              <a:t>Data Element Type</a:t>
            </a:r>
            <a:r>
              <a:rPr lang="en-US" sz="3600" dirty="0">
                <a:solidFill>
                  <a:schemeClr val="bg1"/>
                </a:solidFill>
              </a:rPr>
              <a:t> ), RET (</a:t>
            </a:r>
            <a:r>
              <a:rPr lang="en-US" sz="3600" i="1" dirty="0">
                <a:solidFill>
                  <a:schemeClr val="bg1"/>
                </a:solidFill>
              </a:rPr>
              <a:t>Record Element Type</a:t>
            </a:r>
            <a:r>
              <a:rPr lang="en-US" sz="3600" dirty="0">
                <a:solidFill>
                  <a:schemeClr val="bg1"/>
                </a:solidFill>
              </a:rPr>
              <a:t> ), FTR(</a:t>
            </a:r>
            <a:r>
              <a:rPr lang="en-US" sz="3600" i="1" dirty="0">
                <a:solidFill>
                  <a:schemeClr val="bg1"/>
                </a:solidFill>
              </a:rPr>
              <a:t>File Type Referenced</a:t>
            </a:r>
            <a:r>
              <a:rPr lang="en-US" sz="3600" dirty="0">
                <a:solidFill>
                  <a:schemeClr val="bg1"/>
                </a:solidFill>
              </a:rPr>
              <a:t>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8293994" y="2860010"/>
            <a:ext cx="3247257" cy="3513357"/>
          </a:xfrm>
        </p:spPr>
        <p:txBody>
          <a:bodyPr>
            <a:normAutofit fontScale="85000" lnSpcReduction="10000"/>
          </a:bodyPr>
          <a:lstStyle/>
          <a:p>
            <a:r>
              <a:rPr lang="en-US" dirty="0"/>
              <a:t>DET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thiết</a:t>
            </a:r>
            <a:r>
              <a:rPr lang="en-US" dirty="0"/>
              <a:t> </a:t>
            </a:r>
            <a:r>
              <a:rPr lang="en-US" dirty="0" err="1"/>
              <a:t>cho</a:t>
            </a:r>
            <a:r>
              <a:rPr lang="en-US" dirty="0"/>
              <a:t> </a:t>
            </a:r>
            <a:r>
              <a:rPr lang="en-US" dirty="0" err="1"/>
              <a:t>một</a:t>
            </a:r>
            <a:r>
              <a:rPr lang="en-US" dirty="0"/>
              <a:t> </a:t>
            </a:r>
            <a:r>
              <a:rPr lang="en-US" dirty="0" err="1"/>
              <a:t>thao</a:t>
            </a:r>
            <a:r>
              <a:rPr lang="en-US" dirty="0"/>
              <a:t> </a:t>
            </a:r>
            <a:r>
              <a:rPr lang="en-US" dirty="0" err="1"/>
              <a:t>tác</a:t>
            </a:r>
            <a:r>
              <a:rPr lang="en-US" dirty="0"/>
              <a:t> (transaction). DET </a:t>
            </a:r>
            <a:r>
              <a:rPr lang="en-US" dirty="0" err="1"/>
              <a:t>cho</a:t>
            </a:r>
            <a:r>
              <a:rPr lang="en-US" dirty="0"/>
              <a:t> </a:t>
            </a:r>
            <a:r>
              <a:rPr lang="en-US" dirty="0" err="1"/>
              <a:t>mỗi</a:t>
            </a:r>
            <a:r>
              <a:rPr lang="en-US" dirty="0"/>
              <a:t> </a:t>
            </a:r>
            <a:r>
              <a:rPr lang="en-US" dirty="0" err="1"/>
              <a:t>thao</a:t>
            </a:r>
            <a:r>
              <a:rPr lang="en-US" dirty="0"/>
              <a:t> </a:t>
            </a:r>
            <a:r>
              <a:rPr lang="en-US" dirty="0" err="1"/>
              <a:t>tác</a:t>
            </a:r>
            <a:r>
              <a:rPr lang="en-US" dirty="0"/>
              <a:t> </a:t>
            </a:r>
            <a:r>
              <a:rPr lang="en-US" dirty="0" err="1"/>
              <a:t>chức</a:t>
            </a:r>
            <a:r>
              <a:rPr lang="en-US" dirty="0"/>
              <a:t> </a:t>
            </a:r>
            <a:r>
              <a:rPr lang="en-US" dirty="0" err="1"/>
              <a:t>năng</a:t>
            </a:r>
            <a:r>
              <a:rPr lang="en-US" dirty="0"/>
              <a:t> hay </a:t>
            </a:r>
            <a:r>
              <a:rPr lang="en-US" dirty="0" err="1"/>
              <a:t>dữ</a:t>
            </a:r>
            <a:r>
              <a:rPr lang="en-US" dirty="0"/>
              <a:t> </a:t>
            </a:r>
            <a:r>
              <a:rPr lang="en-US" dirty="0" err="1"/>
              <a:t>liệu</a:t>
            </a:r>
            <a:r>
              <a:rPr lang="en-US" dirty="0"/>
              <a:t> </a:t>
            </a:r>
            <a:r>
              <a:rPr lang="en-US" dirty="0" err="1"/>
              <a:t>sẽ</a:t>
            </a:r>
            <a:r>
              <a:rPr lang="en-US" dirty="0"/>
              <a:t> </a:t>
            </a:r>
            <a:r>
              <a:rPr lang="en-US" dirty="0" err="1"/>
              <a:t>khác</a:t>
            </a:r>
            <a:r>
              <a:rPr lang="en-US" dirty="0"/>
              <a:t> </a:t>
            </a:r>
            <a:r>
              <a:rPr lang="en-US" dirty="0" err="1"/>
              <a:t>nhau</a:t>
            </a:r>
            <a:r>
              <a:rPr lang="en-US" dirty="0"/>
              <a:t>.</a:t>
            </a:r>
          </a:p>
          <a:p>
            <a:r>
              <a:rPr lang="en-US" dirty="0"/>
              <a:t>FTR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a:latin typeface="Times New Roman" panose="02020603050405020304" pitchFamily="18" charset="0"/>
                <a:cs typeface="Times New Roman" panose="02020603050405020304" pitchFamily="18" charset="0"/>
              </a:rPr>
              <a:t>ILF</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hay EIF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t</a:t>
            </a:r>
            <a:r>
              <a:rPr lang="vi-VN" dirty="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a:t>
            </a:r>
          </a:p>
          <a:p>
            <a:r>
              <a:rPr lang="en-US" dirty="0"/>
              <a:t>RET: </a:t>
            </a:r>
            <a:r>
              <a:rPr lang="en-US" dirty="0" err="1"/>
              <a:t>là</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từng</a:t>
            </a:r>
            <a:r>
              <a:rPr lang="en-US" dirty="0"/>
              <a:t> </a:t>
            </a:r>
            <a:r>
              <a:rPr lang="en-US" dirty="0" err="1"/>
              <a:t>loại</a:t>
            </a:r>
            <a:r>
              <a:rPr lang="en-US" dirty="0"/>
              <a:t> </a:t>
            </a:r>
            <a:r>
              <a:rPr lang="en-US" dirty="0" err="1"/>
              <a:t>mối</a:t>
            </a:r>
            <a:r>
              <a:rPr lang="en-US" dirty="0"/>
              <a:t> </a:t>
            </a:r>
            <a:r>
              <a:rPr lang="en-US" dirty="0" err="1"/>
              <a:t>quan</a:t>
            </a:r>
            <a:r>
              <a:rPr lang="en-US" dirty="0"/>
              <a:t> </a:t>
            </a:r>
            <a:r>
              <a:rPr lang="en-US" dirty="0" err="1"/>
              <a:t>hệ</a:t>
            </a:r>
            <a:r>
              <a:rPr lang="en-US" dirty="0"/>
              <a:t> cha-con </a:t>
            </a:r>
            <a:r>
              <a:rPr lang="en-US" dirty="0" err="1"/>
              <a:t>của</a:t>
            </a:r>
            <a:r>
              <a:rPr lang="en-US" dirty="0"/>
              <a:t> ILF </a:t>
            </a:r>
            <a:r>
              <a:rPr lang="en-US" dirty="0" err="1"/>
              <a:t>và</a:t>
            </a:r>
            <a:r>
              <a:rPr lang="en-US" dirty="0"/>
              <a:t> EIF.</a:t>
            </a:r>
          </a:p>
          <a:p>
            <a:endParaRPr lang="en-US" dirty="0"/>
          </a:p>
        </p:txBody>
      </p:sp>
      <p:pic>
        <p:nvPicPr>
          <p:cNvPr id="8" name="Content Placeholder 3">
            <a:extLst>
              <a:ext uri="{FF2B5EF4-FFF2-40B4-BE49-F238E27FC236}">
                <a16:creationId xmlns:a16="http://schemas.microsoft.com/office/drawing/2014/main" id="{7BA75E6E-4F58-4BFE-8404-3A0A562FC522}"/>
              </a:ext>
            </a:extLst>
          </p:cNvPr>
          <p:cNvPicPr>
            <a:picLocks noChangeAspect="1"/>
          </p:cNvPicPr>
          <p:nvPr/>
        </p:nvPicPr>
        <p:blipFill>
          <a:blip r:embed="rId3"/>
          <a:stretch>
            <a:fillRect/>
          </a:stretch>
        </p:blipFill>
        <p:spPr>
          <a:xfrm>
            <a:off x="309093" y="2860010"/>
            <a:ext cx="7688687" cy="3513357"/>
          </a:xfrm>
          <a:prstGeom prst="rect">
            <a:avLst/>
          </a:prstGeom>
        </p:spPr>
      </p:pic>
    </p:spTree>
    <p:extLst>
      <p:ext uri="{BB962C8B-B14F-4D97-AF65-F5344CB8AC3E}">
        <p14:creationId xmlns:p14="http://schemas.microsoft.com/office/powerpoint/2010/main" val="3765539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fp_table">
            <a:extLst>
              <a:ext uri="{FF2B5EF4-FFF2-40B4-BE49-F238E27FC236}">
                <a16:creationId xmlns:a16="http://schemas.microsoft.com/office/drawing/2014/main" id="{3E5053E4-9C84-459F-9733-1D3D67362BE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632" y="1368660"/>
            <a:ext cx="11222736" cy="412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0537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EI</a:t>
            </a:r>
            <a:r>
              <a:rPr lang="en-US" sz="3600" dirty="0">
                <a:solidFill>
                  <a:schemeClr val="bg1"/>
                </a:solidFill>
                <a:latin typeface="Times New Roman" panose="02020603050405020304" pitchFamily="18" charset="0"/>
                <a:cs typeface="Times New Roman" panose="02020603050405020304" pitchFamily="18" charset="0"/>
              </a:rPr>
              <a:t> (External Input)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8293994" y="3184981"/>
            <a:ext cx="3247257" cy="2371758"/>
          </a:xfrm>
        </p:spPr>
        <p:txBody>
          <a:bodyPr>
            <a:normAutofit/>
          </a:bodyPr>
          <a:lstStyle/>
          <a:p>
            <a:r>
              <a:rPr lang="en-US" dirty="0" err="1"/>
              <a:t>Thêm</a:t>
            </a:r>
            <a:r>
              <a:rPr lang="en-US" dirty="0"/>
              <a:t>, </a:t>
            </a:r>
            <a:r>
              <a:rPr lang="en-US" dirty="0" err="1"/>
              <a:t>sửa</a:t>
            </a:r>
            <a:r>
              <a:rPr lang="en-US" dirty="0"/>
              <a:t> </a:t>
            </a:r>
            <a:r>
              <a:rPr lang="en-US" dirty="0" err="1"/>
              <a:t>và</a:t>
            </a:r>
            <a:r>
              <a:rPr lang="en-US" dirty="0"/>
              <a:t> </a:t>
            </a:r>
            <a:r>
              <a:rPr lang="en-US" dirty="0" err="1"/>
              <a:t>xóa</a:t>
            </a:r>
            <a:r>
              <a:rPr lang="en-US" dirty="0"/>
              <a:t> (</a:t>
            </a:r>
            <a:r>
              <a:rPr lang="en-US" dirty="0" err="1"/>
              <a:t>duy</a:t>
            </a:r>
            <a:r>
              <a:rPr lang="en-US" dirty="0"/>
              <a:t> </a:t>
            </a:r>
            <a:r>
              <a:rPr lang="en-US" dirty="0" err="1"/>
              <a:t>trì</a:t>
            </a:r>
            <a:r>
              <a:rPr lang="en-US" dirty="0"/>
              <a:t>) </a:t>
            </a:r>
            <a:r>
              <a:rPr lang="en-US" dirty="0" err="1"/>
              <a:t>thông</a:t>
            </a:r>
            <a:r>
              <a:rPr lang="en-US" dirty="0"/>
              <a:t> tin </a:t>
            </a:r>
            <a:r>
              <a:rPr lang="en-US" dirty="0" err="1"/>
              <a:t>trên</a:t>
            </a:r>
            <a:r>
              <a:rPr lang="en-US" dirty="0"/>
              <a:t> </a:t>
            </a:r>
            <a:r>
              <a:rPr lang="en-US" dirty="0" err="1"/>
              <a:t>một</a:t>
            </a:r>
            <a:r>
              <a:rPr lang="en-US" dirty="0"/>
              <a:t> ILF (internal logical file), </a:t>
            </a:r>
            <a:r>
              <a:rPr lang="en-US" dirty="0" err="1"/>
              <a:t>nó</a:t>
            </a:r>
            <a:r>
              <a:rPr lang="en-US" dirty="0"/>
              <a:t> </a:t>
            </a:r>
            <a:r>
              <a:rPr lang="en-US" dirty="0" err="1"/>
              <a:t>đại</a:t>
            </a:r>
            <a:r>
              <a:rPr lang="en-US" dirty="0"/>
              <a:t> </a:t>
            </a:r>
            <a:r>
              <a:rPr lang="en-US" dirty="0" err="1"/>
              <a:t>diện</a:t>
            </a:r>
            <a:r>
              <a:rPr lang="en-US" dirty="0"/>
              <a:t> </a:t>
            </a:r>
            <a:r>
              <a:rPr lang="en-US" dirty="0" err="1"/>
              <a:t>cho</a:t>
            </a:r>
            <a:r>
              <a:rPr lang="en-US" dirty="0"/>
              <a:t> 3 EI.</a:t>
            </a:r>
          </a:p>
          <a:p>
            <a:endParaRPr lang="en-US" dirty="0"/>
          </a:p>
        </p:txBody>
      </p:sp>
      <p:pic>
        <p:nvPicPr>
          <p:cNvPr id="9" name="Picture 8">
            <a:extLst>
              <a:ext uri="{FF2B5EF4-FFF2-40B4-BE49-F238E27FC236}">
                <a16:creationId xmlns:a16="http://schemas.microsoft.com/office/drawing/2014/main" id="{DD65BEDD-A0A6-4A61-AF62-17E7DF110E4F}"/>
              </a:ext>
            </a:extLst>
          </p:cNvPr>
          <p:cNvPicPr>
            <a:picLocks noChangeAspect="1"/>
          </p:cNvPicPr>
          <p:nvPr/>
        </p:nvPicPr>
        <p:blipFill rotWithShape="1">
          <a:blip r:embed="rId3"/>
          <a:srcRect l="34393" r="-2" b="-2"/>
          <a:stretch/>
        </p:blipFill>
        <p:spPr>
          <a:xfrm>
            <a:off x="1103590" y="2642610"/>
            <a:ext cx="6183475" cy="3858780"/>
          </a:xfrm>
          <a:prstGeom prst="rect">
            <a:avLst/>
          </a:prstGeom>
        </p:spPr>
      </p:pic>
    </p:spTree>
    <p:extLst>
      <p:ext uri="{BB962C8B-B14F-4D97-AF65-F5344CB8AC3E}">
        <p14:creationId xmlns:p14="http://schemas.microsoft.com/office/powerpoint/2010/main" val="70109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6A9323-FAF4-44A0-923B-76CBF7C856F0}"/>
              </a:ext>
            </a:extLst>
          </p:cNvPr>
          <p:cNvSpPr>
            <a:spLocks noGrp="1"/>
          </p:cNvSpPr>
          <p:nvPr>
            <p:ph type="title"/>
          </p:nvPr>
        </p:nvSpPr>
        <p:spPr>
          <a:xfrm>
            <a:off x="804421" y="796374"/>
            <a:ext cx="10583158" cy="880027"/>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CEMEN</a:t>
            </a:r>
          </a:p>
        </p:txBody>
      </p:sp>
      <p:graphicFrame>
        <p:nvGraphicFramePr>
          <p:cNvPr id="6" name="Table 5">
            <a:extLst>
              <a:ext uri="{FF2B5EF4-FFF2-40B4-BE49-F238E27FC236}">
                <a16:creationId xmlns:a16="http://schemas.microsoft.com/office/drawing/2014/main" id="{D7C2BAF8-D280-447B-9227-19D712CC0A2D}"/>
              </a:ext>
            </a:extLst>
          </p:cNvPr>
          <p:cNvGraphicFramePr>
            <a:graphicFrameLocks noGrp="1"/>
          </p:cNvGraphicFramePr>
          <p:nvPr>
            <p:extLst>
              <p:ext uri="{D42A27DB-BD31-4B8C-83A1-F6EECF244321}">
                <p14:modId xmlns:p14="http://schemas.microsoft.com/office/powerpoint/2010/main" val="756423909"/>
              </p:ext>
            </p:extLst>
          </p:nvPr>
        </p:nvGraphicFramePr>
        <p:xfrm>
          <a:off x="1041041" y="2609765"/>
          <a:ext cx="10109916" cy="4571166"/>
        </p:xfrm>
        <a:graphic>
          <a:graphicData uri="http://schemas.openxmlformats.org/drawingml/2006/table">
            <a:tbl>
              <a:tblPr firstRow="1" bandRow="1">
                <a:tableStyleId>{5C22544A-7EE6-4342-B048-85BDC9FD1C3A}</a:tableStyleId>
              </a:tblPr>
              <a:tblGrid>
                <a:gridCol w="3369972">
                  <a:extLst>
                    <a:ext uri="{9D8B030D-6E8A-4147-A177-3AD203B41FA5}">
                      <a16:colId xmlns:a16="http://schemas.microsoft.com/office/drawing/2014/main" val="3830449229"/>
                    </a:ext>
                  </a:extLst>
                </a:gridCol>
                <a:gridCol w="3369972">
                  <a:extLst>
                    <a:ext uri="{9D8B030D-6E8A-4147-A177-3AD203B41FA5}">
                      <a16:colId xmlns:a16="http://schemas.microsoft.com/office/drawing/2014/main" val="796606081"/>
                    </a:ext>
                  </a:extLst>
                </a:gridCol>
                <a:gridCol w="3369972">
                  <a:extLst>
                    <a:ext uri="{9D8B030D-6E8A-4147-A177-3AD203B41FA5}">
                      <a16:colId xmlns:a16="http://schemas.microsoft.com/office/drawing/2014/main" val="2508395282"/>
                    </a:ext>
                  </a:extLst>
                </a:gridCol>
              </a:tblGrid>
              <a:tr h="690990">
                <a:tc>
                  <a:txBody>
                    <a:bodyPr/>
                    <a:lstStyle/>
                    <a:p>
                      <a:pPr algn="ctr"/>
                      <a:r>
                        <a:rPr lang="en-US" sz="2000" dirty="0" err="1">
                          <a:latin typeface="Times New Roman" panose="02020603050405020304" pitchFamily="18" charset="0"/>
                          <a:cs typeface="Times New Roman" panose="02020603050405020304" pitchFamily="18" charset="0"/>
                        </a:rPr>
                        <a:t>Họ</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Tên</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MSSV</a:t>
                      </a:r>
                    </a:p>
                  </a:txBody>
                  <a:tcPr/>
                </a:tc>
                <a:tc>
                  <a:txBody>
                    <a:bodyPr/>
                    <a:lstStyle/>
                    <a:p>
                      <a:pPr algn="ct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1921759"/>
                  </a:ext>
                </a:extLst>
              </a:tr>
              <a:tr h="646696">
                <a:tc>
                  <a:txBody>
                    <a:bodyPr/>
                    <a:lstStyle/>
                    <a:p>
                      <a:pPr algn="ct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15520665</a:t>
                      </a:r>
                    </a:p>
                  </a:txBody>
                  <a:tcPr/>
                </a:tc>
                <a:tc>
                  <a:txBody>
                    <a:bodyPr/>
                    <a:lstStyle/>
                    <a:p>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ởng</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5257171"/>
                  </a:ext>
                </a:extLst>
              </a:tr>
              <a:tr h="646696">
                <a:tc>
                  <a:txBody>
                    <a:bodyPr/>
                    <a:lstStyle/>
                    <a:p>
                      <a:pPr algn="ct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15520571</a:t>
                      </a:r>
                    </a:p>
                  </a:txBody>
                  <a:tcPr/>
                </a:tc>
                <a:tc>
                  <a:txBody>
                    <a:bodyPr/>
                    <a:lstStyle/>
                    <a:p>
                      <a:r>
                        <a:rPr lang="en-US" dirty="0">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5904522"/>
                  </a:ext>
                </a:extLst>
              </a:tr>
              <a:tr h="646696">
                <a:tc>
                  <a:txBody>
                    <a:bodyPr/>
                    <a:lstStyle/>
                    <a:p>
                      <a:pPr algn="ct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Trưa</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15520934</a:t>
                      </a:r>
                    </a:p>
                  </a:txBody>
                  <a:tcPr/>
                </a:tc>
                <a:tc>
                  <a:txBody>
                    <a:bodyPr/>
                    <a:lstStyle/>
                    <a:p>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009711"/>
                  </a:ext>
                </a:extLst>
              </a:tr>
              <a:tr h="646696">
                <a:tc>
                  <a:txBody>
                    <a:bodyPr/>
                    <a:lstStyle/>
                    <a:p>
                      <a:pPr algn="ctr"/>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Nam </a:t>
                      </a:r>
                      <a:r>
                        <a:rPr lang="en-US" dirty="0" err="1">
                          <a:latin typeface="Times New Roman" panose="02020603050405020304" pitchFamily="18" charset="0"/>
                          <a:cs typeface="Times New Roman" panose="02020603050405020304" pitchFamily="18" charset="0"/>
                        </a:rPr>
                        <a:t>Bàng</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15520032</a:t>
                      </a:r>
                    </a:p>
                  </a:txBody>
                  <a:tcPr/>
                </a:tc>
                <a:tc>
                  <a:txBody>
                    <a:bodyPr/>
                    <a:lstStyle/>
                    <a:p>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860499"/>
                  </a:ext>
                </a:extLst>
              </a:tr>
              <a:tr h="646696">
                <a:tc>
                  <a:txBody>
                    <a:bodyPr/>
                    <a:lstStyle/>
                    <a:p>
                      <a:pPr algn="ctr"/>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15520825</a:t>
                      </a:r>
                    </a:p>
                  </a:txBody>
                  <a:tcPr/>
                </a:tc>
                <a:tc>
                  <a:txBody>
                    <a:bodyPr/>
                    <a:lstStyle/>
                    <a:p>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04212437"/>
                  </a:ext>
                </a:extLst>
              </a:tr>
              <a:tr h="646696">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p>
                  </a:txBody>
                  <a:tcPr/>
                </a:tc>
                <a:extLst>
                  <a:ext uri="{0D108BD9-81ED-4DB2-BD59-A6C34878D82A}">
                    <a16:rowId xmlns:a16="http://schemas.microsoft.com/office/drawing/2014/main" val="2224205274"/>
                  </a:ext>
                </a:extLst>
              </a:tr>
            </a:tbl>
          </a:graphicData>
        </a:graphic>
      </p:graphicFrame>
    </p:spTree>
    <p:extLst>
      <p:ext uri="{BB962C8B-B14F-4D97-AF65-F5344CB8AC3E}">
        <p14:creationId xmlns:p14="http://schemas.microsoft.com/office/powerpoint/2010/main" val="2086261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EI</a:t>
            </a:r>
            <a:r>
              <a:rPr lang="en-US" sz="3600" dirty="0">
                <a:solidFill>
                  <a:schemeClr val="bg1"/>
                </a:solidFill>
                <a:latin typeface="Times New Roman" panose="02020603050405020304" pitchFamily="18" charset="0"/>
                <a:cs typeface="Times New Roman" panose="02020603050405020304" pitchFamily="18" charset="0"/>
              </a:rPr>
              <a:t> (External Input)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944711" y="2815321"/>
            <a:ext cx="8922878" cy="3513357"/>
          </a:xfrm>
        </p:spPr>
        <p:txBody>
          <a:bodyPr>
            <a:normAutofit fontScale="92500" lnSpcReduction="20000"/>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FTRs.</a:t>
            </a:r>
          </a:p>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DET :</a:t>
            </a:r>
          </a:p>
          <a:p>
            <a:pPr lvl="1">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Mỗi DATA INPUT FIELD được tính là 1 DET</a:t>
            </a:r>
          </a:p>
          <a:p>
            <a:pPr lvl="1">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Tất cả các ERROR MESSAGE được tính là 1 DET</a:t>
            </a:r>
          </a:p>
          <a:p>
            <a:pPr lvl="1">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Tất cả các CONFIRM MESSAGE được tính là 1 DET</a:t>
            </a:r>
          </a:p>
          <a:p>
            <a:pPr lvl="1">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Mỗi BUTTON được tính là một DET.</a:t>
            </a:r>
          </a:p>
          <a:p>
            <a:pPr lvl="1">
              <a:buFont typeface="Wingdings" panose="05000000000000000000" pitchFamily="2" charset="2"/>
              <a:buChar char="Ø"/>
            </a:pPr>
            <a:r>
              <a:rPr lang="fr-FR" dirty="0" err="1">
                <a:latin typeface="Times New Roman" panose="02020603050405020304" pitchFamily="18" charset="0"/>
                <a:cs typeface="Times New Roman" panose="02020603050405020304" pitchFamily="18" charset="0"/>
              </a:rPr>
              <a:t>Mỗi</a:t>
            </a:r>
            <a:r>
              <a:rPr lang="fr-FR" dirty="0">
                <a:latin typeface="Times New Roman" panose="02020603050405020304" pitchFamily="18" charset="0"/>
                <a:cs typeface="Times New Roman" panose="02020603050405020304" pitchFamily="18" charset="0"/>
              </a:rPr>
              <a:t> RADIO BUTTON GROUP </a:t>
            </a:r>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tính</a:t>
            </a:r>
            <a:r>
              <a:rPr lang="fr-FR" dirty="0">
                <a:latin typeface="Times New Roman" panose="02020603050405020304" pitchFamily="18" charset="0"/>
                <a:cs typeface="Times New Roman" panose="02020603050405020304" pitchFamily="18" charset="0"/>
              </a:rPr>
              <a:t> là 1 DET</a:t>
            </a:r>
          </a:p>
          <a:p>
            <a:pPr lvl="1">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Mỗi CHECK BOX được tính là 1 DET</a:t>
            </a:r>
          </a:p>
          <a:p>
            <a:pPr lvl="1">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ỗ</a:t>
            </a:r>
            <a:r>
              <a:rPr lang="vi-VN" dirty="0">
                <a:latin typeface="Times New Roman" panose="02020603050405020304" pitchFamily="18" charset="0"/>
                <a:cs typeface="Times New Roman" panose="02020603050405020304" pitchFamily="18" charset="0"/>
              </a:rPr>
              <a:t>i LISTBOX, DROP-DOWNLIST… được tính là 1 DET</a:t>
            </a: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559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EI</a:t>
            </a:r>
            <a:r>
              <a:rPr lang="en-US" sz="3600" dirty="0">
                <a:solidFill>
                  <a:schemeClr val="bg1"/>
                </a:solidFill>
                <a:latin typeface="Times New Roman" panose="02020603050405020304" pitchFamily="18" charset="0"/>
                <a:cs typeface="Times New Roman" panose="02020603050405020304" pitchFamily="18" charset="0"/>
              </a:rPr>
              <a:t> (External Input)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944711" y="2815321"/>
            <a:ext cx="8922878" cy="983947"/>
          </a:xfrm>
        </p:spPr>
        <p:txBody>
          <a:bodyPr>
            <a:normAutofi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EI (Low, Average, High)</a:t>
            </a:r>
          </a:p>
        </p:txBody>
      </p:sp>
      <p:pic>
        <p:nvPicPr>
          <p:cNvPr id="8" name="Picture 7">
            <a:extLst>
              <a:ext uri="{FF2B5EF4-FFF2-40B4-BE49-F238E27FC236}">
                <a16:creationId xmlns:a16="http://schemas.microsoft.com/office/drawing/2014/main" id="{09C31C67-1BB8-4F1C-8F37-F9A9F5E3A4ED}"/>
              </a:ext>
            </a:extLst>
          </p:cNvPr>
          <p:cNvPicPr>
            <a:picLocks noChangeAspect="1"/>
          </p:cNvPicPr>
          <p:nvPr/>
        </p:nvPicPr>
        <p:blipFill>
          <a:blip r:embed="rId3"/>
          <a:stretch>
            <a:fillRect/>
          </a:stretch>
        </p:blipFill>
        <p:spPr>
          <a:xfrm>
            <a:off x="871536" y="3474360"/>
            <a:ext cx="10448925" cy="1854274"/>
          </a:xfrm>
          <a:prstGeom prst="rect">
            <a:avLst/>
          </a:prstGeom>
        </p:spPr>
      </p:pic>
      <p:pic>
        <p:nvPicPr>
          <p:cNvPr id="3" name="Picture 2">
            <a:extLst>
              <a:ext uri="{FF2B5EF4-FFF2-40B4-BE49-F238E27FC236}">
                <a16:creationId xmlns:a16="http://schemas.microsoft.com/office/drawing/2014/main" id="{17FCC944-DCD6-45C2-A6CF-FD7842BFBB7A}"/>
              </a:ext>
            </a:extLst>
          </p:cNvPr>
          <p:cNvPicPr>
            <a:picLocks noChangeAspect="1"/>
          </p:cNvPicPr>
          <p:nvPr/>
        </p:nvPicPr>
        <p:blipFill>
          <a:blip r:embed="rId4"/>
          <a:stretch>
            <a:fillRect/>
          </a:stretch>
        </p:blipFill>
        <p:spPr>
          <a:xfrm>
            <a:off x="897729" y="5438098"/>
            <a:ext cx="10396537" cy="771525"/>
          </a:xfrm>
          <a:prstGeom prst="rect">
            <a:avLst/>
          </a:prstGeom>
        </p:spPr>
      </p:pic>
    </p:spTree>
    <p:extLst>
      <p:ext uri="{BB962C8B-B14F-4D97-AF65-F5344CB8AC3E}">
        <p14:creationId xmlns:p14="http://schemas.microsoft.com/office/powerpoint/2010/main" val="11555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EO</a:t>
            </a:r>
            <a:r>
              <a:rPr lang="en-US" sz="3600" dirty="0">
                <a:solidFill>
                  <a:schemeClr val="bg1"/>
                </a:solidFill>
                <a:latin typeface="Times New Roman" panose="02020603050405020304" pitchFamily="18" charset="0"/>
                <a:cs typeface="Times New Roman" panose="02020603050405020304" pitchFamily="18" charset="0"/>
              </a:rPr>
              <a:t> (External Output)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7096259" y="2815320"/>
            <a:ext cx="4187000" cy="3558047"/>
          </a:xfrm>
        </p:spPr>
        <p:txBody>
          <a:bodyPr>
            <a:normAutofit fontScale="92500" lnSpcReduction="20000"/>
          </a:bodyPr>
          <a:lstStyle/>
          <a:p>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boundary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ILF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EIF,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1 hay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ILF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EIF</a:t>
            </a:r>
          </a:p>
          <a:p>
            <a:r>
              <a:rPr lang="vi-VN" dirty="0">
                <a:latin typeface="Times New Roman" panose="02020603050405020304" pitchFamily="18" charset="0"/>
                <a:cs typeface="Times New Roman" panose="02020603050405020304" pitchFamily="18" charset="0"/>
              </a:rPr>
              <a:t>Thông thường các EO là bảng báo cáo (reports), các thông báo hay dữ liệu gửi tới các ứng dụng khác</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9" name="Content Placeholder 4">
            <a:extLst>
              <a:ext uri="{FF2B5EF4-FFF2-40B4-BE49-F238E27FC236}">
                <a16:creationId xmlns:a16="http://schemas.microsoft.com/office/drawing/2014/main" id="{EC673351-FA93-4CC0-9C15-49799BE8F87A}"/>
              </a:ext>
            </a:extLst>
          </p:cNvPr>
          <p:cNvPicPr>
            <a:picLocks noChangeAspect="1"/>
          </p:cNvPicPr>
          <p:nvPr/>
        </p:nvPicPr>
        <p:blipFill rotWithShape="1">
          <a:blip r:embed="rId3"/>
          <a:srcRect r="6636" b="2"/>
          <a:stretch/>
        </p:blipFill>
        <p:spPr>
          <a:xfrm>
            <a:off x="908741" y="2642610"/>
            <a:ext cx="5278777" cy="3858780"/>
          </a:xfrm>
          <a:prstGeom prst="rect">
            <a:avLst/>
          </a:prstGeom>
        </p:spPr>
      </p:pic>
    </p:spTree>
    <p:extLst>
      <p:ext uri="{BB962C8B-B14F-4D97-AF65-F5344CB8AC3E}">
        <p14:creationId xmlns:p14="http://schemas.microsoft.com/office/powerpoint/2010/main" val="949896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EO</a:t>
            </a:r>
            <a:r>
              <a:rPr lang="en-US" sz="3600" dirty="0">
                <a:solidFill>
                  <a:schemeClr val="bg1"/>
                </a:solidFill>
                <a:latin typeface="Times New Roman" panose="02020603050405020304" pitchFamily="18" charset="0"/>
                <a:cs typeface="Times New Roman" panose="02020603050405020304" pitchFamily="18" charset="0"/>
              </a:rPr>
              <a:t> (External Output)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291397" y="2448899"/>
            <a:ext cx="9609204" cy="4158935"/>
          </a:xfrm>
        </p:spPr>
        <p:txBody>
          <a:bodyPr>
            <a:normAutofit fontScale="92500" lnSpcReduction="20000"/>
          </a:bodyPr>
          <a:lstStyle/>
          <a:p>
            <a:r>
              <a:rPr lang="vi-VN" dirty="0"/>
              <a:t>Hoàn toàn tương tự như cách xác định FP cho EI. </a:t>
            </a:r>
            <a:endParaRPr lang="en-US" dirty="0"/>
          </a:p>
          <a:p>
            <a:pPr lvl="0"/>
            <a:r>
              <a:rPr lang="vi-VN" dirty="0"/>
              <a:t>Xác định các EO có trong dự án.</a:t>
            </a:r>
            <a:endParaRPr lang="en-US" dirty="0"/>
          </a:p>
          <a:p>
            <a:pPr lvl="0"/>
            <a:r>
              <a:rPr lang="vi-VN" dirty="0"/>
              <a:t>Tính FTRs và DETs cho mỗi EI để suy ra độ phức tạp và số lượng FPs tương ứng. Trong đó số lượng DET được xác định như sau: </a:t>
            </a:r>
            <a:endParaRPr lang="en-US" dirty="0"/>
          </a:p>
          <a:p>
            <a:pPr lvl="1">
              <a:buFont typeface="Wingdings" panose="05000000000000000000" pitchFamily="2" charset="2"/>
              <a:buChar char="Ø"/>
            </a:pPr>
            <a:r>
              <a:rPr lang="vi-VN" sz="2400" dirty="0"/>
              <a:t>Mỗi cột dữ liệu đọc được từ ILF, EIF được tính là 1 DET.</a:t>
            </a:r>
            <a:endParaRPr lang="en-US" sz="2400" dirty="0"/>
          </a:p>
          <a:p>
            <a:pPr lvl="1">
              <a:buFont typeface="Wingdings" panose="05000000000000000000" pitchFamily="2" charset="2"/>
              <a:buChar char="Ø"/>
            </a:pPr>
            <a:r>
              <a:rPr lang="vi-VN" sz="2400" dirty="0"/>
              <a:t>Mỗi dữ liệu phát sinh (derived data) được tính là 1 DET.</a:t>
            </a:r>
            <a:endParaRPr lang="en-US" sz="2400" dirty="0"/>
          </a:p>
          <a:p>
            <a:pPr lvl="1">
              <a:buFont typeface="Wingdings" panose="05000000000000000000" pitchFamily="2" charset="2"/>
              <a:buChar char="Ø"/>
            </a:pPr>
            <a:r>
              <a:rPr lang="vi-VN" sz="2400" dirty="0"/>
              <a:t>Các error message được tính là 1 DET.</a:t>
            </a:r>
            <a:endParaRPr lang="en-US" sz="2400" dirty="0"/>
          </a:p>
          <a:p>
            <a:pPr lvl="1">
              <a:buFont typeface="Wingdings" panose="05000000000000000000" pitchFamily="2" charset="2"/>
              <a:buChar char="Ø"/>
            </a:pPr>
            <a:r>
              <a:rPr lang="vi-VN" sz="2400" dirty="0"/>
              <a:t>Các Confirm message được tính là 1 DET</a:t>
            </a:r>
            <a:endParaRPr lang="en-US" sz="2400" dirty="0"/>
          </a:p>
          <a:p>
            <a:pPr lvl="1">
              <a:buFont typeface="Wingdings" panose="05000000000000000000" pitchFamily="2" charset="2"/>
              <a:buChar char="Ø"/>
            </a:pPr>
            <a:r>
              <a:rPr lang="vi-VN" sz="2400" dirty="0"/>
              <a:t>KHÔNG TÍNH tiêu đề (heading) của cột, ngày tháng ngày lập báo cáo. Chỉ tính ngày tháng là một DET nếu nó là dữ liệu có ý nghĩa trong kinh doanh (như lập hóa đơn, ngày đăng ký…</a:t>
            </a:r>
            <a:endParaRPr lang="en-US" sz="2400" dirty="0"/>
          </a:p>
          <a:p>
            <a:endParaRPr lang="en-US" dirty="0"/>
          </a:p>
        </p:txBody>
      </p:sp>
    </p:spTree>
    <p:extLst>
      <p:ext uri="{BB962C8B-B14F-4D97-AF65-F5344CB8AC3E}">
        <p14:creationId xmlns:p14="http://schemas.microsoft.com/office/powerpoint/2010/main" val="4121301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EO</a:t>
            </a:r>
            <a:r>
              <a:rPr lang="en-US" sz="3600" dirty="0">
                <a:solidFill>
                  <a:schemeClr val="bg1"/>
                </a:solidFill>
                <a:latin typeface="Times New Roman" panose="02020603050405020304" pitchFamily="18" charset="0"/>
                <a:cs typeface="Times New Roman" panose="02020603050405020304" pitchFamily="18" charset="0"/>
              </a:rPr>
              <a:t> (External Output)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944711" y="2815321"/>
            <a:ext cx="8922878" cy="983947"/>
          </a:xfrm>
        </p:spPr>
        <p:txBody>
          <a:bodyPr>
            <a:normAutofi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EO (Low, Average, High)</a:t>
            </a:r>
          </a:p>
        </p:txBody>
      </p:sp>
      <p:pic>
        <p:nvPicPr>
          <p:cNvPr id="9" name="Content Placeholder 3">
            <a:extLst>
              <a:ext uri="{FF2B5EF4-FFF2-40B4-BE49-F238E27FC236}">
                <a16:creationId xmlns:a16="http://schemas.microsoft.com/office/drawing/2014/main" id="{012BF284-E026-4BD6-B023-AF7ACDFD433C}"/>
              </a:ext>
            </a:extLst>
          </p:cNvPr>
          <p:cNvPicPr>
            <a:picLocks noChangeAspect="1"/>
          </p:cNvPicPr>
          <p:nvPr/>
        </p:nvPicPr>
        <p:blipFill>
          <a:blip r:embed="rId3"/>
          <a:stretch>
            <a:fillRect/>
          </a:stretch>
        </p:blipFill>
        <p:spPr>
          <a:xfrm>
            <a:off x="1206004" y="3470870"/>
            <a:ext cx="9601200" cy="1715437"/>
          </a:xfrm>
          <a:prstGeom prst="rect">
            <a:avLst/>
          </a:prstGeom>
        </p:spPr>
      </p:pic>
      <p:pic>
        <p:nvPicPr>
          <p:cNvPr id="3" name="Picture 2">
            <a:extLst>
              <a:ext uri="{FF2B5EF4-FFF2-40B4-BE49-F238E27FC236}">
                <a16:creationId xmlns:a16="http://schemas.microsoft.com/office/drawing/2014/main" id="{D74BBF61-5D6A-4B0A-AD16-76705BD28A14}"/>
              </a:ext>
            </a:extLst>
          </p:cNvPr>
          <p:cNvPicPr>
            <a:picLocks noChangeAspect="1"/>
          </p:cNvPicPr>
          <p:nvPr/>
        </p:nvPicPr>
        <p:blipFill>
          <a:blip r:embed="rId4"/>
          <a:stretch>
            <a:fillRect/>
          </a:stretch>
        </p:blipFill>
        <p:spPr>
          <a:xfrm>
            <a:off x="1206004" y="5450653"/>
            <a:ext cx="9601200" cy="1143000"/>
          </a:xfrm>
          <a:prstGeom prst="rect">
            <a:avLst/>
          </a:prstGeom>
        </p:spPr>
      </p:pic>
    </p:spTree>
    <p:extLst>
      <p:ext uri="{BB962C8B-B14F-4D97-AF65-F5344CB8AC3E}">
        <p14:creationId xmlns:p14="http://schemas.microsoft.com/office/powerpoint/2010/main" val="388947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EO</a:t>
            </a:r>
            <a:r>
              <a:rPr lang="en-US" sz="3600" dirty="0">
                <a:solidFill>
                  <a:schemeClr val="bg1"/>
                </a:solidFill>
                <a:latin typeface="Times New Roman" panose="02020603050405020304" pitchFamily="18" charset="0"/>
                <a:cs typeface="Times New Roman" panose="02020603050405020304" pitchFamily="18" charset="0"/>
              </a:rPr>
              <a:t> (External Output)</a:t>
            </a:r>
          </a:p>
        </p:txBody>
      </p:sp>
      <p:pic>
        <p:nvPicPr>
          <p:cNvPr id="10" name="Content Placeholder 3">
            <a:extLst>
              <a:ext uri="{FF2B5EF4-FFF2-40B4-BE49-F238E27FC236}">
                <a16:creationId xmlns:a16="http://schemas.microsoft.com/office/drawing/2014/main" id="{BC445526-72E5-43F1-91F0-28006665865A}"/>
              </a:ext>
            </a:extLst>
          </p:cNvPr>
          <p:cNvPicPr>
            <a:picLocks noGrp="1" noChangeAspect="1"/>
          </p:cNvPicPr>
          <p:nvPr>
            <p:ph idx="1"/>
          </p:nvPr>
        </p:nvPicPr>
        <p:blipFill>
          <a:blip r:embed="rId3"/>
          <a:stretch>
            <a:fillRect/>
          </a:stretch>
        </p:blipFill>
        <p:spPr>
          <a:xfrm>
            <a:off x="1494666" y="2823719"/>
            <a:ext cx="9202665" cy="3317875"/>
          </a:xfrm>
          <a:prstGeom prst="rect">
            <a:avLst/>
          </a:prstGeom>
        </p:spPr>
      </p:pic>
    </p:spTree>
    <p:extLst>
      <p:ext uri="{BB962C8B-B14F-4D97-AF65-F5344CB8AC3E}">
        <p14:creationId xmlns:p14="http://schemas.microsoft.com/office/powerpoint/2010/main" val="2238054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EQ</a:t>
            </a:r>
            <a:r>
              <a:rPr lang="en-US" sz="3600" dirty="0">
                <a:solidFill>
                  <a:schemeClr val="bg1"/>
                </a:solidFill>
                <a:latin typeface="Times New Roman" panose="02020603050405020304" pitchFamily="18" charset="0"/>
                <a:cs typeface="Times New Roman" panose="02020603050405020304" pitchFamily="18" charset="0"/>
              </a:rPr>
              <a:t> (External Inquiry)</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940279" y="2912532"/>
            <a:ext cx="10600972" cy="3695302"/>
          </a:xfrm>
        </p:spPr>
        <p:txBody>
          <a:bodyPr/>
          <a:lstStyle/>
          <a:p>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Input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Output.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Input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Output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contain derived data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845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EQ</a:t>
            </a:r>
            <a:r>
              <a:rPr lang="en-US" sz="3600" dirty="0">
                <a:solidFill>
                  <a:schemeClr val="bg1"/>
                </a:solidFill>
                <a:latin typeface="Times New Roman" panose="02020603050405020304" pitchFamily="18" charset="0"/>
                <a:cs typeface="Times New Roman" panose="02020603050405020304" pitchFamily="18" charset="0"/>
              </a:rPr>
              <a:t> (External Inquiry)</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1940055" y="2912532"/>
            <a:ext cx="9601196" cy="1337735"/>
          </a:xfrm>
        </p:spPr>
        <p:txBody>
          <a:bodyPr/>
          <a:lstStyle/>
          <a:p>
            <a:r>
              <a:rPr lang="en-US" dirty="0">
                <a:latin typeface="Times New Roman" panose="02020603050405020304" pitchFamily="18" charset="0"/>
                <a:cs typeface="Times New Roman" panose="02020603050405020304" pitchFamily="18" charset="0"/>
              </a:rPr>
              <a:t>Chia </a:t>
            </a:r>
            <a:r>
              <a:rPr lang="en-US" dirty="0" err="1">
                <a:latin typeface="Times New Roman" panose="02020603050405020304" pitchFamily="18" charset="0"/>
                <a:cs typeface="Times New Roman" panose="02020603050405020304" pitchFamily="18" charset="0"/>
              </a:rPr>
              <a:t>tỉ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Rating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Scored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EO</a:t>
            </a:r>
            <a:r>
              <a:rPr lang="en-US"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Tỉ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EI</a:t>
            </a:r>
            <a:r>
              <a:rPr lang="en-US" dirty="0">
                <a:latin typeface="Times New Roman" panose="02020603050405020304" pitchFamily="18" charset="0"/>
                <a:cs typeface="Times New Roman" panose="02020603050405020304" pitchFamily="18" charset="0"/>
              </a:rPr>
              <a:t>.</a:t>
            </a:r>
          </a:p>
          <a:p>
            <a:pPr marL="457200" lvl="1"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50308AB-66FE-4D94-809D-67F60BFDBF00}"/>
              </a:ext>
            </a:extLst>
          </p:cNvPr>
          <p:cNvPicPr>
            <a:picLocks noChangeAspect="1"/>
          </p:cNvPicPr>
          <p:nvPr/>
        </p:nvPicPr>
        <p:blipFill>
          <a:blip r:embed="rId3"/>
          <a:stretch>
            <a:fillRect/>
          </a:stretch>
        </p:blipFill>
        <p:spPr>
          <a:xfrm>
            <a:off x="948178" y="4572000"/>
            <a:ext cx="10439400" cy="1876425"/>
          </a:xfrm>
          <a:prstGeom prst="rect">
            <a:avLst/>
          </a:prstGeom>
        </p:spPr>
      </p:pic>
      <p:pic>
        <p:nvPicPr>
          <p:cNvPr id="3" name="Picture 2">
            <a:extLst>
              <a:ext uri="{FF2B5EF4-FFF2-40B4-BE49-F238E27FC236}">
                <a16:creationId xmlns:a16="http://schemas.microsoft.com/office/drawing/2014/main" id="{02DC8525-47B3-4B7C-932F-A40277D2A2A8}"/>
              </a:ext>
            </a:extLst>
          </p:cNvPr>
          <p:cNvPicPr>
            <a:picLocks noChangeAspect="1"/>
          </p:cNvPicPr>
          <p:nvPr/>
        </p:nvPicPr>
        <p:blipFill>
          <a:blip r:embed="rId4"/>
          <a:stretch>
            <a:fillRect/>
          </a:stretch>
        </p:blipFill>
        <p:spPr>
          <a:xfrm>
            <a:off x="923925" y="2676525"/>
            <a:ext cx="10344150" cy="1504950"/>
          </a:xfrm>
          <a:prstGeom prst="rect">
            <a:avLst/>
          </a:prstGeom>
        </p:spPr>
      </p:pic>
    </p:spTree>
    <p:extLst>
      <p:ext uri="{BB962C8B-B14F-4D97-AF65-F5344CB8AC3E}">
        <p14:creationId xmlns:p14="http://schemas.microsoft.com/office/powerpoint/2010/main" val="279297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EQ</a:t>
            </a:r>
            <a:r>
              <a:rPr lang="en-US" sz="3600" dirty="0">
                <a:solidFill>
                  <a:schemeClr val="bg1"/>
                </a:solidFill>
                <a:latin typeface="Times New Roman" panose="02020603050405020304" pitchFamily="18" charset="0"/>
                <a:cs typeface="Times New Roman" panose="02020603050405020304" pitchFamily="18" charset="0"/>
              </a:rPr>
              <a:t> (External Inquiry)</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804420" y="2799587"/>
            <a:ext cx="3522881" cy="935286"/>
          </a:xfrm>
        </p:spPr>
        <p:txBody>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FTRs</a:t>
            </a:r>
          </a:p>
          <a:p>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96B1C81-D55B-4FE8-BA7F-46377743EBB6}"/>
              </a:ext>
            </a:extLst>
          </p:cNvPr>
          <p:cNvPicPr>
            <a:picLocks noChangeAspect="1"/>
          </p:cNvPicPr>
          <p:nvPr/>
        </p:nvPicPr>
        <p:blipFill>
          <a:blip r:embed="rId3"/>
          <a:stretch>
            <a:fillRect/>
          </a:stretch>
        </p:blipFill>
        <p:spPr>
          <a:xfrm>
            <a:off x="1861623" y="3429000"/>
            <a:ext cx="8468751" cy="3196883"/>
          </a:xfrm>
          <a:prstGeom prst="rect">
            <a:avLst/>
          </a:prstGeom>
        </p:spPr>
      </p:pic>
    </p:spTree>
    <p:extLst>
      <p:ext uri="{BB962C8B-B14F-4D97-AF65-F5344CB8AC3E}">
        <p14:creationId xmlns:p14="http://schemas.microsoft.com/office/powerpoint/2010/main" val="2070157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EQ</a:t>
            </a:r>
            <a:r>
              <a:rPr lang="en-US" sz="3600" dirty="0">
                <a:solidFill>
                  <a:schemeClr val="bg1"/>
                </a:solidFill>
                <a:latin typeface="Times New Roman" panose="02020603050405020304" pitchFamily="18" charset="0"/>
                <a:cs typeface="Times New Roman" panose="02020603050405020304" pitchFamily="18" charset="0"/>
              </a:rPr>
              <a:t> (External Inquiry)</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167425" y="2448899"/>
            <a:ext cx="11539943" cy="4299631"/>
          </a:xfrm>
        </p:spPr>
        <p:txBody>
          <a:bodyPr>
            <a:normAutofit fontScale="92500" lnSpcReduction="20000"/>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DET :</a:t>
            </a:r>
          </a:p>
          <a:p>
            <a:pPr lvl="1"/>
            <a:r>
              <a:rPr lang="en-US" dirty="0">
                <a:latin typeface="Times New Roman" panose="02020603050405020304" pitchFamily="18" charset="0"/>
                <a:cs typeface="Times New Roman" panose="02020603050405020304" pitchFamily="18" charset="0"/>
              </a:rPr>
              <a:t> Input Side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Click of a the mouse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Search values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Action keys (command buttons)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Error Messages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Confirmation Messages (searching)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Clicking on the an action key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Scrolling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Recursive fields are counted only once.</a:t>
            </a:r>
          </a:p>
          <a:p>
            <a:pPr lvl="1"/>
            <a:r>
              <a:rPr lang="en-US" dirty="0">
                <a:latin typeface="Times New Roman" panose="02020603050405020304" pitchFamily="18" charset="0"/>
                <a:cs typeface="Times New Roman" panose="02020603050405020304" pitchFamily="18" charset="0"/>
              </a:rPr>
              <a:t>Outside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Values read from an internal logical file or external interface file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Color or Font changes on the screen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Error Messages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Confirmation Messages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Recursive fields are counted only once</a:t>
            </a:r>
          </a:p>
        </p:txBody>
      </p:sp>
    </p:spTree>
    <p:extLst>
      <p:ext uri="{BB962C8B-B14F-4D97-AF65-F5344CB8AC3E}">
        <p14:creationId xmlns:p14="http://schemas.microsoft.com/office/powerpoint/2010/main" val="33512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6A9323-FAF4-44A0-923B-76CBF7C856F0}"/>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Mục</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Lục</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4F1E70F-6C5C-4CC9-A0C7-D4DBD65FCA76}"/>
              </a:ext>
            </a:extLst>
          </p:cNvPr>
          <p:cNvSpPr>
            <a:spLocks noGrp="1"/>
          </p:cNvSpPr>
          <p:nvPr>
            <p:ph idx="1"/>
          </p:nvPr>
        </p:nvSpPr>
        <p:spPr>
          <a:xfrm>
            <a:off x="484631" y="2448899"/>
            <a:ext cx="9601196" cy="4245744"/>
          </a:xfrm>
        </p:spPr>
        <p:txBody>
          <a:bodyPr>
            <a:normAutofit/>
          </a:bodyPr>
          <a:lstStyle/>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Function Point</a:t>
            </a:r>
          </a:p>
          <a:p>
            <a:pPr marL="0" indent="0">
              <a:buNone/>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Function Point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Minh </a:t>
            </a:r>
            <a:r>
              <a:rPr lang="en-US" dirty="0" err="1">
                <a:latin typeface="Times New Roman" panose="02020603050405020304" pitchFamily="18" charset="0"/>
                <a:cs typeface="Times New Roman" panose="02020603050405020304" pitchFamily="18" charset="0"/>
              </a:rPr>
              <a:t>họa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khảo</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10533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ILF</a:t>
            </a:r>
            <a:r>
              <a:rPr lang="en-US" sz="3600" dirty="0">
                <a:solidFill>
                  <a:schemeClr val="bg1"/>
                </a:solidFill>
                <a:latin typeface="Times New Roman" panose="02020603050405020304" pitchFamily="18" charset="0"/>
                <a:cs typeface="Times New Roman" panose="02020603050405020304" pitchFamily="18" charset="0"/>
              </a:rPr>
              <a:t> (Internal Logical File</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1491801" y="3429000"/>
            <a:ext cx="9208395" cy="1659700"/>
          </a:xfrm>
        </p:spPr>
        <p:txBody>
          <a:bodyPr>
            <a:normAutofit/>
          </a:bodyPr>
          <a:lstStyle/>
          <a:p>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(inside </a:t>
            </a:r>
            <a:r>
              <a:rPr lang="en-US" dirty="0" err="1">
                <a:latin typeface="Times New Roman" panose="02020603050405020304" pitchFamily="18" charset="0"/>
                <a:cs typeface="Times New Roman" panose="02020603050405020304" pitchFamily="18" charset="0"/>
              </a:rPr>
              <a:t>boudary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d</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file.</a:t>
            </a:r>
          </a:p>
          <a:p>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1 EQ hay EO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EI.</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652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a:solidFill>
                  <a:schemeClr val="bg1"/>
                </a:solidFill>
                <a:latin typeface="Times New Roman" panose="02020603050405020304" pitchFamily="18" charset="0"/>
                <a:cs typeface="Times New Roman" panose="02020603050405020304" pitchFamily="18" charset="0"/>
              </a:rPr>
              <a:t>EIF (Internal Logical File</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650747" y="3007456"/>
            <a:ext cx="9208395" cy="1220273"/>
          </a:xfrm>
        </p:spPr>
        <p:txBody>
          <a:bodyPr>
            <a:normAutofi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RETs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subset of ILFs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DETs: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3ED6318-8CFC-4AFB-9D38-5CF1815AE9BF}"/>
              </a:ext>
            </a:extLst>
          </p:cNvPr>
          <p:cNvPicPr>
            <a:picLocks noChangeAspect="1"/>
          </p:cNvPicPr>
          <p:nvPr/>
        </p:nvPicPr>
        <p:blipFill>
          <a:blip r:embed="rId3"/>
          <a:stretch>
            <a:fillRect/>
          </a:stretch>
        </p:blipFill>
        <p:spPr>
          <a:xfrm>
            <a:off x="866774" y="4437964"/>
            <a:ext cx="10458450" cy="2209800"/>
          </a:xfrm>
          <a:prstGeom prst="rect">
            <a:avLst/>
          </a:prstGeom>
        </p:spPr>
      </p:pic>
    </p:spTree>
    <p:extLst>
      <p:ext uri="{BB962C8B-B14F-4D97-AF65-F5344CB8AC3E}">
        <p14:creationId xmlns:p14="http://schemas.microsoft.com/office/powerpoint/2010/main" val="2124844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ILF</a:t>
            </a:r>
            <a:r>
              <a:rPr lang="en-US" sz="3600" dirty="0">
                <a:solidFill>
                  <a:schemeClr val="bg1"/>
                </a:solidFill>
                <a:latin typeface="Times New Roman" panose="02020603050405020304" pitchFamily="18" charset="0"/>
                <a:cs typeface="Times New Roman" panose="02020603050405020304" pitchFamily="18" charset="0"/>
              </a:rPr>
              <a:t> (Internal Logical File</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650747" y="3429000"/>
            <a:ext cx="10736831" cy="2211946"/>
          </a:xfrm>
        </p:spPr>
        <p:txBody>
          <a:bodyPr>
            <a:normAutofit/>
          </a:bodyPr>
          <a:lstStyle/>
          <a:p>
            <a:r>
              <a:rPr lang="en-US" dirty="0">
                <a:latin typeface="Times New Roman" panose="02020603050405020304" pitchFamily="18" charset="0"/>
                <a:cs typeface="Times New Roman" panose="02020603050405020304" pitchFamily="18" charset="0"/>
              </a:rPr>
              <a:t>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ILF, </a:t>
            </a:r>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EIF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boundary.</a:t>
            </a:r>
          </a:p>
          <a:p>
            <a:r>
              <a:rPr lang="en-US" dirty="0">
                <a:latin typeface="Times New Roman" panose="02020603050405020304" pitchFamily="18" charset="0"/>
                <a:cs typeface="Times New Roman" panose="02020603050405020304" pitchFamily="18" charset="0"/>
              </a:rPr>
              <a:t>M</a:t>
            </a:r>
            <a:r>
              <a:rPr lang="vi-VN" dirty="0">
                <a:latin typeface="Times New Roman" panose="02020603050405020304" pitchFamily="18" charset="0"/>
                <a:cs typeface="Times New Roman" panose="02020603050405020304" pitchFamily="18" charset="0"/>
              </a:rPr>
              <a:t>ột EIF này có thể là một ILF của một ứng dụng khác. </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Thông thường EIF được cung cấp thông qua các services. Chẳng hạn như các services chứng khoán, bảng ngoại tệ, thời tiết…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2450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a:solidFill>
                  <a:schemeClr val="bg1"/>
                </a:solidFill>
                <a:latin typeface="Times New Roman" panose="02020603050405020304" pitchFamily="18" charset="0"/>
                <a:cs typeface="Times New Roman" panose="02020603050405020304" pitchFamily="18" charset="0"/>
              </a:rPr>
              <a:t>EIF (Internal Logical File</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484631" y="2868486"/>
            <a:ext cx="10736831" cy="589491"/>
          </a:xfrm>
        </p:spPr>
        <p:txBody>
          <a:bodyPr>
            <a:normAutofit/>
          </a:bodyPr>
          <a:lstStyle/>
          <a:p>
            <a:r>
              <a:rPr lang="en-US" dirty="0">
                <a:latin typeface="Times New Roman" panose="02020603050405020304" pitchFamily="18" charset="0"/>
                <a:cs typeface="Times New Roman" panose="02020603050405020304" pitchFamily="18" charset="0"/>
              </a:rPr>
              <a:t>Thang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EIF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5,7 or 10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ILF 7, 10 or 15)</a:t>
            </a:r>
          </a:p>
        </p:txBody>
      </p:sp>
      <p:pic>
        <p:nvPicPr>
          <p:cNvPr id="8" name="Picture 7">
            <a:extLst>
              <a:ext uri="{FF2B5EF4-FFF2-40B4-BE49-F238E27FC236}">
                <a16:creationId xmlns:a16="http://schemas.microsoft.com/office/drawing/2014/main" id="{303EA171-F21A-4B24-AFDD-0577C8EB6F40}"/>
              </a:ext>
            </a:extLst>
          </p:cNvPr>
          <p:cNvPicPr>
            <a:picLocks noChangeAspect="1"/>
          </p:cNvPicPr>
          <p:nvPr/>
        </p:nvPicPr>
        <p:blipFill>
          <a:blip r:embed="rId3"/>
          <a:stretch>
            <a:fillRect/>
          </a:stretch>
        </p:blipFill>
        <p:spPr>
          <a:xfrm>
            <a:off x="650747" y="4018491"/>
            <a:ext cx="10458450" cy="2190750"/>
          </a:xfrm>
          <a:prstGeom prst="rect">
            <a:avLst/>
          </a:prstGeom>
        </p:spPr>
      </p:pic>
    </p:spTree>
    <p:extLst>
      <p:ext uri="{BB962C8B-B14F-4D97-AF65-F5344CB8AC3E}">
        <p14:creationId xmlns:p14="http://schemas.microsoft.com/office/powerpoint/2010/main" val="940777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Tổng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Kết</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484631" y="2346464"/>
            <a:ext cx="10736831" cy="589491"/>
          </a:xfrm>
        </p:spPr>
        <p:txBody>
          <a:bodyPr>
            <a:normAutofit/>
          </a:bodyPr>
          <a:lstStyle/>
          <a:p>
            <a:r>
              <a:rPr lang="vi-VN" dirty="0"/>
              <a:t>Cuối cùng ta tính được UFP dựa vào bảng sau</a:t>
            </a:r>
            <a:r>
              <a:rPr lang="en-US" dirty="0"/>
              <a:t>:</a:t>
            </a:r>
          </a:p>
        </p:txBody>
      </p:sp>
      <p:pic>
        <p:nvPicPr>
          <p:cNvPr id="3" name="Picture 2">
            <a:extLst>
              <a:ext uri="{FF2B5EF4-FFF2-40B4-BE49-F238E27FC236}">
                <a16:creationId xmlns:a16="http://schemas.microsoft.com/office/drawing/2014/main" id="{29D066B3-EB1C-4F4E-AA83-BE08BF25A765}"/>
              </a:ext>
            </a:extLst>
          </p:cNvPr>
          <p:cNvPicPr>
            <a:picLocks noChangeAspect="1"/>
          </p:cNvPicPr>
          <p:nvPr/>
        </p:nvPicPr>
        <p:blipFill>
          <a:blip r:embed="rId3"/>
          <a:stretch>
            <a:fillRect/>
          </a:stretch>
        </p:blipFill>
        <p:spPr>
          <a:xfrm>
            <a:off x="650747" y="2807898"/>
            <a:ext cx="10372725" cy="3920706"/>
          </a:xfrm>
          <a:prstGeom prst="rect">
            <a:avLst/>
          </a:prstGeom>
        </p:spPr>
      </p:pic>
    </p:spTree>
    <p:extLst>
      <p:ext uri="{BB962C8B-B14F-4D97-AF65-F5344CB8AC3E}">
        <p14:creationId xmlns:p14="http://schemas.microsoft.com/office/powerpoint/2010/main" val="361281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Một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công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thức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tính</a:t>
            </a:r>
            <a:r>
              <a:rPr lang="en-US" sz="3600" dirty="0">
                <a:solidFill>
                  <a:schemeClr val="bg1"/>
                </a:solidFill>
                <a:latin typeface="Times New Roman" panose="02020603050405020304" pitchFamily="18" charset="0"/>
                <a:cs typeface="Times New Roman" panose="02020603050405020304" pitchFamily="18" charset="0"/>
              </a:rPr>
              <a:t> UFP</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1F8A3513-5204-43F4-B627-08924BACE141}"/>
                  </a:ext>
                </a:extLst>
              </p:cNvPr>
              <p:cNvSpPr txBox="1">
                <a:spLocks/>
              </p:cNvSpPr>
              <p:nvPr/>
            </p:nvSpPr>
            <p:spPr>
              <a:xfrm>
                <a:off x="1786382" y="2912532"/>
                <a:ext cx="9601196" cy="3318936"/>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err="1">
                    <a:solidFill>
                      <a:schemeClr val="tx1"/>
                    </a:solidFill>
                    <a:latin typeface="Times New Roman" panose="02020603050405020304" pitchFamily="18" charset="0"/>
                    <a:cs typeface="Times New Roman" panose="02020603050405020304" pitchFamily="18" charset="0"/>
                  </a:rPr>
                  <a:t>Xác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định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số</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lượng</a:t>
                </a:r>
                <a:r>
                  <a:rPr lang="en-US" dirty="0">
                    <a:solidFill>
                      <a:schemeClr val="tx1"/>
                    </a:solidFill>
                    <a:latin typeface="Times New Roman" panose="02020603050405020304" pitchFamily="18" charset="0"/>
                    <a:cs typeface="Times New Roman" panose="02020603050405020304" pitchFamily="18" charset="0"/>
                  </a:rPr>
                  <a:t> Function Points </a:t>
                </a:r>
                <a:r>
                  <a:rPr lang="en-US" dirty="0" err="1">
                    <a:solidFill>
                      <a:schemeClr val="tx1"/>
                    </a:solidFill>
                    <a:latin typeface="Times New Roman" panose="02020603050405020304" pitchFamily="18" charset="0"/>
                    <a:cs typeface="Times New Roman" panose="02020603050405020304" pitchFamily="18" charset="0"/>
                  </a:rPr>
                  <a:t>thô</a:t>
                </a:r>
                <a:r>
                  <a:rPr lang="en-US" dirty="0">
                    <a:solidFill>
                      <a:schemeClr val="tx1"/>
                    </a:solidFill>
                    <a:latin typeface="Times New Roman" panose="02020603050405020304" pitchFamily="18" charset="0"/>
                    <a:cs typeface="Times New Roman" panose="02020603050405020304" pitchFamily="18" charset="0"/>
                  </a:rPr>
                  <a:t> (Unadjusted Function Points)</a:t>
                </a:r>
              </a:p>
              <a:p>
                <a:pPr lvl="1"/>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a:t>
                </a:r>
              </a:p>
              <a:p>
                <a:pPr marL="0" indent="0">
                  <a:buFont typeface="Arial"/>
                  <a:buNone/>
                </a:pPr>
                <a:r>
                  <a:rPr lang="en-US" dirty="0">
                    <a:latin typeface="Times New Roman" panose="02020603050405020304" pitchFamily="18" charset="0"/>
                    <a:cs typeface="Times New Roman" panose="02020603050405020304" pitchFamily="18" charset="0"/>
                  </a:rPr>
                  <a:t>		UFP =</a:t>
                </a:r>
                <a14:m>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i="1" smtClean="0">
                            <a:latin typeface="Cambria Math" panose="02040503050406030204" pitchFamily="18" charset="0"/>
                          </a:rPr>
                          <m:t>𝑖</m:t>
                        </m:r>
                        <m:r>
                          <a:rPr lang="en-US" sz="2800" i="1" smtClean="0">
                            <a:latin typeface="Cambria Math" panose="02040503050406030204" pitchFamily="18" charset="0"/>
                          </a:rPr>
                          <m:t>=</m:t>
                        </m:r>
                        <m:r>
                          <m:rPr>
                            <m:brk m:alnAt="23"/>
                          </m:rPr>
                          <a:rPr lang="en-US" sz="2800" i="1" smtClean="0">
                            <a:latin typeface="Cambria Math" panose="02040503050406030204" pitchFamily="18" charset="0"/>
                          </a:rPr>
                          <m:t>1</m:t>
                        </m:r>
                      </m:sub>
                      <m:sup>
                        <m:r>
                          <a:rPr lang="en-US" sz="2800" i="1" smtClean="0">
                            <a:latin typeface="Cambria Math" panose="02040503050406030204" pitchFamily="18" charset="0"/>
                          </a:rPr>
                          <m:t>5</m:t>
                        </m:r>
                      </m:sup>
                      <m:e>
                        <m:nary>
                          <m:naryPr>
                            <m:chr m:val="∑"/>
                            <m:ctrlPr>
                              <a:rPr lang="en-US" sz="2800" i="1" smtClean="0">
                                <a:latin typeface="Cambria Math" panose="02040503050406030204" pitchFamily="18" charset="0"/>
                              </a:rPr>
                            </m:ctrlPr>
                          </m:naryPr>
                          <m:sub>
                            <m:r>
                              <m:rPr>
                                <m:brk m:alnAt="23"/>
                              </m:rPr>
                              <a:rPr lang="en-US" sz="2800" i="1" smtClean="0">
                                <a:latin typeface="Cambria Math" panose="02040503050406030204" pitchFamily="18" charset="0"/>
                              </a:rPr>
                              <m:t>1</m:t>
                            </m:r>
                          </m:sub>
                          <m:sup>
                            <m:r>
                              <a:rPr lang="en-US" sz="2800" i="1" smtClean="0">
                                <a:latin typeface="Cambria Math" panose="02040503050406030204" pitchFamily="18" charset="0"/>
                              </a:rPr>
                              <m:t>3</m:t>
                            </m:r>
                          </m:sup>
                          <m:e>
                            <m:sSub>
                              <m:sSubPr>
                                <m:ctrlPr>
                                  <a:rPr lang="en-US" sz="2800" i="1" smtClean="0">
                                    <a:latin typeface="Cambria Math" panose="02040503050406030204" pitchFamily="18" charset="0"/>
                                  </a:rPr>
                                </m:ctrlPr>
                              </m:sSubPr>
                              <m:e>
                                <m:r>
                                  <a:rPr lang="en-US" sz="2800" i="1" smtClean="0">
                                    <a:latin typeface="Cambria Math" panose="02040503050406030204" pitchFamily="18" charset="0"/>
                                  </a:rPr>
                                  <m:t>𝑍</m:t>
                                </m:r>
                              </m:e>
                              <m:sub>
                                <m:r>
                                  <a:rPr lang="en-US" sz="2800" i="1" smtClean="0">
                                    <a:latin typeface="Cambria Math" panose="02040503050406030204" pitchFamily="18" charset="0"/>
                                  </a:rPr>
                                  <m:t>𝑖𝑗</m:t>
                                </m:r>
                              </m:sub>
                            </m:sSub>
                          </m:e>
                        </m:nary>
                      </m:e>
                    </m:nary>
                    <m:sSub>
                      <m:sSubPr>
                        <m:ctrlPr>
                          <a:rPr lang="en-US" sz="2800" i="1">
                            <a:latin typeface="Cambria Math" panose="02040503050406030204" pitchFamily="18" charset="0"/>
                          </a:rPr>
                        </m:ctrlPr>
                      </m:sSubPr>
                      <m:e>
                        <m:r>
                          <a:rPr lang="en-US" sz="2800" i="1" smtClean="0">
                            <a:latin typeface="Cambria Math" panose="02040503050406030204" pitchFamily="18" charset="0"/>
                          </a:rPr>
                          <m:t>𝑊</m:t>
                        </m:r>
                      </m:e>
                      <m:sub>
                        <m:r>
                          <a:rPr lang="en-US" sz="2800" i="1">
                            <a:latin typeface="Cambria Math" panose="02040503050406030204" pitchFamily="18" charset="0"/>
                          </a:rPr>
                          <m:t>𝑖𝑗</m:t>
                        </m:r>
                      </m:sub>
                    </m:sSub>
                  </m:oMath>
                </a14:m>
                <a:endParaRPr lang="en-US" sz="2800" dirty="0">
                  <a:latin typeface="Times New Roman" panose="02020603050405020304" pitchFamily="18" charset="0"/>
                  <a:cs typeface="Times New Roman" panose="02020603050405020304" pitchFamily="18" charset="0"/>
                </a:endParaRPr>
              </a:p>
              <a:p>
                <a:pPr lvl="2">
                  <a:buFontTx/>
                  <a:buChar char="-"/>
                </a:pP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j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đếm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t</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transaction.</a:t>
                </a:r>
              </a:p>
              <a:p>
                <a:pPr lvl="2">
                  <a:buFontTx/>
                  <a:buChar char="-"/>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𝑖𝑗</m:t>
                        </m:r>
                      </m:sub>
                    </m:sSub>
                  </m:oMath>
                </a14:m>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trị</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cột</a:t>
                </a:r>
                <a:r>
                  <a:rPr lang="en-US" sz="2200" dirty="0">
                    <a:latin typeface="Times New Roman" panose="02020603050405020304" pitchFamily="18" charset="0"/>
                    <a:cs typeface="Times New Roman" panose="02020603050405020304" pitchFamily="18" charset="0"/>
                  </a:rPr>
                  <a:t> j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bảng</a:t>
                </a:r>
                <a:r>
                  <a:rPr lang="en-US" sz="2200" dirty="0">
                    <a:latin typeface="Times New Roman" panose="02020603050405020304" pitchFamily="18" charset="0"/>
                    <a:cs typeface="Times New Roman" panose="02020603050405020304" pitchFamily="18" charset="0"/>
                  </a:rPr>
                  <a:t> 1.</a:t>
                </a:r>
              </a:p>
              <a:p>
                <a:pPr lvl="2">
                  <a:buFontTx/>
                  <a:buChar char="-"/>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𝑍</m:t>
                        </m:r>
                      </m:e>
                      <m:sub>
                        <m:r>
                          <a:rPr lang="en-US" sz="2200" i="1">
                            <a:latin typeface="Cambria Math" panose="02040503050406030204" pitchFamily="18" charset="0"/>
                          </a:rPr>
                          <m:t>𝑖𝑗</m:t>
                        </m:r>
                      </m:sub>
                    </m:sSub>
                  </m:oMath>
                </a14:m>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đếm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loại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cột</a:t>
                </a:r>
                <a:r>
                  <a:rPr lang="en-US" sz="2200" dirty="0">
                    <a:latin typeface="Times New Roman" panose="02020603050405020304" pitchFamily="18" charset="0"/>
                    <a:cs typeface="Times New Roman" panose="02020603050405020304" pitchFamily="18" charset="0"/>
                  </a:rPr>
                  <a:t> j.</a:t>
                </a:r>
              </a:p>
            </p:txBody>
          </p:sp>
        </mc:Choice>
        <mc:Fallback xmlns="">
          <p:sp>
            <p:nvSpPr>
              <p:cNvPr id="9" name="Content Placeholder 2">
                <a:extLst>
                  <a:ext uri="{FF2B5EF4-FFF2-40B4-BE49-F238E27FC236}">
                    <a16:creationId xmlns:a16="http://schemas.microsoft.com/office/drawing/2014/main" id="{1F8A3513-5204-43F4-B627-08924BACE141}"/>
                  </a:ext>
                </a:extLst>
              </p:cNvPr>
              <p:cNvSpPr txBox="1">
                <a:spLocks noRot="1" noChangeAspect="1" noMove="1" noResize="1" noEditPoints="1" noAdjustHandles="1" noChangeArrowheads="1" noChangeShapeType="1" noTextEdit="1"/>
              </p:cNvSpPr>
              <p:nvPr/>
            </p:nvSpPr>
            <p:spPr>
              <a:xfrm>
                <a:off x="1786382" y="2912532"/>
                <a:ext cx="9601196" cy="3318936"/>
              </a:xfrm>
              <a:prstGeom prst="rect">
                <a:avLst/>
              </a:prstGeom>
              <a:blipFill>
                <a:blip r:embed="rId3"/>
                <a:stretch>
                  <a:fillRect l="-1143" t="-3676"/>
                </a:stretch>
              </a:blipFill>
            </p:spPr>
            <p:txBody>
              <a:bodyPr/>
              <a:lstStyle/>
              <a:p>
                <a:r>
                  <a:rPr lang="en-US">
                    <a:noFill/>
                  </a:rPr>
                  <a:t> </a:t>
                </a:r>
              </a:p>
            </p:txBody>
          </p:sp>
        </mc:Fallback>
      </mc:AlternateContent>
    </p:spTree>
    <p:extLst>
      <p:ext uri="{BB962C8B-B14F-4D97-AF65-F5344CB8AC3E}">
        <p14:creationId xmlns:p14="http://schemas.microsoft.com/office/powerpoint/2010/main" val="3130120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Một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công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thức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tính</a:t>
            </a:r>
            <a:r>
              <a:rPr lang="en-US" sz="3600" dirty="0">
                <a:solidFill>
                  <a:schemeClr val="bg1"/>
                </a:solidFill>
                <a:latin typeface="Times New Roman" panose="02020603050405020304" pitchFamily="18" charset="0"/>
                <a:cs typeface="Times New Roman" panose="02020603050405020304" pitchFamily="18" charset="0"/>
              </a:rPr>
              <a:t> UFP</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37469AD0-94BB-4A1C-9F41-57959D725C60}"/>
                  </a:ext>
                </a:extLst>
              </p:cNvPr>
              <p:cNvSpPr>
                <a:spLocks noGrp="1"/>
              </p:cNvSpPr>
              <p:nvPr>
                <p:ph idx="1"/>
              </p:nvPr>
            </p:nvSpPr>
            <p:spPr>
              <a:xfrm>
                <a:off x="1295401" y="3068986"/>
                <a:ext cx="9601196" cy="2633254"/>
              </a:xfrm>
            </p:spPr>
            <p:txBody>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(Value Adjusted Factors):</a:t>
                </a:r>
              </a:p>
              <a:p>
                <a:pPr lvl="1"/>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a:t>
                </a:r>
              </a:p>
              <a:p>
                <a:pPr lvl="2"/>
                <a14:m>
                  <m:oMath xmlns:m="http://schemas.openxmlformats.org/officeDocument/2006/math">
                    <m:r>
                      <a:rPr lang="en-US" b="0" i="1" smtClean="0">
                        <a:latin typeface="Cambria Math" panose="02040503050406030204" pitchFamily="18" charset="0"/>
                      </a:rPr>
                      <m:t>𝑉𝐴𝐹</m:t>
                    </m:r>
                    <m:r>
                      <a:rPr lang="pt-BR"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65</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01</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e>
                        </m:nary>
                      </m:e>
                    </m:d>
                  </m:oMath>
                </a14:m>
                <a:endParaRPr lang="en-US" b="0" dirty="0">
                  <a:latin typeface="Times New Roman" panose="02020603050405020304" pitchFamily="18" charset="0"/>
                  <a:cs typeface="Times New Roman" panose="02020603050405020304" pitchFamily="18" charset="0"/>
                </a:endParaRPr>
              </a:p>
              <a:p>
                <a:pPr lvl="2"/>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𝑖</m:t>
                        </m:r>
                      </m:sub>
                    </m:sSub>
                  </m:oMath>
                </a14:m>
                <a:r>
                  <a:rPr lang="en-US" dirty="0">
                    <a:latin typeface="Times New Roman" panose="02020603050405020304" pitchFamily="18" charset="0"/>
                    <a:cs typeface="Times New Roman" panose="02020603050405020304" pitchFamily="18" charset="0"/>
                  </a:rPr>
                  <a:t> (I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14),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14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5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p>
              <a:p>
                <a:pPr lvl="1"/>
                <a:endParaRPr lang="en-US" dirty="0">
                  <a:latin typeface="Times New Roman" panose="02020603050405020304" pitchFamily="18" charset="0"/>
                  <a:cs typeface="Times New Roman" panose="02020603050405020304" pitchFamily="18" charset="0"/>
                </a:endParaRPr>
              </a:p>
            </p:txBody>
          </p:sp>
        </mc:Choice>
        <mc:Fallback xmlns="">
          <p:sp>
            <p:nvSpPr>
              <p:cNvPr id="8" name="Content Placeholder 2">
                <a:extLst>
                  <a:ext uri="{FF2B5EF4-FFF2-40B4-BE49-F238E27FC236}">
                    <a16:creationId xmlns:a16="http://schemas.microsoft.com/office/drawing/2014/main" id="{37469AD0-94BB-4A1C-9F41-57959D725C60}"/>
                  </a:ext>
                </a:extLst>
              </p:cNvPr>
              <p:cNvSpPr>
                <a:spLocks noGrp="1" noRot="1" noChangeAspect="1" noMove="1" noResize="1" noEditPoints="1" noAdjustHandles="1" noChangeArrowheads="1" noChangeShapeType="1" noTextEdit="1"/>
              </p:cNvSpPr>
              <p:nvPr>
                <p:ph idx="1"/>
              </p:nvPr>
            </p:nvSpPr>
            <p:spPr>
              <a:xfrm>
                <a:off x="1295401" y="3068986"/>
                <a:ext cx="9601196" cy="2633254"/>
              </a:xfrm>
              <a:blipFill>
                <a:blip r:embed="rId3"/>
                <a:stretch>
                  <a:fillRect l="-1144" t="-3241"/>
                </a:stretch>
              </a:blipFill>
            </p:spPr>
            <p:txBody>
              <a:bodyPr/>
              <a:lstStyle/>
              <a:p>
                <a:r>
                  <a:rPr lang="en-US">
                    <a:noFill/>
                  </a:rPr>
                  <a:t> </a:t>
                </a:r>
              </a:p>
            </p:txBody>
          </p:sp>
        </mc:Fallback>
      </mc:AlternateContent>
    </p:spTree>
    <p:extLst>
      <p:ext uri="{BB962C8B-B14F-4D97-AF65-F5344CB8AC3E}">
        <p14:creationId xmlns:p14="http://schemas.microsoft.com/office/powerpoint/2010/main" val="1539490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595707-5C8B-41DB-A378-5BCC674841B5}"/>
              </a:ext>
            </a:extLst>
          </p:cNvPr>
          <p:cNvPicPr>
            <a:picLocks noChangeAspect="1"/>
          </p:cNvPicPr>
          <p:nvPr/>
        </p:nvPicPr>
        <p:blipFill>
          <a:blip r:embed="rId2"/>
          <a:stretch>
            <a:fillRect/>
          </a:stretch>
        </p:blipFill>
        <p:spPr>
          <a:xfrm>
            <a:off x="2546319" y="474453"/>
            <a:ext cx="7099362" cy="5769032"/>
          </a:xfrm>
          <a:prstGeom prst="rect">
            <a:avLst/>
          </a:prstGeom>
        </p:spPr>
      </p:pic>
    </p:spTree>
    <p:extLst>
      <p:ext uri="{BB962C8B-B14F-4D97-AF65-F5344CB8AC3E}">
        <p14:creationId xmlns:p14="http://schemas.microsoft.com/office/powerpoint/2010/main" val="1090018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E34F12-5DF9-443F-B325-BCA6881D4D4B}"/>
              </a:ext>
            </a:extLst>
          </p:cNvPr>
          <p:cNvPicPr>
            <a:picLocks noChangeAspect="1"/>
          </p:cNvPicPr>
          <p:nvPr/>
        </p:nvPicPr>
        <p:blipFill>
          <a:blip r:embed="rId2"/>
          <a:stretch>
            <a:fillRect/>
          </a:stretch>
        </p:blipFill>
        <p:spPr>
          <a:xfrm>
            <a:off x="1474839" y="1071717"/>
            <a:ext cx="9773263" cy="4699818"/>
          </a:xfrm>
          <a:prstGeom prst="rect">
            <a:avLst/>
          </a:prstGeom>
        </p:spPr>
      </p:pic>
    </p:spTree>
    <p:extLst>
      <p:ext uri="{BB962C8B-B14F-4D97-AF65-F5344CB8AC3E}">
        <p14:creationId xmlns:p14="http://schemas.microsoft.com/office/powerpoint/2010/main" val="729624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Công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thức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tính</a:t>
            </a:r>
            <a:r>
              <a:rPr lang="en-US" sz="3600" dirty="0">
                <a:solidFill>
                  <a:schemeClr val="bg1"/>
                </a:solidFill>
                <a:latin typeface="Times New Roman" panose="02020603050405020304" pitchFamily="18" charset="0"/>
                <a:cs typeface="Times New Roman" panose="02020603050405020304" pitchFamily="18" charset="0"/>
              </a:rPr>
              <a:t> function point</a:t>
            </a:r>
          </a:p>
        </p:txBody>
      </p:sp>
      <p:sp>
        <p:nvSpPr>
          <p:cNvPr id="9" name="Content Placeholder 2">
            <a:extLst>
              <a:ext uri="{FF2B5EF4-FFF2-40B4-BE49-F238E27FC236}">
                <a16:creationId xmlns:a16="http://schemas.microsoft.com/office/drawing/2014/main" id="{874368F1-26C2-4AE9-AB57-0E1414004CBE}"/>
              </a:ext>
            </a:extLst>
          </p:cNvPr>
          <p:cNvSpPr txBox="1">
            <a:spLocks/>
          </p:cNvSpPr>
          <p:nvPr/>
        </p:nvSpPr>
        <p:spPr>
          <a:xfrm>
            <a:off x="1153734" y="3009782"/>
            <a:ext cx="9601196" cy="3124435"/>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Function Points  </a:t>
            </a:r>
            <a:r>
              <a:rPr lang="en-US" sz="2000" dirty="0" err="1">
                <a:latin typeface="Times New Roman" panose="02020603050405020304" pitchFamily="18" charset="0"/>
                <a:cs typeface="Times New Roman" panose="02020603050405020304" pitchFamily="18" charset="0"/>
              </a:rPr>
              <a:t>cân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a:t>
            </a:r>
          </a:p>
          <a:p>
            <a:endParaRPr lang="en-US" sz="2000" b="1"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FP = UAF * VAF</a:t>
            </a:r>
            <a:r>
              <a:rPr lang="en-US" dirty="0">
                <a:latin typeface="Times New Roman" panose="02020603050405020304" pitchFamily="18" charset="0"/>
                <a:cs typeface="Times New Roman" panose="02020603050405020304" pitchFamily="18" charset="0"/>
              </a:rPr>
              <a:t> </a:t>
            </a:r>
          </a:p>
          <a:p>
            <a:pPr marL="0" indent="0">
              <a:buFont typeface="Arial"/>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p>
          <a:p>
            <a:pPr lvl="3">
              <a:buFontTx/>
              <a:buChar char="-"/>
            </a:pPr>
            <a:r>
              <a:rPr lang="en-US" sz="2000" dirty="0">
                <a:latin typeface="Times New Roman" panose="02020603050405020304" pitchFamily="18" charset="0"/>
                <a:cs typeface="Times New Roman" panose="02020603050405020304" pitchFamily="18" charset="0"/>
              </a:rPr>
              <a:t>UAF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function point </a:t>
            </a:r>
            <a:r>
              <a:rPr lang="en-US" sz="2000" dirty="0" err="1">
                <a:latin typeface="Times New Roman" panose="02020603050405020304" pitchFamily="18" charset="0"/>
                <a:cs typeface="Times New Roman" panose="02020603050405020304" pitchFamily="18" charset="0"/>
              </a:rPr>
              <a:t>thô</a:t>
            </a: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l</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ng</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a:t>
            </a:r>
          </a:p>
          <a:p>
            <a:pPr lvl="3">
              <a:buFontTx/>
              <a:buChar char="-"/>
            </a:pPr>
            <a:r>
              <a:rPr lang="en-US" sz="2000" dirty="0">
                <a:latin typeface="Times New Roman" panose="02020603050405020304" pitchFamily="18" charset="0"/>
                <a:cs typeface="Times New Roman" panose="02020603050405020304" pitchFamily="18" charset="0"/>
              </a:rPr>
              <a:t>VAF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lí</a:t>
            </a:r>
            <a:r>
              <a:rPr lang="en-US" sz="2000" dirty="0">
                <a:latin typeface="Times New Roman" panose="02020603050405020304" pitchFamily="18" charset="0"/>
                <a:cs typeface="Times New Roman" panose="02020603050405020304" pitchFamily="18" charset="0"/>
              </a:rPr>
              <a:t>.</a:t>
            </a:r>
          </a:p>
          <a:p>
            <a:pPr marL="0" indent="0">
              <a:buFont typeface="Arial"/>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84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6A9323-FAF4-44A0-923B-76CBF7C856F0}"/>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Thực</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Trạng</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4F1E70F-6C5C-4CC9-A0C7-D4DBD65FCA76}"/>
              </a:ext>
            </a:extLst>
          </p:cNvPr>
          <p:cNvSpPr>
            <a:spLocks noGrp="1"/>
          </p:cNvSpPr>
          <p:nvPr>
            <p:ph idx="1"/>
          </p:nvPr>
        </p:nvSpPr>
        <p:spPr>
          <a:xfrm>
            <a:off x="650747" y="2612256"/>
            <a:ext cx="10245850" cy="3852938"/>
          </a:xfrm>
        </p:spPr>
        <p:txBody>
          <a:bodyPr>
            <a:normAutofit/>
          </a:bodyPr>
          <a:lstStyle/>
          <a:p>
            <a:r>
              <a:rPr lang="vi-VN" dirty="0"/>
              <a:t>Trong suốt thời gian qua, việc triển khai các</a:t>
            </a:r>
            <a:r>
              <a:rPr lang="en-US" dirty="0"/>
              <a:t> </a:t>
            </a:r>
            <a:r>
              <a:rPr lang="en-US" dirty="0" err="1"/>
              <a:t>dự</a:t>
            </a:r>
            <a:r>
              <a:rPr lang="en-US" dirty="0"/>
              <a:t> </a:t>
            </a:r>
            <a:r>
              <a:rPr lang="en-US" dirty="0" err="1"/>
              <a:t>án</a:t>
            </a:r>
            <a:r>
              <a:rPr lang="vi-VN" dirty="0"/>
              <a:t> ứng dụng CNTT tại các đơn vị sử dụng vốn ngân sách nhà nước gặp rất nhiều khó khăn, vướng mắc. Nguyên nhân cơ bản là do trong lĩnh vực này chưa hề có một quy định, văn bản hướng dẫn đầu tư chính thức nào</a:t>
            </a:r>
            <a:endParaRPr lang="en-US" dirty="0"/>
          </a:p>
          <a:p>
            <a:r>
              <a:rPr lang="vi-VN" dirty="0"/>
              <a:t>Một trong những nội dung quan trọng là những vướng mắc, "bế tắc" về định giá phần mềm, định giá chi phí dự án phần mềm sẽ được giải quyết qua việc sử dụng phương pháp điểm chức năng  (Function Points) - lượng hóa phần mềm theo số lượng điểm chức năng. </a:t>
            </a:r>
            <a:endParaRPr lang="en-US" dirty="0"/>
          </a:p>
        </p:txBody>
      </p:sp>
    </p:spTree>
    <p:extLst>
      <p:ext uri="{BB962C8B-B14F-4D97-AF65-F5344CB8AC3E}">
        <p14:creationId xmlns:p14="http://schemas.microsoft.com/office/powerpoint/2010/main" val="1548609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Công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thức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tính</a:t>
            </a:r>
            <a:r>
              <a:rPr lang="en-US" sz="3600" dirty="0">
                <a:solidFill>
                  <a:schemeClr val="bg1"/>
                </a:solidFill>
                <a:latin typeface="Times New Roman" panose="02020603050405020304" pitchFamily="18" charset="0"/>
                <a:cs typeface="Times New Roman" panose="02020603050405020304" pitchFamily="18" charset="0"/>
              </a:rPr>
              <a:t> function point</a:t>
            </a:r>
          </a:p>
        </p:txBody>
      </p:sp>
      <p:sp>
        <p:nvSpPr>
          <p:cNvPr id="9" name="Content Placeholder 2">
            <a:extLst>
              <a:ext uri="{FF2B5EF4-FFF2-40B4-BE49-F238E27FC236}">
                <a16:creationId xmlns:a16="http://schemas.microsoft.com/office/drawing/2014/main" id="{874368F1-26C2-4AE9-AB57-0E1414004CBE}"/>
              </a:ext>
            </a:extLst>
          </p:cNvPr>
          <p:cNvSpPr txBox="1">
            <a:spLocks/>
          </p:cNvSpPr>
          <p:nvPr/>
        </p:nvSpPr>
        <p:spPr>
          <a:xfrm>
            <a:off x="1153734" y="3009782"/>
            <a:ext cx="9601196" cy="3124435"/>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sz="20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AA10888D-63AD-430A-B305-975132928A86}"/>
              </a:ext>
            </a:extLst>
          </p:cNvPr>
          <p:cNvSpPr>
            <a:spLocks noGrp="1"/>
          </p:cNvSpPr>
          <p:nvPr>
            <p:ph idx="1"/>
          </p:nvPr>
        </p:nvSpPr>
        <p:spPr>
          <a:xfrm>
            <a:off x="484631" y="2601987"/>
            <a:ext cx="7513149" cy="4150099"/>
          </a:xfrm>
        </p:spPr>
        <p:txBody>
          <a:bodyPr>
            <a:normAutofit fontScale="92500"/>
          </a:bodyPr>
          <a:lstStyle/>
          <a:p>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a:t>
            </a:r>
          </a:p>
          <a:p>
            <a:pPr>
              <a:buFontTx/>
              <a:buChar char="-"/>
            </a:pP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input (EI): </a:t>
            </a:r>
            <a:r>
              <a:rPr lang="en-US" b="1" dirty="0">
                <a:latin typeface="Times New Roman" panose="02020603050405020304" pitchFamily="18" charset="0"/>
                <a:cs typeface="Times New Roman" panose="02020603050405020304" pitchFamily="18" charset="0"/>
              </a:rPr>
              <a:t>15</a:t>
            </a:r>
            <a:r>
              <a:rPr lang="en-US" dirty="0">
                <a:latin typeface="Times New Roman" panose="02020603050405020304" pitchFamily="18" charset="0"/>
                <a:cs typeface="Times New Roman" panose="02020603050405020304" pitchFamily="18" charset="0"/>
              </a:rPr>
              <a:t> ,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2/5</a:t>
            </a:r>
            <a:r>
              <a:rPr lang="en-US" dirty="0">
                <a:latin typeface="Times New Roman" panose="02020603050405020304" pitchFamily="18" charset="0"/>
                <a:cs typeface="Times New Roman" panose="02020603050405020304" pitchFamily="18" charset="0"/>
              </a:rPr>
              <a:t> ILF</a:t>
            </a:r>
          </a:p>
          <a:p>
            <a:pPr>
              <a:buFontTx/>
              <a:buChar char="-"/>
            </a:pP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output (EO): </a:t>
            </a:r>
            <a:r>
              <a:rPr lang="en-US" b="1" dirty="0">
                <a:latin typeface="Times New Roman" panose="02020603050405020304" pitchFamily="18" charset="0"/>
                <a:cs typeface="Times New Roman" panose="02020603050405020304" pitchFamily="18" charset="0"/>
              </a:rPr>
              <a:t>18, </a:t>
            </a:r>
            <a:r>
              <a:rPr lang="en-US" dirty="0">
                <a:latin typeface="Times New Roman" panose="02020603050405020304" pitchFamily="18" charset="0"/>
                <a:cs typeface="Times New Roman" panose="02020603050405020304" pitchFamily="18" charset="0"/>
              </a:rPr>
              <a:t>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2/5</a:t>
            </a:r>
            <a:r>
              <a:rPr lang="en-US" dirty="0">
                <a:latin typeface="Times New Roman" panose="02020603050405020304" pitchFamily="18" charset="0"/>
                <a:cs typeface="Times New Roman" panose="02020603050405020304" pitchFamily="18" charset="0"/>
              </a:rPr>
              <a:t> ILF, </a:t>
            </a:r>
            <a:r>
              <a:rPr lang="en-US" b="1" dirty="0">
                <a:latin typeface="Times New Roman" panose="02020603050405020304" pitchFamily="18" charset="0"/>
                <a:cs typeface="Times New Roman" panose="02020603050405020304" pitchFamily="18" charset="0"/>
              </a:rPr>
              <a:t>1/3</a:t>
            </a:r>
            <a:r>
              <a:rPr lang="en-US" dirty="0">
                <a:latin typeface="Times New Roman" panose="02020603050405020304" pitchFamily="18" charset="0"/>
                <a:cs typeface="Times New Roman" panose="02020603050405020304" pitchFamily="18" charset="0"/>
              </a:rPr>
              <a:t> EIF</a:t>
            </a:r>
            <a:endParaRPr lang="en-US" b="1" dirty="0">
              <a:latin typeface="Times New Roman" panose="02020603050405020304" pitchFamily="18" charset="0"/>
              <a:cs typeface="Times New Roman" panose="02020603050405020304" pitchFamily="18" charset="0"/>
            </a:endParaRPr>
          </a:p>
          <a:p>
            <a:pPr>
              <a:buFontTx/>
              <a:buChar char="-"/>
            </a:pP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(EQ): </a:t>
            </a:r>
            <a:r>
              <a:rPr lang="en-US" b="1" dirty="0">
                <a:latin typeface="Times New Roman" panose="02020603050405020304" pitchFamily="18" charset="0"/>
                <a:cs typeface="Times New Roman" panose="02020603050405020304" pitchFamily="18" charset="0"/>
              </a:rPr>
              <a:t>15</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2/5</a:t>
            </a:r>
            <a:r>
              <a:rPr lang="en-US" dirty="0">
                <a:latin typeface="Times New Roman" panose="02020603050405020304" pitchFamily="18" charset="0"/>
                <a:cs typeface="Times New Roman" panose="02020603050405020304" pitchFamily="18" charset="0"/>
              </a:rPr>
              <a:t> ELF</a:t>
            </a:r>
          </a:p>
          <a:p>
            <a:pPr>
              <a:buFontTx/>
              <a:buChar char="-"/>
            </a:pP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05</a:t>
            </a:r>
          </a:p>
          <a:p>
            <a:pPr>
              <a:buFontTx/>
              <a:buChar char="-"/>
            </a:pP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03</a:t>
            </a:r>
          </a:p>
          <a:p>
            <a:pPr>
              <a:buFontTx/>
              <a:buChar char="-"/>
            </a:pPr>
            <a:r>
              <a:rPr lang="en-US" dirty="0" err="1">
                <a:latin typeface="Times New Roman" panose="02020603050405020304" pitchFamily="18" charset="0"/>
                <a:cs typeface="Times New Roman" panose="02020603050405020304" pitchFamily="18" charset="0"/>
              </a:rPr>
              <a:t>Giả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high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thừa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trung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bình</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3/5</a:t>
            </a:r>
            <a:r>
              <a:rPr lang="en-US"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4F161CBC-C2CC-4E89-AA42-61B6C647F86C}"/>
                  </a:ext>
                </a:extLst>
              </p:cNvPr>
              <p:cNvSpPr txBox="1">
                <a:spLocks/>
              </p:cNvSpPr>
              <p:nvPr/>
            </p:nvSpPr>
            <p:spPr>
              <a:xfrm>
                <a:off x="7582619" y="2747702"/>
                <a:ext cx="4124749" cy="4004384"/>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latin typeface="Times New Roman" panose="02020603050405020304" pitchFamily="18" charset="0"/>
                    <a:cs typeface="Times New Roman" panose="02020603050405020304" pitchFamily="18" charset="0"/>
                  </a:rPr>
                  <a:t>Ta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UAF =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5</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1</m:t>
                            </m:r>
                          </m:sub>
                          <m:sup>
                            <m:r>
                              <a:rPr lang="en-US" i="1">
                                <a:latin typeface="Cambria Math" panose="02040503050406030204" pitchFamily="18" charset="0"/>
                              </a:rPr>
                              <m:t>3</m:t>
                            </m:r>
                          </m:sup>
                          <m:e>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𝑖𝑗</m:t>
                                </m:r>
                              </m:sub>
                            </m:sSub>
                          </m:e>
                        </m:nary>
                      </m:e>
                    </m:nary>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𝑖𝑗</m:t>
                        </m:r>
                      </m:sub>
                    </m:sSub>
                  </m:oMath>
                </a14:m>
                <a:r>
                  <a:rPr lang="en-US" dirty="0">
                    <a:latin typeface="Times New Roman" panose="02020603050405020304" pitchFamily="18" charset="0"/>
                    <a:cs typeface="Times New Roman" panose="02020603050405020304" pitchFamily="18" charset="0"/>
                  </a:rPr>
                  <a:t> = 15*6 + 18*7 + 15*6 + 05*15 + 03 * 10 = 411</a:t>
                </a:r>
              </a:p>
              <a:p>
                <a:pPr lvl="1"/>
                <a:r>
                  <a:rPr lang="en-US" dirty="0">
                    <a:latin typeface="Times New Roman" panose="02020603050405020304" pitchFamily="18" charset="0"/>
                    <a:cs typeface="Times New Roman" panose="02020603050405020304" pitchFamily="18" charset="0"/>
                  </a:rPr>
                  <a:t>VAF =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65</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01</m:t>
                        </m:r>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𝑖</m:t>
                                </m:r>
                              </m:sub>
                            </m:sSub>
                          </m:e>
                        </m:nary>
                      </m:e>
                    </m:d>
                  </m:oMath>
                </a14:m>
                <a:r>
                  <a:rPr lang="en-US" dirty="0">
                    <a:latin typeface="Times New Roman" panose="02020603050405020304" pitchFamily="18" charset="0"/>
                    <a:cs typeface="Times New Roman" panose="02020603050405020304" pitchFamily="18" charset="0"/>
                  </a:rPr>
                  <a:t> = [0.65 + 0.01*(14*3)] = 1.07</a:t>
                </a:r>
              </a:p>
              <a:p>
                <a:pPr lvl="1"/>
                <a:r>
                  <a:rPr lang="en-US" b="1" dirty="0">
                    <a:latin typeface="Times New Roman" panose="02020603050405020304" pitchFamily="18" charset="0"/>
                    <a:cs typeface="Times New Roman" panose="02020603050405020304" pitchFamily="18" charset="0"/>
                  </a:rPr>
                  <a:t>FP = UAF * VAF = 1.07 * </a:t>
                </a:r>
                <a:r>
                  <a:rPr lang="en-US" dirty="0">
                    <a:latin typeface="Times New Roman" panose="02020603050405020304" pitchFamily="18" charset="0"/>
                    <a:cs typeface="Times New Roman" panose="02020603050405020304" pitchFamily="18" charset="0"/>
                  </a:rPr>
                  <a:t>411</a:t>
                </a:r>
                <a:r>
                  <a:rPr lang="en-US" b="1" dirty="0">
                    <a:latin typeface="Times New Roman" panose="02020603050405020304" pitchFamily="18" charset="0"/>
                    <a:cs typeface="Times New Roman" panose="02020603050405020304" pitchFamily="18" charset="0"/>
                  </a:rPr>
                  <a:t> = 440</a:t>
                </a:r>
                <a:endParaRPr lang="en-US" dirty="0">
                  <a:latin typeface="Times New Roman" panose="02020603050405020304" pitchFamily="18" charset="0"/>
                  <a:cs typeface="Times New Roman" panose="02020603050405020304" pitchFamily="18" charset="0"/>
                </a:endParaRPr>
              </a:p>
              <a:p>
                <a:pPr lvl="1"/>
                <a:endParaRPr lang="en-US" dirty="0"/>
              </a:p>
              <a:p>
                <a:pPr lvl="1"/>
                <a:endParaRPr lang="en-US" dirty="0"/>
              </a:p>
              <a:p>
                <a:pPr marL="0" indent="0">
                  <a:buFont typeface="Arial"/>
                  <a:buNone/>
                </a:pPr>
                <a:r>
                  <a:rPr lang="en-US" sz="1800" b="1" dirty="0"/>
                  <a:t>		</a:t>
                </a:r>
                <a:endParaRPr lang="en-US" sz="1800" dirty="0"/>
              </a:p>
              <a:p>
                <a:pPr marL="0" indent="0">
                  <a:buFont typeface="Arial"/>
                  <a:buNone/>
                </a:pPr>
                <a:endParaRPr lang="en-US" sz="1800" dirty="0"/>
              </a:p>
              <a:p>
                <a:pPr marL="0" indent="0">
                  <a:buFont typeface="Arial"/>
                  <a:buNone/>
                </a:pPr>
                <a:r>
                  <a:rPr lang="en-US" sz="1800" dirty="0"/>
                  <a:t>	</a:t>
                </a:r>
              </a:p>
              <a:p>
                <a:pPr marL="914400" lvl="2" indent="0">
                  <a:buFont typeface="Arial"/>
                  <a:buNone/>
                </a:pPr>
                <a:endParaRPr lang="en-US" dirty="0"/>
              </a:p>
            </p:txBody>
          </p:sp>
        </mc:Choice>
        <mc:Fallback xmlns="">
          <p:sp>
            <p:nvSpPr>
              <p:cNvPr id="10" name="Content Placeholder 2">
                <a:extLst>
                  <a:ext uri="{FF2B5EF4-FFF2-40B4-BE49-F238E27FC236}">
                    <a16:creationId xmlns:a16="http://schemas.microsoft.com/office/drawing/2014/main" id="{4F161CBC-C2CC-4E89-AA42-61B6C647F86C}"/>
                  </a:ext>
                </a:extLst>
              </p:cNvPr>
              <p:cNvSpPr txBox="1">
                <a:spLocks noRot="1" noChangeAspect="1" noMove="1" noResize="1" noEditPoints="1" noAdjustHandles="1" noChangeArrowheads="1" noChangeShapeType="1" noTextEdit="1"/>
              </p:cNvSpPr>
              <p:nvPr/>
            </p:nvSpPr>
            <p:spPr>
              <a:xfrm>
                <a:off x="7582619" y="2747702"/>
                <a:ext cx="4124749" cy="4004384"/>
              </a:xfrm>
              <a:prstGeom prst="rect">
                <a:avLst/>
              </a:prstGeom>
              <a:blipFill>
                <a:blip r:embed="rId3"/>
                <a:stretch>
                  <a:fillRect l="-1773" t="-3044"/>
                </a:stretch>
              </a:blipFill>
            </p:spPr>
            <p:txBody>
              <a:bodyPr/>
              <a:lstStyle/>
              <a:p>
                <a:r>
                  <a:rPr lang="en-US">
                    <a:noFill/>
                  </a:rPr>
                  <a:t> </a:t>
                </a:r>
              </a:p>
            </p:txBody>
          </p:sp>
        </mc:Fallback>
      </mc:AlternateContent>
    </p:spTree>
    <p:extLst>
      <p:ext uri="{BB962C8B-B14F-4D97-AF65-F5344CB8AC3E}">
        <p14:creationId xmlns:p14="http://schemas.microsoft.com/office/powerpoint/2010/main" val="800516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6CAE-1A81-4331-AD2B-A1C7A5305FB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13B8614-A6A1-440D-BC39-EA4FEE4B35BB}"/>
              </a:ext>
            </a:extLst>
          </p:cNvPr>
          <p:cNvSpPr>
            <a:spLocks noGrp="1"/>
          </p:cNvSpPr>
          <p:nvPr>
            <p:ph idx="1"/>
          </p:nvPr>
        </p:nvSpPr>
        <p:spPr/>
        <p:txBody>
          <a:bodyPr>
            <a:normAutofit fontScale="77500" lnSpcReduction="20000"/>
          </a:bodyPr>
          <a:lstStyle/>
          <a:p>
            <a:r>
              <a:rPr lang="en-US" dirty="0">
                <a:hlinkClick r:id="rId2"/>
              </a:rPr>
              <a:t>https://www.softwaremetrics.com/Function%20Point%20Training%20Booklet%20New.pdf</a:t>
            </a:r>
          </a:p>
          <a:p>
            <a:r>
              <a:rPr lang="en-US" dirty="0">
                <a:hlinkClick r:id="rId2"/>
              </a:rPr>
              <a:t>http://www.softwaremetrics.com/fpafund.htm</a:t>
            </a:r>
            <a:endParaRPr lang="en-US" dirty="0"/>
          </a:p>
          <a:p>
            <a:r>
              <a:rPr lang="en-US" dirty="0">
                <a:hlinkClick r:id="rId3"/>
              </a:rPr>
              <a:t>http://sunset.usc.edu/Activities/oct24-27-00/Presentations/Seaver_FAST%20Function%20Points</a:t>
            </a:r>
            <a:r>
              <a:rPr lang="en-US">
                <a:hlinkClick r:id="rId3"/>
              </a:rPr>
              <a:t>.pdf</a:t>
            </a:r>
            <a:endParaRPr lang="en-US" dirty="0"/>
          </a:p>
          <a:p>
            <a:r>
              <a:rPr lang="en-US" dirty="0">
                <a:hlinkClick r:id="rId4"/>
              </a:rPr>
              <a:t>http://www.ifpug.org/Conference%20Proceedings/IFPUG-2004/IFPUG2004-04-Aguiar-introduction-to-function-point-analysis.pdf</a:t>
            </a:r>
            <a:endParaRPr lang="en-US" dirty="0"/>
          </a:p>
          <a:p>
            <a:r>
              <a:rPr lang="en-US" dirty="0">
                <a:hlinkClick r:id="rId5"/>
              </a:rPr>
              <a:t>https://www.softwaremetrics.com/Articles/ret.htm</a:t>
            </a:r>
            <a:endParaRPr lang="en-US" dirty="0"/>
          </a:p>
          <a:p>
            <a:r>
              <a:rPr lang="en-US" dirty="0">
                <a:hlinkClick r:id="rId6"/>
              </a:rPr>
              <a:t>https://www.slideshare.net/KenvinTrieu/chuong-3-xacdinhyeucauhethong</a:t>
            </a:r>
            <a:endParaRPr lang="en-US" dirty="0"/>
          </a:p>
          <a:p>
            <a:r>
              <a:rPr lang="en-US" dirty="0">
                <a:hlinkClick r:id="rId7"/>
              </a:rPr>
              <a:t>https://quantriduan.wordpress.com/2012/02/20/functional-point-analysis-cont-ii/</a:t>
            </a:r>
            <a:endParaRPr lang="en-US" dirty="0"/>
          </a:p>
          <a:p>
            <a:endParaRPr lang="en-US" dirty="0"/>
          </a:p>
        </p:txBody>
      </p:sp>
    </p:spTree>
    <p:extLst>
      <p:ext uri="{BB962C8B-B14F-4D97-AF65-F5344CB8AC3E}">
        <p14:creationId xmlns:p14="http://schemas.microsoft.com/office/powerpoint/2010/main" val="73659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6A9323-FAF4-44A0-923B-76CBF7C856F0}"/>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Thực</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Trạng</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4F1E70F-6C5C-4CC9-A0C7-D4DBD65FCA76}"/>
              </a:ext>
            </a:extLst>
          </p:cNvPr>
          <p:cNvSpPr>
            <a:spLocks noGrp="1"/>
          </p:cNvSpPr>
          <p:nvPr>
            <p:ph idx="1"/>
          </p:nvPr>
        </p:nvSpPr>
        <p:spPr>
          <a:xfrm>
            <a:off x="1295401" y="2612256"/>
            <a:ext cx="9601196" cy="2680961"/>
          </a:xfrm>
        </p:spPr>
        <p:txBody>
          <a:bodyPr>
            <a:normAutofit/>
          </a:bodyPr>
          <a:lstStyle/>
          <a:p>
            <a:r>
              <a:rPr lang="vi-VN" dirty="0"/>
              <a:t>Một trong những nội dung quan trọng là những vướng mắc, "bế tắc" về định giá phần mềm, định giá chi phí dự án phần mềm sẽ được giải quyết qua việc sử dụng phương pháp điểm chức năng  (Function Points) - lượng hóa phần mềm theo số lượng điểm chức năng. Như vậy, nhà đầu tư sẽ mua sản phẩm phần mềm ứng dụng theo tính năng. Họ chỉ cần quan tâm đến hiệu quả cuối cùng của sản phẩm, mà không cần xác định nhà cung cấp phần mềm phải bỏ ra bao nhiêu chi phí, nguồn nhân lực, số ngày công...</a:t>
            </a:r>
            <a:endParaRPr lang="en-US" dirty="0"/>
          </a:p>
        </p:txBody>
      </p:sp>
      <p:sp>
        <p:nvSpPr>
          <p:cNvPr id="26" name="Content Placeholder 6">
            <a:extLst>
              <a:ext uri="{FF2B5EF4-FFF2-40B4-BE49-F238E27FC236}">
                <a16:creationId xmlns:a16="http://schemas.microsoft.com/office/drawing/2014/main" id="{CAB54BBA-F82D-4575-9765-4DA41FABF8F8}"/>
              </a:ext>
            </a:extLst>
          </p:cNvPr>
          <p:cNvSpPr txBox="1">
            <a:spLocks/>
          </p:cNvSpPr>
          <p:nvPr/>
        </p:nvSpPr>
        <p:spPr>
          <a:xfrm>
            <a:off x="1295401" y="5136326"/>
            <a:ext cx="9601196" cy="166651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vi-VN" dirty="0"/>
              <a:t>Chẳng hạn một sản phẩm phần mềm có 500 function points (FPs) thì giá của nó sẽ là giá của một FP nhân với tổng số 500 FPs được thiết kế. Trong mỗi giai đoạn xây dựng phần mềm, tùy thuộc mức độ phức tạp, quy mô, cũng sẽ có thể có những mức giá cho một FP khác nhau</a:t>
            </a:r>
            <a:endParaRPr lang="en-US" dirty="0"/>
          </a:p>
        </p:txBody>
      </p:sp>
    </p:spTree>
    <p:extLst>
      <p:ext uri="{BB962C8B-B14F-4D97-AF65-F5344CB8AC3E}">
        <p14:creationId xmlns:p14="http://schemas.microsoft.com/office/powerpoint/2010/main" val="162534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9D46948-43AA-4CDF-BCBD-3EE3C7ABB86F}"/>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Định</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Nghĩa</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C806AD39-2DE0-4BE8-838C-39FD564EF2C4}"/>
              </a:ext>
            </a:extLst>
          </p:cNvPr>
          <p:cNvSpPr>
            <a:spLocks noGrp="1"/>
          </p:cNvSpPr>
          <p:nvPr>
            <p:ph idx="1"/>
          </p:nvPr>
        </p:nvSpPr>
        <p:spPr>
          <a:xfrm>
            <a:off x="1295401" y="2612255"/>
            <a:ext cx="9601196" cy="1474265"/>
          </a:xfrm>
        </p:spPr>
        <p:txBody>
          <a:bodyPr>
            <a:normAutofit/>
          </a:bodyPr>
          <a:lstStyle/>
          <a:p>
            <a:r>
              <a:rPr lang="fr-FR" dirty="0" err="1"/>
              <a:t>Function</a:t>
            </a:r>
            <a:r>
              <a:rPr lang="fr-FR" dirty="0"/>
              <a:t> Points - </a:t>
            </a:r>
            <a:r>
              <a:rPr lang="fr-FR" dirty="0" err="1"/>
              <a:t>FPs</a:t>
            </a:r>
            <a:r>
              <a:rPr lang="fr-FR" dirty="0"/>
              <a:t>: </a:t>
            </a:r>
            <a:r>
              <a:rPr lang="fr-FR" dirty="0" err="1"/>
              <a:t>điểm</a:t>
            </a:r>
            <a:r>
              <a:rPr lang="fr-FR" dirty="0"/>
              <a:t> </a:t>
            </a:r>
            <a:r>
              <a:rPr lang="fr-FR" dirty="0" err="1"/>
              <a:t>chức</a:t>
            </a:r>
            <a:r>
              <a:rPr lang="fr-FR" dirty="0"/>
              <a:t> </a:t>
            </a:r>
            <a:r>
              <a:rPr lang="fr-FR" dirty="0" err="1"/>
              <a:t>năng</a:t>
            </a:r>
            <a:endParaRPr lang="en-US" dirty="0"/>
          </a:p>
        </p:txBody>
      </p:sp>
      <p:sp>
        <p:nvSpPr>
          <p:cNvPr id="15" name="Content Placeholder 6">
            <a:extLst>
              <a:ext uri="{FF2B5EF4-FFF2-40B4-BE49-F238E27FC236}">
                <a16:creationId xmlns:a16="http://schemas.microsoft.com/office/drawing/2014/main" id="{8F604630-2CEA-461C-B941-4C6D7D661F1D}"/>
              </a:ext>
            </a:extLst>
          </p:cNvPr>
          <p:cNvSpPr txBox="1">
            <a:spLocks/>
          </p:cNvSpPr>
          <p:nvPr/>
        </p:nvSpPr>
        <p:spPr>
          <a:xfrm>
            <a:off x="1295401" y="3225268"/>
            <a:ext cx="9601196" cy="1474265"/>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fr-FR" dirty="0" err="1"/>
              <a:t>FPs</a:t>
            </a:r>
            <a:r>
              <a:rPr lang="fr-FR" dirty="0"/>
              <a:t> là </a:t>
            </a:r>
            <a:r>
              <a:rPr lang="fr-FR" dirty="0" err="1"/>
              <a:t>một</a:t>
            </a:r>
            <a:r>
              <a:rPr lang="fr-FR" dirty="0"/>
              <a:t> </a:t>
            </a:r>
            <a:r>
              <a:rPr lang="fr-FR" dirty="0" err="1"/>
              <a:t>đơn</a:t>
            </a:r>
            <a:r>
              <a:rPr lang="fr-FR" dirty="0"/>
              <a:t> </a:t>
            </a:r>
            <a:r>
              <a:rPr lang="fr-FR" dirty="0" err="1"/>
              <a:t>vị</a:t>
            </a:r>
            <a:r>
              <a:rPr lang="fr-FR" dirty="0"/>
              <a:t> </a:t>
            </a:r>
            <a:r>
              <a:rPr lang="fr-FR" dirty="0" err="1"/>
              <a:t>đo</a:t>
            </a:r>
            <a:r>
              <a:rPr lang="fr-FR" dirty="0"/>
              <a:t> </a:t>
            </a:r>
            <a:r>
              <a:rPr lang="fr-FR" dirty="0" err="1"/>
              <a:t>lường</a:t>
            </a:r>
            <a:r>
              <a:rPr lang="fr-FR" dirty="0"/>
              <a:t> </a:t>
            </a:r>
            <a:r>
              <a:rPr lang="fr-FR" dirty="0" err="1"/>
              <a:t>tiêu</a:t>
            </a:r>
            <a:r>
              <a:rPr lang="fr-FR" dirty="0"/>
              <a:t> </a:t>
            </a:r>
            <a:r>
              <a:rPr lang="fr-FR" dirty="0" err="1"/>
              <a:t>chuẩn</a:t>
            </a:r>
            <a:r>
              <a:rPr lang="fr-FR" dirty="0"/>
              <a:t> </a:t>
            </a:r>
            <a:r>
              <a:rPr lang="fr-FR" dirty="0" err="1"/>
              <a:t>của</a:t>
            </a:r>
            <a:r>
              <a:rPr lang="fr-FR" dirty="0"/>
              <a:t> </a:t>
            </a:r>
            <a:r>
              <a:rPr lang="fr-FR" dirty="0" err="1"/>
              <a:t>đại</a:t>
            </a:r>
            <a:r>
              <a:rPr lang="fr-FR" dirty="0"/>
              <a:t> </a:t>
            </a:r>
            <a:r>
              <a:rPr lang="fr-FR" dirty="0" err="1"/>
              <a:t>diện</a:t>
            </a:r>
            <a:r>
              <a:rPr lang="fr-FR" dirty="0"/>
              <a:t> </a:t>
            </a:r>
            <a:r>
              <a:rPr lang="fr-FR" dirty="0" err="1"/>
              <a:t>các</a:t>
            </a:r>
            <a:r>
              <a:rPr lang="fr-FR" dirty="0"/>
              <a:t> </a:t>
            </a:r>
            <a:r>
              <a:rPr lang="fr-FR" dirty="0" err="1"/>
              <a:t>kích</a:t>
            </a:r>
            <a:r>
              <a:rPr lang="fr-FR" dirty="0"/>
              <a:t> </a:t>
            </a:r>
            <a:r>
              <a:rPr lang="fr-FR" dirty="0" err="1"/>
              <a:t>thước</a:t>
            </a:r>
            <a:r>
              <a:rPr lang="fr-FR" dirty="0"/>
              <a:t> </a:t>
            </a:r>
            <a:r>
              <a:rPr lang="fr-FR" dirty="0" err="1"/>
              <a:t>chức</a:t>
            </a:r>
            <a:r>
              <a:rPr lang="fr-FR" dirty="0"/>
              <a:t> </a:t>
            </a:r>
            <a:r>
              <a:rPr lang="fr-FR" dirty="0" err="1"/>
              <a:t>năng</a:t>
            </a:r>
            <a:r>
              <a:rPr lang="fr-FR" dirty="0"/>
              <a:t> </a:t>
            </a:r>
            <a:r>
              <a:rPr lang="fr-FR" dirty="0" err="1"/>
              <a:t>của</a:t>
            </a:r>
            <a:r>
              <a:rPr lang="fr-FR" dirty="0"/>
              <a:t> </a:t>
            </a:r>
            <a:r>
              <a:rPr lang="fr-FR" dirty="0" err="1"/>
              <a:t>một</a:t>
            </a:r>
            <a:r>
              <a:rPr lang="fr-FR" dirty="0"/>
              <a:t> </a:t>
            </a:r>
            <a:r>
              <a:rPr lang="fr-FR" dirty="0" err="1"/>
              <a:t>ứng</a:t>
            </a:r>
            <a:r>
              <a:rPr lang="fr-FR" dirty="0"/>
              <a:t> </a:t>
            </a:r>
            <a:r>
              <a:rPr lang="fr-FR" dirty="0" err="1"/>
              <a:t>dụng</a:t>
            </a:r>
            <a:r>
              <a:rPr lang="fr-FR" dirty="0"/>
              <a:t> </a:t>
            </a:r>
            <a:r>
              <a:rPr lang="fr-FR" dirty="0" err="1"/>
              <a:t>phần</a:t>
            </a:r>
            <a:r>
              <a:rPr lang="fr-FR" dirty="0"/>
              <a:t> </a:t>
            </a:r>
            <a:r>
              <a:rPr lang="fr-FR" dirty="0" err="1"/>
              <a:t>mềm</a:t>
            </a:r>
            <a:r>
              <a:rPr lang="fr-FR" dirty="0"/>
              <a:t>. </a:t>
            </a:r>
            <a:r>
              <a:rPr lang="fr-FR" dirty="0" err="1"/>
              <a:t>Nghĩa</a:t>
            </a:r>
            <a:r>
              <a:rPr lang="fr-FR" dirty="0"/>
              <a:t> là </a:t>
            </a:r>
            <a:r>
              <a:rPr lang="fr-FR" dirty="0" err="1"/>
              <a:t>kích</a:t>
            </a:r>
            <a:r>
              <a:rPr lang="fr-FR" dirty="0"/>
              <a:t> </a:t>
            </a:r>
            <a:r>
              <a:rPr lang="fr-FR" dirty="0" err="1"/>
              <a:t>thước</a:t>
            </a:r>
            <a:r>
              <a:rPr lang="fr-FR" dirty="0"/>
              <a:t> </a:t>
            </a:r>
            <a:r>
              <a:rPr lang="fr-FR" dirty="0" err="1"/>
              <a:t>của</a:t>
            </a:r>
            <a:r>
              <a:rPr lang="fr-FR" dirty="0"/>
              <a:t> </a:t>
            </a:r>
            <a:r>
              <a:rPr lang="fr-FR" dirty="0" err="1"/>
              <a:t>một</a:t>
            </a:r>
            <a:r>
              <a:rPr lang="fr-FR" dirty="0"/>
              <a:t> </a:t>
            </a:r>
            <a:r>
              <a:rPr lang="fr-FR" dirty="0" err="1"/>
              <a:t>phần</a:t>
            </a:r>
            <a:r>
              <a:rPr lang="fr-FR" dirty="0"/>
              <a:t> </a:t>
            </a:r>
            <a:r>
              <a:rPr lang="fr-FR" dirty="0" err="1"/>
              <a:t>mềm</a:t>
            </a:r>
            <a:r>
              <a:rPr lang="fr-FR" dirty="0"/>
              <a:t> </a:t>
            </a:r>
            <a:r>
              <a:rPr lang="fr-FR" dirty="0" err="1"/>
              <a:t>ứng</a:t>
            </a:r>
            <a:r>
              <a:rPr lang="fr-FR" dirty="0"/>
              <a:t> </a:t>
            </a:r>
            <a:r>
              <a:rPr lang="fr-FR" dirty="0" err="1"/>
              <a:t>dụng</a:t>
            </a:r>
            <a:r>
              <a:rPr lang="fr-FR" dirty="0"/>
              <a:t> </a:t>
            </a:r>
            <a:r>
              <a:rPr lang="fr-FR" dirty="0" err="1"/>
              <a:t>có</a:t>
            </a:r>
            <a:r>
              <a:rPr lang="fr-FR" dirty="0"/>
              <a:t> </a:t>
            </a:r>
            <a:r>
              <a:rPr lang="fr-FR" dirty="0" err="1"/>
              <a:t>thể</a:t>
            </a:r>
            <a:r>
              <a:rPr lang="fr-FR" dirty="0"/>
              <a:t> </a:t>
            </a:r>
            <a:r>
              <a:rPr lang="fr-FR" dirty="0" err="1"/>
              <a:t>được</a:t>
            </a:r>
            <a:r>
              <a:rPr lang="fr-FR" dirty="0"/>
              <a:t> </a:t>
            </a:r>
            <a:r>
              <a:rPr lang="fr-FR" dirty="0" err="1"/>
              <a:t>đo</a:t>
            </a:r>
            <a:r>
              <a:rPr lang="fr-FR" dirty="0"/>
              <a:t> </a:t>
            </a:r>
            <a:r>
              <a:rPr lang="fr-FR" dirty="0" err="1"/>
              <a:t>bằng</a:t>
            </a:r>
            <a:r>
              <a:rPr lang="fr-FR" dirty="0"/>
              <a:t> </a:t>
            </a:r>
            <a:r>
              <a:rPr lang="fr-FR" dirty="0" err="1"/>
              <a:t>số</a:t>
            </a:r>
            <a:r>
              <a:rPr lang="fr-FR" dirty="0"/>
              <a:t> </a:t>
            </a:r>
            <a:r>
              <a:rPr lang="fr-FR" dirty="0" err="1"/>
              <a:t>lượng</a:t>
            </a:r>
            <a:r>
              <a:rPr lang="fr-FR" dirty="0"/>
              <a:t> </a:t>
            </a:r>
            <a:r>
              <a:rPr lang="fr-FR" dirty="0" err="1"/>
              <a:t>điểm</a:t>
            </a:r>
            <a:r>
              <a:rPr lang="fr-FR" dirty="0"/>
              <a:t> </a:t>
            </a:r>
            <a:r>
              <a:rPr lang="fr-FR" dirty="0" err="1"/>
              <a:t>chức</a:t>
            </a:r>
            <a:r>
              <a:rPr lang="fr-FR" dirty="0"/>
              <a:t> </a:t>
            </a:r>
            <a:r>
              <a:rPr lang="fr-FR" dirty="0" err="1"/>
              <a:t>năng</a:t>
            </a:r>
            <a:r>
              <a:rPr lang="fr-FR" dirty="0"/>
              <a:t> </a:t>
            </a:r>
            <a:r>
              <a:rPr lang="fr-FR" dirty="0" err="1"/>
              <a:t>nó</a:t>
            </a:r>
            <a:r>
              <a:rPr lang="fr-FR" dirty="0"/>
              <a:t> </a:t>
            </a:r>
            <a:r>
              <a:rPr lang="fr-FR" dirty="0" err="1"/>
              <a:t>mang</a:t>
            </a:r>
            <a:r>
              <a:rPr lang="fr-FR" dirty="0"/>
              <a:t> </a:t>
            </a:r>
            <a:r>
              <a:rPr lang="fr-FR" dirty="0" err="1"/>
              <a:t>lại</a:t>
            </a:r>
            <a:r>
              <a:rPr lang="fr-FR" dirty="0"/>
              <a:t> </a:t>
            </a:r>
            <a:r>
              <a:rPr lang="fr-FR" dirty="0" err="1"/>
              <a:t>cho</a:t>
            </a:r>
            <a:r>
              <a:rPr lang="fr-FR" dirty="0"/>
              <a:t> </a:t>
            </a:r>
            <a:r>
              <a:rPr lang="fr-FR" dirty="0" err="1"/>
              <a:t>người</a:t>
            </a:r>
            <a:r>
              <a:rPr lang="fr-FR" dirty="0"/>
              <a:t> </a:t>
            </a:r>
            <a:r>
              <a:rPr lang="fr-FR" dirty="0" err="1"/>
              <a:t>sử</a:t>
            </a:r>
            <a:r>
              <a:rPr lang="fr-FR" dirty="0"/>
              <a:t> </a:t>
            </a:r>
            <a:r>
              <a:rPr lang="fr-FR" dirty="0" err="1"/>
              <a:t>dụng</a:t>
            </a:r>
            <a:r>
              <a:rPr lang="fr-FR" dirty="0"/>
              <a:t>. </a:t>
            </a:r>
            <a:endParaRPr lang="en-US" dirty="0"/>
          </a:p>
        </p:txBody>
      </p:sp>
      <p:sp>
        <p:nvSpPr>
          <p:cNvPr id="17" name="Content Placeholder 6">
            <a:extLst>
              <a:ext uri="{FF2B5EF4-FFF2-40B4-BE49-F238E27FC236}">
                <a16:creationId xmlns:a16="http://schemas.microsoft.com/office/drawing/2014/main" id="{347FF821-2E4B-43C3-8746-A3FADA2A9E82}"/>
              </a:ext>
            </a:extLst>
          </p:cNvPr>
          <p:cNvSpPr txBox="1">
            <a:spLocks/>
          </p:cNvSpPr>
          <p:nvPr/>
        </p:nvSpPr>
        <p:spPr>
          <a:xfrm>
            <a:off x="1295401" y="4795470"/>
            <a:ext cx="9601196" cy="147426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fr-FR" dirty="0" err="1"/>
              <a:t>FPs</a:t>
            </a:r>
            <a:r>
              <a:rPr lang="fr-FR" dirty="0"/>
              <a:t> là </a:t>
            </a:r>
            <a:r>
              <a:rPr lang="fr-FR" dirty="0" err="1"/>
              <a:t>đơn</a:t>
            </a:r>
            <a:r>
              <a:rPr lang="fr-FR" dirty="0"/>
              <a:t> </a:t>
            </a:r>
            <a:r>
              <a:rPr lang="fr-FR" dirty="0" err="1"/>
              <a:t>vị</a:t>
            </a:r>
            <a:r>
              <a:rPr lang="fr-FR" dirty="0"/>
              <a:t> </a:t>
            </a:r>
            <a:r>
              <a:rPr lang="fr-FR" dirty="0" err="1"/>
              <a:t>đo</a:t>
            </a:r>
            <a:r>
              <a:rPr lang="fr-FR" dirty="0"/>
              <a:t> </a:t>
            </a:r>
            <a:r>
              <a:rPr lang="fr-FR" dirty="0" err="1"/>
              <a:t>lường</a:t>
            </a:r>
            <a:r>
              <a:rPr lang="fr-FR" dirty="0"/>
              <a:t> </a:t>
            </a:r>
            <a:r>
              <a:rPr lang="fr-FR" dirty="0" err="1"/>
              <a:t>của</a:t>
            </a:r>
            <a:r>
              <a:rPr lang="fr-FR" dirty="0"/>
              <a:t> </a:t>
            </a:r>
            <a:r>
              <a:rPr lang="fr-FR" dirty="0" err="1"/>
              <a:t>phương</a:t>
            </a:r>
            <a:r>
              <a:rPr lang="fr-FR" dirty="0"/>
              <a:t> </a:t>
            </a:r>
            <a:r>
              <a:rPr lang="fr-FR" dirty="0" err="1"/>
              <a:t>pháp</a:t>
            </a:r>
            <a:r>
              <a:rPr lang="fr-FR" dirty="0"/>
              <a:t> </a:t>
            </a:r>
            <a:r>
              <a:rPr lang="fr-FR" dirty="0" err="1"/>
              <a:t>Function</a:t>
            </a:r>
            <a:r>
              <a:rPr lang="fr-FR" dirty="0"/>
              <a:t> Point </a:t>
            </a:r>
            <a:r>
              <a:rPr lang="fr-FR" dirty="0" err="1"/>
              <a:t>Analysis</a:t>
            </a:r>
            <a:r>
              <a:rPr lang="fr-FR" dirty="0"/>
              <a:t> (FPA)/ </a:t>
            </a:r>
            <a:r>
              <a:rPr lang="fr-FR" dirty="0" err="1"/>
              <a:t>phương</a:t>
            </a:r>
            <a:r>
              <a:rPr lang="fr-FR" dirty="0"/>
              <a:t> </a:t>
            </a:r>
            <a:r>
              <a:rPr lang="fr-FR" dirty="0" err="1"/>
              <a:t>pháp</a:t>
            </a:r>
            <a:r>
              <a:rPr lang="fr-FR" dirty="0"/>
              <a:t> </a:t>
            </a:r>
            <a:r>
              <a:rPr lang="fr-FR" dirty="0" err="1"/>
              <a:t>phân</a:t>
            </a:r>
            <a:r>
              <a:rPr lang="fr-FR" dirty="0"/>
              <a:t> </a:t>
            </a:r>
            <a:r>
              <a:rPr lang="fr-FR" dirty="0" err="1"/>
              <a:t>tích</a:t>
            </a:r>
            <a:r>
              <a:rPr lang="fr-FR" dirty="0"/>
              <a:t>  </a:t>
            </a:r>
            <a:r>
              <a:rPr lang="fr-FR" dirty="0" err="1"/>
              <a:t>điểm</a:t>
            </a:r>
            <a:r>
              <a:rPr lang="fr-FR" dirty="0"/>
              <a:t> </a:t>
            </a:r>
            <a:r>
              <a:rPr lang="fr-FR" dirty="0" err="1"/>
              <a:t>chức</a:t>
            </a:r>
            <a:r>
              <a:rPr lang="fr-FR" dirty="0"/>
              <a:t> </a:t>
            </a:r>
            <a:r>
              <a:rPr lang="fr-FR" dirty="0" err="1"/>
              <a:t>năng</a:t>
            </a:r>
            <a:r>
              <a:rPr lang="fr-FR" dirty="0"/>
              <a:t>.</a:t>
            </a:r>
            <a:endParaRPr lang="en-US" dirty="0"/>
          </a:p>
        </p:txBody>
      </p:sp>
    </p:spTree>
    <p:extLst>
      <p:ext uri="{BB962C8B-B14F-4D97-AF65-F5344CB8AC3E}">
        <p14:creationId xmlns:p14="http://schemas.microsoft.com/office/powerpoint/2010/main" val="278390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25" name="Content Placeholder 4">
            <a:extLst>
              <a:ext uri="{FF2B5EF4-FFF2-40B4-BE49-F238E27FC236}">
                <a16:creationId xmlns:a16="http://schemas.microsoft.com/office/drawing/2014/main" id="{35618298-7CDE-44BB-ABE9-FDA350D0E0AC}"/>
              </a:ext>
            </a:extLst>
          </p:cNvPr>
          <p:cNvPicPr>
            <a:picLocks noChangeAspect="1"/>
          </p:cNvPicPr>
          <p:nvPr/>
        </p:nvPicPr>
        <p:blipFill>
          <a:blip r:embed="rId3"/>
          <a:stretch>
            <a:fillRect/>
          </a:stretch>
        </p:blipFill>
        <p:spPr>
          <a:xfrm>
            <a:off x="1434269" y="3100102"/>
            <a:ext cx="2739728" cy="2054796"/>
          </a:xfrm>
          <a:prstGeom prst="rect">
            <a:avLst/>
          </a:prstGeom>
          <a:ln w="57150" cmpd="thickThin">
            <a:solidFill>
              <a:srgbClr val="7F7F7F"/>
            </a:solidFill>
            <a:miter lim="800000"/>
          </a:ln>
        </p:spPr>
      </p:pic>
      <p:sp>
        <p:nvSpPr>
          <p:cNvPr id="2" name="Title 1">
            <a:extLst>
              <a:ext uri="{FF2B5EF4-FFF2-40B4-BE49-F238E27FC236}">
                <a16:creationId xmlns:a16="http://schemas.microsoft.com/office/drawing/2014/main" id="{699E75ED-6322-4D49-B234-493082355F3F}"/>
              </a:ext>
            </a:extLst>
          </p:cNvPr>
          <p:cNvSpPr>
            <a:spLocks noGrp="1"/>
          </p:cNvSpPr>
          <p:nvPr>
            <p:ph type="title"/>
          </p:nvPr>
        </p:nvSpPr>
        <p:spPr>
          <a:xfrm>
            <a:off x="1295402" y="982132"/>
            <a:ext cx="9601196" cy="1310307"/>
          </a:xfrm>
        </p:spPr>
        <p:txBody>
          <a:bodyPr>
            <a:normAutofit/>
          </a:bodyPr>
          <a:lstStyle/>
          <a:p>
            <a:r>
              <a:rPr lang="fr-FR" sz="2400" dirty="0">
                <a:latin typeface="Times New Roman" panose="02020603050405020304" pitchFamily="18" charset="0"/>
                <a:cs typeface="Times New Roman" panose="02020603050405020304" pitchFamily="18" charset="0"/>
              </a:rPr>
              <a:t>FPA là </a:t>
            </a:r>
            <a:r>
              <a:rPr lang="fr-FR" sz="2400" dirty="0" err="1">
                <a:latin typeface="Times New Roman" panose="02020603050405020304" pitchFamily="18" charset="0"/>
                <a:cs typeface="Times New Roman" panose="02020603050405020304" pitchFamily="18" charset="0"/>
              </a:rPr>
              <a:t>một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phương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pháp</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phá</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vỡ</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hệ</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thống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thành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các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thành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phần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nhỏ</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và</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dễ</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hiểu</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họ</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được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hiểu</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và</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phân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tích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tốt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hơn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cũng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cung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cấp</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một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kỹ</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thuật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cấu</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trúc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giải</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quyết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vấn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đề</a:t>
            </a:r>
            <a:r>
              <a:rPr lang="fr-FR" sz="2400" dirty="0">
                <a:latin typeface="Times New Roman" panose="02020603050405020304" pitchFamily="18" charset="0"/>
                <a:cs typeface="Times New Roman" panose="02020603050405020304" pitchFamily="18" charset="0"/>
              </a:rPr>
              <a:t>. </a:t>
            </a:r>
            <a:endParaRPr lang="en-US" sz="2400" dirty="0">
              <a:solidFill>
                <a:srgbClr val="262626"/>
              </a:solidFill>
              <a:latin typeface="Times New Roman" panose="02020603050405020304" pitchFamily="18" charset="0"/>
              <a:cs typeface="Times New Roman" panose="02020603050405020304" pitchFamily="18" charset="0"/>
            </a:endParaRPr>
          </a:p>
        </p:txBody>
      </p:sp>
      <p:sp>
        <p:nvSpPr>
          <p:cNvPr id="26" name="Content Placeholder 9">
            <a:extLst>
              <a:ext uri="{FF2B5EF4-FFF2-40B4-BE49-F238E27FC236}">
                <a16:creationId xmlns:a16="http://schemas.microsoft.com/office/drawing/2014/main" id="{79E21598-6343-4C60-A67A-ED8D6367E4F6}"/>
              </a:ext>
            </a:extLst>
          </p:cNvPr>
          <p:cNvSpPr>
            <a:spLocks noGrp="1"/>
          </p:cNvSpPr>
          <p:nvPr>
            <p:ph idx="1"/>
          </p:nvPr>
        </p:nvSpPr>
        <p:spPr>
          <a:xfrm>
            <a:off x="4639732" y="2556932"/>
            <a:ext cx="6256863" cy="3318936"/>
          </a:xfrm>
        </p:spPr>
        <p:txBody>
          <a:bodyPr>
            <a:normAutofit/>
          </a:bodyPr>
          <a:lstStyle/>
          <a:p>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ISO </a:t>
            </a:r>
            <a:r>
              <a:rPr lang="fr-FR" dirty="0" err="1">
                <a:latin typeface="Times New Roman" panose="02020603050405020304" pitchFamily="18" charset="0"/>
                <a:cs typeface="Times New Roman" panose="02020603050405020304" pitchFamily="18" charset="0"/>
              </a:rPr>
              <a:t>chấp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dùng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để</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xác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định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kích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thước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về</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mặt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chức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năng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functional</a:t>
            </a:r>
            <a:r>
              <a:rPr lang="fr-FR" dirty="0">
                <a:latin typeface="Times New Roman" panose="02020603050405020304" pitchFamily="18" charset="0"/>
                <a:cs typeface="Times New Roman" panose="02020603050405020304" pitchFamily="18" charset="0"/>
              </a:rPr>
              <a:t> size) </a:t>
            </a:r>
            <a:r>
              <a:rPr lang="fr-FR" dirty="0" err="1">
                <a:latin typeface="Times New Roman" panose="02020603050405020304" pitchFamily="18" charset="0"/>
                <a:cs typeface="Times New Roman" panose="02020603050405020304" pitchFamily="18" charset="0"/>
              </a:rPr>
              <a:t>của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một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thống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thông</a:t>
            </a:r>
            <a:r>
              <a:rPr lang="fr-FR" dirty="0">
                <a:latin typeface="Times New Roman" panose="02020603050405020304" pitchFamily="18" charset="0"/>
                <a:cs typeface="Times New Roman" panose="02020603050405020304" pitchFamily="18" charset="0"/>
              </a:rPr>
              <a:t> tin. </a:t>
            </a:r>
            <a:r>
              <a:rPr lang="fr-FR" dirty="0" err="1">
                <a:latin typeface="Times New Roman" panose="02020603050405020304" pitchFamily="18" charset="0"/>
                <a:cs typeface="Times New Roman" panose="02020603050405020304" pitchFamily="18" charset="0"/>
              </a:rPr>
              <a:t>Functional</a:t>
            </a:r>
            <a:r>
              <a:rPr lang="fr-FR" dirty="0">
                <a:latin typeface="Times New Roman" panose="02020603050405020304" pitchFamily="18" charset="0"/>
                <a:cs typeface="Times New Roman" panose="02020603050405020304" pitchFamily="18" charset="0"/>
              </a:rPr>
              <a:t> size </a:t>
            </a:r>
            <a:r>
              <a:rPr lang="fr-FR" dirty="0" err="1">
                <a:latin typeface="Times New Roman" panose="02020603050405020304" pitchFamily="18" charset="0"/>
                <a:cs typeface="Times New Roman" panose="02020603050405020304" pitchFamily="18" charset="0"/>
              </a:rPr>
              <a:t>phản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ánh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số</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lượng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chức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năng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liên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quan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tới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và</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chấp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bởi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người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dùng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trong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doanh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nghiệp</a:t>
            </a:r>
            <a:r>
              <a:rPr lang="fr-FR"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Nó</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hoàn</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toàn</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độc</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lập</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với</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công</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nghệ</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được</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sử</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dụng</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để</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triển</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khai</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hệ</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thống</a:t>
            </a:r>
            <a:r>
              <a:rPr lang="fr-FR" dirty="0">
                <a:latin typeface="Times New Roman" panose="02020603050405020304" pitchFamily="18" charset="0"/>
                <a:cs typeface="Times New Roman" panose="02020603050405020304" pitchFamily="18" charset="0"/>
              </a:rPr>
              <a:t>.</a:t>
            </a:r>
            <a:endParaRPr lang="en-US" dirty="0">
              <a:solidFill>
                <a:srgbClr val="26262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999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90CC7E3-ADC5-4377-9D5E-FF3A04DC9179}"/>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Mục</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Tiêu</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0805C246-B3B7-4ED0-BEE4-DEA1D87335AE}"/>
              </a:ext>
            </a:extLst>
          </p:cNvPr>
          <p:cNvSpPr>
            <a:spLocks noGrp="1"/>
          </p:cNvSpPr>
          <p:nvPr>
            <p:ph idx="1"/>
          </p:nvPr>
        </p:nvSpPr>
        <p:spPr>
          <a:xfrm>
            <a:off x="1295401" y="2946011"/>
            <a:ext cx="9601196" cy="3263612"/>
          </a:xfrm>
        </p:spPr>
        <p:txBody>
          <a:bodyPr>
            <a:normAutofit/>
          </a:bodyPr>
          <a:lstStyle/>
          <a:p>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FPA: </a:t>
            </a:r>
          </a:p>
          <a:p>
            <a:pPr marL="0" indent="0">
              <a:buNone/>
            </a:pP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nhìn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phái</a:t>
            </a:r>
            <a:r>
              <a:rPr lang="en-US" dirty="0">
                <a:latin typeface="Times New Roman" panose="02020603050405020304" pitchFamily="18" charset="0"/>
                <a:cs typeface="Times New Roman" panose="02020603050405020304" pitchFamily="18" charset="0"/>
              </a:rPr>
              <a:t> end-users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sức</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đạc</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ea typeface="Tahoma" panose="020B0604030504040204" pitchFamily="34" charset="0"/>
                <a:cs typeface="Times New Roman" panose="02020603050405020304" pitchFamily="18" charset="0"/>
              </a:rPr>
              <a:t>Thiết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lập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nên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một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phương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pháp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đo</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thống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nhất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giữa</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tổ</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chức</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387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B44F7C-EE30-461E-87EA-07517ED03BB7}"/>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Lợi</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Ích</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8AC1832-4636-4F25-ACDE-7F6344A37D91}"/>
              </a:ext>
            </a:extLst>
          </p:cNvPr>
          <p:cNvSpPr>
            <a:spLocks noGrp="1"/>
          </p:cNvSpPr>
          <p:nvPr>
            <p:ph idx="1"/>
          </p:nvPr>
        </p:nvSpPr>
        <p:spPr>
          <a:xfrm>
            <a:off x="484630" y="2448899"/>
            <a:ext cx="11222737" cy="4260994"/>
          </a:xfrm>
        </p:spPr>
        <p:txBody>
          <a:bodyPr>
            <a:noAutofit/>
          </a:bodyPr>
          <a:lstStyle/>
          <a:p>
            <a:endParaRPr lang="en-US"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Đo</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endParaRPr lang="en-US" dirty="0">
              <a:latin typeface="Times New Roman" panose="02020603050405020304" pitchFamily="18" charset="0"/>
              <a:cs typeface="Times New Roman" panose="02020603050405020304" pitchFamily="18" charset="0"/>
            </a:endParaRPr>
          </a:p>
          <a:p>
            <a:r>
              <a:rPr lang="vi-VN" dirty="0"/>
              <a:t>Cung cấp phương pháp đo lường kích thước thống nhất giữa các nhóm và tổ chức.</a:t>
            </a:r>
            <a:endParaRPr lang="en-US"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1.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sớm</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0977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2303</TotalTime>
  <Words>2221</Words>
  <Application>Microsoft Office PowerPoint</Application>
  <PresentationFormat>Widescreen</PresentationFormat>
  <Paragraphs>199</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Cambria Math</vt:lpstr>
      <vt:lpstr>Garamond</vt:lpstr>
      <vt:lpstr>Tahoma</vt:lpstr>
      <vt:lpstr>Times New Roman</vt:lpstr>
      <vt:lpstr>Wingdings</vt:lpstr>
      <vt:lpstr>Organic</vt:lpstr>
      <vt:lpstr>PowerPoint Presentation</vt:lpstr>
      <vt:lpstr>CEMEN</vt:lpstr>
      <vt:lpstr>Mục Lục</vt:lpstr>
      <vt:lpstr>Thực Trạng</vt:lpstr>
      <vt:lpstr>Thực Trạng</vt:lpstr>
      <vt:lpstr>Định Nghĩa</vt:lpstr>
      <vt:lpstr>FPA là một phương pháp phá vỡ hệ thống thành các thành phần nhỏ và dễ hiểu, để họ có thể được hiểu và phân tích tốt hơn. Nó cũng cung cấp một kỹ thuật có cấu trúc để giải quyết vấn đề. </vt:lpstr>
      <vt:lpstr>Mục Tiêu</vt:lpstr>
      <vt:lpstr>Lợi Ích</vt:lpstr>
      <vt:lpstr>Quy Trình</vt:lpstr>
      <vt:lpstr>I. Xác định loại dự án</vt:lpstr>
      <vt:lpstr>II. Xác định phạm vi (boundary) của dự án</vt:lpstr>
      <vt:lpstr>II. Xác định phạm vi (boundary) của dự án</vt:lpstr>
      <vt:lpstr> III. Xác định số lượng Function Points thô (Unadjusted Function Points) </vt:lpstr>
      <vt:lpstr> Xác định số lượng Function Points thô (Unadjusted Function Points) </vt:lpstr>
      <vt:lpstr>DET(Data Element Type ), RET (Record Element Type ), FTR(File Type Referenced )</vt:lpstr>
      <vt:lpstr>DET(Data Element Type ), RET (Record Element Type ), FTR(File Type Referenced )</vt:lpstr>
      <vt:lpstr>PowerPoint Presentation</vt:lpstr>
      <vt:lpstr>EI (External Input)</vt:lpstr>
      <vt:lpstr>EI (External Input)</vt:lpstr>
      <vt:lpstr>EI (External Input)</vt:lpstr>
      <vt:lpstr>EO (External Output)</vt:lpstr>
      <vt:lpstr>EO (External Output)</vt:lpstr>
      <vt:lpstr>EO (External Output)</vt:lpstr>
      <vt:lpstr>EO (External Output)</vt:lpstr>
      <vt:lpstr>EQ (External Inquiry)</vt:lpstr>
      <vt:lpstr>EQ (External Inquiry)</vt:lpstr>
      <vt:lpstr>EQ (External Inquiry)</vt:lpstr>
      <vt:lpstr>EQ (External Inquiry)</vt:lpstr>
      <vt:lpstr>ILF (Internal Logical File</vt:lpstr>
      <vt:lpstr>EIF (Internal Logical File</vt:lpstr>
      <vt:lpstr>ILF (Internal Logical File</vt:lpstr>
      <vt:lpstr>EIF (Internal Logical File</vt:lpstr>
      <vt:lpstr>Tổng Kết</vt:lpstr>
      <vt:lpstr>Một số công thức tính UFP</vt:lpstr>
      <vt:lpstr>Một số công thức tính UFP</vt:lpstr>
      <vt:lpstr>PowerPoint Presentation</vt:lpstr>
      <vt:lpstr>PowerPoint Presentation</vt:lpstr>
      <vt:lpstr>Công thức tính function point</vt:lpstr>
      <vt:lpstr>Công thức tính function point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 Rua</dc:creator>
  <cp:lastModifiedBy>To Rua</cp:lastModifiedBy>
  <cp:revision>74</cp:revision>
  <dcterms:created xsi:type="dcterms:W3CDTF">2018-04-14T13:51:20Z</dcterms:created>
  <dcterms:modified xsi:type="dcterms:W3CDTF">2018-04-24T06:10:39Z</dcterms:modified>
</cp:coreProperties>
</file>