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8" r:id="rId9"/>
    <p:sldId id="271" r:id="rId10"/>
    <p:sldId id="262" r:id="rId11"/>
    <p:sldId id="264" r:id="rId12"/>
    <p:sldId id="265" r:id="rId13"/>
    <p:sldId id="266" r:id="rId14"/>
    <p:sldId id="267" r:id="rId15"/>
    <p:sldId id="269" r:id="rId16"/>
    <p:sldId id="276" r:id="rId17"/>
    <p:sldId id="272" r:id="rId18"/>
    <p:sldId id="277" r:id="rId19"/>
    <p:sldId id="274" r:id="rId20"/>
    <p:sldId id="273" r:id="rId21"/>
    <p:sldId id="280" r:id="rId22"/>
    <p:sldId id="278" r:id="rId23"/>
    <p:sldId id="279" r:id="rId24"/>
    <p:sldId id="281" r:id="rId25"/>
    <p:sldId id="282" r:id="rId26"/>
    <p:sldId id="283" r:id="rId27"/>
    <p:sldId id="284" r:id="rId28"/>
    <p:sldId id="285" r:id="rId29"/>
    <p:sldId id="286" r:id="rId30"/>
    <p:sldId id="287" r:id="rId31"/>
    <p:sldId id="275" r:id="rId32"/>
    <p:sldId id="288" r:id="rId33"/>
    <p:sldId id="289" r:id="rId34"/>
    <p:sldId id="290" r:id="rId35"/>
    <p:sldId id="295" r:id="rId36"/>
    <p:sldId id="291" r:id="rId37"/>
    <p:sldId id="296" r:id="rId38"/>
    <p:sldId id="292" r:id="rId39"/>
    <p:sldId id="297" r:id="rId40"/>
    <p:sldId id="293"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9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360663" y="1410208"/>
            <a:ext cx="5431225"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1298448" y="5345996"/>
            <a:ext cx="9603727" cy="583380"/>
          </a:xfrm>
        </p:spPr>
        <p:txBody>
          <a:bodyPr>
            <a:normAutofit/>
          </a:bodyPr>
          <a:lstStyle/>
          <a:p>
            <a:r>
              <a:rPr lang="en-US" dirty="0">
                <a:solidFill>
                  <a:srgbClr val="000000"/>
                </a:solidFill>
              </a:rPr>
              <a:t>MÔN HỌC: </a:t>
            </a:r>
            <a:r>
              <a:rPr lang="en-US" dirty="0" err="1">
                <a:solidFill>
                  <a:srgbClr val="000000"/>
                </a:solidFill>
              </a:rPr>
              <a:t>Nhập</a:t>
            </a:r>
            <a:r>
              <a:rPr lang="en-US" dirty="0">
                <a:solidFill>
                  <a:srgbClr val="000000"/>
                </a:solidFill>
              </a:rPr>
              <a:t> </a:t>
            </a:r>
            <a:r>
              <a:rPr lang="en-US" dirty="0" err="1">
                <a:solidFill>
                  <a:srgbClr val="000000"/>
                </a:solidFill>
              </a:rPr>
              <a:t>môn</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nghệ</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mềm</a:t>
            </a:r>
            <a:endParaRPr lang="en-US" dirty="0">
              <a:solidFill>
                <a:srgbClr val="000000"/>
              </a:solidFill>
            </a:endParaRPr>
          </a:p>
        </p:txBody>
      </p:sp>
      <p:sp>
        <p:nvSpPr>
          <p:cNvPr id="6" name="Rectangle 5">
            <a:extLst>
              <a:ext uri="{FF2B5EF4-FFF2-40B4-BE49-F238E27FC236}">
                <a16:creationId xmlns:a16="http://schemas.microsoft.com/office/drawing/2014/main" id="{7110A364-92E4-47E0-804D-ECA7226C1ADF}"/>
              </a:ext>
            </a:extLst>
          </p:cNvPr>
          <p:cNvSpPr/>
          <p:nvPr/>
        </p:nvSpPr>
        <p:spPr>
          <a:xfrm>
            <a:off x="3893786" y="3797300"/>
            <a:ext cx="4364977" cy="923330"/>
          </a:xfrm>
          <a:prstGeom prst="rect">
            <a:avLst/>
          </a:prstGeom>
          <a:noFill/>
        </p:spPr>
        <p:txBody>
          <a:bodyPr wrap="square" lIns="91440" tIns="45720" rIns="91440" bIns="45720">
            <a:spAutoFit/>
          </a:bodyPr>
          <a:lstStyle/>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Tổng</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Quan	</a:t>
            </a: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a:solidFill>
                  <a:schemeClr val="bg1"/>
                </a:solidFill>
              </a:rPr>
              <a:t>II. Xác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phạm</a:t>
            </a:r>
            <a:r>
              <a:rPr lang="en-US" dirty="0">
                <a:solidFill>
                  <a:schemeClr val="bg1"/>
                </a:solidFill>
              </a:rPr>
              <a:t> vi (</a:t>
            </a:r>
            <a:r>
              <a:rPr lang="en-US" b="1" dirty="0">
                <a:solidFill>
                  <a:schemeClr val="bg1"/>
                </a:solidFill>
              </a:rPr>
              <a:t>boundary</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t>Xác</a:t>
            </a:r>
            <a:r>
              <a:rPr lang="en-US" dirty="0"/>
              <a:t> </a:t>
            </a:r>
            <a:r>
              <a:rPr lang="en-US" dirty="0" err="1"/>
              <a:t>định</a:t>
            </a:r>
            <a:r>
              <a:rPr lang="en-US" dirty="0"/>
              <a:t> </a:t>
            </a:r>
            <a:r>
              <a:rPr lang="en-US" dirty="0" err="1"/>
              <a:t>ranh</a:t>
            </a:r>
            <a:r>
              <a:rPr lang="en-US" dirty="0"/>
              <a:t> </a:t>
            </a:r>
            <a:r>
              <a:rPr lang="en-US" dirty="0" err="1"/>
              <a:t>giới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với</a:t>
            </a:r>
            <a:r>
              <a:rPr lang="en-US" dirty="0"/>
              <a:t> ng</a:t>
            </a:r>
            <a:r>
              <a:rPr lang="vi-VN" dirty="0"/>
              <a:t>ư</a:t>
            </a:r>
            <a:r>
              <a:rPr lang="en-US" dirty="0" err="1"/>
              <a:t>ời</a:t>
            </a:r>
            <a:r>
              <a:rPr lang="en-US" dirty="0"/>
              <a:t> </a:t>
            </a:r>
            <a:r>
              <a:rPr lang="en-US" dirty="0" err="1"/>
              <a:t>dùng</a:t>
            </a:r>
            <a:r>
              <a:rPr lang="en-US" dirty="0"/>
              <a:t> </a:t>
            </a:r>
            <a:r>
              <a:rPr lang="en-US" dirty="0" err="1"/>
              <a:t>và</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bên</a:t>
            </a:r>
            <a:r>
              <a:rPr lang="en-US" dirty="0"/>
              <a:t> </a:t>
            </a:r>
            <a:r>
              <a:rPr lang="en-US" dirty="0" err="1"/>
              <a:t>ngoài</a:t>
            </a:r>
            <a:endParaRPr lang="en-US" dirty="0"/>
          </a:p>
          <a:p>
            <a:r>
              <a:rPr lang="en-US" dirty="0" err="1"/>
              <a:t>Mức</a:t>
            </a:r>
            <a:r>
              <a:rPr lang="en-US" dirty="0"/>
              <a:t> </a:t>
            </a:r>
            <a:r>
              <a:rPr lang="en-US" dirty="0" err="1"/>
              <a:t>độ</a:t>
            </a:r>
            <a:r>
              <a:rPr lang="en-US" dirty="0"/>
              <a:t> </a:t>
            </a:r>
            <a:r>
              <a:rPr lang="en-US" dirty="0" err="1"/>
              <a:t>phụ</a:t>
            </a:r>
            <a:r>
              <a:rPr lang="en-US" dirty="0"/>
              <a:t> </a:t>
            </a:r>
            <a:r>
              <a:rPr lang="en-US" dirty="0" err="1"/>
              <a:t>thuộc</a:t>
            </a:r>
            <a:r>
              <a:rPr lang="en-US" dirty="0"/>
              <a:t> </a:t>
            </a:r>
            <a:r>
              <a:rPr lang="en-US" dirty="0" err="1"/>
              <a:t>của</a:t>
            </a:r>
            <a:r>
              <a:rPr lang="en-US" dirty="0"/>
              <a:t> </a:t>
            </a:r>
            <a:r>
              <a:rPr lang="en-US" dirty="0" err="1"/>
              <a:t>hệ</a:t>
            </a:r>
            <a:r>
              <a:rPr lang="en-US" dirty="0"/>
              <a:t> </a:t>
            </a:r>
            <a:r>
              <a:rPr lang="en-US" dirty="0" err="1"/>
              <a:t>thống</a:t>
            </a:r>
            <a:r>
              <a:rPr lang="en-US" dirty="0"/>
              <a:t>(</a:t>
            </a:r>
            <a:r>
              <a:rPr lang="en-US" dirty="0" err="1"/>
              <a:t>hệ</a:t>
            </a:r>
            <a:r>
              <a:rPr lang="en-US" dirty="0"/>
              <a:t> </a:t>
            </a:r>
            <a:r>
              <a:rPr lang="en-US" dirty="0" err="1"/>
              <a:t>thống</a:t>
            </a:r>
            <a:r>
              <a:rPr lang="en-US" dirty="0"/>
              <a:t> </a:t>
            </a:r>
            <a:r>
              <a:rPr lang="en-US" dirty="0" err="1"/>
              <a:t>mà</a:t>
            </a:r>
            <a:r>
              <a:rPr lang="en-US" dirty="0"/>
              <a:t> </a:t>
            </a:r>
            <a:r>
              <a:rPr lang="en-US" dirty="0" err="1"/>
              <a:t>bạn</a:t>
            </a:r>
            <a:r>
              <a:rPr lang="en-US" dirty="0"/>
              <a:t> </a:t>
            </a:r>
            <a:r>
              <a:rPr lang="en-US" dirty="0" err="1"/>
              <a:t>đang</a:t>
            </a:r>
            <a:r>
              <a:rPr lang="en-US" dirty="0"/>
              <a:t> </a:t>
            </a:r>
            <a:r>
              <a:rPr lang="en-US" dirty="0" err="1"/>
              <a:t>xây</a:t>
            </a:r>
            <a:r>
              <a:rPr lang="en-US" dirty="0"/>
              <a:t> </a:t>
            </a:r>
            <a:r>
              <a:rPr lang="en-US" dirty="0" err="1"/>
              <a:t>dựng</a:t>
            </a:r>
            <a:r>
              <a:rPr lang="en-US" dirty="0"/>
              <a:t> </a:t>
            </a:r>
            <a:r>
              <a:rPr lang="en-US" dirty="0" err="1"/>
              <a:t>là</a:t>
            </a:r>
            <a:r>
              <a:rPr lang="en-US" dirty="0"/>
              <a:t> </a:t>
            </a:r>
            <a:r>
              <a:rPr lang="en-US" dirty="0" err="1"/>
              <a:t>độc</a:t>
            </a:r>
            <a:r>
              <a:rPr lang="en-US" dirty="0"/>
              <a:t> </a:t>
            </a:r>
            <a:r>
              <a:rPr lang="en-US" dirty="0" err="1"/>
              <a:t>lập</a:t>
            </a:r>
            <a:r>
              <a:rPr lang="en-US" dirty="0"/>
              <a:t> (standalone) hay </a:t>
            </a:r>
            <a:r>
              <a:rPr lang="en-US" dirty="0" err="1"/>
              <a:t>chỉ</a:t>
            </a:r>
            <a:r>
              <a:rPr lang="en-US" dirty="0"/>
              <a:t> </a:t>
            </a:r>
            <a:r>
              <a:rPr lang="en-US" dirty="0" err="1"/>
              <a:t>là</a:t>
            </a:r>
            <a:r>
              <a:rPr lang="en-US" dirty="0"/>
              <a:t> </a:t>
            </a:r>
            <a:r>
              <a:rPr lang="en-US" dirty="0" err="1"/>
              <a:t>một</a:t>
            </a:r>
            <a:r>
              <a:rPr lang="en-US" dirty="0"/>
              <a:t> </a:t>
            </a:r>
            <a:r>
              <a:rPr lang="en-US" dirty="0" err="1"/>
              <a:t>phần</a:t>
            </a:r>
            <a:r>
              <a:rPr lang="en-US" dirty="0"/>
              <a:t> </a:t>
            </a:r>
            <a:r>
              <a:rPr lang="en-US" dirty="0" err="1"/>
              <a:t>trong</a:t>
            </a:r>
            <a:r>
              <a:rPr lang="en-US" dirty="0"/>
              <a:t> </a:t>
            </a:r>
            <a:r>
              <a:rPr lang="en-US" dirty="0" err="1"/>
              <a:t>một</a:t>
            </a:r>
            <a:r>
              <a:rPr lang="en-US" dirty="0"/>
              <a:t> </a:t>
            </a:r>
            <a:r>
              <a:rPr lang="en-US" dirty="0" err="1"/>
              <a:t>gói</a:t>
            </a:r>
            <a:r>
              <a:rPr lang="en-US" dirty="0"/>
              <a:t> (suite) </a:t>
            </a:r>
            <a:r>
              <a:rPr lang="en-US" dirty="0" err="1"/>
              <a:t>ứng</a:t>
            </a:r>
            <a:r>
              <a:rPr lang="en-US" dirty="0"/>
              <a:t> </a:t>
            </a:r>
            <a:r>
              <a:rPr lang="en-US" dirty="0" err="1"/>
              <a:t>dụng</a:t>
            </a:r>
            <a:r>
              <a:rPr lang="en-US" dirty="0"/>
              <a:t> .)</a:t>
            </a:r>
          </a:p>
          <a:p>
            <a:r>
              <a:rPr lang="en-US" dirty="0"/>
              <a:t>Standalone: </a:t>
            </a:r>
            <a:r>
              <a:rPr lang="en-US" dirty="0" err="1"/>
              <a:t>Mức</a:t>
            </a:r>
            <a:r>
              <a:rPr lang="en-US" dirty="0"/>
              <a:t> </a:t>
            </a:r>
            <a:r>
              <a:rPr lang="en-US" dirty="0" err="1"/>
              <a:t>độ</a:t>
            </a:r>
            <a:r>
              <a:rPr lang="en-US" dirty="0"/>
              <a:t> đ</a:t>
            </a:r>
            <a:r>
              <a:rPr lang="vi-VN" dirty="0"/>
              <a:t>ơ</a:t>
            </a:r>
            <a:r>
              <a:rPr lang="en-US" dirty="0"/>
              <a:t>n </a:t>
            </a:r>
            <a:r>
              <a:rPr lang="en-US" dirty="0" err="1"/>
              <a:t>giản</a:t>
            </a:r>
            <a:r>
              <a:rPr lang="en-US" dirty="0"/>
              <a:t> </a:t>
            </a:r>
            <a:r>
              <a:rPr lang="en-US" dirty="0" err="1"/>
              <a:t>cao</a:t>
            </a:r>
            <a:r>
              <a:rPr lang="en-US" dirty="0"/>
              <a:t>, </a:t>
            </a:r>
            <a:r>
              <a:rPr lang="en-US" dirty="0" err="1"/>
              <a:t>ít</a:t>
            </a:r>
            <a:r>
              <a:rPr lang="en-US" dirty="0"/>
              <a:t> </a:t>
            </a:r>
            <a:r>
              <a:rPr lang="en-US" dirty="0" err="1"/>
              <a:t>phụ</a:t>
            </a:r>
            <a:r>
              <a:rPr lang="en-US" dirty="0"/>
              <a:t> </a:t>
            </a:r>
            <a:r>
              <a:rPr lang="en-US" dirty="0" err="1"/>
              <a:t>thuộc</a:t>
            </a:r>
            <a:endParaRPr lang="en-US" dirty="0"/>
          </a:p>
          <a:p>
            <a:pPr marL="0" indent="0">
              <a:buNone/>
            </a:pPr>
            <a:r>
              <a:rPr lang="en-US" dirty="0"/>
              <a:t>=&gt; </a:t>
            </a:r>
            <a:r>
              <a:rPr lang="en-US" dirty="0" err="1"/>
              <a:t>Như</a:t>
            </a:r>
            <a:r>
              <a:rPr lang="en-US" dirty="0"/>
              <a:t> </a:t>
            </a:r>
            <a:r>
              <a:rPr lang="en-US" dirty="0" err="1"/>
              <a:t>vậy</a:t>
            </a:r>
            <a:r>
              <a:rPr lang="en-US" dirty="0"/>
              <a:t> </a:t>
            </a:r>
            <a:r>
              <a:rPr lang="en-US" dirty="0" err="1"/>
              <a:t>xác</a:t>
            </a:r>
            <a:r>
              <a:rPr lang="en-US" dirty="0"/>
              <a:t> </a:t>
            </a:r>
            <a:r>
              <a:rPr lang="en-US" dirty="0" err="1"/>
              <a:t>định</a:t>
            </a:r>
            <a:r>
              <a:rPr lang="en-US" dirty="0"/>
              <a:t> </a:t>
            </a:r>
            <a:r>
              <a:rPr lang="en-US" dirty="0" err="1"/>
              <a:t>phạm</a:t>
            </a:r>
            <a:r>
              <a:rPr lang="en-US" dirty="0"/>
              <a:t> vi </a:t>
            </a:r>
            <a:r>
              <a:rPr lang="en-US" dirty="0" err="1"/>
              <a:t>của</a:t>
            </a:r>
            <a:r>
              <a:rPr lang="en-US" dirty="0"/>
              <a:t> </a:t>
            </a:r>
            <a:r>
              <a:rPr lang="en-US" dirty="0" err="1"/>
              <a:t>dự</a:t>
            </a:r>
            <a:r>
              <a:rPr lang="en-US" dirty="0"/>
              <a:t> </a:t>
            </a:r>
            <a:r>
              <a:rPr lang="en-US" dirty="0" err="1"/>
              <a:t>án</a:t>
            </a:r>
            <a:r>
              <a:rPr lang="en-US" dirty="0"/>
              <a:t> </a:t>
            </a:r>
            <a:r>
              <a:rPr lang="en-US" dirty="0" err="1"/>
              <a:t>ảnh</a:t>
            </a:r>
            <a:r>
              <a:rPr lang="en-US" dirty="0"/>
              <a:t> h</a:t>
            </a:r>
            <a:r>
              <a:rPr lang="vi-VN" dirty="0"/>
              <a:t>ư</a:t>
            </a:r>
            <a:r>
              <a:rPr lang="en-US" dirty="0" err="1"/>
              <a:t>ởng</a:t>
            </a:r>
            <a:r>
              <a:rPr lang="en-US" dirty="0"/>
              <a:t> </a:t>
            </a:r>
            <a:r>
              <a:rPr lang="en-US" dirty="0" err="1"/>
              <a:t>trực</a:t>
            </a:r>
            <a:r>
              <a:rPr lang="en-US" dirty="0"/>
              <a:t> </a:t>
            </a:r>
            <a:r>
              <a:rPr lang="en-US" dirty="0" err="1"/>
              <a:t>tiếp</a:t>
            </a:r>
            <a:r>
              <a:rPr lang="en-US" dirty="0"/>
              <a:t> </a:t>
            </a:r>
            <a:r>
              <a:rPr lang="en-US" dirty="0" err="1"/>
              <a:t>đến</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càng</a:t>
            </a:r>
            <a:r>
              <a:rPr lang="en-US" dirty="0"/>
              <a:t> </a:t>
            </a:r>
            <a:r>
              <a:rPr lang="en-US" dirty="0" err="1"/>
              <a:t>cao</a:t>
            </a:r>
            <a:r>
              <a:rPr lang="en-US" dirty="0"/>
              <a:t> chi </a:t>
            </a:r>
            <a:r>
              <a:rPr lang="en-US" dirty="0" err="1"/>
              <a:t>phí</a:t>
            </a:r>
            <a:r>
              <a:rPr lang="en-US" dirty="0"/>
              <a:t> </a:t>
            </a:r>
            <a:r>
              <a:rPr lang="en-US" dirty="0" err="1"/>
              <a:t>càng</a:t>
            </a:r>
            <a:r>
              <a:rPr lang="en-US" dirty="0"/>
              <a:t> </a:t>
            </a:r>
            <a:r>
              <a:rPr lang="en-US" dirty="0" err="1"/>
              <a:t>lớn</a:t>
            </a:r>
            <a:r>
              <a:rPr lang="en-US" dirty="0"/>
              <a:t>). </a:t>
            </a:r>
          </a:p>
        </p:txBody>
      </p:sp>
    </p:spTree>
    <p:extLst>
      <p:ext uri="{BB962C8B-B14F-4D97-AF65-F5344CB8AC3E}">
        <p14:creationId xmlns:p14="http://schemas.microsoft.com/office/powerpoint/2010/main" val="35946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650747" y="973617"/>
            <a:ext cx="10583158" cy="1191770"/>
          </a:xfrm>
        </p:spPr>
        <p:txBody>
          <a:bodyPr>
            <a:normAutofit fontScale="90000"/>
          </a:bodyPr>
          <a:lstStyle/>
          <a:p>
            <a:r>
              <a:rPr lang="en-US" sz="4000" dirty="0">
                <a:solidFill>
                  <a:schemeClr val="bg1"/>
                </a:solidFill>
              </a:rPr>
              <a:t>III. </a:t>
            </a:r>
            <a:r>
              <a:rPr lang="en-US" sz="4000" dirty="0" err="1">
                <a:solidFill>
                  <a:schemeClr val="bg1"/>
                </a:solidFill>
              </a:rPr>
              <a:t>Xác</a:t>
            </a:r>
            <a:r>
              <a:rPr lang="en-US" sz="4000" dirty="0">
                <a:solidFill>
                  <a:schemeClr val="bg1"/>
                </a:solidFill>
              </a:rPr>
              <a:t> </a:t>
            </a:r>
            <a:r>
              <a:rPr lang="en-US" sz="4000" dirty="0" err="1">
                <a:solidFill>
                  <a:schemeClr val="bg1"/>
                </a:solidFill>
              </a:rPr>
              <a:t>định</a:t>
            </a:r>
            <a:r>
              <a:rPr lang="en-US" sz="4000" dirty="0">
                <a:solidFill>
                  <a:schemeClr val="bg1"/>
                </a:solidFill>
              </a:rPr>
              <a:t> </a:t>
            </a:r>
            <a:r>
              <a:rPr lang="en-US" sz="4000" dirty="0" err="1">
                <a:solidFill>
                  <a:schemeClr val="bg1"/>
                </a:solidFill>
              </a:rPr>
              <a:t>số</a:t>
            </a:r>
            <a:r>
              <a:rPr lang="en-US" sz="4000" dirty="0">
                <a:solidFill>
                  <a:schemeClr val="bg1"/>
                </a:solidFill>
              </a:rPr>
              <a:t> </a:t>
            </a:r>
            <a:r>
              <a:rPr lang="en-US" sz="4000" dirty="0" err="1">
                <a:solidFill>
                  <a:schemeClr val="bg1"/>
                </a:solidFill>
              </a:rPr>
              <a:t>lượng</a:t>
            </a:r>
            <a:r>
              <a:rPr lang="en-US" sz="4000" dirty="0">
                <a:solidFill>
                  <a:schemeClr val="bg1"/>
                </a:solidFill>
              </a:rPr>
              <a:t> Function Points </a:t>
            </a:r>
            <a:r>
              <a:rPr lang="en-US" sz="4000" dirty="0" err="1">
                <a:solidFill>
                  <a:schemeClr val="bg1"/>
                </a:solidFill>
              </a:rPr>
              <a:t>thô</a:t>
            </a:r>
            <a:r>
              <a:rPr lang="en-US" sz="4000" dirty="0">
                <a:solidFill>
                  <a:schemeClr val="bg1"/>
                </a:solidFill>
              </a:rPr>
              <a:t> (Unadjusted Function Points)</a:t>
            </a:r>
            <a:br>
              <a:rPr lang="en-US" dirty="0"/>
            </a:br>
            <a:endParaRPr lang="en-US" dirty="0">
              <a:solidFill>
                <a:srgbClr val="FFFFFF"/>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5"/>
            <a:ext cx="9601196" cy="3892061"/>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endParaRPr lang="en-US"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 Thao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ILF hay EIF (Input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chuột</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boundary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9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1129088"/>
            <a:ext cx="10583158" cy="880027"/>
          </a:xfrm>
        </p:spPr>
        <p:txBody>
          <a:bodyPr>
            <a:normAutofit fontScale="90000"/>
          </a:bodyPr>
          <a:lstStyle/>
          <a:p>
            <a:r>
              <a:rPr lang="en-US" dirty="0" err="1">
                <a:solidFill>
                  <a:schemeClr val="bg1"/>
                </a:solidFill>
              </a:rPr>
              <a:t>Xác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lượng</a:t>
            </a:r>
            <a:r>
              <a:rPr lang="en-US" dirty="0">
                <a:solidFill>
                  <a:schemeClr val="bg1"/>
                </a:solidFill>
              </a:rPr>
              <a:t> Function Points </a:t>
            </a:r>
            <a:r>
              <a:rPr lang="en-US" dirty="0" err="1">
                <a:solidFill>
                  <a:schemeClr val="bg1"/>
                </a:solidFill>
              </a:rPr>
              <a:t>thô</a:t>
            </a:r>
            <a:r>
              <a:rPr lang="en-US" dirty="0">
                <a:solidFill>
                  <a:schemeClr val="bg1"/>
                </a:solidFill>
              </a:rPr>
              <a:t> (Unadjusted Function Points)</a:t>
            </a:r>
            <a:br>
              <a:rPr lang="en-US" dirty="0"/>
            </a:br>
            <a:endParaRPr lang="en-US" dirty="0">
              <a:solidFill>
                <a:srgbClr val="FFFFFF"/>
              </a:solidFill>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894030" y="2281231"/>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9E9C-CFD2-4DC2-984F-4896680CE5B8}"/>
              </a:ext>
            </a:extLst>
          </p:cNvPr>
          <p:cNvSpPr>
            <a:spLocks noGrp="1"/>
          </p:cNvSpPr>
          <p:nvPr>
            <p:ph type="title"/>
          </p:nvPr>
        </p:nvSpPr>
        <p:spPr>
          <a:xfrm>
            <a:off x="1295402" y="1253596"/>
            <a:ext cx="9601196" cy="1303867"/>
          </a:xfrm>
        </p:spPr>
        <p:txBody>
          <a:bodyPr>
            <a:normAutofit fontScale="90000"/>
          </a:bodyPr>
          <a:lstStyle/>
          <a:p>
            <a:r>
              <a:rPr lang="en-US" dirty="0" err="1">
                <a:solidFill>
                  <a:schemeClr val="bg1"/>
                </a:solidFill>
                <a:highlight>
                  <a:srgbClr val="000000"/>
                </a:highlight>
              </a:rPr>
              <a:t>Xác</a:t>
            </a:r>
            <a:r>
              <a:rPr lang="en-US" dirty="0">
                <a:solidFill>
                  <a:schemeClr val="bg1"/>
                </a:solidFill>
                <a:highlight>
                  <a:srgbClr val="000000"/>
                </a:highlight>
              </a:rPr>
              <a:t> </a:t>
            </a:r>
            <a:r>
              <a:rPr lang="en-US" dirty="0" err="1">
                <a:solidFill>
                  <a:schemeClr val="bg1"/>
                </a:solidFill>
                <a:highlight>
                  <a:srgbClr val="000000"/>
                </a:highlight>
              </a:rPr>
              <a:t>định</a:t>
            </a:r>
            <a:r>
              <a:rPr lang="en-US" dirty="0">
                <a:solidFill>
                  <a:schemeClr val="bg1"/>
                </a:solidFill>
                <a:highlight>
                  <a:srgbClr val="000000"/>
                </a:highlight>
              </a:rPr>
              <a:t> </a:t>
            </a:r>
            <a:r>
              <a:rPr lang="en-US" dirty="0" err="1">
                <a:solidFill>
                  <a:schemeClr val="bg1"/>
                </a:solidFill>
                <a:highlight>
                  <a:srgbClr val="000000"/>
                </a:highlight>
              </a:rPr>
              <a:t>số</a:t>
            </a:r>
            <a:r>
              <a:rPr lang="en-US" dirty="0">
                <a:solidFill>
                  <a:schemeClr val="bg1"/>
                </a:solidFill>
                <a:highlight>
                  <a:srgbClr val="000000"/>
                </a:highlight>
              </a:rPr>
              <a:t> </a:t>
            </a:r>
            <a:r>
              <a:rPr lang="en-US" dirty="0" err="1">
                <a:solidFill>
                  <a:schemeClr val="bg1"/>
                </a:solidFill>
                <a:highlight>
                  <a:srgbClr val="000000"/>
                </a:highlight>
              </a:rPr>
              <a:t>lượng</a:t>
            </a:r>
            <a:r>
              <a:rPr lang="en-US" dirty="0">
                <a:solidFill>
                  <a:schemeClr val="bg1"/>
                </a:solidFill>
                <a:highlight>
                  <a:srgbClr val="000000"/>
                </a:highlight>
              </a:rPr>
              <a:t> Function Points </a:t>
            </a:r>
            <a:r>
              <a:rPr lang="en-US" dirty="0" err="1">
                <a:solidFill>
                  <a:schemeClr val="bg1"/>
                </a:solidFill>
                <a:highlight>
                  <a:srgbClr val="000000"/>
                </a:highlight>
              </a:rPr>
              <a:t>thô</a:t>
            </a:r>
            <a:r>
              <a:rPr lang="en-US" dirty="0">
                <a:solidFill>
                  <a:schemeClr val="bg1"/>
                </a:solidFill>
                <a:highlight>
                  <a:srgbClr val="000000"/>
                </a:highlight>
              </a:rPr>
              <a:t> (Unadjusted Function Points)</a:t>
            </a:r>
            <a:r>
              <a:rPr lang="en-US" dirty="0">
                <a:solidFill>
                  <a:schemeClr val="tx1"/>
                </a:solidFill>
                <a:highlight>
                  <a:srgbClr val="000000"/>
                </a:highlight>
              </a:rPr>
              <a:t>)</a:t>
            </a:r>
            <a:br>
              <a:rPr lang="en-US" dirty="0">
                <a:highlight>
                  <a:srgbClr val="000000"/>
                </a:highlight>
              </a:rPr>
            </a:br>
            <a:endParaRPr lang="en-US" dirty="0">
              <a:highlight>
                <a:srgbClr val="000000"/>
              </a:highlight>
            </a:endParaRPr>
          </a:p>
        </p:txBody>
      </p:sp>
      <p:pic>
        <p:nvPicPr>
          <p:cNvPr id="4" name="Content Placeholder 3">
            <a:extLst>
              <a:ext uri="{FF2B5EF4-FFF2-40B4-BE49-F238E27FC236}">
                <a16:creationId xmlns:a16="http://schemas.microsoft.com/office/drawing/2014/main" id="{84BBC344-892A-44F6-A1F4-6204EB7C473C}"/>
              </a:ext>
            </a:extLst>
          </p:cNvPr>
          <p:cNvPicPr>
            <a:picLocks noGrp="1" noChangeAspect="1"/>
          </p:cNvPicPr>
          <p:nvPr>
            <p:ph idx="1"/>
          </p:nvPr>
        </p:nvPicPr>
        <p:blipFill>
          <a:blip r:embed="rId2"/>
          <a:stretch>
            <a:fillRect/>
          </a:stretch>
        </p:blipFill>
        <p:spPr>
          <a:xfrm>
            <a:off x="2045616" y="2557463"/>
            <a:ext cx="8182466" cy="3317875"/>
          </a:xfrm>
          <a:prstGeom prst="rect">
            <a:avLst/>
          </a:prstGeom>
        </p:spPr>
      </p:pic>
    </p:spTree>
    <p:extLst>
      <p:ext uri="{BB962C8B-B14F-4D97-AF65-F5344CB8AC3E}">
        <p14:creationId xmlns:p14="http://schemas.microsoft.com/office/powerpoint/2010/main" val="284991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D8CF-B65B-499E-86BB-66979051969E}"/>
              </a:ext>
            </a:extLst>
          </p:cNvPr>
          <p:cNvSpPr>
            <a:spLocks noGrp="1"/>
          </p:cNvSpPr>
          <p:nvPr>
            <p:ph type="title"/>
          </p:nvPr>
        </p:nvSpPr>
        <p:spPr/>
        <p:txBody>
          <a:bodyPr>
            <a:normAutofit fontScale="90000"/>
          </a:bodyPr>
          <a:lstStyle/>
          <a:p>
            <a:r>
              <a:rPr lang="en-US" dirty="0"/>
              <a:t>DET(</a:t>
            </a:r>
            <a:r>
              <a:rPr lang="en-US" i="1" dirty="0"/>
              <a:t>Data Element Type</a:t>
            </a:r>
            <a:r>
              <a:rPr lang="en-US" dirty="0"/>
              <a:t> ), RET (</a:t>
            </a:r>
            <a:r>
              <a:rPr lang="en-US" i="1" dirty="0"/>
              <a:t>Record Element Type</a:t>
            </a:r>
            <a:r>
              <a:rPr lang="en-US" dirty="0"/>
              <a:t> ), FTR(</a:t>
            </a:r>
            <a:r>
              <a:rPr lang="en-US" i="1" dirty="0"/>
              <a:t>File Type Referenced</a:t>
            </a:r>
            <a:r>
              <a:rPr lang="en-US" dirty="0"/>
              <a:t> )</a:t>
            </a:r>
          </a:p>
        </p:txBody>
      </p:sp>
      <p:sp>
        <p:nvSpPr>
          <p:cNvPr id="3" name="Content Placeholder 2">
            <a:extLst>
              <a:ext uri="{FF2B5EF4-FFF2-40B4-BE49-F238E27FC236}">
                <a16:creationId xmlns:a16="http://schemas.microsoft.com/office/drawing/2014/main" id="{42EF8862-1D81-4170-9D30-D708757FCB37}"/>
              </a:ext>
            </a:extLst>
          </p:cNvPr>
          <p:cNvSpPr>
            <a:spLocks noGrp="1"/>
          </p:cNvSpPr>
          <p:nvPr>
            <p:ph idx="1"/>
          </p:nvPr>
        </p:nvSpPr>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p:txBody>
      </p:sp>
    </p:spTree>
    <p:extLst>
      <p:ext uri="{BB962C8B-B14F-4D97-AF65-F5344CB8AC3E}">
        <p14:creationId xmlns:p14="http://schemas.microsoft.com/office/powerpoint/2010/main" val="292042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8AD9-DF59-41C7-B73E-B996AC7DB0F1}"/>
              </a:ext>
            </a:extLst>
          </p:cNvPr>
          <p:cNvSpPr>
            <a:spLocks noGrp="1"/>
          </p:cNvSpPr>
          <p:nvPr>
            <p:ph type="title"/>
          </p:nvPr>
        </p:nvSpPr>
        <p:spPr>
          <a:xfrm>
            <a:off x="1122874" y="1199072"/>
            <a:ext cx="9601196" cy="1181818"/>
          </a:xfrm>
        </p:spPr>
        <p:txBody>
          <a:bodyPr>
            <a:noAutofit/>
          </a:bodyPr>
          <a:lstStyle/>
          <a:p>
            <a:r>
              <a:rPr lang="en-US" sz="3200" dirty="0"/>
              <a:t>DET(</a:t>
            </a:r>
            <a:r>
              <a:rPr lang="en-US" sz="3200" i="1" dirty="0"/>
              <a:t>Data Element Type</a:t>
            </a:r>
            <a:r>
              <a:rPr lang="en-US" sz="3200" dirty="0"/>
              <a:t> ), RET (</a:t>
            </a:r>
            <a:r>
              <a:rPr lang="en-US" sz="3200" i="1" dirty="0"/>
              <a:t>Record Element Type</a:t>
            </a:r>
            <a:r>
              <a:rPr lang="en-US" sz="3200" dirty="0"/>
              <a:t> ), FTR(</a:t>
            </a:r>
            <a:r>
              <a:rPr lang="en-US" sz="3200" i="1" dirty="0"/>
              <a:t>File Type Referenced</a:t>
            </a:r>
            <a:r>
              <a:rPr lang="en-US" sz="3200" dirty="0"/>
              <a:t> )</a:t>
            </a:r>
          </a:p>
        </p:txBody>
      </p:sp>
      <p:pic>
        <p:nvPicPr>
          <p:cNvPr id="4" name="Content Placeholder 3">
            <a:extLst>
              <a:ext uri="{FF2B5EF4-FFF2-40B4-BE49-F238E27FC236}">
                <a16:creationId xmlns:a16="http://schemas.microsoft.com/office/drawing/2014/main" id="{CB212EB6-BF7B-4D2C-B081-5AB51367CA71}"/>
              </a:ext>
            </a:extLst>
          </p:cNvPr>
          <p:cNvPicPr>
            <a:picLocks noGrp="1" noChangeAspect="1"/>
          </p:cNvPicPr>
          <p:nvPr>
            <p:ph idx="1"/>
          </p:nvPr>
        </p:nvPicPr>
        <p:blipFill>
          <a:blip r:embed="rId2"/>
          <a:stretch>
            <a:fillRect/>
          </a:stretch>
        </p:blipFill>
        <p:spPr>
          <a:xfrm>
            <a:off x="1295400" y="2860011"/>
            <a:ext cx="9601200" cy="2712778"/>
          </a:xfrm>
          <a:prstGeom prst="rect">
            <a:avLst/>
          </a:prstGeom>
        </p:spPr>
      </p:pic>
    </p:spTree>
    <p:extLst>
      <p:ext uri="{BB962C8B-B14F-4D97-AF65-F5344CB8AC3E}">
        <p14:creationId xmlns:p14="http://schemas.microsoft.com/office/powerpoint/2010/main" val="148492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0E5D0023-B23E-4823-8D72-B07FFF8CAE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9A54E25-1C05-48E5-A5CC-3778C1D363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0C3E3-4535-4EA1-87E6-E11C21C9D0CE}"/>
              </a:ext>
            </a:extLst>
          </p:cNvPr>
          <p:cNvPicPr>
            <a:picLocks noChangeAspect="1"/>
          </p:cNvPicPr>
          <p:nvPr/>
        </p:nvPicPr>
        <p:blipFill rotWithShape="1">
          <a:blip r:embed="rId5"/>
          <a:srcRect l="34393" r="-2" b="-2"/>
          <a:stretch/>
        </p:blipFill>
        <p:spPr>
          <a:xfrm>
            <a:off x="1412683" y="1410208"/>
            <a:ext cx="5278777" cy="3858780"/>
          </a:xfrm>
          <a:prstGeom prst="rect">
            <a:avLst/>
          </a:prstGeom>
        </p:spPr>
      </p:pic>
      <p:sp>
        <p:nvSpPr>
          <p:cNvPr id="2" name="Title 1">
            <a:extLst>
              <a:ext uri="{FF2B5EF4-FFF2-40B4-BE49-F238E27FC236}">
                <a16:creationId xmlns:a16="http://schemas.microsoft.com/office/drawing/2014/main" id="{903B4174-3A85-4D7E-9A2F-24CCFD64642C}"/>
              </a:ext>
            </a:extLst>
          </p:cNvPr>
          <p:cNvSpPr>
            <a:spLocks noGrp="1"/>
          </p:cNvSpPr>
          <p:nvPr>
            <p:ph type="title"/>
          </p:nvPr>
        </p:nvSpPr>
        <p:spPr>
          <a:xfrm>
            <a:off x="7535825" y="982132"/>
            <a:ext cx="3360772" cy="1303867"/>
          </a:xfrm>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a:p>
        </p:txBody>
      </p:sp>
      <p:sp>
        <p:nvSpPr>
          <p:cNvPr id="3" name="Content Placeholder 2">
            <a:extLst>
              <a:ext uri="{FF2B5EF4-FFF2-40B4-BE49-F238E27FC236}">
                <a16:creationId xmlns:a16="http://schemas.microsoft.com/office/drawing/2014/main" id="{169F28A3-1320-4446-AFC1-BD519FF0A300}"/>
              </a:ext>
            </a:extLst>
          </p:cNvPr>
          <p:cNvSpPr>
            <a:spLocks noGrp="1"/>
          </p:cNvSpPr>
          <p:nvPr>
            <p:ph idx="1"/>
          </p:nvPr>
        </p:nvSpPr>
        <p:spPr>
          <a:xfrm>
            <a:off x="7535824" y="2556932"/>
            <a:ext cx="3360771" cy="3318936"/>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spTree>
    <p:extLst>
      <p:ext uri="{BB962C8B-B14F-4D97-AF65-F5344CB8AC3E}">
        <p14:creationId xmlns:p14="http://schemas.microsoft.com/office/powerpoint/2010/main" val="348029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6595-9F5E-4F12-B12C-7A32165548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sp>
        <p:nvSpPr>
          <p:cNvPr id="3" name="Content Placeholder 2">
            <a:extLst>
              <a:ext uri="{FF2B5EF4-FFF2-40B4-BE49-F238E27FC236}">
                <a16:creationId xmlns:a16="http://schemas.microsoft.com/office/drawing/2014/main" id="{38F52C82-6FE9-43F8-B646-9E6809549DBE}"/>
              </a:ext>
            </a:extLst>
          </p:cNvPr>
          <p:cNvSpPr>
            <a:spLocks noGrp="1"/>
          </p:cNvSpPr>
          <p:nvPr>
            <p:ph idx="1"/>
          </p:nvPr>
        </p:nvSpPr>
        <p:spPr/>
        <p:txBody>
          <a:bodyPr>
            <a:normAutofit fontScale="850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DATA INPUT FIELD được tính là 1 DET</a:t>
            </a:r>
          </a:p>
          <a:p>
            <a:pPr lvl="1">
              <a:buFont typeface="Wingdings" panose="05000000000000000000" pitchFamily="2" charset="2"/>
              <a:buChar char="Ø"/>
            </a:pPr>
            <a:r>
              <a:rPr lang="vi-VN" dirty="0"/>
              <a:t>Tất cả các ERROR MESSAGE được tính là 1 DET</a:t>
            </a:r>
          </a:p>
          <a:p>
            <a:pPr lvl="1">
              <a:buFont typeface="Wingdings" panose="05000000000000000000" pitchFamily="2" charset="2"/>
              <a:buChar char="Ø"/>
            </a:pPr>
            <a:r>
              <a:rPr lang="vi-VN" dirty="0"/>
              <a:t>Tất cả các CONFIRM MESSAGE được tính là 1 DET</a:t>
            </a:r>
          </a:p>
          <a:p>
            <a:pPr lvl="1">
              <a:buFont typeface="Wingdings" panose="05000000000000000000" pitchFamily="2" charset="2"/>
              <a:buChar char="Ø"/>
            </a:pPr>
            <a:r>
              <a:rPr lang="vi-VN" dirty="0"/>
              <a:t>Mỗi BUTTON được tính là một DET.</a:t>
            </a:r>
          </a:p>
          <a:p>
            <a:pPr lvl="1">
              <a:buFont typeface="Wingdings" panose="05000000000000000000" pitchFamily="2" charset="2"/>
              <a:buChar char="Ø"/>
            </a:pPr>
            <a:r>
              <a:rPr lang="fr-FR" dirty="0" err="1"/>
              <a:t>Mỗi</a:t>
            </a:r>
            <a:r>
              <a:rPr lang="fr-FR" dirty="0"/>
              <a:t> RADIO BUTTON GROUP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Mỗi CHECK BOX được tính là 1 DET</a:t>
            </a:r>
          </a:p>
          <a:p>
            <a:pPr lvl="1">
              <a:buFont typeface="Wingdings" panose="05000000000000000000" pitchFamily="2" charset="2"/>
              <a:buChar char="Ø"/>
            </a:pPr>
            <a:r>
              <a:rPr lang="vi-VN" dirty="0"/>
              <a:t>M</a:t>
            </a:r>
            <a:r>
              <a:rPr lang="en-US" dirty="0"/>
              <a:t>ỗ</a:t>
            </a:r>
            <a:r>
              <a:rPr lang="vi-VN" dirty="0"/>
              <a:t>i LISTBOX, DROP-DOWNLIST… được tính là 1 DET</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04388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5C5AF-79D6-4B88-8428-98B1FD80FAFC}"/>
              </a:ext>
            </a:extLst>
          </p:cNvPr>
          <p:cNvSpPr>
            <a:spLocks noGrp="1"/>
          </p:cNvSpPr>
          <p:nvPr>
            <p:ph idx="1"/>
          </p:nvPr>
        </p:nvSpPr>
        <p:spPr/>
        <p:txBody>
          <a:bodyPr/>
          <a:lstStyle/>
          <a:p>
            <a:r>
              <a:rPr lang="en-US" dirty="0" err="1"/>
              <a:t>Phạm</a:t>
            </a:r>
            <a:r>
              <a:rPr lang="en-US" dirty="0"/>
              <a:t> </a:t>
            </a:r>
            <a:r>
              <a:rPr lang="en-US" dirty="0" err="1"/>
              <a:t>Hoài</a:t>
            </a:r>
            <a:r>
              <a:rPr lang="en-US" dirty="0"/>
              <a:t> </a:t>
            </a:r>
            <a:r>
              <a:rPr lang="en-US" dirty="0" err="1"/>
              <a:t>Phương</a:t>
            </a:r>
            <a:r>
              <a:rPr lang="en-US" dirty="0"/>
              <a:t>			MSSV: 15520665</a:t>
            </a:r>
          </a:p>
          <a:p>
            <a:r>
              <a:rPr lang="en-US" dirty="0" err="1"/>
              <a:t>Nguyễn</a:t>
            </a:r>
            <a:r>
              <a:rPr lang="en-US" dirty="0"/>
              <a:t> </a:t>
            </a:r>
            <a:r>
              <a:rPr lang="en-US" dirty="0" err="1"/>
              <a:t>Trọng</a:t>
            </a:r>
            <a:r>
              <a:rPr lang="en-US" dirty="0"/>
              <a:t> </a:t>
            </a:r>
            <a:r>
              <a:rPr lang="en-US" dirty="0" err="1"/>
              <a:t>Nhân</a:t>
            </a:r>
            <a:r>
              <a:rPr lang="en-US" dirty="0"/>
              <a:t>		MSSV: 15520571</a:t>
            </a:r>
          </a:p>
          <a:p>
            <a:r>
              <a:rPr lang="en-US" dirty="0" err="1"/>
              <a:t>Nguyễn</a:t>
            </a:r>
            <a:r>
              <a:rPr lang="en-US" dirty="0"/>
              <a:t> </a:t>
            </a:r>
            <a:r>
              <a:rPr lang="en-US" dirty="0" err="1"/>
              <a:t>Văn</a:t>
            </a:r>
            <a:r>
              <a:rPr lang="en-US" dirty="0"/>
              <a:t> </a:t>
            </a:r>
            <a:r>
              <a:rPr lang="en-US" dirty="0" err="1"/>
              <a:t>Trưa</a:t>
            </a:r>
            <a:r>
              <a:rPr lang="en-US" dirty="0"/>
              <a:t>			MSSV: 15520934</a:t>
            </a:r>
          </a:p>
          <a:p>
            <a:r>
              <a:rPr lang="en-US" dirty="0"/>
              <a:t>Trần Nam </a:t>
            </a:r>
            <a:r>
              <a:rPr lang="en-US" dirty="0" err="1"/>
              <a:t>Bàng</a:t>
            </a:r>
            <a:r>
              <a:rPr lang="en-US" dirty="0"/>
              <a:t>				MSSV: 15520032</a:t>
            </a:r>
          </a:p>
          <a:p>
            <a:r>
              <a:rPr lang="en-US" dirty="0"/>
              <a:t>Trần Quốc Thi				MSSV: 15520825</a:t>
            </a:r>
          </a:p>
        </p:txBody>
      </p:sp>
    </p:spTree>
    <p:extLst>
      <p:ext uri="{BB962C8B-B14F-4D97-AF65-F5344CB8AC3E}">
        <p14:creationId xmlns:p14="http://schemas.microsoft.com/office/powerpoint/2010/main" val="62184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3699-2195-484B-A42D-14BA8EE32D5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sp>
        <p:nvSpPr>
          <p:cNvPr id="3" name="Content Placeholder 2">
            <a:extLst>
              <a:ext uri="{FF2B5EF4-FFF2-40B4-BE49-F238E27FC236}">
                <a16:creationId xmlns:a16="http://schemas.microsoft.com/office/drawing/2014/main" id="{CD05D318-0636-46E5-8F2F-C3F75C5F5277}"/>
              </a:ext>
            </a:extLst>
          </p:cNvPr>
          <p:cNvSpPr>
            <a:spLocks noGrp="1"/>
          </p:cNvSpPr>
          <p:nvPr>
            <p:ph idx="1"/>
          </p:nvPr>
        </p:nvSpPr>
        <p:spPr/>
        <p:txBody>
          <a:bodyPr/>
          <a:lstStyle/>
          <a:p>
            <a:pPr marL="0" indent="0">
              <a:buNone/>
            </a:pPr>
            <a:r>
              <a:rPr lang="en-US" dirty="0" err="1"/>
              <a:t>Xác</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cho</a:t>
            </a:r>
            <a:r>
              <a:rPr lang="en-US" dirty="0"/>
              <a:t> EI (Low, Average, High)</a:t>
            </a:r>
            <a:br>
              <a:rPr lang="en-US" dirty="0"/>
            </a:br>
            <a:endParaRPr lang="en-US" dirty="0"/>
          </a:p>
        </p:txBody>
      </p:sp>
      <p:pic>
        <p:nvPicPr>
          <p:cNvPr id="4" name="Picture 3">
            <a:extLst>
              <a:ext uri="{FF2B5EF4-FFF2-40B4-BE49-F238E27FC236}">
                <a16:creationId xmlns:a16="http://schemas.microsoft.com/office/drawing/2014/main" id="{8C7CD95C-9287-4649-B78D-17065EB6C236}"/>
              </a:ext>
            </a:extLst>
          </p:cNvPr>
          <p:cNvPicPr>
            <a:picLocks noChangeAspect="1"/>
          </p:cNvPicPr>
          <p:nvPr/>
        </p:nvPicPr>
        <p:blipFill>
          <a:blip r:embed="rId2"/>
          <a:stretch>
            <a:fillRect/>
          </a:stretch>
        </p:blipFill>
        <p:spPr>
          <a:xfrm>
            <a:off x="871536" y="3629027"/>
            <a:ext cx="10448925" cy="1885950"/>
          </a:xfrm>
          <a:prstGeom prst="rect">
            <a:avLst/>
          </a:prstGeom>
        </p:spPr>
      </p:pic>
    </p:spTree>
    <p:extLst>
      <p:ext uri="{BB962C8B-B14F-4D97-AF65-F5344CB8AC3E}">
        <p14:creationId xmlns:p14="http://schemas.microsoft.com/office/powerpoint/2010/main" val="141734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DD4E-652F-43AC-975A-FFC918AA0C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pic>
        <p:nvPicPr>
          <p:cNvPr id="4" name="Content Placeholder 3">
            <a:extLst>
              <a:ext uri="{FF2B5EF4-FFF2-40B4-BE49-F238E27FC236}">
                <a16:creationId xmlns:a16="http://schemas.microsoft.com/office/drawing/2014/main" id="{FCC48349-3171-48C5-BB97-62DDE974C86B}"/>
              </a:ext>
            </a:extLst>
          </p:cNvPr>
          <p:cNvPicPr>
            <a:picLocks noGrp="1" noChangeAspect="1"/>
          </p:cNvPicPr>
          <p:nvPr>
            <p:ph idx="1"/>
          </p:nvPr>
        </p:nvPicPr>
        <p:blipFill>
          <a:blip r:embed="rId2"/>
          <a:stretch>
            <a:fillRect/>
          </a:stretch>
        </p:blipFill>
        <p:spPr>
          <a:xfrm>
            <a:off x="2078261" y="2557463"/>
            <a:ext cx="8035478" cy="3317875"/>
          </a:xfrm>
          <a:prstGeom prst="rect">
            <a:avLst/>
          </a:prstGeom>
        </p:spPr>
      </p:pic>
    </p:spTree>
    <p:extLst>
      <p:ext uri="{BB962C8B-B14F-4D97-AF65-F5344CB8AC3E}">
        <p14:creationId xmlns:p14="http://schemas.microsoft.com/office/powerpoint/2010/main" val="53408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AC0F86-9A78-4E84-A4B4-ADB8B2629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AF78B9E-8BE2-4706-9377-A05FA25ABAB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32CDFDE2-4DB3-4623-BA21-187D1B710FB9}"/>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ED74B2AA-1443-4E9B-8462-F7F5B852590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BB652B6-7300-49EC-9422-EF5342492AF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D0909587-01DE-424D-A15F-DAA28CF2CD38}"/>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20">
            <a:extLst>
              <a:ext uri="{FF2B5EF4-FFF2-40B4-BE49-F238E27FC236}">
                <a16:creationId xmlns:a16="http://schemas.microsoft.com/office/drawing/2014/main" id="{0E5D0023-B23E-4823-8D72-B07FFF8CAE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2">
            <a:extLst>
              <a:ext uri="{FF2B5EF4-FFF2-40B4-BE49-F238E27FC236}">
                <a16:creationId xmlns:a16="http://schemas.microsoft.com/office/drawing/2014/main" id="{69A54E25-1C05-48E5-A5CC-3778C1D363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C56389A3-CE71-4CD9-8CCE-345DAA155AF7}"/>
              </a:ext>
            </a:extLst>
          </p:cNvPr>
          <p:cNvPicPr>
            <a:picLocks noChangeAspect="1"/>
          </p:cNvPicPr>
          <p:nvPr/>
        </p:nvPicPr>
        <p:blipFill rotWithShape="1">
          <a:blip r:embed="rId5"/>
          <a:srcRect r="6636" b="2"/>
          <a:stretch/>
        </p:blipFill>
        <p:spPr>
          <a:xfrm>
            <a:off x="1412683" y="1410208"/>
            <a:ext cx="5278777" cy="3858780"/>
          </a:xfrm>
          <a:prstGeom prst="rect">
            <a:avLst/>
          </a:prstGeom>
        </p:spPr>
      </p:pic>
      <p:sp>
        <p:nvSpPr>
          <p:cNvPr id="2" name="Title 1">
            <a:extLst>
              <a:ext uri="{FF2B5EF4-FFF2-40B4-BE49-F238E27FC236}">
                <a16:creationId xmlns:a16="http://schemas.microsoft.com/office/drawing/2014/main" id="{5265E34E-85BE-49AA-ABD4-2F3E0A4B9811}"/>
              </a:ext>
            </a:extLst>
          </p:cNvPr>
          <p:cNvSpPr>
            <a:spLocks noGrp="1"/>
          </p:cNvSpPr>
          <p:nvPr>
            <p:ph type="title"/>
          </p:nvPr>
        </p:nvSpPr>
        <p:spPr>
          <a:xfrm>
            <a:off x="7535825" y="982132"/>
            <a:ext cx="3360772" cy="1303867"/>
          </a:xfrm>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sp>
        <p:nvSpPr>
          <p:cNvPr id="10" name="Content Placeholder 9">
            <a:extLst>
              <a:ext uri="{FF2B5EF4-FFF2-40B4-BE49-F238E27FC236}">
                <a16:creationId xmlns:a16="http://schemas.microsoft.com/office/drawing/2014/main" id="{9AA93BD8-73EA-4213-ADE2-978F5E979757}"/>
              </a:ext>
            </a:extLst>
          </p:cNvPr>
          <p:cNvSpPr>
            <a:spLocks noGrp="1"/>
          </p:cNvSpPr>
          <p:nvPr>
            <p:ph idx="1"/>
          </p:nvPr>
        </p:nvSpPr>
        <p:spPr>
          <a:xfrm>
            <a:off x="7192652" y="2556932"/>
            <a:ext cx="3703943" cy="3318936"/>
          </a:xfrm>
        </p:spPr>
        <p:txBody>
          <a:bodyPr>
            <a:normAutofit fontScale="85000" lnSpcReduction="20000"/>
          </a:bodyPr>
          <a:lstStyle/>
          <a:p>
            <a:r>
              <a:rPr lang="en-US" dirty="0" err="1"/>
              <a:t>Là</a:t>
            </a:r>
            <a:r>
              <a:rPr lang="en-US" dirty="0"/>
              <a:t> </a:t>
            </a:r>
            <a:r>
              <a:rPr lang="en-US" dirty="0" err="1"/>
              <a:t>tiến</a:t>
            </a:r>
            <a:r>
              <a:rPr lang="en-US" dirty="0"/>
              <a:t> </a:t>
            </a:r>
            <a:r>
              <a:rPr lang="en-US" dirty="0" err="1"/>
              <a:t>trình</a:t>
            </a:r>
            <a:r>
              <a:rPr lang="en-US" dirty="0"/>
              <a:t> </a:t>
            </a:r>
            <a:r>
              <a:rPr lang="en-US" dirty="0" err="1"/>
              <a:t>căn</a:t>
            </a:r>
            <a:r>
              <a:rPr lang="en-US" dirty="0"/>
              <a:t> </a:t>
            </a:r>
            <a:r>
              <a:rPr lang="en-US" dirty="0" err="1"/>
              <a:t>bản</a:t>
            </a:r>
            <a:r>
              <a:rPr lang="en-US" dirty="0"/>
              <a:t> </a:t>
            </a:r>
            <a:r>
              <a:rPr lang="en-US" dirty="0" err="1"/>
              <a:t>mà</a:t>
            </a:r>
            <a:r>
              <a:rPr lang="en-US" dirty="0"/>
              <a:t> </a:t>
            </a:r>
            <a:r>
              <a:rPr lang="en-US" dirty="0" err="1"/>
              <a:t>chiều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đi</a:t>
            </a:r>
            <a:r>
              <a:rPr lang="en-US" dirty="0"/>
              <a:t> </a:t>
            </a:r>
            <a:r>
              <a:rPr lang="en-US" dirty="0" err="1"/>
              <a:t>từ</a:t>
            </a:r>
            <a:r>
              <a:rPr lang="en-US" dirty="0"/>
              <a:t> </a:t>
            </a:r>
            <a:r>
              <a:rPr lang="en-US" dirty="0" err="1"/>
              <a:t>trong</a:t>
            </a:r>
            <a:r>
              <a:rPr lang="en-US" dirty="0"/>
              <a:t> boundary </a:t>
            </a:r>
            <a:r>
              <a:rPr lang="en-US" dirty="0" err="1"/>
              <a:t>ra</a:t>
            </a:r>
            <a:r>
              <a:rPr lang="en-US" dirty="0"/>
              <a:t> </a:t>
            </a:r>
            <a:r>
              <a:rPr lang="en-US" dirty="0" err="1"/>
              <a:t>ngoài</a:t>
            </a:r>
            <a:r>
              <a:rPr lang="en-US" dirty="0"/>
              <a:t> (</a:t>
            </a:r>
            <a:r>
              <a:rPr lang="en-US" dirty="0" err="1"/>
              <a:t>th</a:t>
            </a:r>
            <a:r>
              <a:rPr lang="vi-VN" dirty="0"/>
              <a:t>ư</a:t>
            </a:r>
            <a:r>
              <a:rPr lang="en-US" dirty="0" err="1"/>
              <a:t>ờng</a:t>
            </a:r>
            <a:r>
              <a:rPr lang="en-US" dirty="0"/>
              <a:t> </a:t>
            </a:r>
            <a:r>
              <a:rPr lang="en-US" dirty="0" err="1"/>
              <a:t>là</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lấy</a:t>
            </a:r>
            <a:r>
              <a:rPr lang="en-US" dirty="0"/>
              <a:t> </a:t>
            </a:r>
            <a:r>
              <a:rPr lang="en-US" dirty="0" err="1"/>
              <a:t>từ</a:t>
            </a:r>
            <a:r>
              <a:rPr lang="en-US" dirty="0"/>
              <a:t> ILF </a:t>
            </a:r>
            <a:r>
              <a:rPr lang="en-US" dirty="0" err="1"/>
              <a:t>hoặc</a:t>
            </a:r>
            <a:r>
              <a:rPr lang="en-US" dirty="0"/>
              <a:t> EIF, </a:t>
            </a:r>
            <a:r>
              <a:rPr lang="en-US" dirty="0" err="1"/>
              <a:t>hoặc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phép</a:t>
            </a:r>
            <a:r>
              <a:rPr lang="en-US" dirty="0"/>
              <a:t> </a:t>
            </a:r>
            <a:r>
              <a:rPr lang="en-US" dirty="0" err="1"/>
              <a:t>toán</a:t>
            </a:r>
            <a:r>
              <a:rPr lang="en-US" dirty="0"/>
              <a:t>)</a:t>
            </a:r>
          </a:p>
          <a:p>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lấy</a:t>
            </a:r>
            <a:r>
              <a:rPr lang="en-US" dirty="0"/>
              <a:t> </a:t>
            </a:r>
            <a:r>
              <a:rPr lang="en-US" dirty="0" err="1"/>
              <a:t>từ</a:t>
            </a:r>
            <a:r>
              <a:rPr lang="en-US" dirty="0"/>
              <a:t> 1 hay </a:t>
            </a:r>
            <a:r>
              <a:rPr lang="en-US" dirty="0" err="1"/>
              <a:t>nhiều</a:t>
            </a:r>
            <a:r>
              <a:rPr lang="en-US" dirty="0"/>
              <a:t> ILF </a:t>
            </a:r>
            <a:r>
              <a:rPr lang="en-US" dirty="0" err="1"/>
              <a:t>và</a:t>
            </a:r>
            <a:r>
              <a:rPr lang="en-US" dirty="0"/>
              <a:t> EIF</a:t>
            </a:r>
          </a:p>
          <a:p>
            <a:r>
              <a:rPr lang="vi-VN" dirty="0"/>
              <a:t>Thông thường các EO là bảng báo cáo (reports), các thông báo hay dữ liệu gửi tới các ứng dụng khác</a:t>
            </a:r>
            <a:r>
              <a:rPr lang="en-US" dirty="0"/>
              <a:t>.</a:t>
            </a:r>
          </a:p>
        </p:txBody>
      </p:sp>
    </p:spTree>
    <p:extLst>
      <p:ext uri="{BB962C8B-B14F-4D97-AF65-F5344CB8AC3E}">
        <p14:creationId xmlns:p14="http://schemas.microsoft.com/office/powerpoint/2010/main" val="506091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E6EB-0BE2-4F9C-A88A-961F1B80E7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pic>
        <p:nvPicPr>
          <p:cNvPr id="4" name="Content Placeholder 3">
            <a:extLst>
              <a:ext uri="{FF2B5EF4-FFF2-40B4-BE49-F238E27FC236}">
                <a16:creationId xmlns:a16="http://schemas.microsoft.com/office/drawing/2014/main" id="{9E1CC70E-AC28-41E8-9BB1-BDB18F2BF63B}"/>
              </a:ext>
            </a:extLst>
          </p:cNvPr>
          <p:cNvPicPr>
            <a:picLocks noGrp="1" noChangeAspect="1"/>
          </p:cNvPicPr>
          <p:nvPr>
            <p:ph idx="1"/>
          </p:nvPr>
        </p:nvPicPr>
        <p:blipFill>
          <a:blip r:embed="rId2"/>
          <a:stretch>
            <a:fillRect/>
          </a:stretch>
        </p:blipFill>
        <p:spPr>
          <a:xfrm>
            <a:off x="1166003" y="3358682"/>
            <a:ext cx="9601200" cy="1715437"/>
          </a:xfrm>
          <a:prstGeom prst="rect">
            <a:avLst/>
          </a:prstGeom>
        </p:spPr>
      </p:pic>
    </p:spTree>
    <p:extLst>
      <p:ext uri="{BB962C8B-B14F-4D97-AF65-F5344CB8AC3E}">
        <p14:creationId xmlns:p14="http://schemas.microsoft.com/office/powerpoint/2010/main" val="187543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3DCE-F3D7-4A7E-AE4E-3B5F076300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sp>
        <p:nvSpPr>
          <p:cNvPr id="3" name="Content Placeholder 2">
            <a:extLst>
              <a:ext uri="{FF2B5EF4-FFF2-40B4-BE49-F238E27FC236}">
                <a16:creationId xmlns:a16="http://schemas.microsoft.com/office/drawing/2014/main" id="{AB559711-95F8-433E-B366-C91F99A18413}"/>
              </a:ext>
            </a:extLst>
          </p:cNvPr>
          <p:cNvSpPr>
            <a:spLocks noGrp="1"/>
          </p:cNvSpPr>
          <p:nvPr>
            <p:ph idx="1"/>
          </p:nvPr>
        </p:nvSpPr>
        <p:spPr/>
        <p:txBody>
          <a:bodyPr>
            <a:normAutofit fontScale="925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cột dữ liệu đọc được từ ILF, EIF được tính là 1 DET.</a:t>
            </a:r>
          </a:p>
          <a:p>
            <a:pPr lvl="1">
              <a:buFont typeface="Wingdings" panose="05000000000000000000" pitchFamily="2" charset="2"/>
              <a:buChar char="Ø"/>
            </a:pPr>
            <a:r>
              <a:rPr lang="vi-VN" dirty="0"/>
              <a:t>Mỗi dữ liệu phát sinh (derived data) được tính là 1 DET.</a:t>
            </a:r>
          </a:p>
          <a:p>
            <a:pPr lvl="1">
              <a:buFont typeface="Wingdings" panose="05000000000000000000" pitchFamily="2" charset="2"/>
              <a:buChar char="Ø"/>
            </a:pPr>
            <a:r>
              <a:rPr lang="vi-VN" dirty="0"/>
              <a:t>Các error message được tính là 1 DET.</a:t>
            </a:r>
          </a:p>
          <a:p>
            <a:pPr lvl="1">
              <a:buFont typeface="Wingdings" panose="05000000000000000000" pitchFamily="2" charset="2"/>
              <a:buChar char="Ø"/>
            </a:pPr>
            <a:r>
              <a:rPr lang="fr-FR" dirty="0" err="1"/>
              <a:t>Các</a:t>
            </a:r>
            <a:r>
              <a:rPr lang="fr-FR" dirty="0"/>
              <a:t> </a:t>
            </a:r>
            <a:r>
              <a:rPr lang="fr-FR" dirty="0" err="1"/>
              <a:t>Confirm</a:t>
            </a:r>
            <a:r>
              <a:rPr lang="fr-FR" dirty="0"/>
              <a:t> message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KHÔNG TÍNH tiêu đề (heading) của cột, ngày tháng ngày lập báo cáo. Chỉ tính ngày tháng là một DET nếu nó là dữ liệu có ý nghĩa trong kinh doanh (như lập hóa đơn, ngày đăng ký…</a:t>
            </a:r>
            <a:endParaRPr lang="en-US" dirty="0"/>
          </a:p>
          <a:p>
            <a:endParaRPr lang="en-US" dirty="0"/>
          </a:p>
        </p:txBody>
      </p:sp>
    </p:spTree>
    <p:extLst>
      <p:ext uri="{BB962C8B-B14F-4D97-AF65-F5344CB8AC3E}">
        <p14:creationId xmlns:p14="http://schemas.microsoft.com/office/powerpoint/2010/main" val="329585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5E32-D628-4649-9088-04A2D36BF4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pic>
        <p:nvPicPr>
          <p:cNvPr id="4" name="Content Placeholder 3">
            <a:extLst>
              <a:ext uri="{FF2B5EF4-FFF2-40B4-BE49-F238E27FC236}">
                <a16:creationId xmlns:a16="http://schemas.microsoft.com/office/drawing/2014/main" id="{274326F7-3460-4081-A542-E696368A1BEB}"/>
              </a:ext>
            </a:extLst>
          </p:cNvPr>
          <p:cNvPicPr>
            <a:picLocks noGrp="1" noChangeAspect="1"/>
          </p:cNvPicPr>
          <p:nvPr>
            <p:ph idx="1"/>
          </p:nvPr>
        </p:nvPicPr>
        <p:blipFill>
          <a:blip r:embed="rId2"/>
          <a:stretch>
            <a:fillRect/>
          </a:stretch>
        </p:blipFill>
        <p:spPr>
          <a:xfrm>
            <a:off x="1494667" y="2557463"/>
            <a:ext cx="9202665" cy="3317875"/>
          </a:xfrm>
          <a:prstGeom prst="rect">
            <a:avLst/>
          </a:prstGeom>
        </p:spPr>
      </p:pic>
    </p:spTree>
    <p:extLst>
      <p:ext uri="{BB962C8B-B14F-4D97-AF65-F5344CB8AC3E}">
        <p14:creationId xmlns:p14="http://schemas.microsoft.com/office/powerpoint/2010/main" val="306197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08A7-ED13-4DA4-A462-251C33AAB2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EB40A05E-BBD1-4EF6-ACE4-6CB5BC8DAA1E}"/>
              </a:ext>
            </a:extLst>
          </p:cNvPr>
          <p:cNvSpPr>
            <a:spLocks noGrp="1"/>
          </p:cNvSpPr>
          <p:nvPr>
            <p:ph idx="1"/>
          </p:nvPr>
        </p:nvSpPr>
        <p:spPr/>
        <p:txBody>
          <a:bodyPr/>
          <a:lstStyle/>
          <a:p>
            <a:r>
              <a:rPr lang="en-US" dirty="0" err="1"/>
              <a:t>Gồm</a:t>
            </a:r>
            <a:r>
              <a:rPr lang="en-US" dirty="0"/>
              <a:t> 2 </a:t>
            </a:r>
            <a:r>
              <a:rPr lang="en-US" dirty="0" err="1"/>
              <a:t>chiều</a:t>
            </a:r>
            <a:r>
              <a:rPr lang="en-US" dirty="0"/>
              <a:t> Input </a:t>
            </a:r>
            <a:r>
              <a:rPr lang="en-US" dirty="0" err="1"/>
              <a:t>và</a:t>
            </a:r>
            <a:r>
              <a:rPr lang="en-US" dirty="0"/>
              <a:t> Output. </a:t>
            </a:r>
            <a:r>
              <a:rPr lang="en-US" dirty="0" err="1"/>
              <a:t>Trong</a:t>
            </a:r>
            <a:r>
              <a:rPr lang="en-US" dirty="0"/>
              <a:t> </a:t>
            </a:r>
            <a:r>
              <a:rPr lang="en-US" dirty="0" err="1"/>
              <a:t>đó</a:t>
            </a:r>
            <a:r>
              <a:rPr lang="en-US" dirty="0"/>
              <a:t>:</a:t>
            </a:r>
          </a:p>
          <a:p>
            <a:pPr lvl="1">
              <a:buFont typeface="Wingdings" panose="05000000000000000000" pitchFamily="2" charset="2"/>
              <a:buChar char="Ø"/>
            </a:pPr>
            <a:r>
              <a:rPr lang="en-US" dirty="0"/>
              <a:t>Input </a:t>
            </a:r>
            <a:r>
              <a:rPr lang="en-US" dirty="0" err="1"/>
              <a:t>không</a:t>
            </a:r>
            <a:r>
              <a:rPr lang="en-US" dirty="0"/>
              <a:t> </a:t>
            </a:r>
            <a:r>
              <a:rPr lang="en-US" dirty="0" err="1"/>
              <a:t>cập</a:t>
            </a:r>
            <a:r>
              <a:rPr lang="en-US" dirty="0"/>
              <a:t> </a:t>
            </a:r>
            <a:r>
              <a:rPr lang="en-US" dirty="0" err="1"/>
              <a:t>nhật</a:t>
            </a:r>
            <a:r>
              <a:rPr lang="en-US" dirty="0"/>
              <a:t> </a:t>
            </a:r>
            <a:r>
              <a:rPr lang="en-US" dirty="0" err="1"/>
              <a:t>hoặc</a:t>
            </a:r>
            <a:r>
              <a:rPr lang="en-US" dirty="0"/>
              <a:t> </a:t>
            </a:r>
            <a:r>
              <a:rPr lang="en-US" dirty="0" err="1"/>
              <a:t>duy</a:t>
            </a:r>
            <a:r>
              <a:rPr lang="en-US" dirty="0"/>
              <a:t> </a:t>
            </a:r>
            <a:r>
              <a:rPr lang="en-US" dirty="0" err="1"/>
              <a:t>trì</a:t>
            </a:r>
            <a:r>
              <a:rPr lang="en-US" dirty="0"/>
              <a:t> </a:t>
            </a:r>
            <a:r>
              <a:rPr lang="en-US" dirty="0" err="1"/>
              <a:t>dữ</a:t>
            </a:r>
            <a:r>
              <a:rPr lang="en-US" dirty="0"/>
              <a:t> </a:t>
            </a:r>
            <a:r>
              <a:rPr lang="en-US" dirty="0" err="1"/>
              <a:t>liệu</a:t>
            </a:r>
            <a:endParaRPr lang="en-US" dirty="0"/>
          </a:p>
          <a:p>
            <a:pPr lvl="1">
              <a:buFont typeface="Wingdings" panose="05000000000000000000" pitchFamily="2" charset="2"/>
              <a:buChar char="Ø"/>
            </a:pPr>
            <a:r>
              <a:rPr lang="en-US" dirty="0"/>
              <a:t>Output </a:t>
            </a:r>
            <a:r>
              <a:rPr lang="en-US" dirty="0" err="1"/>
              <a:t>không</a:t>
            </a:r>
            <a:r>
              <a:rPr lang="en-US" dirty="0"/>
              <a:t> </a:t>
            </a:r>
            <a:r>
              <a:rPr lang="en-US" dirty="0" err="1"/>
              <a:t>chứa</a:t>
            </a:r>
            <a:r>
              <a:rPr lang="en-US" dirty="0"/>
              <a:t> </a:t>
            </a:r>
            <a:r>
              <a:rPr lang="en-US" dirty="0" err="1"/>
              <a:t>các</a:t>
            </a:r>
            <a:r>
              <a:rPr lang="en-US" dirty="0"/>
              <a:t> contain derived data (</a:t>
            </a:r>
            <a:r>
              <a:rPr lang="en-US" dirty="0" err="1"/>
              <a:t>kết</a:t>
            </a:r>
            <a:r>
              <a:rPr lang="en-US" dirty="0"/>
              <a:t> </a:t>
            </a:r>
            <a:r>
              <a:rPr lang="en-US" dirty="0" err="1"/>
              <a:t>quả</a:t>
            </a:r>
            <a:r>
              <a:rPr lang="en-US" dirty="0"/>
              <a:t> đ</a:t>
            </a:r>
            <a:r>
              <a:rPr lang="vi-VN" dirty="0"/>
              <a:t>ư</a:t>
            </a:r>
            <a:r>
              <a:rPr lang="en-US" dirty="0" err="1"/>
              <a:t>ợc</a:t>
            </a:r>
            <a:r>
              <a:rPr lang="en-US" dirty="0"/>
              <a:t> </a:t>
            </a:r>
            <a:r>
              <a:rPr lang="en-US" dirty="0" err="1"/>
              <a:t>phát</a:t>
            </a:r>
            <a:r>
              <a:rPr lang="en-US" dirty="0"/>
              <a:t> </a:t>
            </a:r>
            <a:r>
              <a:rPr lang="en-US" dirty="0" err="1"/>
              <a:t>sinh</a:t>
            </a:r>
            <a:r>
              <a:rPr lang="en-US" dirty="0"/>
              <a:t> </a:t>
            </a:r>
            <a:r>
              <a:rPr lang="en-US" dirty="0" err="1"/>
              <a:t>từ</a:t>
            </a:r>
            <a:r>
              <a:rPr lang="en-US" dirty="0"/>
              <a:t> </a:t>
            </a:r>
            <a:r>
              <a:rPr lang="en-US" dirty="0" err="1"/>
              <a:t>các</a:t>
            </a:r>
            <a:r>
              <a:rPr lang="en-US" dirty="0"/>
              <a:t> </a:t>
            </a:r>
            <a:r>
              <a:rPr lang="en-US" dirty="0" err="1"/>
              <a:t>phép</a:t>
            </a:r>
            <a:r>
              <a:rPr lang="en-US" dirty="0"/>
              <a:t> </a:t>
            </a:r>
            <a:r>
              <a:rPr lang="en-US" dirty="0" err="1"/>
              <a:t>toán</a:t>
            </a:r>
            <a:r>
              <a:rPr lang="en-US" dirty="0"/>
              <a:t>)</a:t>
            </a:r>
          </a:p>
        </p:txBody>
      </p:sp>
    </p:spTree>
    <p:extLst>
      <p:ext uri="{BB962C8B-B14F-4D97-AF65-F5344CB8AC3E}">
        <p14:creationId xmlns:p14="http://schemas.microsoft.com/office/powerpoint/2010/main" val="249340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C72-B0F3-477F-9692-B3F9C96A3A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62508226-6B33-403C-9A3D-4A4C0E090A12}"/>
              </a:ext>
            </a:extLst>
          </p:cNvPr>
          <p:cNvSpPr>
            <a:spLocks noGrp="1"/>
          </p:cNvSpPr>
          <p:nvPr>
            <p:ph idx="1"/>
          </p:nvPr>
        </p:nvSpPr>
        <p:spPr/>
        <p:txBody>
          <a:bodyPr/>
          <a:lstStyle/>
          <a:p>
            <a:r>
              <a:rPr lang="en-US" dirty="0"/>
              <a:t>Chia </a:t>
            </a:r>
            <a:r>
              <a:rPr lang="en-US" dirty="0" err="1"/>
              <a:t>tỉ</a:t>
            </a:r>
            <a:r>
              <a:rPr lang="en-US" dirty="0"/>
              <a:t> </a:t>
            </a:r>
            <a:r>
              <a:rPr lang="en-US" dirty="0" err="1"/>
              <a:t>lệ</a:t>
            </a:r>
            <a:r>
              <a:rPr lang="en-US" dirty="0"/>
              <a:t> (</a:t>
            </a:r>
            <a:r>
              <a:rPr lang="en-US" b="1" dirty="0"/>
              <a:t>Rating</a:t>
            </a:r>
            <a:r>
              <a:rPr lang="en-US" dirty="0"/>
              <a:t>) </a:t>
            </a:r>
            <a:r>
              <a:rPr lang="en-US" dirty="0" err="1"/>
              <a:t>và</a:t>
            </a:r>
            <a:r>
              <a:rPr lang="en-US" dirty="0"/>
              <a:t> chia </a:t>
            </a:r>
            <a:r>
              <a:rPr lang="en-US" dirty="0" err="1"/>
              <a:t>điểm</a:t>
            </a:r>
            <a:r>
              <a:rPr lang="en-US" dirty="0"/>
              <a:t> (</a:t>
            </a:r>
            <a:r>
              <a:rPr lang="en-US" b="1" dirty="0"/>
              <a:t>Scored</a:t>
            </a:r>
            <a:r>
              <a:rPr lang="en-US" dirty="0"/>
              <a:t>)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b="1" dirty="0"/>
              <a:t>EI</a:t>
            </a:r>
            <a:r>
              <a:rPr lang="en-US" dirty="0"/>
              <a:t> </a:t>
            </a:r>
            <a:r>
              <a:rPr lang="en-US" dirty="0" err="1"/>
              <a:t>và</a:t>
            </a:r>
            <a:r>
              <a:rPr lang="en-US" dirty="0"/>
              <a:t> </a:t>
            </a:r>
            <a:r>
              <a:rPr lang="en-US" b="1" dirty="0"/>
              <a:t>EO</a:t>
            </a:r>
            <a:r>
              <a:rPr lang="en-US" dirty="0"/>
              <a:t>)</a:t>
            </a:r>
          </a:p>
          <a:p>
            <a:pPr lvl="1">
              <a:buFont typeface="Wingdings" panose="05000000000000000000" pitchFamily="2" charset="2"/>
              <a:buChar char="Ø"/>
            </a:pPr>
            <a:r>
              <a:rPr lang="en-US" dirty="0" err="1"/>
              <a:t>Tỉ</a:t>
            </a:r>
            <a:r>
              <a:rPr lang="en-US" dirty="0"/>
              <a:t> </a:t>
            </a:r>
            <a:r>
              <a:rPr lang="en-US" dirty="0" err="1"/>
              <a:t>lệ</a:t>
            </a:r>
            <a:r>
              <a:rPr lang="en-US" dirty="0"/>
              <a:t> </a:t>
            </a:r>
            <a:r>
              <a:rPr lang="en-US" dirty="0" err="1"/>
              <a:t>lấy</a:t>
            </a:r>
            <a:r>
              <a:rPr lang="en-US" dirty="0"/>
              <a:t> </a:t>
            </a:r>
            <a:r>
              <a:rPr lang="en-US" dirty="0" err="1"/>
              <a:t>từ</a:t>
            </a:r>
            <a:r>
              <a:rPr lang="en-US" dirty="0"/>
              <a:t> </a:t>
            </a:r>
            <a:r>
              <a:rPr lang="en-US" b="1" dirty="0"/>
              <a:t>EO</a:t>
            </a:r>
            <a:r>
              <a:rPr lang="en-US" dirty="0"/>
              <a:t>, </a:t>
            </a:r>
            <a:r>
              <a:rPr lang="en-US" dirty="0" err="1"/>
              <a:t>điểm</a:t>
            </a:r>
            <a:r>
              <a:rPr lang="en-US" dirty="0"/>
              <a:t> </a:t>
            </a:r>
            <a:r>
              <a:rPr lang="en-US" dirty="0" err="1"/>
              <a:t>lấy</a:t>
            </a:r>
            <a:r>
              <a:rPr lang="en-US" dirty="0"/>
              <a:t> </a:t>
            </a:r>
            <a:r>
              <a:rPr lang="en-US" dirty="0" err="1"/>
              <a:t>từ</a:t>
            </a:r>
            <a:r>
              <a:rPr lang="en-US" dirty="0"/>
              <a:t> </a:t>
            </a:r>
            <a:r>
              <a:rPr lang="en-US" b="1" dirty="0"/>
              <a:t>EI</a:t>
            </a:r>
            <a:r>
              <a:rPr lang="en-US" dirty="0"/>
              <a:t>.</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A8FE75AA-3F6B-4E14-A50B-0DA8E35365E6}"/>
              </a:ext>
            </a:extLst>
          </p:cNvPr>
          <p:cNvPicPr>
            <a:picLocks noChangeAspect="1"/>
          </p:cNvPicPr>
          <p:nvPr/>
        </p:nvPicPr>
        <p:blipFill>
          <a:blip r:embed="rId2"/>
          <a:stretch>
            <a:fillRect/>
          </a:stretch>
        </p:blipFill>
        <p:spPr>
          <a:xfrm>
            <a:off x="876299" y="3716271"/>
            <a:ext cx="10439400" cy="1876425"/>
          </a:xfrm>
          <a:prstGeom prst="rect">
            <a:avLst/>
          </a:prstGeom>
        </p:spPr>
      </p:pic>
    </p:spTree>
    <p:extLst>
      <p:ext uri="{BB962C8B-B14F-4D97-AF65-F5344CB8AC3E}">
        <p14:creationId xmlns:p14="http://schemas.microsoft.com/office/powerpoint/2010/main" val="16579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0CDE-BF74-4628-AC00-E8F504974C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BB0A562B-50E4-4E4C-B3F6-216F566151A9}"/>
              </a:ext>
            </a:extLst>
          </p:cNvPr>
          <p:cNvSpPr>
            <a:spLocks noGrp="1"/>
          </p:cNvSpPr>
          <p:nvPr>
            <p:ph idx="1"/>
          </p:nvPr>
        </p:nvSpPr>
        <p:spPr/>
        <p:txBody>
          <a:bodyPr>
            <a:normAutofit/>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p:txBody>
      </p:sp>
      <p:pic>
        <p:nvPicPr>
          <p:cNvPr id="4" name="Picture 3">
            <a:extLst>
              <a:ext uri="{FF2B5EF4-FFF2-40B4-BE49-F238E27FC236}">
                <a16:creationId xmlns:a16="http://schemas.microsoft.com/office/drawing/2014/main" id="{081D0BAC-752B-4C88-8D83-26BC35BB6148}"/>
              </a:ext>
            </a:extLst>
          </p:cNvPr>
          <p:cNvPicPr>
            <a:picLocks noChangeAspect="1"/>
          </p:cNvPicPr>
          <p:nvPr/>
        </p:nvPicPr>
        <p:blipFill>
          <a:blip r:embed="rId2"/>
          <a:stretch>
            <a:fillRect/>
          </a:stretch>
        </p:blipFill>
        <p:spPr>
          <a:xfrm>
            <a:off x="6984034" y="2556932"/>
            <a:ext cx="4200525" cy="3648075"/>
          </a:xfrm>
          <a:prstGeom prst="rect">
            <a:avLst/>
          </a:prstGeom>
        </p:spPr>
      </p:pic>
    </p:spTree>
    <p:extLst>
      <p:ext uri="{BB962C8B-B14F-4D97-AF65-F5344CB8AC3E}">
        <p14:creationId xmlns:p14="http://schemas.microsoft.com/office/powerpoint/2010/main" val="145722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9D6AA-0B30-4F44-8747-4FD7D9FC7C05}"/>
              </a:ext>
            </a:extLst>
          </p:cNvPr>
          <p:cNvSpPr>
            <a:spLocks noGrp="1"/>
          </p:cNvSpPr>
          <p:nvPr>
            <p:ph idx="1"/>
          </p:nvPr>
        </p:nvSpPr>
        <p:spPr>
          <a:xfrm>
            <a:off x="1295401" y="638356"/>
            <a:ext cx="9601196" cy="5633048"/>
          </a:xfrm>
        </p:spPr>
        <p:txBody>
          <a:bodyPr>
            <a:normAutofit/>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marL="457200" lvl="1" indent="0">
              <a:buNone/>
            </a:pPr>
            <a:r>
              <a:rPr lang="en-US" dirty="0"/>
              <a:t>• Input Side</a:t>
            </a:r>
            <a:br>
              <a:rPr lang="en-US" dirty="0"/>
            </a:br>
            <a:r>
              <a:rPr lang="en-US" dirty="0"/>
              <a:t> Click of a the mouse</a:t>
            </a:r>
            <a:br>
              <a:rPr lang="en-US" dirty="0"/>
            </a:br>
            <a:r>
              <a:rPr lang="en-US" dirty="0"/>
              <a:t> Search values</a:t>
            </a:r>
            <a:br>
              <a:rPr lang="en-US" dirty="0"/>
            </a:br>
            <a:r>
              <a:rPr lang="en-US" dirty="0"/>
              <a:t> Action keys (command buttons)</a:t>
            </a:r>
            <a:br>
              <a:rPr lang="en-US" dirty="0"/>
            </a:br>
            <a:r>
              <a:rPr lang="en-US" dirty="0"/>
              <a:t> Error Messages</a:t>
            </a:r>
            <a:br>
              <a:rPr lang="en-US" dirty="0"/>
            </a:br>
            <a:r>
              <a:rPr lang="en-US" dirty="0"/>
              <a:t> Confirmation Messages (searching)</a:t>
            </a:r>
            <a:br>
              <a:rPr lang="en-US" dirty="0"/>
            </a:br>
            <a:r>
              <a:rPr lang="en-US" dirty="0"/>
              <a:t> Clicking on the an action key</a:t>
            </a:r>
            <a:br>
              <a:rPr lang="en-US" dirty="0"/>
            </a:br>
            <a:r>
              <a:rPr lang="en-US" dirty="0"/>
              <a:t> Scrolling</a:t>
            </a:r>
            <a:br>
              <a:rPr lang="en-US" dirty="0"/>
            </a:br>
            <a:r>
              <a:rPr lang="en-US" dirty="0"/>
              <a:t> Recursive fields are counted only once.</a:t>
            </a:r>
            <a:br>
              <a:rPr lang="en-US" dirty="0"/>
            </a:br>
            <a:r>
              <a:rPr lang="en-US" dirty="0"/>
              <a:t>• Outside</a:t>
            </a:r>
            <a:br>
              <a:rPr lang="en-US" dirty="0"/>
            </a:br>
            <a:r>
              <a:rPr lang="en-US" dirty="0"/>
              <a:t> Values read from an internal logical file or external interface file</a:t>
            </a:r>
            <a:br>
              <a:rPr lang="en-US" dirty="0"/>
            </a:br>
            <a:r>
              <a:rPr lang="en-US" dirty="0"/>
              <a:t> Color or Font changes on the screen</a:t>
            </a:r>
            <a:br>
              <a:rPr lang="en-US" dirty="0"/>
            </a:br>
            <a:r>
              <a:rPr lang="en-US" dirty="0"/>
              <a:t> Error Messages</a:t>
            </a:r>
            <a:br>
              <a:rPr lang="en-US" dirty="0"/>
            </a:br>
            <a:r>
              <a:rPr lang="en-US" dirty="0"/>
              <a:t> Confirmation Messages</a:t>
            </a:r>
            <a:br>
              <a:rPr lang="en-US" dirty="0"/>
            </a:br>
            <a:r>
              <a:rPr lang="en-US" dirty="0"/>
              <a:t> Recursive fields are counted only once </a:t>
            </a:r>
            <a:br>
              <a:rPr lang="en-US" dirty="0"/>
            </a:br>
            <a:endParaRPr lang="en-US" dirty="0"/>
          </a:p>
          <a:p>
            <a:endParaRPr lang="en-US" dirty="0"/>
          </a:p>
        </p:txBody>
      </p:sp>
    </p:spTree>
    <p:extLst>
      <p:ext uri="{BB962C8B-B14F-4D97-AF65-F5344CB8AC3E}">
        <p14:creationId xmlns:p14="http://schemas.microsoft.com/office/powerpoint/2010/main" val="329813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261053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11A9-115C-454E-8A9D-7E86FE39F26C}"/>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p>
        </p:txBody>
      </p:sp>
      <p:sp>
        <p:nvSpPr>
          <p:cNvPr id="6" name="Content Placeholder 5">
            <a:extLst>
              <a:ext uri="{FF2B5EF4-FFF2-40B4-BE49-F238E27FC236}">
                <a16:creationId xmlns:a16="http://schemas.microsoft.com/office/drawing/2014/main" id="{9F40695F-BB6F-436E-BDDD-D00D4D862CCD}"/>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D245BCFB-2984-41BD-A041-2C0FB347D898}"/>
              </a:ext>
            </a:extLst>
          </p:cNvPr>
          <p:cNvPicPr>
            <a:picLocks noChangeAspect="1"/>
          </p:cNvPicPr>
          <p:nvPr/>
        </p:nvPicPr>
        <p:blipFill>
          <a:blip r:embed="rId2"/>
          <a:stretch>
            <a:fillRect/>
          </a:stretch>
        </p:blipFill>
        <p:spPr>
          <a:xfrm>
            <a:off x="1140840" y="3011781"/>
            <a:ext cx="10325100" cy="2181225"/>
          </a:xfrm>
          <a:prstGeom prst="rect">
            <a:avLst/>
          </a:prstGeom>
        </p:spPr>
      </p:pic>
    </p:spTree>
    <p:extLst>
      <p:ext uri="{BB962C8B-B14F-4D97-AF65-F5344CB8AC3E}">
        <p14:creationId xmlns:p14="http://schemas.microsoft.com/office/powerpoint/2010/main" val="234550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EB52-9EA9-4CDD-9823-7F059EF25CB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93B7EAC-0677-4871-A327-4060A530038D}"/>
              </a:ext>
            </a:extLst>
          </p:cNvPr>
          <p:cNvSpPr>
            <a:spLocks noGrp="1"/>
          </p:cNvSpPr>
          <p:nvPr>
            <p:ph idx="1"/>
          </p:nvPr>
        </p:nvSpPr>
        <p:spPr/>
        <p:txBody>
          <a:bodyPr/>
          <a:lstStyle/>
          <a:p>
            <a:r>
              <a:rPr lang="en-US" dirty="0"/>
              <a:t>Function Points Analysis Training Course.</a:t>
            </a:r>
          </a:p>
          <a:p>
            <a:r>
              <a:rPr lang="en-US" dirty="0"/>
              <a:t>Introduction to Function Points</a:t>
            </a:r>
          </a:p>
          <a:p>
            <a:r>
              <a:rPr lang="en-US" dirty="0"/>
              <a:t>Functional Point Analysis (</a:t>
            </a:r>
            <a:r>
              <a:rPr lang="en-US" dirty="0" err="1"/>
              <a:t>cont</a:t>
            </a:r>
            <a:r>
              <a:rPr lang="en-US" dirty="0"/>
              <a:t>) – II</a:t>
            </a:r>
          </a:p>
          <a:p>
            <a:endParaRPr lang="en-US" dirty="0"/>
          </a:p>
          <a:p>
            <a:endParaRPr lang="en-US" dirty="0"/>
          </a:p>
        </p:txBody>
      </p:sp>
    </p:spTree>
    <p:extLst>
      <p:ext uri="{BB962C8B-B14F-4D97-AF65-F5344CB8AC3E}">
        <p14:creationId xmlns:p14="http://schemas.microsoft.com/office/powerpoint/2010/main" val="93877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F25-2987-43DD-91CB-9C8A311C8F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a:t>
            </a:r>
            <a:endParaRPr lang="en-US" dirty="0"/>
          </a:p>
        </p:txBody>
      </p:sp>
      <p:sp>
        <p:nvSpPr>
          <p:cNvPr id="3" name="Content Placeholder 2">
            <a:extLst>
              <a:ext uri="{FF2B5EF4-FFF2-40B4-BE49-F238E27FC236}">
                <a16:creationId xmlns:a16="http://schemas.microsoft.com/office/drawing/2014/main" id="{848A0A9B-8907-4C0B-B914-525139A6AC4B}"/>
              </a:ext>
            </a:extLst>
          </p:cNvPr>
          <p:cNvSpPr>
            <a:spLocks noGrp="1"/>
          </p:cNvSpPr>
          <p:nvPr>
            <p:ph idx="1"/>
          </p:nvPr>
        </p:nvSpPr>
        <p:spPr/>
        <p:txBody>
          <a:bodyPr/>
          <a:lstStyle/>
          <a:p>
            <a:r>
              <a:rPr lang="en-US" dirty="0" err="1"/>
              <a:t>Là</a:t>
            </a:r>
            <a:r>
              <a:rPr lang="en-US" dirty="0"/>
              <a:t> </a:t>
            </a:r>
            <a:r>
              <a:rPr lang="en-US" dirty="0" err="1"/>
              <a:t>một</a:t>
            </a:r>
            <a:r>
              <a:rPr lang="en-US" dirty="0"/>
              <a:t> </a:t>
            </a:r>
            <a:r>
              <a:rPr lang="en-US" dirty="0" err="1"/>
              <a:t>nhóm</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và</a:t>
            </a:r>
            <a:r>
              <a:rPr lang="en-US" dirty="0"/>
              <a:t> l</a:t>
            </a:r>
            <a:r>
              <a:rPr lang="vi-VN" dirty="0"/>
              <a:t>ư</a:t>
            </a:r>
            <a:r>
              <a:rPr lang="en-US" dirty="0"/>
              <a:t>u </a:t>
            </a:r>
            <a:r>
              <a:rPr lang="en-US" dirty="0" err="1"/>
              <a:t>trữ</a:t>
            </a:r>
            <a:r>
              <a:rPr lang="en-US" dirty="0"/>
              <a:t> </a:t>
            </a:r>
            <a:r>
              <a:rPr lang="en-US" dirty="0" err="1"/>
              <a:t>bên</a:t>
            </a:r>
            <a:r>
              <a:rPr lang="en-US" dirty="0"/>
              <a:t> </a:t>
            </a:r>
            <a:r>
              <a:rPr lang="en-US" dirty="0" err="1"/>
              <a:t>trong</a:t>
            </a:r>
            <a:r>
              <a:rPr lang="en-US" dirty="0"/>
              <a:t> </a:t>
            </a:r>
            <a:r>
              <a:rPr lang="en-US" dirty="0" err="1"/>
              <a:t>hệ</a:t>
            </a:r>
            <a:r>
              <a:rPr lang="en-US" dirty="0"/>
              <a:t> </a:t>
            </a:r>
            <a:r>
              <a:rPr lang="en-US" dirty="0" err="1"/>
              <a:t>thống</a:t>
            </a:r>
            <a:r>
              <a:rPr lang="en-US" dirty="0"/>
              <a:t> (inside </a:t>
            </a:r>
            <a:r>
              <a:rPr lang="en-US" dirty="0" err="1"/>
              <a:t>boudary</a:t>
            </a:r>
            <a:r>
              <a:rPr lang="en-US" dirty="0"/>
              <a:t>), </a:t>
            </a:r>
            <a:r>
              <a:rPr lang="en-US" dirty="0" err="1"/>
              <a:t>nó</a:t>
            </a:r>
            <a:r>
              <a:rPr lang="en-US" dirty="0"/>
              <a:t> đ</a:t>
            </a:r>
            <a:r>
              <a:rPr lang="vi-VN" dirty="0"/>
              <a:t>ư</a:t>
            </a:r>
            <a:r>
              <a:rPr lang="en-US" dirty="0" err="1"/>
              <a:t>ợc</a:t>
            </a:r>
            <a:r>
              <a:rPr lang="en-US" dirty="0"/>
              <a:t> l</a:t>
            </a:r>
            <a:r>
              <a:rPr lang="vi-VN" dirty="0"/>
              <a:t>ư</a:t>
            </a:r>
            <a:r>
              <a:rPr lang="en-US" dirty="0"/>
              <a:t>u d</a:t>
            </a:r>
            <a:r>
              <a:rPr lang="vi-VN" dirty="0"/>
              <a:t>ư</a:t>
            </a:r>
            <a:r>
              <a:rPr lang="en-US" dirty="0" err="1"/>
              <a:t>ới</a:t>
            </a:r>
            <a:r>
              <a:rPr lang="en-US" dirty="0"/>
              <a:t> </a:t>
            </a:r>
            <a:r>
              <a:rPr lang="en-US" dirty="0" err="1"/>
              <a:t>dạng</a:t>
            </a:r>
            <a:r>
              <a:rPr lang="en-US" dirty="0"/>
              <a:t> </a:t>
            </a:r>
            <a:r>
              <a:rPr lang="en-US" dirty="0" err="1"/>
              <a:t>bảng</a:t>
            </a:r>
            <a:r>
              <a:rPr lang="en-US" dirty="0"/>
              <a:t> </a:t>
            </a:r>
            <a:r>
              <a:rPr lang="en-US" dirty="0" err="1"/>
              <a:t>chứa</a:t>
            </a:r>
            <a:r>
              <a:rPr lang="en-US" dirty="0"/>
              <a:t> </a:t>
            </a:r>
            <a:r>
              <a:rPr lang="en-US" dirty="0" err="1"/>
              <a:t>trong</a:t>
            </a:r>
            <a:r>
              <a:rPr lang="en-US" dirty="0"/>
              <a:t> file.</a:t>
            </a:r>
          </a:p>
          <a:p>
            <a:r>
              <a:rPr lang="en-US" dirty="0" err="1"/>
              <a:t>Phải</a:t>
            </a:r>
            <a:r>
              <a:rPr lang="en-US" dirty="0"/>
              <a:t> </a:t>
            </a:r>
            <a:r>
              <a:rPr lang="en-US" dirty="0" err="1"/>
              <a:t>có</a:t>
            </a:r>
            <a:r>
              <a:rPr lang="en-US" dirty="0"/>
              <a:t> </a:t>
            </a:r>
            <a:r>
              <a:rPr lang="en-US" dirty="0" err="1"/>
              <a:t>ít</a:t>
            </a:r>
            <a:r>
              <a:rPr lang="en-US" dirty="0"/>
              <a:t> </a:t>
            </a:r>
            <a:r>
              <a:rPr lang="en-US" dirty="0" err="1"/>
              <a:t>nhất</a:t>
            </a:r>
            <a:r>
              <a:rPr lang="en-US" dirty="0"/>
              <a:t> 1 EQ hay EO </a:t>
            </a:r>
            <a:r>
              <a:rPr lang="en-US" dirty="0" err="1"/>
              <a:t>truy</a:t>
            </a:r>
            <a:r>
              <a:rPr lang="en-US" dirty="0"/>
              <a:t> </a:t>
            </a:r>
            <a:r>
              <a:rPr lang="en-US" dirty="0" err="1"/>
              <a:t>xuất</a:t>
            </a:r>
            <a:r>
              <a:rPr lang="en-US" dirty="0"/>
              <a:t> </a:t>
            </a:r>
            <a:r>
              <a:rPr lang="en-US" dirty="0" err="1"/>
              <a:t>tới</a:t>
            </a:r>
            <a:r>
              <a:rPr lang="en-US" dirty="0"/>
              <a:t> </a:t>
            </a:r>
            <a:r>
              <a:rPr lang="en-US" dirty="0" err="1"/>
              <a:t>nó</a:t>
            </a:r>
            <a:r>
              <a:rPr lang="en-US" dirty="0"/>
              <a:t>. </a:t>
            </a:r>
            <a:r>
              <a:rPr lang="en-US" dirty="0" err="1"/>
              <a:t>Và</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bởi</a:t>
            </a:r>
            <a:r>
              <a:rPr lang="en-US" dirty="0"/>
              <a:t> EI.</a:t>
            </a:r>
          </a:p>
        </p:txBody>
      </p:sp>
    </p:spTree>
    <p:extLst>
      <p:ext uri="{BB962C8B-B14F-4D97-AF65-F5344CB8AC3E}">
        <p14:creationId xmlns:p14="http://schemas.microsoft.com/office/powerpoint/2010/main" val="1768253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DF5D-876D-4A59-8BEB-4C0F58949A1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a:t>
            </a:r>
            <a:endParaRPr lang="en-US" dirty="0"/>
          </a:p>
        </p:txBody>
      </p:sp>
      <p:sp>
        <p:nvSpPr>
          <p:cNvPr id="3" name="Content Placeholder 2">
            <a:extLst>
              <a:ext uri="{FF2B5EF4-FFF2-40B4-BE49-F238E27FC236}">
                <a16:creationId xmlns:a16="http://schemas.microsoft.com/office/drawing/2014/main" id="{C54B2923-8347-484E-8716-2D796BC32F9C}"/>
              </a:ext>
            </a:extLst>
          </p:cNvPr>
          <p:cNvSpPr>
            <a:spLocks noGrp="1"/>
          </p:cNvSpPr>
          <p:nvPr>
            <p:ph idx="1"/>
          </p:nvPr>
        </p:nvSpPr>
        <p:spPr>
          <a:xfrm>
            <a:off x="1295401" y="2556932"/>
            <a:ext cx="9601196" cy="3318936"/>
          </a:xfrm>
        </p:spPr>
        <p:txBody>
          <a:bodyPr/>
          <a:lstStyle/>
          <a:p>
            <a:r>
              <a:rPr lang="en-US" dirty="0" err="1"/>
              <a:t>Xác</a:t>
            </a:r>
            <a:r>
              <a:rPr lang="en-US" dirty="0"/>
              <a:t> </a:t>
            </a:r>
            <a:r>
              <a:rPr lang="en-US" dirty="0" err="1"/>
              <a:t>định</a:t>
            </a:r>
            <a:r>
              <a:rPr lang="en-US" dirty="0"/>
              <a:t> RETs (</a:t>
            </a:r>
            <a:r>
              <a:rPr lang="en-US" dirty="0" err="1"/>
              <a:t>Các</a:t>
            </a:r>
            <a:r>
              <a:rPr lang="en-US" dirty="0"/>
              <a:t> subset of ILFs </a:t>
            </a:r>
            <a:r>
              <a:rPr lang="en-US" dirty="0" err="1"/>
              <a:t>hình</a:t>
            </a:r>
            <a:r>
              <a:rPr lang="en-US" dirty="0"/>
              <a:t> </a:t>
            </a:r>
            <a:r>
              <a:rPr lang="en-US" dirty="0" err="1"/>
              <a:t>thành</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r>
              <a:rPr lang="en-US" dirty="0"/>
              <a:t> )</a:t>
            </a:r>
          </a:p>
          <a:p>
            <a:r>
              <a:rPr lang="en-US" dirty="0" err="1"/>
              <a:t>Xác</a:t>
            </a:r>
            <a:r>
              <a:rPr lang="en-US" dirty="0"/>
              <a:t> </a:t>
            </a:r>
            <a:r>
              <a:rPr lang="en-US" dirty="0" err="1"/>
              <a:t>định</a:t>
            </a:r>
            <a:r>
              <a:rPr lang="en-US" dirty="0"/>
              <a:t> DETs: </a:t>
            </a:r>
            <a:r>
              <a:rPr lang="en-US" dirty="0" err="1"/>
              <a:t>Các</a:t>
            </a:r>
            <a:r>
              <a:rPr lang="en-US" dirty="0"/>
              <a:t> </a:t>
            </a:r>
            <a:r>
              <a:rPr lang="en-US" dirty="0" err="1"/>
              <a:t>cột</a:t>
            </a:r>
            <a:r>
              <a:rPr lang="en-US" dirty="0"/>
              <a:t> </a:t>
            </a:r>
            <a:r>
              <a:rPr lang="en-US" dirty="0" err="1"/>
              <a:t>dữ</a:t>
            </a:r>
            <a:r>
              <a:rPr lang="en-US" dirty="0"/>
              <a:t> </a:t>
            </a:r>
            <a:r>
              <a:rPr lang="en-US" dirty="0" err="1"/>
              <a:t>liệu</a:t>
            </a:r>
            <a:r>
              <a:rPr lang="en-US" dirty="0"/>
              <a:t>.</a:t>
            </a:r>
          </a:p>
          <a:p>
            <a:endParaRPr lang="en-US" dirty="0"/>
          </a:p>
        </p:txBody>
      </p:sp>
      <p:pic>
        <p:nvPicPr>
          <p:cNvPr id="6" name="Picture 5">
            <a:extLst>
              <a:ext uri="{FF2B5EF4-FFF2-40B4-BE49-F238E27FC236}">
                <a16:creationId xmlns:a16="http://schemas.microsoft.com/office/drawing/2014/main" id="{2F905C30-B5FB-437D-9DCD-CAE2F0BE13BC}"/>
              </a:ext>
            </a:extLst>
          </p:cNvPr>
          <p:cNvPicPr>
            <a:picLocks noChangeAspect="1"/>
          </p:cNvPicPr>
          <p:nvPr/>
        </p:nvPicPr>
        <p:blipFill>
          <a:blip r:embed="rId2"/>
          <a:stretch>
            <a:fillRect/>
          </a:stretch>
        </p:blipFill>
        <p:spPr>
          <a:xfrm>
            <a:off x="866774" y="3666068"/>
            <a:ext cx="10458450" cy="2209800"/>
          </a:xfrm>
          <a:prstGeom prst="rect">
            <a:avLst/>
          </a:prstGeom>
        </p:spPr>
      </p:pic>
    </p:spTree>
    <p:extLst>
      <p:ext uri="{BB962C8B-B14F-4D97-AF65-F5344CB8AC3E}">
        <p14:creationId xmlns:p14="http://schemas.microsoft.com/office/powerpoint/2010/main" val="3312142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7E53-5CBE-417E-9525-4F89674178E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a:t>
            </a:r>
            <a:endParaRPr lang="en-US" dirty="0"/>
          </a:p>
        </p:txBody>
      </p:sp>
      <p:sp>
        <p:nvSpPr>
          <p:cNvPr id="3" name="Content Placeholder 2">
            <a:extLst>
              <a:ext uri="{FF2B5EF4-FFF2-40B4-BE49-F238E27FC236}">
                <a16:creationId xmlns:a16="http://schemas.microsoft.com/office/drawing/2014/main" id="{C1595F1D-22E8-44F1-B4C5-A89BE9102534}"/>
              </a:ext>
            </a:extLst>
          </p:cNvPr>
          <p:cNvSpPr>
            <a:spLocks noGrp="1"/>
          </p:cNvSpPr>
          <p:nvPr>
            <p:ph idx="1"/>
          </p:nvPr>
        </p:nvSpPr>
        <p:spPr/>
        <p:txBody>
          <a:bodyPr/>
          <a:lstStyle/>
          <a:p>
            <a:r>
              <a:rPr lang="en-US" dirty="0"/>
              <a:t>T</a:t>
            </a:r>
            <a:r>
              <a:rPr lang="vi-VN" dirty="0"/>
              <a:t>ư</a:t>
            </a:r>
            <a:r>
              <a:rPr lang="en-US" dirty="0" err="1"/>
              <a:t>ơng</a:t>
            </a:r>
            <a:r>
              <a:rPr lang="en-US" dirty="0"/>
              <a:t> </a:t>
            </a:r>
            <a:r>
              <a:rPr lang="en-US" dirty="0" err="1"/>
              <a:t>tự</a:t>
            </a:r>
            <a:r>
              <a:rPr lang="en-US" dirty="0"/>
              <a:t> </a:t>
            </a:r>
            <a:r>
              <a:rPr lang="en-US" dirty="0" err="1"/>
              <a:t>như</a:t>
            </a:r>
            <a:r>
              <a:rPr lang="en-US" dirty="0"/>
              <a:t> ILF, </a:t>
            </a:r>
            <a:r>
              <a:rPr lang="en-US" dirty="0" err="1"/>
              <a:t>tuy</a:t>
            </a:r>
            <a:r>
              <a:rPr lang="en-US" dirty="0"/>
              <a:t> </a:t>
            </a:r>
            <a:r>
              <a:rPr lang="en-US" dirty="0" err="1"/>
              <a:t>nhiên</a:t>
            </a:r>
            <a:r>
              <a:rPr lang="en-US" dirty="0"/>
              <a:t> EIF </a:t>
            </a:r>
            <a:r>
              <a:rPr lang="en-US" dirty="0" err="1"/>
              <a:t>là</a:t>
            </a:r>
            <a:r>
              <a:rPr lang="en-US" dirty="0"/>
              <a:t> </a:t>
            </a:r>
            <a:r>
              <a:rPr lang="en-US" dirty="0" err="1"/>
              <a:t>dữ</a:t>
            </a:r>
            <a:r>
              <a:rPr lang="en-US" dirty="0"/>
              <a:t> </a:t>
            </a:r>
            <a:r>
              <a:rPr lang="en-US" dirty="0" err="1"/>
              <a:t>liệu</a:t>
            </a:r>
            <a:r>
              <a:rPr lang="en-US" dirty="0"/>
              <a:t> </a:t>
            </a:r>
            <a:r>
              <a:rPr lang="en-US" dirty="0" err="1"/>
              <a:t>bên</a:t>
            </a:r>
            <a:r>
              <a:rPr lang="en-US" dirty="0"/>
              <a:t> </a:t>
            </a:r>
            <a:r>
              <a:rPr lang="en-US" dirty="0" err="1"/>
              <a:t>ngoài</a:t>
            </a:r>
            <a:r>
              <a:rPr lang="en-US" dirty="0"/>
              <a:t> boundary.</a:t>
            </a:r>
          </a:p>
          <a:p>
            <a:r>
              <a:rPr lang="en-US" dirty="0"/>
              <a:t>M</a:t>
            </a:r>
            <a:r>
              <a:rPr lang="vi-VN" dirty="0"/>
              <a:t>ột EIF này có thể là một ILF của một ứng dụng khác. </a:t>
            </a:r>
            <a:endParaRPr lang="en-US" dirty="0"/>
          </a:p>
          <a:p>
            <a:r>
              <a:rPr lang="vi-VN" dirty="0"/>
              <a:t>Thông thường EIF được cung cấp thông qua các services. Chẳng hạn như các services chứng khoán, bảng ngoại tệ, thời tiết…</a:t>
            </a:r>
            <a:endParaRPr lang="en-US" dirty="0"/>
          </a:p>
        </p:txBody>
      </p:sp>
    </p:spTree>
    <p:extLst>
      <p:ext uri="{BB962C8B-B14F-4D97-AF65-F5344CB8AC3E}">
        <p14:creationId xmlns:p14="http://schemas.microsoft.com/office/powerpoint/2010/main" val="269149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752-6910-496C-B40D-9DF04F7951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a:t>
            </a:r>
            <a:endParaRPr lang="en-US" dirty="0"/>
          </a:p>
        </p:txBody>
      </p:sp>
      <p:sp>
        <p:nvSpPr>
          <p:cNvPr id="3" name="Content Placeholder 2">
            <a:extLst>
              <a:ext uri="{FF2B5EF4-FFF2-40B4-BE49-F238E27FC236}">
                <a16:creationId xmlns:a16="http://schemas.microsoft.com/office/drawing/2014/main" id="{67D25CA6-7AF2-4769-A9D0-3A88D1FF671A}"/>
              </a:ext>
            </a:extLst>
          </p:cNvPr>
          <p:cNvSpPr>
            <a:spLocks noGrp="1"/>
          </p:cNvSpPr>
          <p:nvPr>
            <p:ph idx="1"/>
          </p:nvPr>
        </p:nvSpPr>
        <p:spPr/>
        <p:txBody>
          <a:bodyPr/>
          <a:lstStyle/>
          <a:p>
            <a:r>
              <a:rPr lang="en-US" dirty="0"/>
              <a:t>Thang </a:t>
            </a:r>
            <a:r>
              <a:rPr lang="en-US" dirty="0" err="1"/>
              <a:t>điểm</a:t>
            </a:r>
            <a:r>
              <a:rPr lang="en-US" dirty="0"/>
              <a:t> </a:t>
            </a:r>
            <a:r>
              <a:rPr lang="en-US" dirty="0" err="1"/>
              <a:t>cho</a:t>
            </a:r>
            <a:r>
              <a:rPr lang="en-US" dirty="0"/>
              <a:t> EIF </a:t>
            </a:r>
            <a:r>
              <a:rPr lang="en-US" dirty="0" err="1"/>
              <a:t>là</a:t>
            </a:r>
            <a:r>
              <a:rPr lang="en-US" dirty="0"/>
              <a:t> 5,7 or 10 (</a:t>
            </a:r>
            <a:r>
              <a:rPr lang="en-US" dirty="0" err="1"/>
              <a:t>Không</a:t>
            </a:r>
            <a:r>
              <a:rPr lang="en-US" dirty="0"/>
              <a:t> </a:t>
            </a:r>
            <a:r>
              <a:rPr lang="en-US" dirty="0" err="1"/>
              <a:t>giống</a:t>
            </a:r>
            <a:r>
              <a:rPr lang="en-US" dirty="0"/>
              <a:t> ILF 7, 10 or 15)</a:t>
            </a:r>
          </a:p>
          <a:p>
            <a:endParaRPr lang="en-US" dirty="0"/>
          </a:p>
        </p:txBody>
      </p:sp>
      <p:pic>
        <p:nvPicPr>
          <p:cNvPr id="5" name="Picture 4">
            <a:extLst>
              <a:ext uri="{FF2B5EF4-FFF2-40B4-BE49-F238E27FC236}">
                <a16:creationId xmlns:a16="http://schemas.microsoft.com/office/drawing/2014/main" id="{2A741591-B724-40A4-83F1-FEF45861B3A5}"/>
              </a:ext>
            </a:extLst>
          </p:cNvPr>
          <p:cNvPicPr>
            <a:picLocks noChangeAspect="1"/>
          </p:cNvPicPr>
          <p:nvPr/>
        </p:nvPicPr>
        <p:blipFill>
          <a:blip r:embed="rId2"/>
          <a:stretch>
            <a:fillRect/>
          </a:stretch>
        </p:blipFill>
        <p:spPr>
          <a:xfrm>
            <a:off x="715946" y="3642696"/>
            <a:ext cx="10458450" cy="2190750"/>
          </a:xfrm>
          <a:prstGeom prst="rect">
            <a:avLst/>
          </a:prstGeom>
        </p:spPr>
      </p:pic>
    </p:spTree>
    <p:extLst>
      <p:ext uri="{BB962C8B-B14F-4D97-AF65-F5344CB8AC3E}">
        <p14:creationId xmlns:p14="http://schemas.microsoft.com/office/powerpoint/2010/main" val="2823073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2893-87A2-4D47-894C-191240B581B1}"/>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endParaRPr lang="en-US" dirty="0"/>
          </a:p>
        </p:txBody>
      </p:sp>
      <p:pic>
        <p:nvPicPr>
          <p:cNvPr id="4" name="Content Placeholder 3">
            <a:extLst>
              <a:ext uri="{FF2B5EF4-FFF2-40B4-BE49-F238E27FC236}">
                <a16:creationId xmlns:a16="http://schemas.microsoft.com/office/drawing/2014/main" id="{97F6C177-B5EA-4731-AEAD-1928F02DE96F}"/>
              </a:ext>
            </a:extLst>
          </p:cNvPr>
          <p:cNvPicPr>
            <a:picLocks noGrp="1" noChangeAspect="1"/>
          </p:cNvPicPr>
          <p:nvPr>
            <p:ph idx="1"/>
          </p:nvPr>
        </p:nvPicPr>
        <p:blipFill>
          <a:blip r:embed="rId2"/>
          <a:stretch>
            <a:fillRect/>
          </a:stretch>
        </p:blipFill>
        <p:spPr>
          <a:xfrm>
            <a:off x="1338624" y="2557463"/>
            <a:ext cx="9514752" cy="3187729"/>
          </a:xfrm>
          <a:prstGeom prst="rect">
            <a:avLst/>
          </a:prstGeom>
        </p:spPr>
      </p:pic>
      <p:sp>
        <p:nvSpPr>
          <p:cNvPr id="3" name="TextBox 2">
            <a:extLst>
              <a:ext uri="{FF2B5EF4-FFF2-40B4-BE49-F238E27FC236}">
                <a16:creationId xmlns:a16="http://schemas.microsoft.com/office/drawing/2014/main" id="{A0EF92DC-772C-480B-B93B-B048FFBFA445}"/>
              </a:ext>
            </a:extLst>
          </p:cNvPr>
          <p:cNvSpPr txBox="1"/>
          <p:nvPr/>
        </p:nvSpPr>
        <p:spPr>
          <a:xfrm>
            <a:off x="6096000" y="5746471"/>
            <a:ext cx="897147" cy="369332"/>
          </a:xfrm>
          <a:prstGeom prst="rect">
            <a:avLst/>
          </a:prstGeom>
          <a:noFill/>
        </p:spPr>
        <p:txBody>
          <a:bodyPr wrap="square" rtlCol="0">
            <a:spAutoFit/>
          </a:bodyPr>
          <a:lstStyle/>
          <a:p>
            <a:r>
              <a:rPr lang="en-US" dirty="0" err="1"/>
              <a:t>Bảng</a:t>
            </a:r>
            <a:r>
              <a:rPr lang="en-US" dirty="0"/>
              <a:t> 1</a:t>
            </a:r>
          </a:p>
        </p:txBody>
      </p:sp>
    </p:spTree>
    <p:extLst>
      <p:ext uri="{BB962C8B-B14F-4D97-AF65-F5344CB8AC3E}">
        <p14:creationId xmlns:p14="http://schemas.microsoft.com/office/powerpoint/2010/main" val="23952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B7E2-0048-4BCE-AE12-018720379DA7}"/>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DF72DF-C5E2-4A24-8795-A5BDD2243A6F}"/>
                  </a:ext>
                </a:extLst>
              </p:cNvPr>
              <p:cNvSpPr>
                <a:spLocks noGrp="1"/>
              </p:cNvSpPr>
              <p:nvPr>
                <p:ph idx="1"/>
              </p:nvPr>
            </p:nvSpPr>
            <p:spPr/>
            <p:txBody>
              <a:bodyPr>
                <a:normAutofit lnSpcReduction="10000"/>
              </a:bodyPr>
              <a:lstStyle/>
              <a:p>
                <a:r>
                  <a:rPr lang="en-US" dirty="0"/>
                  <a:t>Công </a:t>
                </a:r>
                <a:r>
                  <a:rPr lang="en-US" dirty="0" err="1"/>
                  <a:t>thức</a:t>
                </a:r>
                <a:r>
                  <a:rPr lang="en-US" dirty="0"/>
                  <a:t> </a:t>
                </a:r>
                <a:r>
                  <a:rPr lang="en-US" dirty="0" err="1"/>
                  <a:t>tính</a:t>
                </a:r>
                <a:r>
                  <a:rPr lang="en-US" dirty="0"/>
                  <a:t>:</a:t>
                </a:r>
              </a:p>
              <a:p>
                <a:pPr marL="0" indent="0">
                  <a:buNone/>
                </a:pPr>
                <a:r>
                  <a:rPr lang="en-US" dirty="0"/>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m:t>
                        </m:r>
                        <m:r>
                          <m:rPr>
                            <m:brk m:alnAt="23"/>
                          </m:rPr>
                          <a:rPr lang="en-US" sz="2800" b="0" i="1" smtClean="0">
                            <a:latin typeface="Cambria Math" panose="02040503050406030204" pitchFamily="18" charset="0"/>
                          </a:rPr>
                          <m:t>1</m:t>
                        </m:r>
                      </m:sub>
                      <m:sup>
                        <m:r>
                          <a:rPr lang="en-US" sz="2800" b="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1</m:t>
                            </m:r>
                          </m:sub>
                          <m:sup>
                            <m:r>
                              <a:rPr lang="en-US" sz="2800" b="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b="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p>
              <a:p>
                <a:pPr>
                  <a:buFontTx/>
                  <a:buChar char="-"/>
                </a:pPr>
                <a:r>
                  <a:rPr lang="en-US" sz="2800" dirty="0" err="1"/>
                  <a:t>Với</a:t>
                </a:r>
                <a:r>
                  <a:rPr lang="en-US" sz="2800" dirty="0"/>
                  <a:t> </a:t>
                </a:r>
                <a:r>
                  <a:rPr lang="en-US" sz="2800" dirty="0" err="1"/>
                  <a:t>i</a:t>
                </a:r>
                <a:r>
                  <a:rPr lang="en-US" sz="2800" dirty="0"/>
                  <a:t> </a:t>
                </a:r>
                <a:r>
                  <a:rPr lang="en-US" sz="2800" dirty="0" err="1"/>
                  <a:t>là</a:t>
                </a:r>
                <a:r>
                  <a:rPr lang="en-US" sz="2800" dirty="0"/>
                  <a:t> </a:t>
                </a:r>
                <a:r>
                  <a:rPr lang="en-US" sz="2800" dirty="0" err="1"/>
                  <a:t>chỉ</a:t>
                </a:r>
                <a:r>
                  <a:rPr lang="en-US" sz="2800" dirty="0"/>
                  <a:t> </a:t>
                </a:r>
                <a:r>
                  <a:rPr lang="en-US" sz="2800" dirty="0" err="1"/>
                  <a:t>số</a:t>
                </a:r>
                <a:r>
                  <a:rPr lang="en-US" sz="2800" dirty="0"/>
                  <a:t> </a:t>
                </a:r>
                <a:r>
                  <a:rPr lang="en-US" sz="2800" dirty="0" err="1"/>
                  <a:t>hàng</a:t>
                </a:r>
                <a:r>
                  <a:rPr lang="en-US" sz="2800" dirty="0"/>
                  <a:t>, j </a:t>
                </a:r>
                <a:r>
                  <a:rPr lang="en-US" sz="2800" dirty="0" err="1"/>
                  <a:t>là</a:t>
                </a:r>
                <a:r>
                  <a:rPr lang="en-US" sz="2800" dirty="0"/>
                  <a:t> </a:t>
                </a:r>
                <a:r>
                  <a:rPr lang="en-US" sz="2800" dirty="0" err="1"/>
                  <a:t>chỉ</a:t>
                </a:r>
                <a:r>
                  <a:rPr lang="en-US" sz="2800" dirty="0"/>
                  <a:t> </a:t>
                </a:r>
                <a:r>
                  <a:rPr lang="en-US" sz="2800" dirty="0" err="1"/>
                  <a:t>số</a:t>
                </a:r>
                <a:r>
                  <a:rPr lang="en-US" sz="2800" dirty="0"/>
                  <a:t> </a:t>
                </a:r>
                <a:r>
                  <a:rPr lang="en-US" sz="2800" dirty="0" err="1"/>
                  <a:t>cột</a:t>
                </a:r>
                <a:r>
                  <a:rPr lang="en-US" sz="2800" dirty="0"/>
                  <a:t> </a:t>
                </a:r>
                <a:r>
                  <a:rPr lang="en-US" sz="2800" dirty="0" err="1"/>
                  <a:t>của</a:t>
                </a:r>
                <a:r>
                  <a:rPr lang="en-US" sz="2800" dirty="0"/>
                  <a:t> </a:t>
                </a:r>
                <a:r>
                  <a:rPr lang="en-US" sz="2800" dirty="0" err="1"/>
                  <a:t>bảng</a:t>
                </a:r>
                <a:r>
                  <a:rPr lang="en-US" sz="2800" dirty="0"/>
                  <a:t> 1.</a:t>
                </a:r>
              </a:p>
              <a:p>
                <a:pPr>
                  <a:buFontTx/>
                  <a:buChar char="-"/>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𝑖𝑗</m:t>
                        </m:r>
                      </m:sub>
                    </m:sSub>
                  </m:oMath>
                </a14:m>
                <a:r>
                  <a:rPr lang="en-US" sz="2800" dirty="0"/>
                  <a:t> </a:t>
                </a:r>
                <a:r>
                  <a:rPr lang="en-US" sz="2800" dirty="0" err="1"/>
                  <a:t>là</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a:t>
                </a:r>
                <a:r>
                  <a:rPr lang="en-US" sz="2800" dirty="0" err="1"/>
                  <a:t>hàng</a:t>
                </a:r>
                <a:r>
                  <a:rPr lang="en-US" sz="2800" dirty="0"/>
                  <a:t> </a:t>
                </a:r>
                <a:r>
                  <a:rPr lang="en-US" sz="2800" dirty="0" err="1"/>
                  <a:t>i</a:t>
                </a:r>
                <a:r>
                  <a:rPr lang="en-US" sz="2800" dirty="0"/>
                  <a:t> </a:t>
                </a:r>
                <a:r>
                  <a:rPr lang="en-US" sz="2800" dirty="0" err="1"/>
                  <a:t>cột</a:t>
                </a:r>
                <a:r>
                  <a:rPr lang="en-US" sz="2800" dirty="0"/>
                  <a:t> j </a:t>
                </a:r>
                <a:r>
                  <a:rPr lang="en-US" sz="2800" dirty="0" err="1"/>
                  <a:t>trong</a:t>
                </a:r>
                <a:r>
                  <a:rPr lang="en-US" sz="2800" dirty="0"/>
                  <a:t> </a:t>
                </a:r>
                <a:r>
                  <a:rPr lang="en-US" sz="2800" dirty="0" err="1"/>
                  <a:t>bảng</a:t>
                </a:r>
                <a:r>
                  <a:rPr lang="en-US" sz="2800" dirty="0"/>
                  <a:t> 1.</a:t>
                </a:r>
              </a:p>
              <a:p>
                <a:pPr>
                  <a:buFontTx/>
                  <a:buChar char="-"/>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r>
                          <a:rPr lang="en-US" sz="2800" i="1">
                            <a:latin typeface="Cambria Math" panose="02040503050406030204" pitchFamily="18" charset="0"/>
                          </a:rPr>
                          <m:t>𝑖𝑗</m:t>
                        </m:r>
                      </m:sub>
                    </m:sSub>
                  </m:oMath>
                </a14:m>
                <a:r>
                  <a:rPr lang="en-US" sz="2800" dirty="0"/>
                  <a:t> </a:t>
                </a:r>
                <a:r>
                  <a:rPr lang="en-US" sz="2800" dirty="0" err="1"/>
                  <a:t>là</a:t>
                </a:r>
                <a:r>
                  <a:rPr lang="en-US" sz="2800" dirty="0"/>
                  <a:t> </a:t>
                </a:r>
                <a:r>
                  <a:rPr lang="en-US" sz="2800" dirty="0" err="1"/>
                  <a:t>kết</a:t>
                </a:r>
                <a:r>
                  <a:rPr lang="en-US" sz="2800" dirty="0"/>
                  <a:t> </a:t>
                </a:r>
                <a:r>
                  <a:rPr lang="en-US" sz="2800" dirty="0" err="1"/>
                  <a:t>quả</a:t>
                </a:r>
                <a:r>
                  <a:rPr lang="en-US" sz="2800" dirty="0"/>
                  <a:t> </a:t>
                </a:r>
                <a:r>
                  <a:rPr lang="en-US" sz="2800" dirty="0" err="1"/>
                  <a:t>đếm</a:t>
                </a:r>
                <a:r>
                  <a:rPr lang="en-US" sz="2800" dirty="0"/>
                  <a:t> </a:t>
                </a:r>
                <a:r>
                  <a:rPr lang="en-US" sz="2800" dirty="0" err="1"/>
                  <a:t>của</a:t>
                </a:r>
                <a:r>
                  <a:rPr lang="en-US" sz="2800" dirty="0"/>
                  <a:t> </a:t>
                </a:r>
                <a:r>
                  <a:rPr lang="en-US" sz="2800" dirty="0" err="1"/>
                  <a:t>loại</a:t>
                </a:r>
                <a:r>
                  <a:rPr lang="en-US" sz="2800" dirty="0"/>
                  <a:t> </a:t>
                </a:r>
                <a:r>
                  <a:rPr lang="en-US" sz="2800" dirty="0" err="1"/>
                  <a:t>chức</a:t>
                </a:r>
                <a:r>
                  <a:rPr lang="en-US" sz="2800" dirty="0"/>
                  <a:t> </a:t>
                </a:r>
                <a:r>
                  <a:rPr lang="en-US" sz="2800" dirty="0" err="1"/>
                  <a:t>năng</a:t>
                </a:r>
                <a:r>
                  <a:rPr lang="en-US" sz="2800" dirty="0"/>
                  <a:t> </a:t>
                </a:r>
                <a:r>
                  <a:rPr lang="en-US" sz="2800" dirty="0" err="1"/>
                  <a:t>với</a:t>
                </a:r>
                <a:r>
                  <a:rPr lang="en-US" sz="2800" dirty="0"/>
                  <a:t> </a:t>
                </a:r>
                <a:r>
                  <a:rPr lang="en-US" sz="2800" dirty="0" err="1"/>
                  <a:t>độ</a:t>
                </a:r>
                <a:r>
                  <a:rPr lang="en-US" sz="2800" dirty="0"/>
                  <a:t> </a:t>
                </a:r>
                <a:r>
                  <a:rPr lang="en-US" sz="2800" dirty="0" err="1"/>
                  <a:t>phức</a:t>
                </a:r>
                <a:r>
                  <a:rPr lang="en-US" sz="2800" dirty="0"/>
                  <a:t> </a:t>
                </a:r>
                <a:r>
                  <a:rPr lang="en-US" sz="2800" dirty="0" err="1"/>
                  <a:t>tạp</a:t>
                </a:r>
                <a:r>
                  <a:rPr lang="en-US" sz="2800" dirty="0"/>
                  <a:t> </a:t>
                </a:r>
                <a:r>
                  <a:rPr lang="en-US" sz="2800" dirty="0" err="1"/>
                  <a:t>trong</a:t>
                </a:r>
                <a:r>
                  <a:rPr lang="en-US" sz="2800" dirty="0"/>
                  <a:t> </a:t>
                </a:r>
                <a:r>
                  <a:rPr lang="en-US" sz="2800" dirty="0" err="1"/>
                  <a:t>cột</a:t>
                </a:r>
                <a:r>
                  <a:rPr lang="en-US" sz="2800" dirty="0"/>
                  <a:t> j.</a:t>
                </a:r>
              </a:p>
            </p:txBody>
          </p:sp>
        </mc:Choice>
        <mc:Fallback xmlns="">
          <p:sp>
            <p:nvSpPr>
              <p:cNvPr id="3" name="Content Placeholder 2">
                <a:extLst>
                  <a:ext uri="{FF2B5EF4-FFF2-40B4-BE49-F238E27FC236}">
                    <a16:creationId xmlns:a16="http://schemas.microsoft.com/office/drawing/2014/main" id="{F4DF72DF-C5E2-4A24-8795-A5BDD2243A6F}"/>
                  </a:ext>
                </a:extLst>
              </p:cNvPr>
              <p:cNvSpPr>
                <a:spLocks noGrp="1" noRot="1" noChangeAspect="1" noMove="1" noResize="1" noEditPoints="1" noAdjustHandles="1" noChangeArrowheads="1" noChangeShapeType="1" noTextEdit="1"/>
              </p:cNvSpPr>
              <p:nvPr>
                <p:ph idx="1"/>
              </p:nvPr>
            </p:nvSpPr>
            <p:spPr>
              <a:blipFill>
                <a:blip r:embed="rId2"/>
                <a:stretch>
                  <a:fillRect l="-1525" t="-3853" r="-1588"/>
                </a:stretch>
              </a:blipFill>
            </p:spPr>
            <p:txBody>
              <a:bodyPr/>
              <a:lstStyle/>
              <a:p>
                <a:r>
                  <a:rPr lang="en-US">
                    <a:noFill/>
                  </a:rPr>
                  <a:t> </a:t>
                </a:r>
              </a:p>
            </p:txBody>
          </p:sp>
        </mc:Fallback>
      </mc:AlternateContent>
    </p:spTree>
    <p:extLst>
      <p:ext uri="{BB962C8B-B14F-4D97-AF65-F5344CB8AC3E}">
        <p14:creationId xmlns:p14="http://schemas.microsoft.com/office/powerpoint/2010/main" val="3314949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C316-849B-4BCE-8823-49882F56DC4B}"/>
              </a:ext>
            </a:extLst>
          </p:cNvPr>
          <p:cNvSpPr>
            <a:spLocks noGrp="1"/>
          </p:cNvSpPr>
          <p:nvPr>
            <p:ph type="title"/>
          </p:nvPr>
        </p:nvSpPr>
        <p:spPr/>
        <p:txBody>
          <a:bodyPr>
            <a:normAutofit fontScale="90000"/>
          </a:bodyPr>
          <a:lstStyle/>
          <a:p>
            <a:r>
              <a:rPr lang="en-US" dirty="0"/>
              <a:t>IV.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C9814-98FC-4ED4-BCA3-67A090D6A838}"/>
                  </a:ext>
                </a:extLst>
              </p:cNvPr>
              <p:cNvSpPr>
                <a:spLocks noGrp="1"/>
              </p:cNvSpPr>
              <p:nvPr>
                <p:ph idx="1"/>
              </p:nvPr>
            </p:nvSpPr>
            <p:spPr/>
            <p:txBody>
              <a:bodyPr/>
              <a:lstStyle/>
              <a:p>
                <a:r>
                  <a:rPr lang="en-US" dirty="0"/>
                  <a:t>Công </a:t>
                </a:r>
                <a:r>
                  <a:rPr lang="en-US" dirty="0" err="1"/>
                  <a:t>thức</a:t>
                </a:r>
                <a:r>
                  <a:rPr lang="en-US" dirty="0"/>
                  <a:t> </a:t>
                </a:r>
                <a:r>
                  <a:rPr lang="en-US" dirty="0" err="1"/>
                  <a:t>tính</a:t>
                </a:r>
                <a:r>
                  <a:rPr lang="en-US" dirty="0"/>
                  <a:t>:</a:t>
                </a:r>
              </a:p>
              <a:p>
                <a:pPr lvl="1"/>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0.65+0.01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t> (I </a:t>
                </a:r>
                <a:r>
                  <a:rPr lang="en-US" dirty="0" err="1"/>
                  <a:t>từ</a:t>
                </a:r>
                <a:r>
                  <a:rPr lang="en-US" dirty="0"/>
                  <a:t> 1 </a:t>
                </a:r>
                <a:r>
                  <a:rPr lang="en-US" dirty="0" err="1"/>
                  <a:t>đến</a:t>
                </a:r>
                <a:r>
                  <a:rPr lang="en-US" dirty="0"/>
                  <a:t> 14), </a:t>
                </a:r>
                <a:r>
                  <a:rPr lang="en-US" dirty="0" err="1"/>
                  <a:t>giá</a:t>
                </a:r>
                <a:r>
                  <a:rPr lang="en-US" dirty="0"/>
                  <a:t> </a:t>
                </a:r>
                <a:r>
                  <a:rPr lang="en-US" dirty="0" err="1"/>
                  <a:t>trị</a:t>
                </a:r>
                <a:r>
                  <a:rPr lang="en-US" dirty="0"/>
                  <a:t> </a:t>
                </a:r>
                <a:r>
                  <a:rPr lang="en-US" dirty="0" err="1"/>
                  <a:t>được</a:t>
                </a:r>
                <a:r>
                  <a:rPr lang="en-US" dirty="0"/>
                  <a:t> </a:t>
                </a:r>
                <a:r>
                  <a:rPr lang="en-US" dirty="0" err="1"/>
                  <a:t>dựa</a:t>
                </a:r>
                <a:r>
                  <a:rPr lang="en-US" dirty="0"/>
                  <a:t> </a:t>
                </a:r>
                <a:r>
                  <a:rPr lang="en-US" dirty="0" err="1"/>
                  <a:t>vào</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14 </a:t>
                </a:r>
                <a:r>
                  <a:rPr lang="en-US" dirty="0" err="1"/>
                  <a:t>câu</a:t>
                </a:r>
                <a:r>
                  <a:rPr lang="en-US" dirty="0"/>
                  <a:t> </a:t>
                </a:r>
                <a:r>
                  <a:rPr lang="en-US" dirty="0" err="1"/>
                  <a:t>hỏi</a:t>
                </a:r>
                <a:r>
                  <a:rPr lang="en-US" dirty="0"/>
                  <a:t> (</a:t>
                </a:r>
                <a:r>
                  <a:rPr lang="en-US" dirty="0" err="1"/>
                  <a:t>có</a:t>
                </a:r>
                <a:r>
                  <a:rPr lang="en-US" dirty="0"/>
                  <a:t> 5 </a:t>
                </a:r>
                <a:r>
                  <a:rPr lang="en-US" dirty="0" err="1"/>
                  <a:t>mức</a:t>
                </a:r>
                <a:r>
                  <a:rPr lang="en-US" dirty="0"/>
                  <a:t> </a:t>
                </a:r>
                <a:r>
                  <a:rPr lang="en-US" dirty="0" err="1"/>
                  <a:t>cho</a:t>
                </a:r>
                <a:r>
                  <a:rPr lang="en-US" dirty="0"/>
                  <a:t> </a:t>
                </a:r>
                <a:r>
                  <a:rPr lang="en-US" dirty="0" err="1"/>
                  <a:t>mỗi</a:t>
                </a:r>
                <a:r>
                  <a:rPr lang="en-US" dirty="0"/>
                  <a:t> </a:t>
                </a:r>
                <a:r>
                  <a:rPr lang="en-US" dirty="0" err="1"/>
                  <a:t>câu</a:t>
                </a:r>
                <a:r>
                  <a:rPr lang="en-US" dirty="0"/>
                  <a:t> </a:t>
                </a:r>
                <a:r>
                  <a:rPr lang="en-US" dirty="0" err="1"/>
                  <a:t>hỏi</a:t>
                </a:r>
                <a:r>
                  <a:rPr lang="en-US" dirty="0"/>
                  <a:t>). </a:t>
                </a:r>
              </a:p>
              <a:p>
                <a:pPr lvl="1"/>
                <a:endParaRPr lang="en-US" dirty="0"/>
              </a:p>
            </p:txBody>
          </p:sp>
        </mc:Choice>
        <mc:Fallback xmlns="">
          <p:sp>
            <p:nvSpPr>
              <p:cNvPr id="3" name="Content Placeholder 2">
                <a:extLst>
                  <a:ext uri="{FF2B5EF4-FFF2-40B4-BE49-F238E27FC236}">
                    <a16:creationId xmlns:a16="http://schemas.microsoft.com/office/drawing/2014/main" id="{075C9814-98FC-4ED4-BCA3-67A090D6A838}"/>
                  </a:ext>
                </a:extLst>
              </p:cNvPr>
              <p:cNvSpPr>
                <a:spLocks noGrp="1" noRot="1" noChangeAspect="1" noMove="1" noResize="1" noEditPoints="1" noAdjustHandles="1" noChangeArrowheads="1" noChangeShapeType="1" noTextEdit="1"/>
              </p:cNvSpPr>
              <p:nvPr>
                <p:ph idx="1"/>
              </p:nvPr>
            </p:nvSpPr>
            <p:spPr>
              <a:blipFill>
                <a:blip r:embed="rId2"/>
                <a:stretch>
                  <a:fillRect l="-1144" t="-2752"/>
                </a:stretch>
              </a:blipFill>
            </p:spPr>
            <p:txBody>
              <a:bodyPr/>
              <a:lstStyle/>
              <a:p>
                <a:r>
                  <a:rPr lang="en-US">
                    <a:noFill/>
                  </a:rPr>
                  <a:t> </a:t>
                </a:r>
              </a:p>
            </p:txBody>
          </p:sp>
        </mc:Fallback>
      </mc:AlternateContent>
    </p:spTree>
    <p:extLst>
      <p:ext uri="{BB962C8B-B14F-4D97-AF65-F5344CB8AC3E}">
        <p14:creationId xmlns:p14="http://schemas.microsoft.com/office/powerpoint/2010/main" val="3712424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2B1BC6-FEE7-48BD-B832-0BD7189FB6FB}"/>
              </a:ext>
            </a:extLst>
          </p:cNvPr>
          <p:cNvPicPr>
            <a:picLocks noChangeAspect="1"/>
          </p:cNvPicPr>
          <p:nvPr/>
        </p:nvPicPr>
        <p:blipFill>
          <a:blip r:embed="rId2"/>
          <a:stretch>
            <a:fillRect/>
          </a:stretch>
        </p:blipFill>
        <p:spPr>
          <a:xfrm>
            <a:off x="3381375" y="518474"/>
            <a:ext cx="5429250" cy="5816338"/>
          </a:xfrm>
          <a:prstGeom prst="rect">
            <a:avLst/>
          </a:prstGeom>
        </p:spPr>
      </p:pic>
    </p:spTree>
    <p:extLst>
      <p:ext uri="{BB962C8B-B14F-4D97-AF65-F5344CB8AC3E}">
        <p14:creationId xmlns:p14="http://schemas.microsoft.com/office/powerpoint/2010/main" val="410875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Nói</a:t>
            </a:r>
            <a:r>
              <a:rPr lang="fr-FR" dirty="0"/>
              <a:t> </a:t>
            </a:r>
            <a:r>
              <a:rPr lang="fr-FR" dirty="0" err="1"/>
              <a:t>một</a:t>
            </a:r>
            <a:r>
              <a:rPr lang="fr-FR" dirty="0"/>
              <a:t> </a:t>
            </a:r>
            <a:r>
              <a:rPr lang="fr-FR" dirty="0" err="1"/>
              <a:t>cách</a:t>
            </a:r>
            <a:r>
              <a:rPr lang="fr-FR" dirty="0"/>
              <a:t> </a:t>
            </a:r>
            <a:r>
              <a:rPr lang="fr-FR" dirty="0" err="1"/>
              <a:t>đơn</a:t>
            </a:r>
            <a:r>
              <a:rPr lang="fr-FR" dirty="0"/>
              <a:t> </a:t>
            </a:r>
            <a:r>
              <a:rPr lang="fr-FR" dirty="0" err="1"/>
              <a:t>giản</a:t>
            </a:r>
            <a:r>
              <a:rPr lang="fr-FR" dirty="0"/>
              <a:t>, </a:t>
            </a:r>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0648-63EC-4912-90DA-B16447147E95}"/>
              </a:ext>
            </a:extLst>
          </p:cNvPr>
          <p:cNvSpPr>
            <a:spLocks noGrp="1"/>
          </p:cNvSpPr>
          <p:nvPr>
            <p:ph type="title"/>
          </p:nvPr>
        </p:nvSpPr>
        <p:spPr/>
        <p:txBody>
          <a:bodyPr>
            <a:normAutofit fontScale="9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323D504-594B-44EB-A767-E594E62E608A}"/>
              </a:ext>
            </a:extLst>
          </p:cNvPr>
          <p:cNvSpPr>
            <a:spLocks noGrp="1"/>
          </p:cNvSpPr>
          <p:nvPr>
            <p:ph idx="1"/>
          </p:nvPr>
        </p:nvSpPr>
        <p:spPr/>
        <p:txBody>
          <a:bodyPr/>
          <a:lstStyle/>
          <a:p>
            <a:r>
              <a:rPr lang="en-US" b="1" dirty="0"/>
              <a:t>FP = UAF * VAF</a:t>
            </a:r>
            <a:r>
              <a:rPr lang="en-US" dirty="0"/>
              <a:t> </a:t>
            </a:r>
            <a:br>
              <a:rPr lang="en-US" dirty="0"/>
            </a:br>
            <a:endParaRPr lang="en-US" dirty="0"/>
          </a:p>
        </p:txBody>
      </p:sp>
    </p:spTree>
    <p:extLst>
      <p:ext uri="{BB962C8B-B14F-4D97-AF65-F5344CB8AC3E}">
        <p14:creationId xmlns:p14="http://schemas.microsoft.com/office/powerpoint/2010/main" val="956381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D57A-D4FD-4BF1-A269-CF1DF8DF583F}"/>
              </a:ext>
            </a:extLst>
          </p:cNvPr>
          <p:cNvSpPr>
            <a:spLocks noGrp="1"/>
          </p:cNvSpPr>
          <p:nvPr>
            <p:ph type="title"/>
          </p:nvPr>
        </p:nvSpPr>
        <p:spPr/>
        <p:txBody>
          <a:bodyPr>
            <a:normAutofit fontScale="90000"/>
          </a:bodyPr>
          <a:lstStyle/>
          <a:p>
            <a:r>
              <a:rPr lang="en-US" b="1" dirty="0"/>
              <a:t>1. Data Communications</a:t>
            </a:r>
            <a:r>
              <a:rPr lang="en-US" dirty="0"/>
              <a:t> </a:t>
            </a:r>
            <a:br>
              <a:rPr lang="en-US" dirty="0"/>
            </a:br>
            <a:endParaRPr lang="en-US" dirty="0"/>
          </a:p>
        </p:txBody>
      </p:sp>
      <p:sp>
        <p:nvSpPr>
          <p:cNvPr id="3" name="Content Placeholder 2">
            <a:extLst>
              <a:ext uri="{FF2B5EF4-FFF2-40B4-BE49-F238E27FC236}">
                <a16:creationId xmlns:a16="http://schemas.microsoft.com/office/drawing/2014/main" id="{07F4363E-AD59-4474-BA74-37E201F119AE}"/>
              </a:ext>
            </a:extLst>
          </p:cNvPr>
          <p:cNvSpPr>
            <a:spLocks noGrp="1"/>
          </p:cNvSpPr>
          <p:nvPr>
            <p:ph idx="1"/>
          </p:nvPr>
        </p:nvSpPr>
        <p:spPr/>
        <p:txBody>
          <a:bodyPr/>
          <a:lstStyle/>
          <a:p>
            <a:r>
              <a:rPr lang="en-US" dirty="0"/>
              <a:t>Data and control information </a:t>
            </a:r>
            <a:r>
              <a:rPr lang="en-US" dirty="0" err="1"/>
              <a:t>sử</a:t>
            </a:r>
            <a:r>
              <a:rPr lang="en-US" dirty="0"/>
              <a:t> </a:t>
            </a:r>
            <a:r>
              <a:rPr lang="en-US" dirty="0" err="1"/>
              <a:t>dụng</a:t>
            </a:r>
            <a:r>
              <a:rPr lang="en-US" dirty="0"/>
              <a:t> </a:t>
            </a:r>
            <a:r>
              <a:rPr lang="en-US" dirty="0" err="1"/>
              <a:t>trong</a:t>
            </a:r>
            <a:r>
              <a:rPr lang="en-US" dirty="0"/>
              <a:t> </a:t>
            </a:r>
            <a:r>
              <a:rPr lang="en-US" dirty="0" err="1"/>
              <a:t>ứng</a:t>
            </a:r>
            <a:r>
              <a:rPr lang="en-US" dirty="0"/>
              <a:t> </a:t>
            </a:r>
            <a:r>
              <a:rPr lang="en-US" dirty="0" err="1"/>
              <a:t>dụng</a:t>
            </a:r>
            <a:r>
              <a:rPr lang="en-US" dirty="0"/>
              <a:t> </a:t>
            </a:r>
            <a:r>
              <a:rPr lang="en-US" dirty="0" err="1"/>
              <a:t>giử</a:t>
            </a:r>
            <a:r>
              <a:rPr lang="en-US" dirty="0"/>
              <a:t> </a:t>
            </a:r>
            <a:r>
              <a:rPr lang="en-US" dirty="0" err="1"/>
              <a:t>và</a:t>
            </a:r>
            <a:r>
              <a:rPr lang="en-US" dirty="0"/>
              <a:t> </a:t>
            </a:r>
            <a:r>
              <a:rPr lang="en-US" dirty="0" err="1"/>
              <a:t>nhận</a:t>
            </a:r>
            <a:r>
              <a:rPr lang="en-US" dirty="0"/>
              <a:t> qua </a:t>
            </a:r>
            <a:r>
              <a:rPr lang="en-US" dirty="0" err="1"/>
              <a:t>thiết</a:t>
            </a:r>
            <a:r>
              <a:rPr lang="en-US" dirty="0"/>
              <a:t> </a:t>
            </a:r>
            <a:r>
              <a:rPr lang="en-US" dirty="0" err="1"/>
              <a:t>bị</a:t>
            </a:r>
            <a:r>
              <a:rPr lang="en-US" dirty="0"/>
              <a:t> </a:t>
            </a:r>
            <a:r>
              <a:rPr lang="en-US" dirty="0" err="1"/>
              <a:t>liên</a:t>
            </a:r>
            <a:r>
              <a:rPr lang="en-US" dirty="0"/>
              <a:t> </a:t>
            </a:r>
            <a:r>
              <a:rPr lang="en-US" dirty="0" err="1"/>
              <a:t>lạc</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đầu</a:t>
            </a:r>
            <a:r>
              <a:rPr lang="en-US" dirty="0"/>
              <a:t> </a:t>
            </a:r>
            <a:r>
              <a:rPr lang="en-US" dirty="0" err="1"/>
              <a:t>cuối</a:t>
            </a:r>
            <a:r>
              <a:rPr lang="en-US" dirty="0"/>
              <a:t> 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cục</a:t>
            </a:r>
            <a:r>
              <a:rPr lang="en-US" dirty="0"/>
              <a:t> </a:t>
            </a:r>
            <a:r>
              <a:rPr lang="en-US" dirty="0" err="1"/>
              <a:t>bộ</a:t>
            </a:r>
            <a:r>
              <a:rPr lang="en-US" dirty="0"/>
              <a:t> </a:t>
            </a:r>
            <a:r>
              <a:rPr lang="en-US" dirty="0" err="1"/>
              <a:t>với</a:t>
            </a:r>
            <a:r>
              <a:rPr lang="en-US" dirty="0"/>
              <a:t> </a:t>
            </a:r>
            <a:r>
              <a:rPr lang="en-US" dirty="0" err="1"/>
              <a:t>thiết</a:t>
            </a:r>
            <a:r>
              <a:rPr lang="en-US" dirty="0"/>
              <a:t> </a:t>
            </a:r>
            <a:r>
              <a:rPr lang="en-US" dirty="0" err="1"/>
              <a:t>bị</a:t>
            </a:r>
            <a:r>
              <a:rPr lang="en-US" dirty="0"/>
              <a:t> </a:t>
            </a:r>
            <a:r>
              <a:rPr lang="en-US" dirty="0" err="1"/>
              <a:t>ddieuf</a:t>
            </a:r>
            <a:r>
              <a:rPr lang="en-US" dirty="0"/>
              <a:t> </a:t>
            </a:r>
            <a:r>
              <a:rPr lang="en-US" dirty="0" err="1"/>
              <a:t>khiển</a:t>
            </a:r>
            <a:r>
              <a:rPr lang="en-US" dirty="0"/>
              <a:t> đ</a:t>
            </a:r>
            <a:r>
              <a:rPr lang="vi-VN" dirty="0"/>
              <a:t>ư</a:t>
            </a:r>
            <a:r>
              <a:rPr lang="en-US" dirty="0" err="1"/>
              <a:t>ợc</a:t>
            </a:r>
            <a:r>
              <a:rPr lang="en-US" dirty="0"/>
              <a:t> </a:t>
            </a:r>
            <a:r>
              <a:rPr lang="en-US" dirty="0" err="1"/>
              <a:t>coi</a:t>
            </a:r>
            <a:r>
              <a:rPr lang="en-US" dirty="0"/>
              <a:t> </a:t>
            </a:r>
            <a:r>
              <a:rPr lang="en-US" dirty="0" err="1"/>
              <a:t>là</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liên</a:t>
            </a:r>
            <a:r>
              <a:rPr lang="en-US" dirty="0"/>
              <a:t> </a:t>
            </a:r>
            <a:r>
              <a:rPr lang="en-US" dirty="0" err="1"/>
              <a:t>lạc</a:t>
            </a:r>
            <a:r>
              <a:rPr lang="en-US" dirty="0"/>
              <a:t>. </a:t>
            </a:r>
            <a:r>
              <a:rPr lang="en-US" dirty="0" err="1"/>
              <a:t>Giao</a:t>
            </a:r>
            <a:r>
              <a:rPr lang="en-US" dirty="0"/>
              <a:t> </a:t>
            </a:r>
            <a:r>
              <a:rPr lang="en-US" dirty="0" err="1"/>
              <a:t>thức</a:t>
            </a:r>
            <a:r>
              <a:rPr lang="en-US" dirty="0"/>
              <a:t> </a:t>
            </a:r>
            <a:r>
              <a:rPr lang="en-US" dirty="0" err="1"/>
              <a:t>là</a:t>
            </a:r>
            <a:r>
              <a:rPr lang="en-US" dirty="0"/>
              <a:t> </a:t>
            </a:r>
            <a:r>
              <a:rPr lang="en-US" dirty="0" err="1"/>
              <a:t>môt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quy</a:t>
            </a:r>
            <a:r>
              <a:rPr lang="en-US" dirty="0"/>
              <a:t> </a:t>
            </a:r>
            <a:r>
              <a:rPr lang="vi-VN" dirty="0"/>
              <a:t>ư</a:t>
            </a:r>
            <a:r>
              <a:rPr lang="en-US" dirty="0" err="1"/>
              <a:t>ớc</a:t>
            </a:r>
            <a:r>
              <a:rPr lang="en-US" dirty="0"/>
              <a:t>, </a:t>
            </a:r>
            <a:r>
              <a:rPr lang="en-US" dirty="0" err="1"/>
              <a:t>cho</a:t>
            </a:r>
            <a:r>
              <a:rPr lang="en-US" dirty="0"/>
              <a:t> </a:t>
            </a:r>
            <a:r>
              <a:rPr lang="en-US" dirty="0" err="1"/>
              <a:t>phép</a:t>
            </a:r>
            <a:r>
              <a:rPr lang="en-US" dirty="0"/>
              <a:t> </a:t>
            </a:r>
            <a:r>
              <a:rPr lang="en-US" dirty="0" err="1"/>
              <a:t>chuyển</a:t>
            </a:r>
            <a:r>
              <a:rPr lang="en-US" dirty="0"/>
              <a:t> </a:t>
            </a:r>
            <a:r>
              <a:rPr lang="en-US" dirty="0" err="1"/>
              <a:t>dao</a:t>
            </a:r>
            <a:r>
              <a:rPr lang="en-US" dirty="0"/>
              <a:t> </a:t>
            </a:r>
            <a:r>
              <a:rPr lang="en-US" dirty="0" err="1"/>
              <a:t>và</a:t>
            </a:r>
            <a:r>
              <a:rPr lang="en-US" dirty="0"/>
              <a:t> </a:t>
            </a:r>
            <a:r>
              <a:rPr lang="en-US" dirty="0" err="1"/>
              <a:t>chuyển</a:t>
            </a:r>
            <a:r>
              <a:rPr lang="en-US" dirty="0"/>
              <a:t> </a:t>
            </a:r>
            <a:r>
              <a:rPr lang="en-US" dirty="0" err="1"/>
              <a:t>đổi</a:t>
            </a:r>
            <a:r>
              <a:rPr lang="en-US" dirty="0"/>
              <a:t> </a:t>
            </a:r>
            <a:r>
              <a:rPr lang="en-US" dirty="0" err="1"/>
              <a:t>thông</a:t>
            </a:r>
            <a:r>
              <a:rPr lang="en-US" dirty="0"/>
              <a:t> tin </a:t>
            </a:r>
            <a:r>
              <a:rPr lang="en-US" dirty="0" err="1"/>
              <a:t>giữa</a:t>
            </a:r>
            <a:r>
              <a:rPr lang="en-US" dirty="0"/>
              <a:t> </a:t>
            </a:r>
            <a:r>
              <a:rPr lang="en-US" dirty="0" err="1"/>
              <a:t>hai</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thiết</a:t>
            </a:r>
            <a:r>
              <a:rPr lang="en-US" dirty="0"/>
              <a:t> </a:t>
            </a:r>
            <a:r>
              <a:rPr lang="en-US" dirty="0" err="1"/>
              <a:t>bị</a:t>
            </a:r>
            <a:r>
              <a:rPr lang="en-US" dirty="0"/>
              <a:t>. </a:t>
            </a:r>
            <a:r>
              <a:rPr lang="en-US" dirty="0" err="1"/>
              <a:t>Một</a:t>
            </a:r>
            <a:r>
              <a:rPr lang="en-US" dirty="0"/>
              <a:t> </a:t>
            </a:r>
            <a:r>
              <a:rPr lang="en-US" dirty="0" err="1"/>
              <a:t>số</a:t>
            </a:r>
            <a:r>
              <a:rPr lang="en-US" dirty="0"/>
              <a:t> </a:t>
            </a:r>
            <a:r>
              <a:rPr lang="en-US" dirty="0" err="1"/>
              <a:t>ph</a:t>
            </a:r>
            <a:r>
              <a:rPr lang="vi-VN" dirty="0"/>
              <a:t>ư</a:t>
            </a:r>
            <a:r>
              <a:rPr lang="en-US" dirty="0" err="1"/>
              <a:t>ơng</a:t>
            </a:r>
            <a:r>
              <a:rPr lang="en-US" dirty="0"/>
              <a:t> </a:t>
            </a:r>
            <a:r>
              <a:rPr lang="en-US" dirty="0" err="1"/>
              <a:t>thúc</a:t>
            </a:r>
            <a:r>
              <a:rPr lang="en-US" dirty="0"/>
              <a:t> </a:t>
            </a:r>
            <a:r>
              <a:rPr lang="en-US" dirty="0" err="1"/>
              <a:t>nh</a:t>
            </a:r>
            <a:r>
              <a:rPr lang="vi-VN" dirty="0"/>
              <a:t>ư</a:t>
            </a:r>
            <a:r>
              <a:rPr lang="en-US" dirty="0"/>
              <a:t> TCP/IP…</a:t>
            </a:r>
          </a:p>
        </p:txBody>
      </p:sp>
    </p:spTree>
    <p:extLst>
      <p:ext uri="{BB962C8B-B14F-4D97-AF65-F5344CB8AC3E}">
        <p14:creationId xmlns:p14="http://schemas.microsoft.com/office/powerpoint/2010/main" val="3714075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A50F-BDA1-4904-BF43-39B5987B1E4B}"/>
              </a:ext>
            </a:extLst>
          </p:cNvPr>
          <p:cNvSpPr>
            <a:spLocks noGrp="1"/>
          </p:cNvSpPr>
          <p:nvPr>
            <p:ph type="title"/>
          </p:nvPr>
        </p:nvSpPr>
        <p:spPr/>
        <p:txBody>
          <a:bodyPr>
            <a:normAutofit fontScale="90000"/>
          </a:bodyPr>
          <a:lstStyle/>
          <a:p>
            <a:r>
              <a:rPr lang="en-US" b="1" dirty="0"/>
              <a:t>Distributed Data Processing</a:t>
            </a:r>
            <a:r>
              <a:rPr lang="en-US" dirty="0"/>
              <a:t> </a:t>
            </a:r>
            <a:br>
              <a:rPr lang="en-US" dirty="0"/>
            </a:br>
            <a:endParaRPr lang="en-US" dirty="0"/>
          </a:p>
        </p:txBody>
      </p:sp>
      <p:sp>
        <p:nvSpPr>
          <p:cNvPr id="3" name="Content Placeholder 2">
            <a:extLst>
              <a:ext uri="{FF2B5EF4-FFF2-40B4-BE49-F238E27FC236}">
                <a16:creationId xmlns:a16="http://schemas.microsoft.com/office/drawing/2014/main" id="{7856B8D8-118F-4039-B397-E48D000553BF}"/>
              </a:ext>
            </a:extLst>
          </p:cNvPr>
          <p:cNvSpPr>
            <a:spLocks noGrp="1"/>
          </p:cNvSpPr>
          <p:nvPr>
            <p:ph idx="1"/>
          </p:nvPr>
        </p:nvSpPr>
        <p:spPr/>
        <p:txBody>
          <a:bodyPr/>
          <a:lstStyle/>
          <a:p>
            <a:r>
              <a:rPr lang="en-US" dirty="0"/>
              <a:t>Distributed data or processing functions  </a:t>
            </a:r>
            <a:r>
              <a:rPr lang="en-US" dirty="0" err="1"/>
              <a:t>là</a:t>
            </a:r>
            <a:r>
              <a:rPr lang="en-US" dirty="0"/>
              <a:t> </a:t>
            </a:r>
            <a:r>
              <a:rPr lang="en-US" dirty="0" err="1"/>
              <a:t>đặc</a:t>
            </a:r>
            <a:r>
              <a:rPr lang="en-US" dirty="0"/>
              <a:t> </a:t>
            </a:r>
            <a:r>
              <a:rPr lang="en-US" dirty="0" err="1"/>
              <a:t>tr</a:t>
            </a:r>
            <a:r>
              <a:rPr lang="vi-VN" dirty="0"/>
              <a:t>ư</a:t>
            </a:r>
            <a:r>
              <a:rPr lang="en-US" dirty="0"/>
              <a:t>ng </a:t>
            </a:r>
            <a:r>
              <a:rPr lang="en-US" dirty="0" err="1"/>
              <a:t>của</a:t>
            </a:r>
            <a:r>
              <a:rPr lang="en-US" dirty="0"/>
              <a:t> </a:t>
            </a:r>
            <a:r>
              <a:rPr lang="en-US" dirty="0" err="1"/>
              <a:t>ứng</a:t>
            </a:r>
            <a:r>
              <a:rPr lang="en-US" dirty="0"/>
              <a:t> </a:t>
            </a:r>
            <a:r>
              <a:rPr lang="en-US" dirty="0" err="1"/>
              <a:t>dụng</a:t>
            </a:r>
            <a:r>
              <a:rPr lang="en-US" dirty="0"/>
              <a:t> </a:t>
            </a:r>
            <a:r>
              <a:rPr lang="en-US" dirty="0" err="1"/>
              <a:t>trong</a:t>
            </a:r>
            <a:r>
              <a:rPr lang="en-US" dirty="0"/>
              <a:t> </a:t>
            </a:r>
            <a:r>
              <a:rPr lang="en-US" dirty="0" err="1"/>
              <a:t>rãnh</a:t>
            </a:r>
            <a:r>
              <a:rPr lang="en-US" dirty="0"/>
              <a:t> </a:t>
            </a:r>
            <a:r>
              <a:rPr lang="en-US" dirty="0" err="1"/>
              <a:t>ứng</a:t>
            </a:r>
            <a:r>
              <a:rPr lang="en-US" dirty="0"/>
              <a:t> </a:t>
            </a:r>
            <a:r>
              <a:rPr lang="en-US" dirty="0" err="1"/>
              <a:t>dụng</a:t>
            </a:r>
            <a:endParaRPr lang="en-US" dirty="0"/>
          </a:p>
        </p:txBody>
      </p:sp>
    </p:spTree>
    <p:extLst>
      <p:ext uri="{BB962C8B-B14F-4D97-AF65-F5344CB8AC3E}">
        <p14:creationId xmlns:p14="http://schemas.microsoft.com/office/powerpoint/2010/main" val="290843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5605-FCD3-40F1-B061-FF2D3CD7EBF1}"/>
              </a:ext>
            </a:extLst>
          </p:cNvPr>
          <p:cNvSpPr>
            <a:spLocks noGrp="1"/>
          </p:cNvSpPr>
          <p:nvPr>
            <p:ph type="title"/>
          </p:nvPr>
        </p:nvSpPr>
        <p:spPr/>
        <p:txBody>
          <a:bodyPr>
            <a:normAutofit fontScale="90000"/>
          </a:bodyPr>
          <a:lstStyle/>
          <a:p>
            <a:r>
              <a:rPr lang="en-US" b="1" dirty="0"/>
              <a:t>3. Performance</a:t>
            </a:r>
            <a:r>
              <a:rPr lang="en-US" dirty="0"/>
              <a:t> </a:t>
            </a:r>
            <a:br>
              <a:rPr lang="en-US" dirty="0"/>
            </a:br>
            <a:endParaRPr lang="en-US" dirty="0"/>
          </a:p>
        </p:txBody>
      </p:sp>
      <p:sp>
        <p:nvSpPr>
          <p:cNvPr id="3" name="Content Placeholder 2">
            <a:extLst>
              <a:ext uri="{FF2B5EF4-FFF2-40B4-BE49-F238E27FC236}">
                <a16:creationId xmlns:a16="http://schemas.microsoft.com/office/drawing/2014/main" id="{2E3A9B64-7CF4-4CBD-BA25-FA86FECB8705}"/>
              </a:ext>
            </a:extLst>
          </p:cNvPr>
          <p:cNvSpPr>
            <a:spLocks noGrp="1"/>
          </p:cNvSpPr>
          <p:nvPr>
            <p:ph idx="1"/>
          </p:nvPr>
        </p:nvSpPr>
        <p:spPr/>
        <p:txBody>
          <a:bodyPr/>
          <a:lstStyle/>
          <a:p>
            <a:r>
              <a:rPr lang="vi-VN" dirty="0"/>
              <a:t>Các mục tiêu hiệu suất ứng dụng, được người dùng đã nêu hoặc phê duyệt, trong phản hồi hoặc thông lượng, ảnh hưởng (hoặc sẽ ảnh hưởng) thiết kế, phát triển, cài đặt và hỗ trợ của ứng dụng.</a:t>
            </a:r>
            <a:endParaRPr lang="en-US" dirty="0"/>
          </a:p>
        </p:txBody>
      </p:sp>
    </p:spTree>
    <p:extLst>
      <p:ext uri="{BB962C8B-B14F-4D97-AF65-F5344CB8AC3E}">
        <p14:creationId xmlns:p14="http://schemas.microsoft.com/office/powerpoint/2010/main" val="103285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2A1B-B713-4324-9AF3-768947327F7B}"/>
              </a:ext>
            </a:extLst>
          </p:cNvPr>
          <p:cNvSpPr>
            <a:spLocks noGrp="1"/>
          </p:cNvSpPr>
          <p:nvPr>
            <p:ph type="title"/>
          </p:nvPr>
        </p:nvSpPr>
        <p:spPr/>
        <p:txBody>
          <a:bodyPr>
            <a:normAutofit fontScale="90000"/>
          </a:bodyPr>
          <a:lstStyle/>
          <a:p>
            <a:r>
              <a:rPr lang="en-US" b="1" dirty="0"/>
              <a:t>4. Heavily Used Configuration</a:t>
            </a:r>
            <a:r>
              <a:rPr lang="en-US" dirty="0"/>
              <a:t> </a:t>
            </a:r>
            <a:br>
              <a:rPr lang="en-US" dirty="0"/>
            </a:br>
            <a:endParaRPr lang="en-US" dirty="0"/>
          </a:p>
        </p:txBody>
      </p:sp>
      <p:sp>
        <p:nvSpPr>
          <p:cNvPr id="3" name="Content Placeholder 2">
            <a:extLst>
              <a:ext uri="{FF2B5EF4-FFF2-40B4-BE49-F238E27FC236}">
                <a16:creationId xmlns:a16="http://schemas.microsoft.com/office/drawing/2014/main" id="{0EDE221F-0939-4041-91A7-95B5A5B00A58}"/>
              </a:ext>
            </a:extLst>
          </p:cNvPr>
          <p:cNvSpPr>
            <a:spLocks noGrp="1"/>
          </p:cNvSpPr>
          <p:nvPr>
            <p:ph idx="1"/>
          </p:nvPr>
        </p:nvSpPr>
        <p:spPr/>
        <p:txBody>
          <a:bodyPr/>
          <a:lstStyle/>
          <a:p>
            <a:r>
              <a:rPr lang="vi-VN" dirty="0"/>
              <a:t>Cấu hình hoạt động được sử dụng nhiều, yêu cầu cân nhắc thiết kế đặc biệt, là</a:t>
            </a:r>
            <a:r>
              <a:rPr lang="en-US" dirty="0"/>
              <a:t> </a:t>
            </a:r>
            <a:r>
              <a:rPr lang="vi-VN" dirty="0"/>
              <a:t>đặc trưng của ứng dụng. Ví dụ: người dùng muốn chạy ứng dụng trên thiết bị đã cam kết hiện có sẽ được sử dụng nhiều...</a:t>
            </a:r>
            <a:endParaRPr lang="en-US" dirty="0"/>
          </a:p>
        </p:txBody>
      </p:sp>
    </p:spTree>
    <p:extLst>
      <p:ext uri="{BB962C8B-B14F-4D97-AF65-F5344CB8AC3E}">
        <p14:creationId xmlns:p14="http://schemas.microsoft.com/office/powerpoint/2010/main" val="3444045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A208-F50D-4E39-9B59-5B8787963D5A}"/>
              </a:ext>
            </a:extLst>
          </p:cNvPr>
          <p:cNvSpPr>
            <a:spLocks noGrp="1"/>
          </p:cNvSpPr>
          <p:nvPr>
            <p:ph type="title"/>
          </p:nvPr>
        </p:nvSpPr>
        <p:spPr/>
        <p:txBody>
          <a:bodyPr>
            <a:normAutofit fontScale="90000"/>
          </a:bodyPr>
          <a:lstStyle/>
          <a:p>
            <a:r>
              <a:rPr lang="en-US" b="1" dirty="0"/>
              <a:t>5. Transaction Rate</a:t>
            </a:r>
            <a:r>
              <a:rPr lang="en-US" dirty="0"/>
              <a:t> </a:t>
            </a:r>
            <a:br>
              <a:rPr lang="en-US" dirty="0"/>
            </a:br>
            <a:endParaRPr lang="en-US" dirty="0"/>
          </a:p>
        </p:txBody>
      </p:sp>
      <p:sp>
        <p:nvSpPr>
          <p:cNvPr id="3" name="Content Placeholder 2">
            <a:extLst>
              <a:ext uri="{FF2B5EF4-FFF2-40B4-BE49-F238E27FC236}">
                <a16:creationId xmlns:a16="http://schemas.microsoft.com/office/drawing/2014/main" id="{4D85A769-057F-42F8-B8A6-2D77003F6210}"/>
              </a:ext>
            </a:extLst>
          </p:cNvPr>
          <p:cNvSpPr>
            <a:spLocks noGrp="1"/>
          </p:cNvSpPr>
          <p:nvPr>
            <p:ph idx="1"/>
          </p:nvPr>
        </p:nvSpPr>
        <p:spPr/>
        <p:txBody>
          <a:bodyPr/>
          <a:lstStyle/>
          <a:p>
            <a:r>
              <a:rPr lang="vi-VN" dirty="0"/>
              <a:t>Tỷ lệ giao dịch cao và ảnh hưởng đến thiết kế, phát triển, cài đặt và hỗ trợ của ứng dụng</a:t>
            </a:r>
            <a:endParaRPr lang="en-US" dirty="0"/>
          </a:p>
        </p:txBody>
      </p:sp>
    </p:spTree>
    <p:extLst>
      <p:ext uri="{BB962C8B-B14F-4D97-AF65-F5344CB8AC3E}">
        <p14:creationId xmlns:p14="http://schemas.microsoft.com/office/powerpoint/2010/main" val="281408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D947-3F1C-4A1D-BD72-B307629079DC}"/>
              </a:ext>
            </a:extLst>
          </p:cNvPr>
          <p:cNvSpPr>
            <a:spLocks noGrp="1"/>
          </p:cNvSpPr>
          <p:nvPr>
            <p:ph type="title"/>
          </p:nvPr>
        </p:nvSpPr>
        <p:spPr/>
        <p:txBody>
          <a:bodyPr>
            <a:normAutofit fontScale="90000"/>
          </a:bodyPr>
          <a:lstStyle/>
          <a:p>
            <a:r>
              <a:rPr lang="en-US" b="1" dirty="0"/>
              <a:t>6. Online Data Entry</a:t>
            </a:r>
            <a:r>
              <a:rPr lang="en-US" dirty="0"/>
              <a:t> </a:t>
            </a:r>
            <a:br>
              <a:rPr lang="en-US" dirty="0"/>
            </a:br>
            <a:endParaRPr lang="en-US" dirty="0"/>
          </a:p>
        </p:txBody>
      </p:sp>
      <p:sp>
        <p:nvSpPr>
          <p:cNvPr id="3" name="Content Placeholder 2">
            <a:extLst>
              <a:ext uri="{FF2B5EF4-FFF2-40B4-BE49-F238E27FC236}">
                <a16:creationId xmlns:a16="http://schemas.microsoft.com/office/drawing/2014/main" id="{E9F92C07-CD14-492D-8375-B4778EF76CD4}"/>
              </a:ext>
            </a:extLst>
          </p:cNvPr>
          <p:cNvSpPr>
            <a:spLocks noGrp="1"/>
          </p:cNvSpPr>
          <p:nvPr>
            <p:ph idx="1"/>
          </p:nvPr>
        </p:nvSpPr>
        <p:spPr/>
        <p:txBody>
          <a:bodyPr/>
          <a:lstStyle/>
          <a:p>
            <a:r>
              <a:rPr lang="vi-VN" dirty="0"/>
              <a:t>Chức năng nhập và kiểm soát dữ liệu trực tuyến được cung cấp trong ứng dụng</a:t>
            </a:r>
            <a:br>
              <a:rPr lang="en-US" dirty="0"/>
            </a:br>
            <a:endParaRPr lang="en-US" dirty="0"/>
          </a:p>
        </p:txBody>
      </p:sp>
    </p:spTree>
    <p:extLst>
      <p:ext uri="{BB962C8B-B14F-4D97-AF65-F5344CB8AC3E}">
        <p14:creationId xmlns:p14="http://schemas.microsoft.com/office/powerpoint/2010/main" val="2750606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F872-877C-4E41-B0AF-A7101D0A3930}"/>
              </a:ext>
            </a:extLst>
          </p:cNvPr>
          <p:cNvSpPr>
            <a:spLocks noGrp="1"/>
          </p:cNvSpPr>
          <p:nvPr>
            <p:ph type="title"/>
          </p:nvPr>
        </p:nvSpPr>
        <p:spPr/>
        <p:txBody>
          <a:bodyPr>
            <a:normAutofit fontScale="90000"/>
          </a:bodyPr>
          <a:lstStyle/>
          <a:p>
            <a:r>
              <a:rPr lang="en-US" b="1" dirty="0"/>
              <a:t>7. End-User Efficiency</a:t>
            </a:r>
            <a:r>
              <a:rPr lang="en-US" dirty="0"/>
              <a:t> </a:t>
            </a:r>
            <a:br>
              <a:rPr lang="en-US" dirty="0"/>
            </a:br>
            <a:endParaRPr lang="en-US" dirty="0"/>
          </a:p>
        </p:txBody>
      </p:sp>
      <p:sp>
        <p:nvSpPr>
          <p:cNvPr id="3" name="Content Placeholder 2">
            <a:extLst>
              <a:ext uri="{FF2B5EF4-FFF2-40B4-BE49-F238E27FC236}">
                <a16:creationId xmlns:a16="http://schemas.microsoft.com/office/drawing/2014/main" id="{DE81DF0F-9A83-409C-ABD8-65D84E436192}"/>
              </a:ext>
            </a:extLst>
          </p:cNvPr>
          <p:cNvSpPr>
            <a:spLocks noGrp="1"/>
          </p:cNvSpPr>
          <p:nvPr>
            <p:ph idx="1"/>
          </p:nvPr>
        </p:nvSpPr>
        <p:spPr/>
        <p:txBody>
          <a:bodyPr>
            <a:normAutofit fontScale="85000" lnSpcReduction="20000"/>
          </a:bodyPr>
          <a:lstStyle/>
          <a:p>
            <a:pPr marL="0" indent="0">
              <a:buNone/>
            </a:pPr>
            <a:r>
              <a:rPr lang="vi-VN" dirty="0"/>
              <a:t>Các chức năng trực tuyến được cung cấp nhấn mạnh một thiết kế cho hiệu quả của người dùng cuối. Thiết kế bao gồm:</a:t>
            </a:r>
          </a:p>
          <a:p>
            <a:pPr marL="0" indent="0">
              <a:buNone/>
            </a:pPr>
            <a:r>
              <a:rPr lang="vi-VN" dirty="0"/>
              <a:t>• Hỗ trợ điều hướng (ví dụ: phím chức năng, nhảy, menu được tạo động)</a:t>
            </a:r>
          </a:p>
          <a:p>
            <a:pPr marL="0" indent="0">
              <a:buNone/>
            </a:pPr>
            <a:r>
              <a:rPr lang="vi-VN" dirty="0"/>
              <a:t>• Menu</a:t>
            </a:r>
          </a:p>
          <a:p>
            <a:pPr marL="0" indent="0">
              <a:buNone/>
            </a:pPr>
            <a:r>
              <a:rPr lang="vi-VN" dirty="0"/>
              <a:t>• Trợ giúp và tài liệu trực tuyến</a:t>
            </a:r>
          </a:p>
          <a:p>
            <a:pPr marL="0" indent="0">
              <a:buNone/>
            </a:pPr>
            <a:r>
              <a:rPr lang="vi-VN" dirty="0"/>
              <a:t>• Chuyển động con trỏ tự động</a:t>
            </a:r>
          </a:p>
          <a:p>
            <a:pPr marL="0" indent="0">
              <a:buNone/>
            </a:pPr>
            <a:r>
              <a:rPr lang="vi-VN" dirty="0"/>
              <a:t>• Cuộn</a:t>
            </a:r>
          </a:p>
          <a:p>
            <a:pPr marL="0" indent="0">
              <a:buNone/>
            </a:pPr>
            <a:r>
              <a:rPr lang="vi-VN" dirty="0"/>
              <a:t>• In từ xa (thông qua giao dịch trực tuyến)</a:t>
            </a:r>
          </a:p>
          <a:p>
            <a:pPr marL="0" indent="0">
              <a:buNone/>
            </a:pPr>
            <a:r>
              <a:rPr lang="vi-VN" dirty="0"/>
              <a:t>• Phím chức năng được gán lại</a:t>
            </a:r>
          </a:p>
        </p:txBody>
      </p:sp>
    </p:spTree>
    <p:extLst>
      <p:ext uri="{BB962C8B-B14F-4D97-AF65-F5344CB8AC3E}">
        <p14:creationId xmlns:p14="http://schemas.microsoft.com/office/powerpoint/2010/main" val="2395374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B374B6-9B16-4C5D-8F9D-1D87C66F7A0D}"/>
              </a:ext>
            </a:extLst>
          </p:cNvPr>
          <p:cNvSpPr txBox="1"/>
          <p:nvPr/>
        </p:nvSpPr>
        <p:spPr>
          <a:xfrm>
            <a:off x="940904" y="861391"/>
            <a:ext cx="10058400" cy="5324535"/>
          </a:xfrm>
          <a:prstGeom prst="rect">
            <a:avLst/>
          </a:prstGeom>
          <a:noFill/>
        </p:spPr>
        <p:txBody>
          <a:bodyPr wrap="square" rtlCol="0">
            <a:spAutoFit/>
          </a:bodyPr>
          <a:lstStyle/>
          <a:p>
            <a:r>
              <a:rPr lang="vi-VN" sz="2000" dirty="0"/>
              <a:t>• Công việc hàng loạt được gửi từ giao dịch trực tuyến</a:t>
            </a:r>
            <a:endParaRPr lang="en-US" sz="2000" dirty="0"/>
          </a:p>
          <a:p>
            <a:endParaRPr lang="vi-VN" sz="2000" dirty="0"/>
          </a:p>
          <a:p>
            <a:r>
              <a:rPr lang="vi-VN" sz="2000" dirty="0"/>
              <a:t>• Chọn con trỏ của dữ liệu màn hình</a:t>
            </a:r>
            <a:endParaRPr lang="en-US" sz="2000" dirty="0"/>
          </a:p>
          <a:p>
            <a:endParaRPr lang="vi-VN" sz="2000" dirty="0"/>
          </a:p>
          <a:p>
            <a:r>
              <a:rPr lang="vi-VN" sz="2000" dirty="0"/>
              <a:t>• Sử dụng nhiều video ngược, làm nổi bật, gạch dưới màu sắc và các chỉ báo khác</a:t>
            </a:r>
            <a:endParaRPr lang="en-US" sz="2000" dirty="0"/>
          </a:p>
          <a:p>
            <a:endParaRPr lang="vi-VN" sz="2000" dirty="0"/>
          </a:p>
          <a:p>
            <a:r>
              <a:rPr lang="vi-VN" sz="2000" dirty="0"/>
              <a:t>• Tài liệu hướng dẫn sử dụng bản sao của giao dịch trực tuyến</a:t>
            </a:r>
            <a:endParaRPr lang="en-US" sz="2000" dirty="0"/>
          </a:p>
          <a:p>
            <a:endParaRPr lang="vi-VN" sz="2000" dirty="0"/>
          </a:p>
          <a:p>
            <a:r>
              <a:rPr lang="vi-VN" sz="2000" dirty="0"/>
              <a:t>• Giao diện chuột</a:t>
            </a:r>
            <a:endParaRPr lang="en-US" sz="2000" dirty="0"/>
          </a:p>
          <a:p>
            <a:endParaRPr lang="vi-VN" sz="2000" dirty="0"/>
          </a:p>
          <a:p>
            <a:r>
              <a:rPr lang="vi-VN" sz="2000" dirty="0"/>
              <a:t>• Cửa sổ bật lên.</a:t>
            </a:r>
            <a:endParaRPr lang="en-US" sz="2000" dirty="0"/>
          </a:p>
          <a:p>
            <a:endParaRPr lang="vi-VN" sz="2000" dirty="0"/>
          </a:p>
          <a:p>
            <a:r>
              <a:rPr lang="vi-VN" sz="2000" dirty="0"/>
              <a:t>• Ít màn hình nhất có thể để thực hiện chức năng nghiệp vụ</a:t>
            </a:r>
            <a:endParaRPr lang="en-US" sz="2000" dirty="0"/>
          </a:p>
          <a:p>
            <a:endParaRPr lang="vi-VN" sz="2000" dirty="0"/>
          </a:p>
          <a:p>
            <a:r>
              <a:rPr lang="vi-VN" sz="2000" dirty="0"/>
              <a:t>• Hỗ trợ song ngữ (hỗ trợ hai ngôn ngữ; được tính là bốn mục)</a:t>
            </a:r>
            <a:endParaRPr lang="en-US" sz="2000" dirty="0"/>
          </a:p>
          <a:p>
            <a:endParaRPr lang="vi-VN" sz="2000" dirty="0"/>
          </a:p>
          <a:p>
            <a:r>
              <a:rPr lang="vi-VN" sz="2000" dirty="0"/>
              <a:t>• Hỗ trợ đa ngôn ngữ (hỗ trợ nhiều hơn hai ngôn ngữ; được tính là sáu mục)</a:t>
            </a:r>
          </a:p>
        </p:txBody>
      </p:sp>
    </p:spTree>
    <p:extLst>
      <p:ext uri="{BB962C8B-B14F-4D97-AF65-F5344CB8AC3E}">
        <p14:creationId xmlns:p14="http://schemas.microsoft.com/office/powerpoint/2010/main" val="2380540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5039-3DC2-4AEF-AB6F-20ECC7D7F7D2}"/>
              </a:ext>
            </a:extLst>
          </p:cNvPr>
          <p:cNvSpPr>
            <a:spLocks noGrp="1"/>
          </p:cNvSpPr>
          <p:nvPr>
            <p:ph type="title"/>
          </p:nvPr>
        </p:nvSpPr>
        <p:spPr/>
        <p:txBody>
          <a:bodyPr>
            <a:normAutofit fontScale="90000"/>
          </a:bodyPr>
          <a:lstStyle/>
          <a:p>
            <a:r>
              <a:rPr lang="en-US" b="1" dirty="0"/>
              <a:t>8. Online Update</a:t>
            </a:r>
            <a:r>
              <a:rPr lang="en-US" dirty="0"/>
              <a:t> </a:t>
            </a:r>
            <a:br>
              <a:rPr lang="en-US" dirty="0"/>
            </a:br>
            <a:endParaRPr lang="en-US" dirty="0"/>
          </a:p>
        </p:txBody>
      </p:sp>
      <p:sp>
        <p:nvSpPr>
          <p:cNvPr id="3" name="Content Placeholder 2">
            <a:extLst>
              <a:ext uri="{FF2B5EF4-FFF2-40B4-BE49-F238E27FC236}">
                <a16:creationId xmlns:a16="http://schemas.microsoft.com/office/drawing/2014/main" id="{1100356B-398F-47C8-B2AE-ABC354C50D1C}"/>
              </a:ext>
            </a:extLst>
          </p:cNvPr>
          <p:cNvSpPr>
            <a:spLocks noGrp="1"/>
          </p:cNvSpPr>
          <p:nvPr>
            <p:ph idx="1"/>
          </p:nvPr>
        </p:nvSpPr>
        <p:spPr/>
        <p:txBody>
          <a:bodyPr/>
          <a:lstStyle/>
          <a:p>
            <a:r>
              <a:rPr lang="en-US" dirty="0" err="1"/>
              <a:t>Ứng</a:t>
            </a:r>
            <a:r>
              <a:rPr lang="en-US" dirty="0"/>
              <a:t> </a:t>
            </a:r>
            <a:r>
              <a:rPr lang="en-US" dirty="0" err="1"/>
              <a:t>dụng</a:t>
            </a:r>
            <a:r>
              <a:rPr lang="en-US" dirty="0"/>
              <a:t> </a:t>
            </a:r>
            <a:r>
              <a:rPr lang="en-US" dirty="0" err="1"/>
              <a:t>cung</a:t>
            </a:r>
            <a:r>
              <a:rPr lang="en-US" dirty="0"/>
              <a:t> </a:t>
            </a:r>
            <a:r>
              <a:rPr lang="en-US" dirty="0" err="1"/>
              <a:t>cấp</a:t>
            </a:r>
            <a:r>
              <a:rPr lang="en-US" dirty="0"/>
              <a:t> </a:t>
            </a:r>
            <a:r>
              <a:rPr lang="en-US" dirty="0" err="1"/>
              <a:t>cập</a:t>
            </a:r>
            <a:r>
              <a:rPr lang="en-US" dirty="0"/>
              <a:t> </a:t>
            </a:r>
            <a:r>
              <a:rPr lang="en-US" dirty="0" err="1"/>
              <a:t>nhật</a:t>
            </a:r>
            <a:r>
              <a:rPr lang="en-US" dirty="0"/>
              <a:t> </a:t>
            </a:r>
            <a:r>
              <a:rPr lang="en-US" dirty="0" err="1"/>
              <a:t>trực</a:t>
            </a:r>
            <a:r>
              <a:rPr lang="en-US" dirty="0"/>
              <a:t> </a:t>
            </a:r>
            <a:r>
              <a:rPr lang="en-US" dirty="0" err="1"/>
              <a:t>tuyến</a:t>
            </a:r>
            <a:r>
              <a:rPr lang="en-US" dirty="0"/>
              <a:t> </a:t>
            </a:r>
            <a:r>
              <a:rPr lang="en-US" dirty="0" err="1"/>
              <a:t>cho</a:t>
            </a:r>
            <a:r>
              <a:rPr lang="en-US" dirty="0"/>
              <a:t> </a:t>
            </a:r>
            <a:r>
              <a:rPr lang="en-US" dirty="0" err="1"/>
              <a:t>các</a:t>
            </a:r>
            <a:r>
              <a:rPr lang="en-US" dirty="0"/>
              <a:t> </a:t>
            </a:r>
            <a:r>
              <a:rPr lang="en-US" dirty="0" err="1"/>
              <a:t>tệp</a:t>
            </a:r>
            <a:r>
              <a:rPr lang="en-US" dirty="0"/>
              <a:t> logic </a:t>
            </a:r>
            <a:r>
              <a:rPr lang="en-US" dirty="0" err="1"/>
              <a:t>nội</a:t>
            </a:r>
            <a:r>
              <a:rPr lang="en-US" dirty="0"/>
              <a:t> </a:t>
            </a:r>
            <a:r>
              <a:rPr lang="en-US" dirty="0" err="1"/>
              <a:t>bộ</a:t>
            </a:r>
            <a:r>
              <a:rPr lang="en-US" dirty="0"/>
              <a:t>.</a:t>
            </a:r>
          </a:p>
        </p:txBody>
      </p:sp>
    </p:spTree>
    <p:extLst>
      <p:ext uri="{BB962C8B-B14F-4D97-AF65-F5344CB8AC3E}">
        <p14:creationId xmlns:p14="http://schemas.microsoft.com/office/powerpoint/2010/main" val="230006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triển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FFDC-CEAD-48A6-8392-CB8A5D0C3075}"/>
              </a:ext>
            </a:extLst>
          </p:cNvPr>
          <p:cNvSpPr>
            <a:spLocks noGrp="1"/>
          </p:cNvSpPr>
          <p:nvPr>
            <p:ph type="title"/>
          </p:nvPr>
        </p:nvSpPr>
        <p:spPr>
          <a:xfrm>
            <a:off x="1295402" y="596349"/>
            <a:ext cx="9601196" cy="940904"/>
          </a:xfrm>
        </p:spPr>
        <p:txBody>
          <a:bodyPr>
            <a:normAutofit fontScale="90000"/>
          </a:bodyPr>
          <a:lstStyle/>
          <a:p>
            <a:r>
              <a:rPr lang="en-US" b="1" dirty="0"/>
              <a:t>9. Complex Processing</a:t>
            </a:r>
            <a:r>
              <a:rPr lang="en-US" dirty="0"/>
              <a:t> </a:t>
            </a:r>
            <a:br>
              <a:rPr lang="en-US" dirty="0"/>
            </a:br>
            <a:endParaRPr lang="en-US" dirty="0"/>
          </a:p>
        </p:txBody>
      </p:sp>
      <p:sp>
        <p:nvSpPr>
          <p:cNvPr id="3" name="Content Placeholder 2">
            <a:extLst>
              <a:ext uri="{FF2B5EF4-FFF2-40B4-BE49-F238E27FC236}">
                <a16:creationId xmlns:a16="http://schemas.microsoft.com/office/drawing/2014/main" id="{C78ABD17-6B3D-490A-BC2F-CF235199DD72}"/>
              </a:ext>
            </a:extLst>
          </p:cNvPr>
          <p:cNvSpPr>
            <a:spLocks noGrp="1"/>
          </p:cNvSpPr>
          <p:nvPr>
            <p:ph idx="1"/>
          </p:nvPr>
        </p:nvSpPr>
        <p:spPr>
          <a:xfrm>
            <a:off x="1295401" y="1537253"/>
            <a:ext cx="9601196" cy="4338615"/>
          </a:xfrm>
        </p:spPr>
        <p:txBody>
          <a:bodyPr>
            <a:normAutofit fontScale="92500" lnSpcReduction="10000"/>
          </a:bodyPr>
          <a:lstStyle/>
          <a:p>
            <a:pPr marL="0" indent="0">
              <a:buNone/>
            </a:pPr>
            <a:r>
              <a:rPr lang="vi-VN" dirty="0"/>
              <a:t>Xử lý phức tạp là một đặc tính của ứng dụng. Các thành phần sau đây có mặt.</a:t>
            </a:r>
          </a:p>
          <a:p>
            <a:pPr marL="0" indent="0">
              <a:buNone/>
            </a:pPr>
            <a:r>
              <a:rPr lang="vi-VN" dirty="0"/>
              <a:t>• Kiểm soát nhạy cảm (ví dụ, xử lý kiểm toán đặc biệt) và / hoặc xử lý bảo mật ứng dụng cụ thể.</a:t>
            </a:r>
          </a:p>
          <a:p>
            <a:pPr marL="0" indent="0">
              <a:buNone/>
            </a:pPr>
            <a:r>
              <a:rPr lang="vi-VN" dirty="0"/>
              <a:t>• Xử lý lôgic mở rộng</a:t>
            </a:r>
            <a:r>
              <a:rPr lang="en-US" dirty="0"/>
              <a:t>.</a:t>
            </a:r>
            <a:endParaRPr lang="vi-VN" dirty="0"/>
          </a:p>
          <a:p>
            <a:pPr marL="0" indent="0">
              <a:buNone/>
            </a:pPr>
            <a:r>
              <a:rPr lang="vi-VN" dirty="0"/>
              <a:t>• Xử lý toán học mở rộng</a:t>
            </a:r>
            <a:r>
              <a:rPr lang="en-US" dirty="0"/>
              <a:t>.</a:t>
            </a:r>
            <a:endParaRPr lang="vi-VN" dirty="0"/>
          </a:p>
          <a:p>
            <a:pPr marL="0" indent="0">
              <a:buNone/>
            </a:pPr>
            <a:r>
              <a:rPr lang="vi-VN" dirty="0"/>
              <a:t>• Nhiều xử lý ngoại lệ dẫn đến các giao dịch không đầy đủ phải được xử lý lại,</a:t>
            </a:r>
          </a:p>
          <a:p>
            <a:pPr marL="0" indent="0">
              <a:buNone/>
            </a:pPr>
            <a:r>
              <a:rPr lang="vi-VN" dirty="0"/>
              <a:t>ví dụ, giao dịch ATM không đầy đủ do gián đoạn TP gây ra, thiếu giá trị dữ liệu,</a:t>
            </a:r>
          </a:p>
          <a:p>
            <a:pPr marL="0" indent="0">
              <a:buNone/>
            </a:pPr>
            <a:r>
              <a:rPr lang="vi-VN" dirty="0"/>
              <a:t>hoặc chỉnh sửa không thành công</a:t>
            </a:r>
            <a:r>
              <a:rPr lang="en-US" dirty="0"/>
              <a:t>.</a:t>
            </a:r>
            <a:endParaRPr lang="vi-VN" dirty="0"/>
          </a:p>
          <a:p>
            <a:pPr marL="0" indent="0">
              <a:buNone/>
            </a:pPr>
            <a:r>
              <a:rPr lang="vi-VN" dirty="0"/>
              <a:t>• Xử lý phức tạp để xử lý nhiều khả năng đầu vào / đầu ra, ví dụ, đa phương tiện,</a:t>
            </a:r>
          </a:p>
          <a:p>
            <a:pPr marL="0" indent="0">
              <a:buNone/>
            </a:pPr>
            <a:r>
              <a:rPr lang="vi-VN" dirty="0"/>
              <a:t>hoặc độc lập thiết bị</a:t>
            </a:r>
            <a:r>
              <a:rPr lang="en-US" dirty="0"/>
              <a:t>.</a:t>
            </a:r>
          </a:p>
        </p:txBody>
      </p:sp>
    </p:spTree>
    <p:extLst>
      <p:ext uri="{BB962C8B-B14F-4D97-AF65-F5344CB8AC3E}">
        <p14:creationId xmlns:p14="http://schemas.microsoft.com/office/powerpoint/2010/main" val="3675769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A4DE-6139-4F73-8D91-D5D7B3F2B4CF}"/>
              </a:ext>
            </a:extLst>
          </p:cNvPr>
          <p:cNvSpPr>
            <a:spLocks noGrp="1"/>
          </p:cNvSpPr>
          <p:nvPr>
            <p:ph type="title"/>
          </p:nvPr>
        </p:nvSpPr>
        <p:spPr>
          <a:xfrm>
            <a:off x="1295402" y="742122"/>
            <a:ext cx="9601196" cy="1046921"/>
          </a:xfrm>
        </p:spPr>
        <p:txBody>
          <a:bodyPr>
            <a:normAutofit fontScale="90000"/>
          </a:bodyPr>
          <a:lstStyle/>
          <a:p>
            <a:r>
              <a:rPr lang="en-US" b="1" dirty="0"/>
              <a:t>10. Reusability</a:t>
            </a:r>
            <a:r>
              <a:rPr lang="en-US" dirty="0"/>
              <a:t> </a:t>
            </a:r>
            <a:br>
              <a:rPr lang="en-US" dirty="0"/>
            </a:br>
            <a:endParaRPr lang="en-US" dirty="0"/>
          </a:p>
        </p:txBody>
      </p:sp>
      <p:sp>
        <p:nvSpPr>
          <p:cNvPr id="3" name="Content Placeholder 2">
            <a:extLst>
              <a:ext uri="{FF2B5EF4-FFF2-40B4-BE49-F238E27FC236}">
                <a16:creationId xmlns:a16="http://schemas.microsoft.com/office/drawing/2014/main" id="{FDD4641B-D912-4E09-909D-456D0AC6BA93}"/>
              </a:ext>
            </a:extLst>
          </p:cNvPr>
          <p:cNvSpPr>
            <a:spLocks noGrp="1"/>
          </p:cNvSpPr>
          <p:nvPr>
            <p:ph idx="1"/>
          </p:nvPr>
        </p:nvSpPr>
        <p:spPr>
          <a:xfrm>
            <a:off x="1295401" y="2517913"/>
            <a:ext cx="9601196" cy="3357955"/>
          </a:xfrm>
        </p:spPr>
        <p:txBody>
          <a:bodyPr/>
          <a:lstStyle/>
          <a:p>
            <a:r>
              <a:rPr lang="vi-VN" dirty="0"/>
              <a:t>Ứng dụng và mã trong ứng dụng đã được thiết kế đặc biệt, phát triển và được hỗ trợ để có thể sử dụng được trong các ứng dụng khác.</a:t>
            </a:r>
            <a:endParaRPr lang="en-US" dirty="0"/>
          </a:p>
        </p:txBody>
      </p:sp>
    </p:spTree>
    <p:extLst>
      <p:ext uri="{BB962C8B-B14F-4D97-AF65-F5344CB8AC3E}">
        <p14:creationId xmlns:p14="http://schemas.microsoft.com/office/powerpoint/2010/main" val="4268049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52DD-DE8E-404B-B1A7-B35C042698DA}"/>
              </a:ext>
            </a:extLst>
          </p:cNvPr>
          <p:cNvSpPr>
            <a:spLocks noGrp="1"/>
          </p:cNvSpPr>
          <p:nvPr>
            <p:ph type="title"/>
          </p:nvPr>
        </p:nvSpPr>
        <p:spPr/>
        <p:txBody>
          <a:bodyPr>
            <a:normAutofit fontScale="90000"/>
          </a:bodyPr>
          <a:lstStyle/>
          <a:p>
            <a:r>
              <a:rPr lang="en-US" b="1"/>
              <a:t>11. Installation Ease</a:t>
            </a:r>
            <a:r>
              <a:rPr lang="en-US"/>
              <a:t> </a:t>
            </a:r>
            <a:br>
              <a:rPr lang="en-US"/>
            </a:br>
            <a:endParaRPr lang="en-US"/>
          </a:p>
        </p:txBody>
      </p:sp>
      <p:sp>
        <p:nvSpPr>
          <p:cNvPr id="3" name="Content Placeholder 2">
            <a:extLst>
              <a:ext uri="{FF2B5EF4-FFF2-40B4-BE49-F238E27FC236}">
                <a16:creationId xmlns:a16="http://schemas.microsoft.com/office/drawing/2014/main" id="{11E41E18-CE2A-4593-8EC2-D8F660776F26}"/>
              </a:ext>
            </a:extLst>
          </p:cNvPr>
          <p:cNvSpPr>
            <a:spLocks noGrp="1"/>
          </p:cNvSpPr>
          <p:nvPr>
            <p:ph idx="1"/>
          </p:nvPr>
        </p:nvSpPr>
        <p:spPr/>
        <p:txBody>
          <a:bodyPr/>
          <a:lstStyle/>
          <a:p>
            <a:r>
              <a:rPr lang="vi-VN" dirty="0"/>
              <a:t>Dễ dàng chuyển đổi và cài đặt là đặc </a:t>
            </a:r>
            <a:r>
              <a:rPr lang="en-US" dirty="0" err="1"/>
              <a:t>tr</a:t>
            </a:r>
            <a:r>
              <a:rPr lang="vi-VN" dirty="0"/>
              <a:t>ư</a:t>
            </a:r>
            <a:r>
              <a:rPr lang="en-US" dirty="0"/>
              <a:t>ng</a:t>
            </a:r>
            <a:r>
              <a:rPr lang="vi-VN" dirty="0"/>
              <a:t> của ứng dụng. Một kế hoạch chuyển đổi và cài đặt và / hoặc các công cụ chuyển đổi đã được cung cấp và thử nghiệm trong giai đoạn thử nghiệm hệ thống.</a:t>
            </a:r>
            <a:endParaRPr lang="en-US" dirty="0"/>
          </a:p>
        </p:txBody>
      </p:sp>
    </p:spTree>
    <p:extLst>
      <p:ext uri="{BB962C8B-B14F-4D97-AF65-F5344CB8AC3E}">
        <p14:creationId xmlns:p14="http://schemas.microsoft.com/office/powerpoint/2010/main" val="2023808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A6BF-B6C0-4C1E-8B5B-CA87E97494D5}"/>
              </a:ext>
            </a:extLst>
          </p:cNvPr>
          <p:cNvSpPr>
            <a:spLocks noGrp="1"/>
          </p:cNvSpPr>
          <p:nvPr>
            <p:ph type="title"/>
          </p:nvPr>
        </p:nvSpPr>
        <p:spPr/>
        <p:txBody>
          <a:bodyPr>
            <a:normAutofit fontScale="90000"/>
          </a:bodyPr>
          <a:lstStyle/>
          <a:p>
            <a:r>
              <a:rPr lang="en-US" b="1" dirty="0"/>
              <a:t>12. Operational Ease</a:t>
            </a:r>
            <a:r>
              <a:rPr lang="en-US" dirty="0"/>
              <a:t> </a:t>
            </a:r>
            <a:br>
              <a:rPr lang="en-US" dirty="0"/>
            </a:br>
            <a:endParaRPr lang="en-US" dirty="0"/>
          </a:p>
        </p:txBody>
      </p:sp>
      <p:sp>
        <p:nvSpPr>
          <p:cNvPr id="3" name="Content Placeholder 2">
            <a:extLst>
              <a:ext uri="{FF2B5EF4-FFF2-40B4-BE49-F238E27FC236}">
                <a16:creationId xmlns:a16="http://schemas.microsoft.com/office/drawing/2014/main" id="{792CCF01-705A-4811-8BB3-0E0F8DFEF0C2}"/>
              </a:ext>
            </a:extLst>
          </p:cNvPr>
          <p:cNvSpPr>
            <a:spLocks noGrp="1"/>
          </p:cNvSpPr>
          <p:nvPr>
            <p:ph idx="1"/>
          </p:nvPr>
        </p:nvSpPr>
        <p:spPr/>
        <p:txBody>
          <a:bodyPr/>
          <a:lstStyle/>
          <a:p>
            <a:r>
              <a:rPr lang="en-US" b="1" dirty="0"/>
              <a:t>. Operational Ease</a:t>
            </a:r>
            <a:r>
              <a:rPr lang="en-US" dirty="0"/>
              <a:t>  </a:t>
            </a:r>
            <a:r>
              <a:rPr lang="vi-VN" dirty="0"/>
              <a:t>là đặc </a:t>
            </a:r>
            <a:r>
              <a:rPr lang="en-US" dirty="0" err="1"/>
              <a:t>trưng</a:t>
            </a:r>
            <a:r>
              <a:rPr lang="en-US" dirty="0"/>
              <a:t> </a:t>
            </a:r>
            <a:r>
              <a:rPr lang="vi-VN" dirty="0"/>
              <a:t>của ứng dụng. Các thủ tục khởi động, sao lưu và phục hồi hiệu quả đã được cung cấp và thử nghiệm trong giai đoạn thử nghiệm hệ thống. Ứng dụng này giảm thiểu nhu cầu về các hoạt động thủ công, chẳng hạn như gắn băng, xử lý giấy và can thiệp thủ công trực tiếp tại địa điểm.</a:t>
            </a:r>
            <a:endParaRPr lang="en-US" dirty="0"/>
          </a:p>
        </p:txBody>
      </p:sp>
    </p:spTree>
    <p:extLst>
      <p:ext uri="{BB962C8B-B14F-4D97-AF65-F5344CB8AC3E}">
        <p14:creationId xmlns:p14="http://schemas.microsoft.com/office/powerpoint/2010/main" val="33744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DF89-A16C-4C26-A2D0-344F639B8FD0}"/>
              </a:ext>
            </a:extLst>
          </p:cNvPr>
          <p:cNvSpPr>
            <a:spLocks noGrp="1"/>
          </p:cNvSpPr>
          <p:nvPr>
            <p:ph type="title"/>
          </p:nvPr>
        </p:nvSpPr>
        <p:spPr/>
        <p:txBody>
          <a:bodyPr>
            <a:normAutofit fontScale="90000"/>
          </a:bodyPr>
          <a:lstStyle/>
          <a:p>
            <a:r>
              <a:rPr lang="en-US" b="1" dirty="0"/>
              <a:t>13. Multiple Sites</a:t>
            </a:r>
            <a:r>
              <a:rPr lang="en-US" dirty="0"/>
              <a:t> </a:t>
            </a:r>
            <a:br>
              <a:rPr lang="en-US" dirty="0"/>
            </a:br>
            <a:br>
              <a:rPr lang="en-US" dirty="0"/>
            </a:br>
            <a:endParaRPr lang="en-US" dirty="0"/>
          </a:p>
        </p:txBody>
      </p:sp>
      <p:sp>
        <p:nvSpPr>
          <p:cNvPr id="3" name="Content Placeholder 2">
            <a:extLst>
              <a:ext uri="{FF2B5EF4-FFF2-40B4-BE49-F238E27FC236}">
                <a16:creationId xmlns:a16="http://schemas.microsoft.com/office/drawing/2014/main" id="{49C2CDEE-5A76-41AC-ACD7-CF64811AFCAA}"/>
              </a:ext>
            </a:extLst>
          </p:cNvPr>
          <p:cNvSpPr>
            <a:spLocks noGrp="1"/>
          </p:cNvSpPr>
          <p:nvPr>
            <p:ph idx="1"/>
          </p:nvPr>
        </p:nvSpPr>
        <p:spPr/>
        <p:txBody>
          <a:bodyPr/>
          <a:lstStyle/>
          <a:p>
            <a:r>
              <a:rPr lang="vi-VN" dirty="0"/>
              <a:t>Ứng dụng này đã được thiết kế, phát triển và hỗ trợ được cài đặt cụ thể tại</a:t>
            </a:r>
          </a:p>
          <a:p>
            <a:pPr marL="0" indent="0">
              <a:buNone/>
            </a:pPr>
            <a:r>
              <a:rPr lang="vi-VN" dirty="0"/>
              <a:t>nhiều </a:t>
            </a:r>
            <a:r>
              <a:rPr lang="en-US" dirty="0" err="1"/>
              <a:t>vị</a:t>
            </a:r>
            <a:r>
              <a:rPr lang="en-US" dirty="0"/>
              <a:t> </a:t>
            </a:r>
            <a:r>
              <a:rPr lang="en-US" dirty="0" err="1"/>
              <a:t>trí</a:t>
            </a:r>
            <a:r>
              <a:rPr lang="vi-VN" dirty="0"/>
              <a:t> cho nhiều tổ chức.</a:t>
            </a:r>
            <a:endParaRPr lang="en-US" dirty="0"/>
          </a:p>
        </p:txBody>
      </p:sp>
    </p:spTree>
    <p:extLst>
      <p:ext uri="{BB962C8B-B14F-4D97-AF65-F5344CB8AC3E}">
        <p14:creationId xmlns:p14="http://schemas.microsoft.com/office/powerpoint/2010/main" val="945433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7DB8-4C54-4F5A-88DF-BCBD8B458B03}"/>
              </a:ext>
            </a:extLst>
          </p:cNvPr>
          <p:cNvSpPr>
            <a:spLocks noGrp="1"/>
          </p:cNvSpPr>
          <p:nvPr>
            <p:ph type="title"/>
          </p:nvPr>
        </p:nvSpPr>
        <p:spPr/>
        <p:txBody>
          <a:bodyPr>
            <a:normAutofit fontScale="90000"/>
          </a:bodyPr>
          <a:lstStyle/>
          <a:p>
            <a:r>
              <a:rPr lang="en-US" b="1"/>
              <a:t>14. Facilitate Change</a:t>
            </a:r>
            <a:r>
              <a:rPr lang="en-US"/>
              <a:t> </a:t>
            </a:r>
            <a:br>
              <a:rPr lang="en-US"/>
            </a:br>
            <a:endParaRPr lang="en-US"/>
          </a:p>
        </p:txBody>
      </p:sp>
      <p:sp>
        <p:nvSpPr>
          <p:cNvPr id="3" name="Content Placeholder 2">
            <a:extLst>
              <a:ext uri="{FF2B5EF4-FFF2-40B4-BE49-F238E27FC236}">
                <a16:creationId xmlns:a16="http://schemas.microsoft.com/office/drawing/2014/main" id="{6AE4AD5A-1C19-4735-A25B-E29444C5DEEC}"/>
              </a:ext>
            </a:extLst>
          </p:cNvPr>
          <p:cNvSpPr>
            <a:spLocks noGrp="1"/>
          </p:cNvSpPr>
          <p:nvPr>
            <p:ph idx="1"/>
          </p:nvPr>
        </p:nvSpPr>
        <p:spPr>
          <a:xfrm>
            <a:off x="1295401" y="1948070"/>
            <a:ext cx="9601196" cy="3927798"/>
          </a:xfrm>
        </p:spPr>
        <p:txBody>
          <a:bodyPr>
            <a:normAutofit fontScale="85000" lnSpcReduction="20000"/>
          </a:bodyPr>
          <a:lstStyle/>
          <a:p>
            <a:pPr marL="0" indent="0">
              <a:buNone/>
            </a:pPr>
            <a:r>
              <a:rPr lang="vi-VN" dirty="0"/>
              <a:t>Ứng dụng này được thiết kế đặc biệt, phát triển và hỗ trợ để tạo điều kiện thuận lợi cho sự thay đổi.</a:t>
            </a:r>
          </a:p>
          <a:p>
            <a:pPr marL="0" indent="0">
              <a:buNone/>
            </a:pPr>
            <a:r>
              <a:rPr lang="vi-VN" dirty="0"/>
              <a:t>Các đặc điểm sau đây có thể áp dụng cho ứng dụng:</a:t>
            </a:r>
          </a:p>
          <a:p>
            <a:pPr marL="0" indent="0">
              <a:buNone/>
            </a:pPr>
            <a:r>
              <a:rPr lang="vi-VN" dirty="0"/>
              <a:t>• Truy vấn linh hoạt và cơ sở báo cáo được cung cấp có thể xử lý các yêu cầu đơn giản</a:t>
            </a:r>
            <a:r>
              <a:rPr lang="en-US" dirty="0"/>
              <a:t>.</a:t>
            </a:r>
            <a:endParaRPr lang="vi-VN" dirty="0"/>
          </a:p>
          <a:p>
            <a:pPr marL="0" indent="0">
              <a:buNone/>
            </a:pPr>
            <a:r>
              <a:rPr lang="vi-VN" dirty="0"/>
              <a:t>• Truy vấn linh hoạt và cơ sở báo cáo được cung cấp có thể xử lý các yêu cầu phức tạp trung bình</a:t>
            </a:r>
            <a:r>
              <a:rPr lang="en-US" dirty="0"/>
              <a:t>.</a:t>
            </a:r>
            <a:endParaRPr lang="vi-VN" dirty="0"/>
          </a:p>
          <a:p>
            <a:pPr marL="0" indent="0">
              <a:buNone/>
            </a:pPr>
            <a:r>
              <a:rPr lang="vi-VN" dirty="0"/>
              <a:t>• Truy vấn linh hoạt và cơ sở báo cáo được cung cấp có thể xử lý các yêu cầu phức tạp</a:t>
            </a:r>
            <a:r>
              <a:rPr lang="en-US" dirty="0"/>
              <a:t>.</a:t>
            </a:r>
          </a:p>
          <a:p>
            <a:pPr marL="0" indent="0">
              <a:buNone/>
            </a:pPr>
            <a:r>
              <a:rPr lang="vi-VN" dirty="0"/>
              <a:t>• Dữ liệu kiểm soát nghiệp vụ được lưu giữ trong các bảng được duy trì bởi người dùng với các quy trình tương tác trực tuyến, nhưng các thay đổi chỉ có hiệu lực vào ngày làm việc tiếp theo.</a:t>
            </a:r>
          </a:p>
          <a:p>
            <a:pPr marL="0" indent="0">
              <a:buNone/>
            </a:pPr>
            <a:r>
              <a:rPr lang="vi-VN" dirty="0"/>
              <a:t>• Dữ liệu kiểm soát nghiệp vụ được lưu giữ trong các bảng được duy trì bởi người dùng với các quy trình tương tác trực tuyến và các thay đổi có hiệu lực ngay lập</a:t>
            </a:r>
            <a:r>
              <a:rPr lang="en-US" dirty="0"/>
              <a:t>.</a:t>
            </a:r>
          </a:p>
        </p:txBody>
      </p:sp>
    </p:spTree>
    <p:extLst>
      <p:ext uri="{BB962C8B-B14F-4D97-AF65-F5344CB8AC3E}">
        <p14:creationId xmlns:p14="http://schemas.microsoft.com/office/powerpoint/2010/main" val="1476407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http://sunset.usc.edu/Activities/oct24-27-00/Presentations/Seaver_FAST%20Function%20Points.pdf</a:t>
            </a:r>
            <a:r>
              <a:rPr lang="en-US" dirty="0"/>
              <a:t>S</a:t>
            </a:r>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3.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9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C195-C78F-48CF-BCB8-3C44F2A55B15}"/>
              </a:ext>
            </a:extLst>
          </p:cNvPr>
          <p:cNvSpPr>
            <a:spLocks noGrp="1"/>
          </p:cNvSpPr>
          <p:nvPr>
            <p:ph type="title"/>
          </p:nvPr>
        </p:nvSpPr>
        <p:spPr/>
        <p:txBody>
          <a:bodyPr/>
          <a:lstStyle/>
          <a:p>
            <a:r>
              <a:rPr lang="en-US" dirty="0"/>
              <a:t>L</a:t>
            </a:r>
            <a:r>
              <a:rPr lang="vi-VN" dirty="0"/>
              <a:t>ư</a:t>
            </a:r>
            <a:r>
              <a:rPr lang="en-US" dirty="0"/>
              <a:t>u ý:</a:t>
            </a:r>
          </a:p>
        </p:txBody>
      </p:sp>
      <p:sp>
        <p:nvSpPr>
          <p:cNvPr id="3" name="Content Placeholder 2">
            <a:extLst>
              <a:ext uri="{FF2B5EF4-FFF2-40B4-BE49-F238E27FC236}">
                <a16:creationId xmlns:a16="http://schemas.microsoft.com/office/drawing/2014/main" id="{C10BE35E-2EF9-4F06-A549-A5E1BC71CAEF}"/>
              </a:ext>
            </a:extLst>
          </p:cNvPr>
          <p:cNvSpPr>
            <a:spLocks noGrp="1"/>
          </p:cNvSpPr>
          <p:nvPr>
            <p:ph idx="1"/>
          </p:nvPr>
        </p:nvSpPr>
        <p:spPr/>
        <p:txBody>
          <a:bodyPr/>
          <a:lstStyle/>
          <a:p>
            <a:r>
              <a:rPr lang="en-US" dirty="0"/>
              <a:t>FPA </a:t>
            </a:r>
            <a:r>
              <a:rPr lang="en-US" dirty="0" err="1"/>
              <a:t>không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công</a:t>
            </a:r>
            <a:r>
              <a:rPr lang="en-US" dirty="0"/>
              <a:t> </a:t>
            </a:r>
            <a:r>
              <a:rPr lang="en-US" dirty="0" err="1"/>
              <a:t>sức</a:t>
            </a:r>
            <a:r>
              <a:rPr lang="en-US" dirty="0"/>
              <a:t> </a:t>
            </a:r>
            <a:r>
              <a:rPr lang="en-US" dirty="0" err="1"/>
              <a:t>sửa</a:t>
            </a:r>
            <a:r>
              <a:rPr lang="en-US" dirty="0"/>
              <a:t> </a:t>
            </a:r>
            <a:r>
              <a:rPr lang="en-US" dirty="0" err="1"/>
              <a:t>lỗi</a:t>
            </a:r>
            <a:endParaRPr lang="en-US" dirty="0"/>
          </a:p>
        </p:txBody>
      </p:sp>
    </p:spTree>
    <p:extLst>
      <p:ext uri="{BB962C8B-B14F-4D97-AF65-F5344CB8AC3E}">
        <p14:creationId xmlns:p14="http://schemas.microsoft.com/office/powerpoint/2010/main" val="577334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1789</TotalTime>
  <Words>2637</Words>
  <Application>Microsoft Office PowerPoint</Application>
  <PresentationFormat>Widescreen</PresentationFormat>
  <Paragraphs>212</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Cambria Math</vt:lpstr>
      <vt:lpstr>Garamond</vt:lpstr>
      <vt:lpstr>Tahoma</vt:lpstr>
      <vt:lpstr>Times New Roman</vt:lpstr>
      <vt:lpstr>Wingdings</vt:lpstr>
      <vt:lpstr>Organic</vt:lpstr>
      <vt:lpstr>PowerPoint Presentation</vt:lpstr>
      <vt:lpstr>PowerPoint Presentation</vt:lpstr>
      <vt:lpstr>Thực Trạng</vt:lpstr>
      <vt:lpstr>Định Nghĩa</vt:lpstr>
      <vt:lpstr>FPA là một phương pháp phá vỡ hệ thống thành các thành phần nhỏ hơn, để họ có thể được hiểu và phân tích tốt hơn. Nó cũng cung cấp một kỹ thuật có cấu trúc để giải quyết vấn đề. </vt:lpstr>
      <vt:lpstr>Mục Tiêu</vt:lpstr>
      <vt:lpstr>Lợi Ích</vt:lpstr>
      <vt:lpstr>Lợi Ích</vt:lpstr>
      <vt:lpstr>Lưu ý:</vt:lpstr>
      <vt:lpstr>Quy Trình</vt:lpstr>
      <vt:lpstr>I. Xác định loại dự án</vt:lpstr>
      <vt:lpstr>II. Xác định phạm vi (boundary) của dự án</vt:lpstr>
      <vt:lpstr>III. Xác định số lượng Function Points thô (Unadjusted Function Points) </vt:lpstr>
      <vt:lpstr>Xác định số lượng Function Points thô (Unadjusted Function Points) </vt:lpstr>
      <vt:lpstr>Xác định số lượng Function Points thô (Unadjusted Function Points)) </vt:lpstr>
      <vt:lpstr>DET(Data Element Type ), RET (Record Element Type ), FTR(File Type Referenced )</vt:lpstr>
      <vt:lpstr>DET(Data Element Type ), RET (Record Element Type ), FTR(File Type Referenced )</vt:lpstr>
      <vt:lpstr>EI (External Input)</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PowerPoint Presentation</vt:lpstr>
      <vt:lpstr>Xác định số lượng Function Points thô (Unadjusted Function Points)</vt:lpstr>
      <vt:lpstr>References:</vt:lpstr>
      <vt:lpstr>ILF (Internal Logical File)</vt:lpstr>
      <vt:lpstr>ILF (Internal Logical File)</vt:lpstr>
      <vt:lpstr>EIF (External Interface Files)</vt:lpstr>
      <vt:lpstr>EIF (External Interface Files)</vt:lpstr>
      <vt:lpstr>Xác định số lượng Function Points thô (Unadjusted Function Points)</vt:lpstr>
      <vt:lpstr>Xác định số lượng Function Points thô (Unadjusted Function Points)</vt:lpstr>
      <vt:lpstr>IV. Xác định hệ số cân đối (Value Adjusted Factors). </vt:lpstr>
      <vt:lpstr>PowerPoint Presentation</vt:lpstr>
      <vt:lpstr>Xác định số lượng Function Points  cân đối </vt:lpstr>
      <vt:lpstr>1. Data Communications  </vt:lpstr>
      <vt:lpstr>Distributed Data Processing  </vt:lpstr>
      <vt:lpstr>3. Performance  </vt:lpstr>
      <vt:lpstr>4. Heavily Used Configuration  </vt:lpstr>
      <vt:lpstr>5. Transaction Rate  </vt:lpstr>
      <vt:lpstr>6. Online Data Entry  </vt:lpstr>
      <vt:lpstr>7. End-User Efficiency  </vt:lpstr>
      <vt:lpstr>PowerPoint Presentation</vt:lpstr>
      <vt:lpstr>8. Online Update  </vt:lpstr>
      <vt:lpstr>9. Complex Processing  </vt:lpstr>
      <vt:lpstr>10. Reusability  </vt:lpstr>
      <vt:lpstr>11. Installation Ease  </vt:lpstr>
      <vt:lpstr>12. Operational Ease  </vt:lpstr>
      <vt:lpstr>13. Multiple Sites   </vt:lpstr>
      <vt:lpstr>14. Facilitate Change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BÀNG TRẦN NAM</cp:lastModifiedBy>
  <cp:revision>46</cp:revision>
  <dcterms:created xsi:type="dcterms:W3CDTF">2018-04-14T13:51:20Z</dcterms:created>
  <dcterms:modified xsi:type="dcterms:W3CDTF">2018-04-22T11:47:06Z</dcterms:modified>
</cp:coreProperties>
</file>