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03" r:id="rId1"/>
  </p:sldMasterIdLst>
  <p:notesMasterIdLst>
    <p:notesMasterId r:id="rId14"/>
  </p:notesMasterIdLst>
  <p:sldIdLst>
    <p:sldId id="256" r:id="rId2"/>
    <p:sldId id="914" r:id="rId3"/>
    <p:sldId id="915" r:id="rId4"/>
    <p:sldId id="916" r:id="rId5"/>
    <p:sldId id="923" r:id="rId6"/>
    <p:sldId id="917" r:id="rId7"/>
    <p:sldId id="920" r:id="rId8"/>
    <p:sldId id="918" r:id="rId9"/>
    <p:sldId id="919" r:id="rId10"/>
    <p:sldId id="921" r:id="rId11"/>
    <p:sldId id="922" r:id="rId12"/>
    <p:sldId id="92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/>
    <p:restoredTop sz="93115"/>
  </p:normalViewPr>
  <p:slideViewPr>
    <p:cSldViewPr snapToGrid="0" snapToObjects="1">
      <p:cViewPr>
        <p:scale>
          <a:sx n="95" d="100"/>
          <a:sy n="95" d="100"/>
        </p:scale>
        <p:origin x="14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CEAFA-6146-0148-95F6-B86D4FC33E56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BEE8-F734-7D41-ADAC-7BD25220D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3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2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3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4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3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75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6F34-F045-854E-B7EA-BA5FC79F9885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B137-71DB-794A-B730-E96193AB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  <p:sldLayoutId id="2147485610" r:id="rId7"/>
    <p:sldLayoutId id="2147485611" r:id="rId8"/>
    <p:sldLayoutId id="2147485612" r:id="rId9"/>
    <p:sldLayoutId id="2147485613" r:id="rId10"/>
    <p:sldLayoutId id="21474856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COMP 2526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A3a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Depth First Search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1062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#1: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to copy an </a:t>
            </a:r>
            <a:r>
              <a:rPr lang="en-US" dirty="0" err="1" smtClean="0"/>
              <a:t>ArrayList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MazeSection</a:t>
            </a:r>
            <a:r>
              <a:rPr lang="en-US" dirty="0" smtClean="0"/>
              <a:t>&gt; </a:t>
            </a:r>
            <a:r>
              <a:rPr lang="en-US" sz="4000" dirty="0" smtClean="0"/>
              <a:t>path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dirty="0" smtClean="0"/>
              <a:t>…  fill path with MazeSections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MazeSection</a:t>
            </a:r>
            <a:r>
              <a:rPr lang="en-US" dirty="0"/>
              <a:t>&gt; </a:t>
            </a:r>
            <a:r>
              <a:rPr lang="en-US" sz="4000" dirty="0" err="1" smtClean="0"/>
              <a:t>newPath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			= </a:t>
            </a:r>
            <a:r>
              <a:rPr lang="en-US" dirty="0"/>
              <a:t>new </a:t>
            </a:r>
            <a:r>
              <a:rPr lang="en-US" dirty="0" err="1"/>
              <a:t>ArrayList</a:t>
            </a:r>
            <a:r>
              <a:rPr lang="en-US" dirty="0" smtClean="0"/>
              <a:t>&lt;&gt;(</a:t>
            </a:r>
            <a:r>
              <a:rPr lang="en-US" sz="4000" dirty="0" smtClean="0"/>
              <a:t>path</a:t>
            </a:r>
            <a:r>
              <a:rPr lang="en-US" dirty="0" smtClean="0"/>
              <a:t>);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6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#2: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How to make the recursive call: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w Cen MT Condensed" charset="0"/>
                <a:ea typeface="Tw Cen MT Condensed" charset="0"/>
                <a:cs typeface="Tw Cen MT Condensed" charset="0"/>
              </a:rPr>
              <a:t>generatePaths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(maze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, row - 1, column, new 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ArrayList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&lt;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MazeSection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&gt;(path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w Cen MT Condensed" charset="0"/>
                <a:ea typeface="Tw Cen MT Condensed" charset="0"/>
                <a:cs typeface="Tw Cen MT Condensed" charset="0"/>
              </a:rPr>
              <a:t>generatePaths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(maze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, row + 1, column, new 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ArrayList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&lt;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MazeSection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&gt;(path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w Cen MT Condensed" charset="0"/>
                <a:ea typeface="Tw Cen MT Condensed" charset="0"/>
                <a:cs typeface="Tw Cen MT Condensed" charset="0"/>
              </a:rPr>
              <a:t>generatePaths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(maze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, row, column - 1, new 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ArrayList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&lt;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MazeSection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&gt;(path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w Cen MT Condensed" charset="0"/>
                <a:ea typeface="Tw Cen MT Condensed" charset="0"/>
                <a:cs typeface="Tw Cen MT Condensed" charset="0"/>
              </a:rPr>
              <a:t>generatePaths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(maze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, row, column + 1, new 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ArrayList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&lt;</a:t>
            </a:r>
            <a:r>
              <a:rPr lang="en-US" sz="2400" dirty="0" err="1">
                <a:latin typeface="Tw Cen MT Condensed" charset="0"/>
                <a:ea typeface="Tw Cen MT Condensed" charset="0"/>
                <a:cs typeface="Tw Cen MT Condensed" charset="0"/>
              </a:rPr>
              <a:t>MazeSection</a:t>
            </a:r>
            <a:r>
              <a:rPr lang="en-US" sz="2400" dirty="0">
                <a:latin typeface="Tw Cen MT Condensed" charset="0"/>
                <a:ea typeface="Tw Cen MT Condensed" charset="0"/>
                <a:cs typeface="Tw Cen MT Condensed" charset="0"/>
              </a:rPr>
              <a:t>&gt;(path</a:t>
            </a:r>
            <a:r>
              <a:rPr lang="en-US" sz="2400" dirty="0" smtClean="0">
                <a:latin typeface="Tw Cen MT Condensed" charset="0"/>
                <a:ea typeface="Tw Cen MT Condensed" charset="0"/>
                <a:cs typeface="Tw Cen MT Condensed" charset="0"/>
              </a:rPr>
              <a:t>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2400" dirty="0">
                <a:latin typeface="Tw Cen MT Condensed" charset="0"/>
                <a:ea typeface="Tw Cen MT Condensed" charset="0"/>
                <a:cs typeface="Tw Cen MT Condensed" charset="0"/>
              </a:rPr>
              <a:t>...</a:t>
            </a:r>
            <a:endParaRPr lang="en-US" sz="2400" dirty="0"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5439" y="4854395"/>
            <a:ext cx="2796996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We send </a:t>
            </a:r>
            <a:r>
              <a:rPr lang="en-US" sz="3600" smtClean="0">
                <a:solidFill>
                  <a:schemeClr val="bg1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a copy of the path in each cardinal direction</a:t>
            </a:r>
            <a:endParaRPr lang="en-US" sz="3600" dirty="0" smtClean="0">
              <a:solidFill>
                <a:schemeClr val="bg1"/>
              </a:solidFill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#3: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4326" cy="4351338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Your </a:t>
            </a:r>
            <a:r>
              <a:rPr lang="en-US" sz="2400" dirty="0" err="1" smtClean="0"/>
              <a:t>generatePaths</a:t>
            </a:r>
            <a:r>
              <a:rPr lang="en-US" sz="2400" dirty="0" smtClean="0"/>
              <a:t> method will probably look a little like this: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generatePaths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(Maze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maze,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row,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column,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             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MazeSection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&gt; path)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if (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...) {</a:t>
            </a:r>
            <a:br>
              <a:rPr lang="is-IS" sz="14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 return;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} else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if (...)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    ...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o stuff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 } else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	   ...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o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stuff, make recursive calls, do stuff 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is-I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8271" y="609152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92271"/>
            <a:ext cx="7886700" cy="784692"/>
          </a:xfrm>
        </p:spPr>
        <p:txBody>
          <a:bodyPr>
            <a:noAutofit/>
          </a:bodyPr>
          <a:lstStyle/>
          <a:p>
            <a:pPr marL="514350" lvl="0" indent="-51435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By Alexander 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Drichel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 (Own work) [GFDL (http://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www.gnu.org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/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copyleft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/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fdl.html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) or CC BY-SA 3.0 (http://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creativecommons.org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/licenses/by-</a:t>
            </a:r>
            <a:r>
              <a:rPr lang="en-US" sz="1800" dirty="0" err="1">
                <a:latin typeface="Tw Cen MT Condensed" charset="0"/>
                <a:ea typeface="Tw Cen MT Condensed" charset="0"/>
                <a:cs typeface="Tw Cen MT Condensed" charset="0"/>
              </a:rPr>
              <a:t>sa</a:t>
            </a:r>
            <a:r>
              <a:rPr lang="en-US" sz="1800" dirty="0">
                <a:latin typeface="Tw Cen MT Condensed" charset="0"/>
                <a:ea typeface="Tw Cen MT Condensed" charset="0"/>
                <a:cs typeface="Tw Cen MT Condensed" charset="0"/>
              </a:rPr>
              <a:t>/3.0)], via Wikimedia Commons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1841500"/>
            <a:ext cx="4953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User select Maze &gt; Solve Maze from menu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GameFrame’s</a:t>
            </a:r>
            <a:r>
              <a:rPr lang="en-US" dirty="0" smtClean="0"/>
              <a:t> </a:t>
            </a:r>
            <a:r>
              <a:rPr lang="en-US" dirty="0" err="1" smtClean="0"/>
              <a:t>actionPerformed</a:t>
            </a:r>
            <a:r>
              <a:rPr lang="en-US" dirty="0" smtClean="0"/>
              <a:t> method responds to the request by invoking </a:t>
            </a:r>
            <a:r>
              <a:rPr lang="en-US" dirty="0" err="1" smtClean="0"/>
              <a:t>generateMazeSolutions</a:t>
            </a:r>
            <a:endParaRPr lang="en-US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generateMazeSolutions</a:t>
            </a:r>
            <a:r>
              <a:rPr lang="en-US" dirty="0" smtClean="0"/>
              <a:t> asks its Maze object to reset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generateMazeSolutions</a:t>
            </a:r>
            <a:r>
              <a:rPr lang="en-US" dirty="0" smtClean="0"/>
              <a:t> invokes </a:t>
            </a:r>
            <a:r>
              <a:rPr lang="en-US" dirty="0" err="1" smtClean="0"/>
              <a:t>solveMaze</a:t>
            </a:r>
            <a:r>
              <a:rPr lang="en-US" dirty="0" smtClean="0"/>
              <a:t> on its </a:t>
            </a:r>
            <a:r>
              <a:rPr lang="en-US" dirty="0" err="1" smtClean="0"/>
              <a:t>MazeSolver</a:t>
            </a:r>
            <a:r>
              <a:rPr lang="en-US" dirty="0" smtClean="0"/>
              <a:t> object, and assigns the return value to a list of lists called solutions</a:t>
            </a:r>
          </a:p>
        </p:txBody>
      </p:sp>
    </p:spTree>
    <p:extLst>
      <p:ext uri="{BB962C8B-B14F-4D97-AF65-F5344CB8AC3E}">
        <p14:creationId xmlns:p14="http://schemas.microsoft.com/office/powerpoint/2010/main" val="6188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MazeSolver</a:t>
            </a:r>
            <a:r>
              <a:rPr lang="en-US" dirty="0" smtClean="0"/>
              <a:t> </a:t>
            </a:r>
            <a:r>
              <a:rPr lang="en-US" dirty="0" err="1" smtClean="0"/>
              <a:t>solveMaze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Invoke clear() to delete any old solutions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Check to see if [0][1] is a path and throw an exception if it’s not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Create a new empty </a:t>
            </a:r>
            <a:r>
              <a:rPr lang="en-US" dirty="0" err="1" smtClean="0"/>
              <a:t>ArrayList</a:t>
            </a:r>
            <a:r>
              <a:rPr lang="en-US" dirty="0" smtClean="0"/>
              <a:t> of </a:t>
            </a:r>
            <a:r>
              <a:rPr lang="en-US" dirty="0" err="1" smtClean="0"/>
              <a:t>MazeSections</a:t>
            </a:r>
            <a:r>
              <a:rPr lang="en-US" dirty="0" smtClean="0"/>
              <a:t> and </a:t>
            </a:r>
            <a:r>
              <a:rPr lang="en-US" smtClean="0"/>
              <a:t>pass it to </a:t>
            </a:r>
            <a:r>
              <a:rPr lang="en-US" smtClean="0"/>
              <a:t>generatePaths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7329" y="4988865"/>
            <a:ext cx="574311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So far so good, right?  No recursion yet...</a:t>
            </a:r>
          </a:p>
        </p:txBody>
      </p:sp>
    </p:spTree>
    <p:extLst>
      <p:ext uri="{BB962C8B-B14F-4D97-AF65-F5344CB8AC3E}">
        <p14:creationId xmlns:p14="http://schemas.microsoft.com/office/powerpoint/2010/main" val="7583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89463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sz="16600" dirty="0" smtClean="0">
                <a:solidFill>
                  <a:schemeClr val="bg1"/>
                </a:solidFill>
              </a:rPr>
              <a:t>Recursion Alert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89464"/>
            <a:ext cx="9144000" cy="2268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generatePaths</a:t>
            </a:r>
            <a:r>
              <a:rPr lang="en-US" sz="3200" dirty="0" smtClean="0"/>
              <a:t> method must be recursive.  Take a deep breath.  Relax.  What follows is an elegant and simple algorithm for solving a maze recursively with DFS.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20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sz="8000" dirty="0" smtClean="0">
                <a:solidFill>
                  <a:srgbClr val="C0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Recursive</a:t>
            </a:r>
            <a:r>
              <a:rPr lang="en-US" sz="8000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generatePaths</a:t>
            </a:r>
            <a:r>
              <a:rPr lang="en-US" sz="1800" dirty="0"/>
              <a:t>(Maze, row, column, path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row &lt; 0 or the row &gt;= maze dimension or the column &lt; 0 or the column &gt;= maze dimension or the section at (row, column) is solid or the section at (row, column) has been visited then return (do nothing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if we are in the rightmost column, we solved it (yay!) so: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maze section at row and column to the current </a:t>
            </a:r>
            <a:r>
              <a:rPr lang="en-US" sz="1800" dirty="0" smtClean="0"/>
              <a:t>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current path to the collection of maze </a:t>
            </a:r>
            <a:r>
              <a:rPr lang="en-US" sz="1800" dirty="0" smtClean="0"/>
              <a:t>solutions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</a:t>
            </a:r>
            <a:r>
              <a:rPr lang="en-US" sz="1800" dirty="0" smtClean="0"/>
              <a:t>visited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this maze section to the </a:t>
            </a:r>
            <a:r>
              <a:rPr lang="en-US" sz="1800" dirty="0" smtClean="0"/>
              <a:t>current 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make </a:t>
            </a:r>
            <a:r>
              <a:rPr lang="en-US" sz="1800" dirty="0"/>
              <a:t>recursive calls to </a:t>
            </a:r>
            <a:r>
              <a:rPr lang="en-US" sz="1800" dirty="0" err="1"/>
              <a:t>generatePaths</a:t>
            </a:r>
            <a:r>
              <a:rPr lang="en-US" sz="1800" dirty="0"/>
              <a:t> in each of the 4 cardinal directions, passing a COPY of the current path as the final </a:t>
            </a:r>
            <a:r>
              <a:rPr lang="en-US" sz="1800" dirty="0" smtClean="0"/>
              <a:t>parameter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unvisited</a:t>
            </a:r>
          </a:p>
        </p:txBody>
      </p:sp>
    </p:spTree>
    <p:extLst>
      <p:ext uri="{BB962C8B-B14F-4D97-AF65-F5344CB8AC3E}">
        <p14:creationId xmlns:p14="http://schemas.microsoft.com/office/powerpoint/2010/main" val="200135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</a:t>
            </a:r>
            <a:r>
              <a:rPr lang="en-US" sz="8000" dirty="0" smtClean="0">
                <a:solidFill>
                  <a:srgbClr val="C0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Recursive</a:t>
            </a:r>
            <a:r>
              <a:rPr lang="en-US" sz="8000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In fewer words: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When we take a step: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If we walk off the map, or into a wall, or into a spot we’ve already been, we do nothing.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Otherwise, if we reach the rightmost column we have escaped from the maze so we send our path to the solutions list.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Otherwise we clone the path (and </a:t>
            </a:r>
            <a:r>
              <a:rPr lang="en-US" sz="1800" dirty="0" err="1" smtClean="0"/>
              <a:t>ourself</a:t>
            </a:r>
            <a:r>
              <a:rPr lang="en-US" sz="1800" dirty="0" smtClean="0"/>
              <a:t>!), mark the spot we’ve been in as visited, take a step in each direction with a copy of the path, and then mark the spot as unvisited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179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094" y="2312894"/>
            <a:ext cx="8148918" cy="12371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Base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generatePaths</a:t>
            </a:r>
            <a:r>
              <a:rPr lang="en-US" sz="1800" dirty="0"/>
              <a:t>(Maze, row, column, path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row &lt; 0 or the row &gt;= maze dimension or the column &lt; 0 or the column &gt;= maze dimension or the section at (row, column) is solid or the section at (row, column) has been visited then return (do nothing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if we are in the rightmost column, we solved it (yay!) so: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maze section at row and column to the current </a:t>
            </a:r>
            <a:r>
              <a:rPr lang="en-US" sz="1800" dirty="0" smtClean="0"/>
              <a:t>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current path to the collection of maze </a:t>
            </a:r>
            <a:r>
              <a:rPr lang="en-US" sz="1800" dirty="0" smtClean="0"/>
              <a:t>solutions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</a:t>
            </a:r>
            <a:r>
              <a:rPr lang="en-US" sz="1800" dirty="0" smtClean="0"/>
              <a:t>visited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this maze section to the </a:t>
            </a:r>
            <a:r>
              <a:rPr lang="en-US" sz="1800" dirty="0" smtClean="0"/>
              <a:t>current 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make </a:t>
            </a:r>
            <a:r>
              <a:rPr lang="en-US" sz="1800" dirty="0"/>
              <a:t>recursive calls to </a:t>
            </a:r>
            <a:r>
              <a:rPr lang="en-US" sz="1800" dirty="0" err="1"/>
              <a:t>generatePaths</a:t>
            </a:r>
            <a:r>
              <a:rPr lang="en-US" sz="1800" dirty="0"/>
              <a:t> in each of the 4 cardinal directions, passing a COPY of the current path as the final </a:t>
            </a:r>
            <a:r>
              <a:rPr lang="en-US" sz="1800" dirty="0" smtClean="0"/>
              <a:t>parameter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unvisited</a:t>
            </a:r>
          </a:p>
        </p:txBody>
      </p:sp>
    </p:spTree>
    <p:extLst>
      <p:ext uri="{BB962C8B-B14F-4D97-AF65-F5344CB8AC3E}">
        <p14:creationId xmlns:p14="http://schemas.microsoft.com/office/powerpoint/2010/main" val="179364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094" y="3523125"/>
            <a:ext cx="8148918" cy="31466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Recursive Call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generatePaths</a:t>
            </a:r>
            <a:r>
              <a:rPr lang="en-US" sz="1800" dirty="0"/>
              <a:t>(Maze, row, column, path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the row &lt; 0 or the row &gt;= maze dimension or the column &lt; 0 or the column &gt;= maze dimension or the section at (row, column) is solid or the section at (row, column) has been visited then return (do nothing</a:t>
            </a:r>
            <a:r>
              <a:rPr lang="en-US" sz="1800" dirty="0" smtClean="0"/>
              <a:t>)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if we are in the rightmost column, we solved it (yay!) so: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maze section at row and column to the current </a:t>
            </a:r>
            <a:r>
              <a:rPr lang="en-US" sz="1800" dirty="0" smtClean="0"/>
              <a:t>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the current path to the collection of maze </a:t>
            </a:r>
            <a:r>
              <a:rPr lang="en-US" sz="1800" dirty="0" smtClean="0"/>
              <a:t>solutions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otherwise </a:t>
            </a:r>
            <a:r>
              <a:rPr lang="en-US" sz="1800" dirty="0"/>
              <a:t>(</a:t>
            </a:r>
            <a:r>
              <a:rPr lang="en-US" sz="1800" dirty="0" smtClean="0"/>
              <a:t>else)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</a:t>
            </a:r>
            <a:r>
              <a:rPr lang="en-US" sz="1800" dirty="0" smtClean="0"/>
              <a:t>visited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add </a:t>
            </a:r>
            <a:r>
              <a:rPr lang="en-US" sz="1800" dirty="0"/>
              <a:t>this maze section to the </a:t>
            </a:r>
            <a:r>
              <a:rPr lang="en-US" sz="1800" dirty="0" smtClean="0"/>
              <a:t>current path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make </a:t>
            </a:r>
            <a:r>
              <a:rPr lang="en-US" sz="1800" dirty="0"/>
              <a:t>recursive calls to </a:t>
            </a:r>
            <a:r>
              <a:rPr lang="en-US" sz="1800" dirty="0" err="1"/>
              <a:t>generatePaths</a:t>
            </a:r>
            <a:r>
              <a:rPr lang="en-US" sz="1800" dirty="0"/>
              <a:t> in each of the 4 cardinal directions, passing a COPY of the current path as the final </a:t>
            </a:r>
            <a:r>
              <a:rPr lang="en-US" sz="1800" dirty="0" smtClean="0"/>
              <a:t>parameter</a:t>
            </a:r>
          </a:p>
          <a:p>
            <a:pPr marL="1428750" lvl="2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mark </a:t>
            </a:r>
            <a:r>
              <a:rPr lang="en-US" sz="1800" dirty="0"/>
              <a:t>this maze section as unvisited</a:t>
            </a:r>
          </a:p>
        </p:txBody>
      </p:sp>
    </p:spTree>
    <p:extLst>
      <p:ext uri="{BB962C8B-B14F-4D97-AF65-F5344CB8AC3E}">
        <p14:creationId xmlns:p14="http://schemas.microsoft.com/office/powerpoint/2010/main" val="9002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6948</TotalTime>
  <Words>858</Words>
  <Application>Microsoft Macintosh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Consolas</vt:lpstr>
      <vt:lpstr>Courier</vt:lpstr>
      <vt:lpstr>Rockwell</vt:lpstr>
      <vt:lpstr>Tw Cen MT</vt:lpstr>
      <vt:lpstr>Tw Cen MT Condensed</vt:lpstr>
      <vt:lpstr>Arial</vt:lpstr>
      <vt:lpstr>Office Theme</vt:lpstr>
      <vt:lpstr>COMP 2526</vt:lpstr>
      <vt:lpstr>Depth First Search</vt:lpstr>
      <vt:lpstr>Where Do We Start?</vt:lpstr>
      <vt:lpstr>How Does MazeSolver solveMaze()?</vt:lpstr>
      <vt:lpstr>Recursion Alert</vt:lpstr>
      <vt:lpstr>DFS Recursive Algorithm</vt:lpstr>
      <vt:lpstr>DFS Recursive Algorithm</vt:lpstr>
      <vt:lpstr>The Base Case</vt:lpstr>
      <vt:lpstr>The Recursive Call</vt:lpstr>
      <vt:lpstr>Hint #1:</vt:lpstr>
      <vt:lpstr>Hint #2:</vt:lpstr>
      <vt:lpstr>Hint #3:</vt:lpstr>
    </vt:vector>
  </TitlesOfParts>
  <Company>ChrisThompson.ca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Thompson</dc:creator>
  <cp:lastModifiedBy>Microsoft Office User</cp:lastModifiedBy>
  <cp:revision>745</cp:revision>
  <cp:lastPrinted>2016-04-07T00:13:52Z</cp:lastPrinted>
  <dcterms:created xsi:type="dcterms:W3CDTF">2015-04-16T00:25:16Z</dcterms:created>
  <dcterms:modified xsi:type="dcterms:W3CDTF">2016-04-07T00:14:22Z</dcterms:modified>
</cp:coreProperties>
</file>