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10/15/2023</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38889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10/15/2023</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2431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10/15/2023</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3952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10/15/2023</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1086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10/15/2023</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8977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10/15/2023</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6273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10/15/2023</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7320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10/15/2023</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1180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10/15/2023</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8446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10/15/2023</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2213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10/15/2023</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5396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10/15/2023</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602470946"/>
      </p:ext>
    </p:extLst>
  </p:cSld>
  <p:clrMap bg1="dk1" tx1="lt1" bg2="dk2" tx2="lt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87" r:id="rId6"/>
    <p:sldLayoutId id="2147484192" r:id="rId7"/>
    <p:sldLayoutId id="2147484188" r:id="rId8"/>
    <p:sldLayoutId id="2147484189" r:id="rId9"/>
    <p:sldLayoutId id="2147484190" r:id="rId10"/>
    <p:sldLayoutId id="21474841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2" descr="Aalto University Brand Library">
            <a:extLst>
              <a:ext uri="{FF2B5EF4-FFF2-40B4-BE49-F238E27FC236}">
                <a16:creationId xmlns:a16="http://schemas.microsoft.com/office/drawing/2014/main" id="{5D6C3599-F95A-4603-B0D8-70393BF422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8" r="3" b="1101"/>
          <a:stretch/>
        </p:blipFill>
        <p:spPr bwMode="auto">
          <a:xfrm>
            <a:off x="762000" y="1100462"/>
            <a:ext cx="1374913" cy="1103153"/>
          </a:xfrm>
          <a:prstGeom prst="rect">
            <a:avLst/>
          </a:prstGeom>
          <a:solidFill>
            <a:schemeClr val="bg1"/>
          </a:solidFill>
        </p:spPr>
      </p:pic>
      <p:grpSp>
        <p:nvGrpSpPr>
          <p:cNvPr id="26" name="Group 25">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2" name="Freeform: Shape 2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224FD17-4AC5-7C3B-1E50-6C2EF88F8F35}"/>
              </a:ext>
            </a:extLst>
          </p:cNvPr>
          <p:cNvSpPr>
            <a:spLocks noGrp="1"/>
          </p:cNvSpPr>
          <p:nvPr>
            <p:ph type="ctrTitle"/>
          </p:nvPr>
        </p:nvSpPr>
        <p:spPr>
          <a:xfrm>
            <a:off x="3746090" y="1474838"/>
            <a:ext cx="7302403" cy="1022555"/>
          </a:xfrm>
        </p:spPr>
        <p:txBody>
          <a:bodyPr>
            <a:normAutofit/>
          </a:bodyPr>
          <a:lstStyle/>
          <a:p>
            <a:pPr algn="l"/>
            <a:r>
              <a:rPr lang="en-US" sz="5400" b="1" dirty="0">
                <a:latin typeface="Times New Roman" panose="02020603050405020304" pitchFamily="18" charset="0"/>
                <a:cs typeface="Times New Roman" panose="02020603050405020304" pitchFamily="18" charset="0"/>
              </a:rPr>
              <a:t>PROJECT REPORT</a:t>
            </a:r>
          </a:p>
        </p:txBody>
      </p:sp>
      <p:sp>
        <p:nvSpPr>
          <p:cNvPr id="3" name="Subtitle 2">
            <a:extLst>
              <a:ext uri="{FF2B5EF4-FFF2-40B4-BE49-F238E27FC236}">
                <a16:creationId xmlns:a16="http://schemas.microsoft.com/office/drawing/2014/main" id="{75678257-899E-E128-B866-0B203E01A4C3}"/>
              </a:ext>
            </a:extLst>
          </p:cNvPr>
          <p:cNvSpPr>
            <a:spLocks noGrp="1"/>
          </p:cNvSpPr>
          <p:nvPr>
            <p:ph type="subTitle" idx="1"/>
          </p:nvPr>
        </p:nvSpPr>
        <p:spPr>
          <a:xfrm>
            <a:off x="3746090" y="2873187"/>
            <a:ext cx="6108219" cy="1111625"/>
          </a:xfrm>
        </p:spPr>
        <p:txBody>
          <a:bodyPr>
            <a:normAutofit/>
          </a:bodyPr>
          <a:lstStyle/>
          <a:p>
            <a:pPr algn="l"/>
            <a:r>
              <a:rPr lang="en-US" dirty="0">
                <a:latin typeface="Times New Roman" panose="02020603050405020304" pitchFamily="18" charset="0"/>
                <a:cs typeface="Times New Roman" panose="02020603050405020304" pitchFamily="18" charset="0"/>
              </a:rPr>
              <a:t>Predicting Profits of Online Sport Bettors</a:t>
            </a:r>
          </a:p>
        </p:txBody>
      </p:sp>
    </p:spTree>
    <p:extLst>
      <p:ext uri="{BB962C8B-B14F-4D97-AF65-F5344CB8AC3E}">
        <p14:creationId xmlns:p14="http://schemas.microsoft.com/office/powerpoint/2010/main" val="211287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8D-B4EC-FAA3-04E6-06E0BA95313D}"/>
              </a:ext>
            </a:extLst>
          </p:cNvPr>
          <p:cNvSpPr>
            <a:spLocks noGrp="1"/>
          </p:cNvSpPr>
          <p:nvPr>
            <p:ph type="title"/>
          </p:nvPr>
        </p:nvSpPr>
        <p:spPr>
          <a:xfrm>
            <a:off x="1214284" y="412954"/>
            <a:ext cx="10122310" cy="1248697"/>
          </a:xfrm>
        </p:spPr>
        <p:txBody>
          <a:bodyPr>
            <a:normAutofit/>
          </a:bodyPr>
          <a:lstStyle/>
          <a:p>
            <a:pPr algn="ctr"/>
            <a:r>
              <a:rPr lang="en-US" dirty="0">
                <a:latin typeface="Abadi" panose="020B0604020104020204" pitchFamily="34" charset="0"/>
                <a:cs typeface="Times New Roman" panose="02020603050405020304" pitchFamily="18" charset="0"/>
              </a:rPr>
              <a:t>1. Business overview &amp; data description</a:t>
            </a:r>
          </a:p>
        </p:txBody>
      </p:sp>
      <p:sp>
        <p:nvSpPr>
          <p:cNvPr id="3" name="Content Placeholder 2">
            <a:extLst>
              <a:ext uri="{FF2B5EF4-FFF2-40B4-BE49-F238E27FC236}">
                <a16:creationId xmlns:a16="http://schemas.microsoft.com/office/drawing/2014/main" id="{64CDFB73-1AB4-D637-C4C7-3F609B368356}"/>
              </a:ext>
            </a:extLst>
          </p:cNvPr>
          <p:cNvSpPr>
            <a:spLocks noGrp="1"/>
          </p:cNvSpPr>
          <p:nvPr>
            <p:ph idx="1"/>
          </p:nvPr>
        </p:nvSpPr>
        <p:spPr>
          <a:xfrm>
            <a:off x="3333135" y="1120876"/>
            <a:ext cx="8239434" cy="5525729"/>
          </a:xfrm>
        </p:spPr>
        <p:txBody>
          <a:bodyPr>
            <a:normAutofit fontScale="47500" lnSpcReduction="20000"/>
          </a:bodyPr>
          <a:lstStyle/>
          <a:p>
            <a:pPr marL="0" indent="0">
              <a:buNone/>
            </a:pPr>
            <a:endParaRPr lang="en-US" dirty="0">
              <a:latin typeface="Abadi" panose="020B0604020104020204" pitchFamily="34" charset="0"/>
              <a:cs typeface="Times New Roman" panose="02020603050405020304" pitchFamily="18" charset="0"/>
            </a:endParaRPr>
          </a:p>
          <a:p>
            <a:pPr marL="0" indent="0" algn="just">
              <a:lnSpc>
                <a:spcPct val="120000"/>
              </a:lnSpc>
              <a:buNone/>
            </a:pPr>
            <a:r>
              <a:rPr lang="en-US" sz="2900" dirty="0">
                <a:latin typeface="Abadi" panose="020B0604020104020204" pitchFamily="34" charset="0"/>
                <a:cs typeface="Times New Roman" panose="02020603050405020304" pitchFamily="18" charset="0"/>
              </a:rPr>
              <a:t>Gambling is one of the most lucrative and flourishing industries worldwide. At the height of the COVID pandemic, the global casino industry recorded a revenue of $227 billion, 30% of which came from online casinos [1]. With a fast increase in Internet penetration and mobile applications, the global online gambling market has been and will be an extremely promising playground for companies. </a:t>
            </a:r>
          </a:p>
          <a:p>
            <a:pPr algn="just">
              <a:lnSpc>
                <a:spcPct val="120000"/>
              </a:lnSpc>
            </a:pPr>
            <a:endParaRPr lang="en-US" sz="2900" dirty="0">
              <a:latin typeface="Abadi" panose="020B0604020104020204" pitchFamily="34" charset="0"/>
              <a:cs typeface="Times New Roman" panose="02020603050405020304" pitchFamily="18" charset="0"/>
            </a:endParaRPr>
          </a:p>
          <a:p>
            <a:pPr marL="0" indent="0" algn="just">
              <a:lnSpc>
                <a:spcPct val="120000"/>
              </a:lnSpc>
              <a:buNone/>
            </a:pPr>
            <a:r>
              <a:rPr lang="en-US" sz="2900" dirty="0">
                <a:latin typeface="Abadi" panose="020B0604020104020204" pitchFamily="34" charset="0"/>
                <a:cs typeface="Times New Roman" panose="02020603050405020304" pitchFamily="18" charset="0"/>
              </a:rPr>
              <a:t>bwin Interactive Entertainment (bwin), an online betting agency, has collaborated with Division of Addictions (DOA) to conduct a gambling research project in which the demographic and sports betting records of 46,339 bwin’s customers have been summarized and published on The Transparency Project [2]. Acting as a bwin’s consultant, I am tasked with a mission: </a:t>
            </a:r>
            <a:r>
              <a:rPr lang="en-US" sz="2900" b="1" u="sng" dirty="0">
                <a:latin typeface="Abadi" panose="020B0604020104020204" pitchFamily="34" charset="0"/>
                <a:cs typeface="Times New Roman" panose="02020603050405020304" pitchFamily="18" charset="0"/>
              </a:rPr>
              <a:t>how to predict the profits of sports gamblers on bwin’s website in order to develop specialized customer strategies and targeted measures for specific individuals. </a:t>
            </a:r>
          </a:p>
          <a:p>
            <a:pPr marL="0" indent="0" algn="just">
              <a:lnSpc>
                <a:spcPct val="120000"/>
              </a:lnSpc>
              <a:buNone/>
            </a:pPr>
            <a:endParaRPr lang="en-US" sz="2900" dirty="0">
              <a:latin typeface="Abadi" panose="020B0604020104020204" pitchFamily="34" charset="0"/>
              <a:cs typeface="Times New Roman" panose="02020603050405020304" pitchFamily="18" charset="0"/>
            </a:endParaRPr>
          </a:p>
          <a:p>
            <a:pPr marL="0" indent="0" algn="just">
              <a:lnSpc>
                <a:spcPct val="120000"/>
              </a:lnSpc>
              <a:buNone/>
            </a:pPr>
            <a:r>
              <a:rPr lang="en-US" sz="2900" dirty="0">
                <a:latin typeface="Abadi" panose="020B0604020104020204" pitchFamily="34" charset="0"/>
                <a:cs typeface="Times New Roman" panose="02020603050405020304" pitchFamily="18" charset="0"/>
              </a:rPr>
              <a:t>The objective of this project is to formulate and compare the efficiency of 2 machine learning models that closely predict the profits of internet sports gamblers based on their gambling tendencies. These models will be compared based on mean absolute error to identify the superior option. </a:t>
            </a:r>
          </a:p>
          <a:p>
            <a:pPr algn="just"/>
            <a:endParaRPr lang="en-US" dirty="0">
              <a:latin typeface="Abadi" panose="020B0604020104020204" pitchFamily="34" charset="0"/>
              <a:cs typeface="Times New Roman" panose="02020603050405020304" pitchFamily="18" charset="0"/>
            </a:endParaRPr>
          </a:p>
          <a:p>
            <a:pPr marL="0" indent="0">
              <a:buNone/>
            </a:pPr>
            <a:endParaRPr lang="en-US" sz="2000" dirty="0">
              <a:latin typeface="Abadi" panose="020B0604020104020204" pitchFamily="34" charset="0"/>
              <a:cs typeface="Times New Roman" panose="02020603050405020304" pitchFamily="18" charset="0"/>
            </a:endParaRPr>
          </a:p>
          <a:p>
            <a:pPr marL="0" indent="0">
              <a:buNone/>
            </a:pPr>
            <a:r>
              <a:rPr lang="en-US" sz="2000" dirty="0">
                <a:latin typeface="Abadi" panose="020B0604020104020204" pitchFamily="34" charset="0"/>
                <a:cs typeface="Times New Roman" panose="02020603050405020304" pitchFamily="18" charset="0"/>
              </a:rPr>
              <a:t>Source:</a:t>
            </a:r>
          </a:p>
          <a:p>
            <a:pPr marL="0" indent="0">
              <a:buNone/>
            </a:pPr>
            <a:r>
              <a:rPr lang="en-US" sz="2000" dirty="0">
                <a:latin typeface="Abadi" panose="020B0604020104020204" pitchFamily="34" charset="0"/>
                <a:cs typeface="Times New Roman" panose="02020603050405020304" pitchFamily="18" charset="0"/>
              </a:rPr>
              <a:t>[1] 10 Online Gambling statistics for 2021 and Beyond Available at: https://playtoday.co/blog/online-gambling-statistics</a:t>
            </a:r>
          </a:p>
          <a:p>
            <a:pPr marL="0" indent="0">
              <a:buNone/>
            </a:pPr>
            <a:r>
              <a:rPr lang="en-US" sz="2000" dirty="0">
                <a:latin typeface="Abadi" panose="020B0604020104020204" pitchFamily="34" charset="0"/>
                <a:cs typeface="Times New Roman" panose="02020603050405020304" pitchFamily="18" charset="0"/>
              </a:rPr>
              <a:t>[2] Dataset: Population Trends in Internet Sports Gambling Available at: http://thetransparencyproject.org/Availabledataset.htm</a:t>
            </a:r>
          </a:p>
        </p:txBody>
      </p:sp>
      <p:pic>
        <p:nvPicPr>
          <p:cNvPr id="3074" name="Picture 2" descr="BWIN LOGO VECTOR (AI EPS) | HD ICON - RESOURCES FOR WEB DESIGNERS">
            <a:extLst>
              <a:ext uri="{FF2B5EF4-FFF2-40B4-BE49-F238E27FC236}">
                <a16:creationId xmlns:a16="http://schemas.microsoft.com/office/drawing/2014/main" id="{EA2A1A4A-CC5F-D89D-6129-14C3AD497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31" y="243609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235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5813-07D7-FBE5-8750-D3E3EF31F6B3}"/>
              </a:ext>
            </a:extLst>
          </p:cNvPr>
          <p:cNvSpPr>
            <a:spLocks noGrp="1"/>
          </p:cNvSpPr>
          <p:nvPr>
            <p:ph type="title"/>
          </p:nvPr>
        </p:nvSpPr>
        <p:spPr>
          <a:xfrm>
            <a:off x="1482213" y="334297"/>
            <a:ext cx="9144000" cy="1052051"/>
          </a:xfrm>
        </p:spPr>
        <p:txBody>
          <a:bodyPr/>
          <a:lstStyle/>
          <a:p>
            <a:pPr algn="ctr"/>
            <a:r>
              <a:rPr lang="en-US" dirty="0">
                <a:latin typeface="Abadi" panose="020B0604020104020204" pitchFamily="34" charset="0"/>
              </a:rPr>
              <a:t>2. Data understanding - variables</a:t>
            </a:r>
          </a:p>
        </p:txBody>
      </p:sp>
      <p:graphicFrame>
        <p:nvGraphicFramePr>
          <p:cNvPr id="8" name="Content Placeholder 7">
            <a:extLst>
              <a:ext uri="{FF2B5EF4-FFF2-40B4-BE49-F238E27FC236}">
                <a16:creationId xmlns:a16="http://schemas.microsoft.com/office/drawing/2014/main" id="{3362546C-E5FD-EADE-14BA-E66BA548E671}"/>
              </a:ext>
            </a:extLst>
          </p:cNvPr>
          <p:cNvGraphicFramePr>
            <a:graphicFrameLocks noGrp="1"/>
          </p:cNvGraphicFramePr>
          <p:nvPr>
            <p:ph idx="1"/>
            <p:extLst>
              <p:ext uri="{D42A27DB-BD31-4B8C-83A1-F6EECF244321}">
                <p14:modId xmlns:p14="http://schemas.microsoft.com/office/powerpoint/2010/main" val="701982485"/>
              </p:ext>
            </p:extLst>
          </p:nvPr>
        </p:nvGraphicFramePr>
        <p:xfrm>
          <a:off x="1329814" y="1136296"/>
          <a:ext cx="9694606" cy="5311140"/>
        </p:xfrm>
        <a:graphic>
          <a:graphicData uri="http://schemas.openxmlformats.org/drawingml/2006/table">
            <a:tbl>
              <a:tblPr firstRow="1" bandRow="1">
                <a:tableStyleId>{073A0DAA-6AF3-43AB-8588-CEC1D06C72B9}</a:tableStyleId>
              </a:tblPr>
              <a:tblGrid>
                <a:gridCol w="1789636">
                  <a:extLst>
                    <a:ext uri="{9D8B030D-6E8A-4147-A177-3AD203B41FA5}">
                      <a16:colId xmlns:a16="http://schemas.microsoft.com/office/drawing/2014/main" val="3229672764"/>
                    </a:ext>
                  </a:extLst>
                </a:gridCol>
                <a:gridCol w="6586425">
                  <a:extLst>
                    <a:ext uri="{9D8B030D-6E8A-4147-A177-3AD203B41FA5}">
                      <a16:colId xmlns:a16="http://schemas.microsoft.com/office/drawing/2014/main" val="3823620522"/>
                    </a:ext>
                  </a:extLst>
                </a:gridCol>
                <a:gridCol w="1318545">
                  <a:extLst>
                    <a:ext uri="{9D8B030D-6E8A-4147-A177-3AD203B41FA5}">
                      <a16:colId xmlns:a16="http://schemas.microsoft.com/office/drawing/2014/main" val="2678664188"/>
                    </a:ext>
                  </a:extLst>
                </a:gridCol>
              </a:tblGrid>
              <a:tr h="176708">
                <a:tc>
                  <a:txBody>
                    <a:bodyPr/>
                    <a:lstStyle/>
                    <a:p>
                      <a:pPr algn="ctr"/>
                      <a:r>
                        <a:rPr lang="en-US" sz="1100" dirty="0">
                          <a:latin typeface="Abadi" panose="020B0604020104020204" pitchFamily="34" charset="0"/>
                        </a:rPr>
                        <a:t>Feature</a:t>
                      </a:r>
                    </a:p>
                  </a:txBody>
                  <a:tcPr/>
                </a:tc>
                <a:tc>
                  <a:txBody>
                    <a:bodyPr/>
                    <a:lstStyle/>
                    <a:p>
                      <a:pPr algn="ctr"/>
                      <a:r>
                        <a:rPr lang="en-US" sz="1100" dirty="0">
                          <a:latin typeface="Abadi" panose="020B0604020104020204" pitchFamily="34" charset="0"/>
                        </a:rPr>
                        <a:t>Description</a:t>
                      </a:r>
                    </a:p>
                  </a:txBody>
                  <a:tcPr/>
                </a:tc>
                <a:tc>
                  <a:txBody>
                    <a:bodyPr/>
                    <a:lstStyle/>
                    <a:p>
                      <a:pPr algn="ctr"/>
                      <a:r>
                        <a:rPr lang="en-US" sz="1100" dirty="0">
                          <a:latin typeface="Abadi" panose="020B0604020104020204" pitchFamily="34" charset="0"/>
                        </a:rPr>
                        <a:t>Type</a:t>
                      </a:r>
                    </a:p>
                  </a:txBody>
                  <a:tcPr/>
                </a:tc>
                <a:extLst>
                  <a:ext uri="{0D108BD9-81ED-4DB2-BD59-A6C34878D82A}">
                    <a16:rowId xmlns:a16="http://schemas.microsoft.com/office/drawing/2014/main" val="147471006"/>
                  </a:ext>
                </a:extLst>
              </a:tr>
              <a:tr h="2806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1" i="0" kern="1200" dirty="0" err="1">
                          <a:solidFill>
                            <a:schemeClr val="dk1"/>
                          </a:solidFill>
                          <a:effectLst/>
                          <a:latin typeface="Abadi" panose="020B0604020104020204" pitchFamily="34" charset="0"/>
                          <a:ea typeface="+mn-ea"/>
                          <a:cs typeface="+mn-cs"/>
                        </a:rPr>
                        <a:t>user_ID</a:t>
                      </a:r>
                      <a:endParaRPr lang="en-US" sz="1050" dirty="0">
                        <a:latin typeface="Abadi" panose="020B0604020104020204" pitchFamily="34" charset="0"/>
                      </a:endParaRPr>
                    </a:p>
                  </a:txBody>
                  <a:tcPr>
                    <a:solidFill>
                      <a:schemeClr val="tx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Abadi" panose="020B0604020104020204" pitchFamily="34" charset="0"/>
                        </a:rPr>
                        <a:t>ID number bwin assigned to each user upon registration</a:t>
                      </a:r>
                    </a:p>
                  </a:txBody>
                  <a:tcPr>
                    <a:solidFill>
                      <a:schemeClr val="tx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Abadi" panose="020B0604020104020204" pitchFamily="34" charset="0"/>
                        </a:rPr>
                        <a:t>Continuous</a:t>
                      </a:r>
                    </a:p>
                    <a:p>
                      <a:pPr algn="ctr"/>
                      <a:endParaRPr lang="en-US" sz="1050" dirty="0">
                        <a:latin typeface="Abadi" panose="020B0604020104020204" pitchFamily="34" charset="0"/>
                      </a:endParaRPr>
                    </a:p>
                  </a:txBody>
                  <a:tcPr>
                    <a:solidFill>
                      <a:schemeClr val="tx1">
                        <a:lumMod val="95000"/>
                      </a:schemeClr>
                    </a:solidFill>
                  </a:tcPr>
                </a:tc>
                <a:extLst>
                  <a:ext uri="{0D108BD9-81ED-4DB2-BD59-A6C34878D82A}">
                    <a16:rowId xmlns:a16="http://schemas.microsoft.com/office/drawing/2014/main" val="2009763017"/>
                  </a:ext>
                </a:extLst>
              </a:tr>
              <a:tr h="171511">
                <a:tc>
                  <a:txBody>
                    <a:bodyPr/>
                    <a:lstStyle/>
                    <a:p>
                      <a:pPr algn="ctr"/>
                      <a:r>
                        <a:rPr lang="en-US" sz="1050" b="1" i="0" kern="1200" dirty="0" err="1">
                          <a:solidFill>
                            <a:schemeClr val="dk1"/>
                          </a:solidFill>
                          <a:effectLst/>
                          <a:latin typeface="Abadi" panose="020B0604020104020204" pitchFamily="34" charset="0"/>
                          <a:ea typeface="+mn-ea"/>
                          <a:cs typeface="+mn-cs"/>
                        </a:rPr>
                        <a:t>date_registered</a:t>
                      </a:r>
                      <a:endParaRPr lang="en-US" sz="1050" dirty="0">
                        <a:latin typeface="Abadi" panose="020B0604020104020204" pitchFamily="34" charset="0"/>
                      </a:endParaRPr>
                    </a:p>
                  </a:txBody>
                  <a:tcPr>
                    <a:solidFill>
                      <a:schemeClr val="tx1">
                        <a:lumMod val="95000"/>
                      </a:schemeClr>
                    </a:solidFill>
                  </a:tcPr>
                </a:tc>
                <a:tc>
                  <a:txBody>
                    <a:bodyPr/>
                    <a:lstStyle/>
                    <a:p>
                      <a:pPr algn="ctr"/>
                      <a:r>
                        <a:rPr lang="en-US" sz="1050" dirty="0">
                          <a:latin typeface="Abadi" panose="020B0604020104020204" pitchFamily="34" charset="0"/>
                        </a:rPr>
                        <a:t>The subscriber's registration date</a:t>
                      </a:r>
                    </a:p>
                  </a:txBody>
                  <a:tcPr>
                    <a:solidFill>
                      <a:schemeClr val="tx1">
                        <a:lumMod val="95000"/>
                      </a:schemeClr>
                    </a:solidFill>
                  </a:tcPr>
                </a:tc>
                <a:tc>
                  <a:txBody>
                    <a:bodyPr/>
                    <a:lstStyle/>
                    <a:p>
                      <a:pPr algn="ctr"/>
                      <a:r>
                        <a:rPr lang="en-US" sz="1050" dirty="0">
                          <a:latin typeface="Abadi" panose="020B0604020104020204" pitchFamily="34" charset="0"/>
                        </a:rPr>
                        <a:t>Date</a:t>
                      </a:r>
                    </a:p>
                  </a:txBody>
                  <a:tcPr>
                    <a:solidFill>
                      <a:schemeClr val="tx1">
                        <a:lumMod val="95000"/>
                      </a:schemeClr>
                    </a:solidFill>
                  </a:tcPr>
                </a:tc>
                <a:extLst>
                  <a:ext uri="{0D108BD9-81ED-4DB2-BD59-A6C34878D82A}">
                    <a16:rowId xmlns:a16="http://schemas.microsoft.com/office/drawing/2014/main" val="999301544"/>
                  </a:ext>
                </a:extLst>
              </a:tr>
              <a:tr h="171511">
                <a:tc>
                  <a:txBody>
                    <a:bodyPr/>
                    <a:lstStyle/>
                    <a:p>
                      <a:pPr algn="ctr"/>
                      <a:r>
                        <a:rPr lang="en-US" sz="1050" b="1" i="0" kern="1200" dirty="0">
                          <a:solidFill>
                            <a:schemeClr val="dk1"/>
                          </a:solidFill>
                          <a:effectLst/>
                          <a:latin typeface="Abadi" panose="020B0604020104020204" pitchFamily="34" charset="0"/>
                          <a:ea typeface="+mn-ea"/>
                          <a:cs typeface="+mn-cs"/>
                        </a:rPr>
                        <a:t>date_of_1st_deposit</a:t>
                      </a:r>
                      <a:endParaRPr lang="en-US" sz="1050" dirty="0">
                        <a:latin typeface="Abadi" panose="020B0604020104020204" pitchFamily="34" charset="0"/>
                      </a:endParaRPr>
                    </a:p>
                  </a:txBody>
                  <a:tcPr>
                    <a:solidFill>
                      <a:schemeClr val="tx1">
                        <a:lumMod val="95000"/>
                      </a:schemeClr>
                    </a:solidFill>
                  </a:tcPr>
                </a:tc>
                <a:tc>
                  <a:txBody>
                    <a:bodyPr/>
                    <a:lstStyle/>
                    <a:p>
                      <a:pPr algn="ctr"/>
                      <a:r>
                        <a:rPr lang="en-US" sz="1050" dirty="0">
                          <a:latin typeface="Abadi" panose="020B0604020104020204" pitchFamily="34" charset="0"/>
                        </a:rPr>
                        <a:t>The date the subscriber first deposited funds into their bwin account.</a:t>
                      </a:r>
                    </a:p>
                  </a:txBody>
                  <a:tcPr>
                    <a:solidFill>
                      <a:schemeClr val="tx1">
                        <a:lumMod val="95000"/>
                      </a:schemeClr>
                    </a:solidFill>
                  </a:tcPr>
                </a:tc>
                <a:tc>
                  <a:txBody>
                    <a:bodyPr/>
                    <a:lstStyle/>
                    <a:p>
                      <a:pPr algn="ctr"/>
                      <a:r>
                        <a:rPr lang="en-US" sz="1050" dirty="0">
                          <a:latin typeface="Abadi" panose="020B0604020104020204" pitchFamily="34" charset="0"/>
                        </a:rPr>
                        <a:t>Date</a:t>
                      </a:r>
                    </a:p>
                  </a:txBody>
                  <a:tcPr>
                    <a:solidFill>
                      <a:schemeClr val="tx1">
                        <a:lumMod val="95000"/>
                      </a:schemeClr>
                    </a:solidFill>
                  </a:tcPr>
                </a:tc>
                <a:extLst>
                  <a:ext uri="{0D108BD9-81ED-4DB2-BD59-A6C34878D82A}">
                    <a16:rowId xmlns:a16="http://schemas.microsoft.com/office/drawing/2014/main" val="939003519"/>
                  </a:ext>
                </a:extLst>
              </a:tr>
              <a:tr h="171511">
                <a:tc>
                  <a:txBody>
                    <a:bodyPr/>
                    <a:lstStyle/>
                    <a:p>
                      <a:pPr algn="ctr"/>
                      <a:r>
                        <a:rPr lang="en-US" sz="1050" b="1" i="0" kern="1200" dirty="0">
                          <a:solidFill>
                            <a:schemeClr val="dk1"/>
                          </a:solidFill>
                          <a:effectLst/>
                          <a:latin typeface="Abadi" panose="020B0604020104020204" pitchFamily="34" charset="0"/>
                          <a:ea typeface="+mn-ea"/>
                          <a:cs typeface="+mn-cs"/>
                        </a:rPr>
                        <a:t>date_of_1st_bet</a:t>
                      </a:r>
                      <a:endParaRPr lang="en-US" sz="1050" dirty="0">
                        <a:latin typeface="Abadi" panose="020B0604020104020204" pitchFamily="34" charset="0"/>
                      </a:endParaRPr>
                    </a:p>
                  </a:txBody>
                  <a:tcPr>
                    <a:solidFill>
                      <a:schemeClr val="tx1">
                        <a:lumMod val="95000"/>
                      </a:schemeClr>
                    </a:solidFill>
                  </a:tcPr>
                </a:tc>
                <a:tc>
                  <a:txBody>
                    <a:bodyPr/>
                    <a:lstStyle/>
                    <a:p>
                      <a:pPr algn="ctr"/>
                      <a:r>
                        <a:rPr lang="en-US" sz="1050" dirty="0">
                          <a:latin typeface="Abadi" panose="020B0604020104020204" pitchFamily="34" charset="0"/>
                        </a:rPr>
                        <a:t>The date the subscriber first placed a sports bet</a:t>
                      </a:r>
                    </a:p>
                  </a:txBody>
                  <a:tcPr>
                    <a:solidFill>
                      <a:schemeClr val="tx1">
                        <a:lumMod val="95000"/>
                      </a:schemeClr>
                    </a:solidFill>
                  </a:tcPr>
                </a:tc>
                <a:tc>
                  <a:txBody>
                    <a:bodyPr/>
                    <a:lstStyle/>
                    <a:p>
                      <a:pPr algn="ctr"/>
                      <a:r>
                        <a:rPr lang="en-US" sz="1050" dirty="0">
                          <a:latin typeface="Abadi" panose="020B0604020104020204" pitchFamily="34" charset="0"/>
                        </a:rPr>
                        <a:t>Date</a:t>
                      </a:r>
                    </a:p>
                  </a:txBody>
                  <a:tcPr>
                    <a:solidFill>
                      <a:schemeClr val="tx1">
                        <a:lumMod val="95000"/>
                      </a:schemeClr>
                    </a:solidFill>
                  </a:tcPr>
                </a:tc>
                <a:extLst>
                  <a:ext uri="{0D108BD9-81ED-4DB2-BD59-A6C34878D82A}">
                    <a16:rowId xmlns:a16="http://schemas.microsoft.com/office/drawing/2014/main" val="3145815508"/>
                  </a:ext>
                </a:extLst>
              </a:tr>
              <a:tr h="171511">
                <a:tc>
                  <a:txBody>
                    <a:bodyPr/>
                    <a:lstStyle/>
                    <a:p>
                      <a:pPr algn="ctr"/>
                      <a:r>
                        <a:rPr lang="en-US" sz="1050" b="1" i="0" kern="1200" dirty="0" err="1">
                          <a:solidFill>
                            <a:schemeClr val="dk1"/>
                          </a:solidFill>
                          <a:effectLst/>
                          <a:latin typeface="Abadi" panose="020B0604020104020204" pitchFamily="34" charset="0"/>
                          <a:ea typeface="+mn-ea"/>
                          <a:cs typeface="+mn-cs"/>
                        </a:rPr>
                        <a:t>stake_fixed</a:t>
                      </a:r>
                      <a:endParaRPr lang="en-US" sz="1050" dirty="0">
                        <a:latin typeface="Abadi" panose="020B0604020104020204" pitchFamily="34" charset="0"/>
                      </a:endParaRPr>
                    </a:p>
                  </a:txBody>
                  <a:tcPr>
                    <a:solidFill>
                      <a:schemeClr val="tx1">
                        <a:lumMod val="95000"/>
                      </a:schemeClr>
                    </a:solidFill>
                  </a:tcPr>
                </a:tc>
                <a:tc>
                  <a:txBody>
                    <a:bodyPr/>
                    <a:lstStyle/>
                    <a:p>
                      <a:pPr algn="ctr"/>
                      <a:r>
                        <a:rPr lang="en-US" sz="1050" dirty="0">
                          <a:latin typeface="Abadi" panose="020B0604020104020204" pitchFamily="34" charset="0"/>
                        </a:rPr>
                        <a:t>The total amount in Euros bet on fixed odds sports bets</a:t>
                      </a:r>
                    </a:p>
                  </a:txBody>
                  <a:tcPr>
                    <a:solidFill>
                      <a:schemeClr val="tx1">
                        <a:lumMod val="95000"/>
                      </a:schemeClr>
                    </a:solidFill>
                  </a:tcPr>
                </a:tc>
                <a:tc>
                  <a:txBody>
                    <a:bodyPr/>
                    <a:lstStyle/>
                    <a:p>
                      <a:pPr algn="ctr"/>
                      <a:r>
                        <a:rPr lang="en-US" sz="1050" dirty="0">
                          <a:latin typeface="Abadi" panose="020B0604020104020204" pitchFamily="34" charset="0"/>
                        </a:rPr>
                        <a:t>Numeric</a:t>
                      </a:r>
                    </a:p>
                  </a:txBody>
                  <a:tcPr>
                    <a:solidFill>
                      <a:schemeClr val="tx1">
                        <a:lumMod val="95000"/>
                      </a:schemeClr>
                    </a:solidFill>
                  </a:tcPr>
                </a:tc>
                <a:extLst>
                  <a:ext uri="{0D108BD9-81ED-4DB2-BD59-A6C34878D82A}">
                    <a16:rowId xmlns:a16="http://schemas.microsoft.com/office/drawing/2014/main" val="3415247817"/>
                  </a:ext>
                </a:extLst>
              </a:tr>
              <a:tr h="171511">
                <a:tc>
                  <a:txBody>
                    <a:bodyPr/>
                    <a:lstStyle/>
                    <a:p>
                      <a:pPr algn="ctr"/>
                      <a:r>
                        <a:rPr lang="en-US" sz="1050" b="1" i="0" kern="1200" dirty="0" err="1">
                          <a:solidFill>
                            <a:schemeClr val="dk1"/>
                          </a:solidFill>
                          <a:effectLst/>
                          <a:latin typeface="Abadi" panose="020B0604020104020204" pitchFamily="34" charset="0"/>
                          <a:ea typeface="+mn-ea"/>
                          <a:cs typeface="+mn-cs"/>
                        </a:rPr>
                        <a:t>stake_live</a:t>
                      </a:r>
                      <a:endParaRPr lang="en-US" sz="1050" dirty="0">
                        <a:latin typeface="Abadi" panose="020B0604020104020204" pitchFamily="34" charset="0"/>
                      </a:endParaRPr>
                    </a:p>
                  </a:txBody>
                  <a:tcPr>
                    <a:solidFill>
                      <a:schemeClr val="tx1">
                        <a:lumMod val="95000"/>
                      </a:schemeClr>
                    </a:solidFill>
                  </a:tcPr>
                </a:tc>
                <a:tc>
                  <a:txBody>
                    <a:bodyPr/>
                    <a:lstStyle/>
                    <a:p>
                      <a:pPr algn="ctr"/>
                      <a:r>
                        <a:rPr lang="en-US" sz="1050" dirty="0">
                          <a:latin typeface="Abadi" panose="020B0604020104020204" pitchFamily="34" charset="0"/>
                        </a:rPr>
                        <a:t>The total amount in Euros bet on live action sports bets.</a:t>
                      </a:r>
                    </a:p>
                  </a:txBody>
                  <a:tcPr>
                    <a:solidFill>
                      <a:schemeClr val="tx1">
                        <a:lumMod val="95000"/>
                      </a:schemeClr>
                    </a:solidFill>
                  </a:tcPr>
                </a:tc>
                <a:tc>
                  <a:txBody>
                    <a:bodyPr/>
                    <a:lstStyle/>
                    <a:p>
                      <a:pPr algn="ctr"/>
                      <a:r>
                        <a:rPr lang="en-US" sz="1050" dirty="0">
                          <a:latin typeface="Abadi" panose="020B0604020104020204" pitchFamily="34" charset="0"/>
                        </a:rPr>
                        <a:t>Numeric</a:t>
                      </a:r>
                    </a:p>
                  </a:txBody>
                  <a:tcPr>
                    <a:solidFill>
                      <a:schemeClr val="tx1">
                        <a:lumMod val="95000"/>
                      </a:schemeClr>
                    </a:solidFill>
                  </a:tcPr>
                </a:tc>
                <a:extLst>
                  <a:ext uri="{0D108BD9-81ED-4DB2-BD59-A6C34878D82A}">
                    <a16:rowId xmlns:a16="http://schemas.microsoft.com/office/drawing/2014/main" val="3245256328"/>
                  </a:ext>
                </a:extLst>
              </a:tr>
              <a:tr h="171511">
                <a:tc>
                  <a:txBody>
                    <a:bodyPr/>
                    <a:lstStyle/>
                    <a:p>
                      <a:pPr algn="ctr"/>
                      <a:r>
                        <a:rPr lang="en-US" sz="1050" b="1" i="0" kern="1200" dirty="0" err="1">
                          <a:solidFill>
                            <a:schemeClr val="dk1"/>
                          </a:solidFill>
                          <a:effectLst/>
                          <a:latin typeface="Abadi" panose="020B0604020104020204" pitchFamily="34" charset="0"/>
                          <a:ea typeface="+mn-ea"/>
                          <a:cs typeface="+mn-cs"/>
                        </a:rPr>
                        <a:t>win_fixed</a:t>
                      </a:r>
                      <a:endParaRPr lang="en-US" sz="1050" dirty="0">
                        <a:latin typeface="Abadi" panose="020B0604020104020204" pitchFamily="34" charset="0"/>
                      </a:endParaRPr>
                    </a:p>
                  </a:txBody>
                  <a:tcPr>
                    <a:solidFill>
                      <a:schemeClr val="tx1">
                        <a:lumMod val="95000"/>
                      </a:schemeClr>
                    </a:solidFill>
                  </a:tcPr>
                </a:tc>
                <a:tc>
                  <a:txBody>
                    <a:bodyPr/>
                    <a:lstStyle/>
                    <a:p>
                      <a:pPr algn="ctr"/>
                      <a:r>
                        <a:rPr lang="en-US" sz="1050" dirty="0">
                          <a:latin typeface="Abadi" panose="020B0604020104020204" pitchFamily="34" charset="0"/>
                        </a:rPr>
                        <a:t>The total amount in Euros won in fixed odds sports bets</a:t>
                      </a:r>
                    </a:p>
                  </a:txBody>
                  <a:tcPr>
                    <a:solidFill>
                      <a:schemeClr val="tx1">
                        <a:lumMod val="95000"/>
                      </a:schemeClr>
                    </a:solidFill>
                  </a:tcPr>
                </a:tc>
                <a:tc>
                  <a:txBody>
                    <a:bodyPr/>
                    <a:lstStyle/>
                    <a:p>
                      <a:pPr algn="ctr"/>
                      <a:r>
                        <a:rPr lang="en-US" sz="1050" dirty="0">
                          <a:latin typeface="Abadi" panose="020B0604020104020204" pitchFamily="34" charset="0"/>
                        </a:rPr>
                        <a:t>Numeric</a:t>
                      </a:r>
                    </a:p>
                  </a:txBody>
                  <a:tcPr>
                    <a:solidFill>
                      <a:schemeClr val="tx1">
                        <a:lumMod val="95000"/>
                      </a:schemeClr>
                    </a:solidFill>
                  </a:tcPr>
                </a:tc>
                <a:extLst>
                  <a:ext uri="{0D108BD9-81ED-4DB2-BD59-A6C34878D82A}">
                    <a16:rowId xmlns:a16="http://schemas.microsoft.com/office/drawing/2014/main" val="1858079217"/>
                  </a:ext>
                </a:extLst>
              </a:tr>
              <a:tr h="171511">
                <a:tc>
                  <a:txBody>
                    <a:bodyPr/>
                    <a:lstStyle/>
                    <a:p>
                      <a:pPr algn="ctr"/>
                      <a:r>
                        <a:rPr lang="en-US" sz="1050" b="1" i="0" kern="1200" dirty="0" err="1">
                          <a:solidFill>
                            <a:schemeClr val="dk1"/>
                          </a:solidFill>
                          <a:effectLst/>
                          <a:latin typeface="Abadi" panose="020B0604020104020204" pitchFamily="34" charset="0"/>
                          <a:ea typeface="+mn-ea"/>
                          <a:cs typeface="+mn-cs"/>
                        </a:rPr>
                        <a:t>win_live</a:t>
                      </a:r>
                      <a:endParaRPr lang="en-US" sz="1050" dirty="0">
                        <a:latin typeface="Abadi" panose="020B0604020104020204" pitchFamily="34" charset="0"/>
                      </a:endParaRPr>
                    </a:p>
                  </a:txBody>
                  <a:tcPr>
                    <a:solidFill>
                      <a:schemeClr val="tx1">
                        <a:lumMod val="95000"/>
                      </a:schemeClr>
                    </a:solidFill>
                  </a:tcPr>
                </a:tc>
                <a:tc>
                  <a:txBody>
                    <a:bodyPr/>
                    <a:lstStyle/>
                    <a:p>
                      <a:pPr algn="ctr"/>
                      <a:r>
                        <a:rPr lang="en-US" sz="1050" dirty="0">
                          <a:latin typeface="Abadi" panose="020B0604020104020204" pitchFamily="34" charset="0"/>
                        </a:rPr>
                        <a:t>The total amount in Euros won in live action sports bets</a:t>
                      </a:r>
                    </a:p>
                  </a:txBody>
                  <a:tcPr>
                    <a:solidFill>
                      <a:schemeClr val="tx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Abadi" panose="020B0604020104020204" pitchFamily="34" charset="0"/>
                        </a:rPr>
                        <a:t>Numeric</a:t>
                      </a:r>
                    </a:p>
                  </a:txBody>
                  <a:tcPr>
                    <a:solidFill>
                      <a:schemeClr val="tx1">
                        <a:lumMod val="95000"/>
                      </a:schemeClr>
                    </a:solidFill>
                  </a:tcPr>
                </a:tc>
                <a:extLst>
                  <a:ext uri="{0D108BD9-81ED-4DB2-BD59-A6C34878D82A}">
                    <a16:rowId xmlns:a16="http://schemas.microsoft.com/office/drawing/2014/main" val="2771004716"/>
                  </a:ext>
                </a:extLst>
              </a:tr>
              <a:tr h="0">
                <a:tc>
                  <a:txBody>
                    <a:bodyPr/>
                    <a:lstStyle/>
                    <a:p>
                      <a:pPr algn="ctr"/>
                      <a:r>
                        <a:rPr lang="en-US" sz="1050" b="1" i="0" kern="1200" dirty="0" err="1">
                          <a:solidFill>
                            <a:schemeClr val="dk1"/>
                          </a:solidFill>
                          <a:effectLst/>
                          <a:latin typeface="Abadi" panose="020B0604020104020204" pitchFamily="34" charset="0"/>
                          <a:ea typeface="+mn-ea"/>
                          <a:cs typeface="+mn-cs"/>
                        </a:rPr>
                        <a:t>bets_fixed</a:t>
                      </a:r>
                      <a:endParaRPr lang="en-US" sz="1050" dirty="0">
                        <a:latin typeface="Abadi" panose="020B0604020104020204" pitchFamily="34" charset="0"/>
                      </a:endParaRPr>
                    </a:p>
                  </a:txBody>
                  <a:tcPr>
                    <a:solidFill>
                      <a:schemeClr val="tx1">
                        <a:lumMod val="95000"/>
                      </a:schemeClr>
                    </a:solidFill>
                  </a:tcPr>
                </a:tc>
                <a:tc>
                  <a:txBody>
                    <a:bodyPr/>
                    <a:lstStyle/>
                    <a:p>
                      <a:pPr algn="ctr"/>
                      <a:r>
                        <a:rPr lang="en-US" sz="1050" dirty="0">
                          <a:latin typeface="Abadi" panose="020B0604020104020204" pitchFamily="34" charset="0"/>
                        </a:rPr>
                        <a:t>The number of fixed odds sports bets placed by the subscriber</a:t>
                      </a:r>
                    </a:p>
                  </a:txBody>
                  <a:tcPr>
                    <a:solidFill>
                      <a:schemeClr val="tx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Abadi" panose="020B0604020104020204" pitchFamily="34" charset="0"/>
                        </a:rPr>
                        <a:t>Numeric</a:t>
                      </a:r>
                    </a:p>
                    <a:p>
                      <a:pPr algn="ctr"/>
                      <a:endParaRPr lang="en-US" sz="1050" dirty="0">
                        <a:latin typeface="Abadi" panose="020B0604020104020204" pitchFamily="34" charset="0"/>
                      </a:endParaRPr>
                    </a:p>
                  </a:txBody>
                  <a:tcPr>
                    <a:solidFill>
                      <a:schemeClr val="tx1">
                        <a:lumMod val="95000"/>
                      </a:schemeClr>
                    </a:solidFill>
                  </a:tcPr>
                </a:tc>
                <a:extLst>
                  <a:ext uri="{0D108BD9-81ED-4DB2-BD59-A6C34878D82A}">
                    <a16:rowId xmlns:a16="http://schemas.microsoft.com/office/drawing/2014/main" val="3601236374"/>
                  </a:ext>
                </a:extLst>
              </a:tr>
              <a:tr h="177483">
                <a:tc>
                  <a:txBody>
                    <a:bodyPr/>
                    <a:lstStyle/>
                    <a:p>
                      <a:pPr algn="ctr"/>
                      <a:r>
                        <a:rPr lang="en-US" sz="1050" b="1" i="0" kern="1200" dirty="0" err="1">
                          <a:solidFill>
                            <a:schemeClr val="dk1"/>
                          </a:solidFill>
                          <a:effectLst/>
                          <a:latin typeface="Abadi" panose="020B0604020104020204" pitchFamily="34" charset="0"/>
                          <a:ea typeface="+mn-ea"/>
                          <a:cs typeface="+mn-cs"/>
                        </a:rPr>
                        <a:t>bets_live</a:t>
                      </a:r>
                      <a:endParaRPr lang="en-US" sz="1050" dirty="0">
                        <a:latin typeface="Abadi" panose="020B0604020104020204" pitchFamily="34" charset="0"/>
                      </a:endParaRPr>
                    </a:p>
                  </a:txBody>
                  <a:tcPr>
                    <a:solidFill>
                      <a:schemeClr val="tx1">
                        <a:lumMod val="95000"/>
                      </a:schemeClr>
                    </a:solidFill>
                  </a:tcPr>
                </a:tc>
                <a:tc>
                  <a:txBody>
                    <a:bodyPr/>
                    <a:lstStyle/>
                    <a:p>
                      <a:pPr algn="ctr"/>
                      <a:r>
                        <a:rPr lang="en-US" sz="1050" dirty="0">
                          <a:latin typeface="Abadi" panose="020B0604020104020204" pitchFamily="34" charset="0"/>
                        </a:rPr>
                        <a:t>The number of live action sports bets placed by the subscriber</a:t>
                      </a:r>
                    </a:p>
                  </a:txBody>
                  <a:tcPr>
                    <a:solidFill>
                      <a:schemeClr val="tx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Abadi" panose="020B0604020104020204" pitchFamily="34" charset="0"/>
                        </a:rPr>
                        <a:t>Numeric</a:t>
                      </a:r>
                    </a:p>
                    <a:p>
                      <a:pPr algn="ctr"/>
                      <a:endParaRPr lang="en-US" sz="1050" dirty="0">
                        <a:latin typeface="Abadi" panose="020B0604020104020204" pitchFamily="34" charset="0"/>
                      </a:endParaRPr>
                    </a:p>
                  </a:txBody>
                  <a:tcPr>
                    <a:solidFill>
                      <a:schemeClr val="tx1">
                        <a:lumMod val="95000"/>
                      </a:schemeClr>
                    </a:solidFill>
                  </a:tcPr>
                </a:tc>
                <a:extLst>
                  <a:ext uri="{0D108BD9-81ED-4DB2-BD59-A6C34878D82A}">
                    <a16:rowId xmlns:a16="http://schemas.microsoft.com/office/drawing/2014/main" val="3426353144"/>
                  </a:ext>
                </a:extLst>
              </a:tr>
              <a:tr h="280654">
                <a:tc>
                  <a:txBody>
                    <a:bodyPr/>
                    <a:lstStyle/>
                    <a:p>
                      <a:pPr algn="ctr"/>
                      <a:r>
                        <a:rPr lang="en-US" sz="1050" b="1" i="0" kern="1200" dirty="0" err="1">
                          <a:solidFill>
                            <a:schemeClr val="dk1"/>
                          </a:solidFill>
                          <a:effectLst/>
                          <a:latin typeface="Abadi" panose="020B0604020104020204" pitchFamily="34" charset="0"/>
                          <a:ea typeface="+mn-ea"/>
                          <a:cs typeface="+mn-cs"/>
                        </a:rPr>
                        <a:t>days_fixed</a:t>
                      </a:r>
                      <a:endParaRPr lang="en-US" sz="1050" dirty="0">
                        <a:latin typeface="Abadi" panose="020B0604020104020204" pitchFamily="34" charset="0"/>
                      </a:endParaRPr>
                    </a:p>
                  </a:txBody>
                  <a:tcPr>
                    <a:solidFill>
                      <a:schemeClr val="tx1">
                        <a:lumMod val="95000"/>
                      </a:schemeClr>
                    </a:solidFill>
                  </a:tcPr>
                </a:tc>
                <a:tc>
                  <a:txBody>
                    <a:bodyPr/>
                    <a:lstStyle/>
                    <a:p>
                      <a:pPr algn="ctr"/>
                      <a:r>
                        <a:rPr lang="en-US" sz="1050" dirty="0">
                          <a:latin typeface="Abadi" panose="020B0604020104020204" pitchFamily="34" charset="0"/>
                        </a:rPr>
                        <a:t>The number of different days that the subscriber placed a fixed odds sports bet</a:t>
                      </a:r>
                    </a:p>
                  </a:txBody>
                  <a:tcPr>
                    <a:solidFill>
                      <a:schemeClr val="tx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Abadi" panose="020B0604020104020204" pitchFamily="34" charset="0"/>
                        </a:rPr>
                        <a:t>Numeric</a:t>
                      </a:r>
                    </a:p>
                    <a:p>
                      <a:pPr algn="ctr"/>
                      <a:endParaRPr lang="en-US" sz="1050" dirty="0">
                        <a:latin typeface="Abadi" panose="020B0604020104020204" pitchFamily="34" charset="0"/>
                      </a:endParaRPr>
                    </a:p>
                  </a:txBody>
                  <a:tcPr>
                    <a:solidFill>
                      <a:schemeClr val="tx1">
                        <a:lumMod val="95000"/>
                      </a:schemeClr>
                    </a:solidFill>
                  </a:tcPr>
                </a:tc>
                <a:extLst>
                  <a:ext uri="{0D108BD9-81ED-4DB2-BD59-A6C34878D82A}">
                    <a16:rowId xmlns:a16="http://schemas.microsoft.com/office/drawing/2014/main" val="1006349115"/>
                  </a:ext>
                </a:extLst>
              </a:tr>
              <a:tr h="280654">
                <a:tc>
                  <a:txBody>
                    <a:bodyPr/>
                    <a:lstStyle/>
                    <a:p>
                      <a:pPr algn="ctr"/>
                      <a:r>
                        <a:rPr lang="en-US" sz="1050" b="1" i="0" kern="1200" dirty="0" err="1">
                          <a:solidFill>
                            <a:schemeClr val="dk1"/>
                          </a:solidFill>
                          <a:effectLst/>
                          <a:latin typeface="Abadi" panose="020B0604020104020204" pitchFamily="34" charset="0"/>
                          <a:ea typeface="+mn-ea"/>
                          <a:cs typeface="+mn-cs"/>
                        </a:rPr>
                        <a:t>days_live</a:t>
                      </a:r>
                      <a:endParaRPr lang="en-US" sz="1050" dirty="0">
                        <a:latin typeface="Abadi" panose="020B0604020104020204" pitchFamily="34" charset="0"/>
                      </a:endParaRPr>
                    </a:p>
                  </a:txBody>
                  <a:tcPr>
                    <a:solidFill>
                      <a:schemeClr val="tx1">
                        <a:lumMod val="95000"/>
                      </a:schemeClr>
                    </a:solidFill>
                  </a:tcPr>
                </a:tc>
                <a:tc>
                  <a:txBody>
                    <a:bodyPr/>
                    <a:lstStyle/>
                    <a:p>
                      <a:pPr algn="ctr"/>
                      <a:r>
                        <a:rPr lang="en-US" sz="1050" dirty="0">
                          <a:latin typeface="Abadi" panose="020B0604020104020204" pitchFamily="34" charset="0"/>
                        </a:rPr>
                        <a:t>The number of different days that the subscriber placed a live action sports bet</a:t>
                      </a:r>
                    </a:p>
                  </a:txBody>
                  <a:tcPr>
                    <a:solidFill>
                      <a:schemeClr val="tx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Abadi" panose="020B0604020104020204" pitchFamily="34" charset="0"/>
                        </a:rPr>
                        <a:t>Numeric</a:t>
                      </a:r>
                    </a:p>
                    <a:p>
                      <a:pPr algn="ctr"/>
                      <a:endParaRPr lang="en-US" sz="1050" dirty="0">
                        <a:latin typeface="Abadi" panose="020B0604020104020204" pitchFamily="34" charset="0"/>
                      </a:endParaRPr>
                    </a:p>
                  </a:txBody>
                  <a:tcPr>
                    <a:solidFill>
                      <a:schemeClr val="tx1">
                        <a:lumMod val="95000"/>
                      </a:schemeClr>
                    </a:solidFill>
                  </a:tcPr>
                </a:tc>
                <a:extLst>
                  <a:ext uri="{0D108BD9-81ED-4DB2-BD59-A6C34878D82A}">
                    <a16:rowId xmlns:a16="http://schemas.microsoft.com/office/drawing/2014/main" val="3029407039"/>
                  </a:ext>
                </a:extLst>
              </a:tr>
              <a:tr h="280654">
                <a:tc>
                  <a:txBody>
                    <a:bodyPr/>
                    <a:lstStyle/>
                    <a:p>
                      <a:pPr marL="0" algn="ctr" defTabSz="914400" rtl="0" eaLnBrk="1" latinLnBrk="0" hangingPunct="1"/>
                      <a:r>
                        <a:rPr lang="en-US" sz="1050" b="1" i="0" kern="1200" dirty="0" err="1">
                          <a:solidFill>
                            <a:schemeClr val="dk1"/>
                          </a:solidFill>
                          <a:effectLst/>
                          <a:latin typeface="Abadi" panose="020B0604020104020204" pitchFamily="34" charset="0"/>
                          <a:ea typeface="+mn-ea"/>
                          <a:cs typeface="+mn-cs"/>
                        </a:rPr>
                        <a:t>profit_live</a:t>
                      </a:r>
                      <a:endParaRPr lang="en-US" sz="1050" b="1" i="0" kern="1200" dirty="0">
                        <a:solidFill>
                          <a:schemeClr val="dk1"/>
                        </a:solidFill>
                        <a:effectLst/>
                        <a:latin typeface="Abadi" panose="020B0604020104020204" pitchFamily="34" charset="0"/>
                        <a:ea typeface="+mn-ea"/>
                        <a:cs typeface="+mn-cs"/>
                      </a:endParaRPr>
                    </a:p>
                  </a:txBody>
                  <a:tcPr>
                    <a:solidFill>
                      <a:schemeClr val="tx1">
                        <a:lumMod val="95000"/>
                      </a:schemeClr>
                    </a:solidFill>
                  </a:tcPr>
                </a:tc>
                <a:tc>
                  <a:txBody>
                    <a:bodyPr/>
                    <a:lstStyle/>
                    <a:p>
                      <a:pPr algn="ctr"/>
                      <a:r>
                        <a:rPr lang="en-US" sz="1050" kern="1200" dirty="0">
                          <a:solidFill>
                            <a:schemeClr val="dk1"/>
                          </a:solidFill>
                          <a:latin typeface="Abadi" panose="020B0604020104020204" pitchFamily="34" charset="0"/>
                          <a:ea typeface="+mn-ea"/>
                          <a:cs typeface="+mn-cs"/>
                        </a:rPr>
                        <a:t>The profit made from live odds sports bet</a:t>
                      </a:r>
                    </a:p>
                  </a:txBody>
                  <a:tcPr>
                    <a:solidFill>
                      <a:schemeClr val="tx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Abadi" panose="020B0604020104020204" pitchFamily="34" charset="0"/>
                        </a:rPr>
                        <a:t>Numeric</a:t>
                      </a:r>
                    </a:p>
                    <a:p>
                      <a:pPr algn="ctr"/>
                      <a:endParaRPr lang="en-US" sz="1050" dirty="0">
                        <a:latin typeface="Abadi" panose="020B0604020104020204" pitchFamily="34" charset="0"/>
                      </a:endParaRPr>
                    </a:p>
                  </a:txBody>
                  <a:tcPr>
                    <a:solidFill>
                      <a:schemeClr val="tx1">
                        <a:lumMod val="95000"/>
                      </a:schemeClr>
                    </a:solidFill>
                  </a:tcPr>
                </a:tc>
                <a:extLst>
                  <a:ext uri="{0D108BD9-81ED-4DB2-BD59-A6C34878D82A}">
                    <a16:rowId xmlns:a16="http://schemas.microsoft.com/office/drawing/2014/main" val="1779271302"/>
                  </a:ext>
                </a:extLst>
              </a:tr>
              <a:tr h="280654">
                <a:tc>
                  <a:txBody>
                    <a:bodyPr/>
                    <a:lstStyle/>
                    <a:p>
                      <a:pPr marL="0" algn="ctr" defTabSz="914400" rtl="0" eaLnBrk="1" latinLnBrk="0" hangingPunct="1"/>
                      <a:r>
                        <a:rPr lang="en-US" sz="1050" b="1" i="0" kern="1200" dirty="0" err="1">
                          <a:solidFill>
                            <a:schemeClr val="dk1"/>
                          </a:solidFill>
                          <a:effectLst/>
                          <a:latin typeface="Abadi" panose="020B0604020104020204" pitchFamily="34" charset="0"/>
                          <a:ea typeface="+mn-ea"/>
                          <a:cs typeface="+mn-cs"/>
                        </a:rPr>
                        <a:t>Profit_fixed</a:t>
                      </a:r>
                      <a:endParaRPr lang="en-US" sz="1050" b="1" i="0" kern="1200" dirty="0">
                        <a:solidFill>
                          <a:schemeClr val="dk1"/>
                        </a:solidFill>
                        <a:effectLst/>
                        <a:latin typeface="Abadi" panose="020B0604020104020204" pitchFamily="34" charset="0"/>
                        <a:ea typeface="+mn-ea"/>
                        <a:cs typeface="+mn-cs"/>
                      </a:endParaRPr>
                    </a:p>
                  </a:txBody>
                  <a:tcPr>
                    <a:solidFill>
                      <a:schemeClr val="tx1">
                        <a:lumMod val="95000"/>
                      </a:schemeClr>
                    </a:solidFill>
                  </a:tcPr>
                </a:tc>
                <a:tc>
                  <a:txBody>
                    <a:bodyPr/>
                    <a:lstStyle/>
                    <a:p>
                      <a:pPr algn="ctr"/>
                      <a:r>
                        <a:rPr lang="en-US" sz="1050" kern="1200" dirty="0">
                          <a:solidFill>
                            <a:schemeClr val="dk1"/>
                          </a:solidFill>
                          <a:latin typeface="Abadi" panose="020B0604020104020204" pitchFamily="34" charset="0"/>
                          <a:ea typeface="+mn-ea"/>
                          <a:cs typeface="+mn-cs"/>
                        </a:rPr>
                        <a:t>The profit made from fixed odds sports bet</a:t>
                      </a:r>
                    </a:p>
                  </a:txBody>
                  <a:tcPr>
                    <a:solidFill>
                      <a:schemeClr val="tx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Abadi" panose="020B0604020104020204" pitchFamily="34" charset="0"/>
                        </a:rPr>
                        <a:t>Numeric</a:t>
                      </a:r>
                    </a:p>
                    <a:p>
                      <a:pPr algn="ctr"/>
                      <a:endParaRPr lang="en-US" sz="1050" dirty="0">
                        <a:latin typeface="Abadi" panose="020B0604020104020204" pitchFamily="34" charset="0"/>
                      </a:endParaRPr>
                    </a:p>
                  </a:txBody>
                  <a:tcPr>
                    <a:solidFill>
                      <a:schemeClr val="tx1">
                        <a:lumMod val="95000"/>
                      </a:schemeClr>
                    </a:solidFill>
                  </a:tcPr>
                </a:tc>
                <a:extLst>
                  <a:ext uri="{0D108BD9-81ED-4DB2-BD59-A6C34878D82A}">
                    <a16:rowId xmlns:a16="http://schemas.microsoft.com/office/drawing/2014/main" val="2120176607"/>
                  </a:ext>
                </a:extLst>
              </a:tr>
              <a:tr h="280654">
                <a:tc>
                  <a:txBody>
                    <a:bodyPr/>
                    <a:lstStyle/>
                    <a:p>
                      <a:pPr marL="0" algn="ctr" defTabSz="914400" rtl="0" eaLnBrk="1" latinLnBrk="0" hangingPunct="1"/>
                      <a:r>
                        <a:rPr lang="en-US" sz="1050" b="1" i="0" kern="1200" dirty="0" err="1">
                          <a:solidFill>
                            <a:schemeClr val="dk1"/>
                          </a:solidFill>
                          <a:effectLst/>
                          <a:latin typeface="Abadi" panose="020B0604020104020204" pitchFamily="34" charset="0"/>
                          <a:ea typeface="+mn-ea"/>
                          <a:cs typeface="+mn-cs"/>
                        </a:rPr>
                        <a:t>Profit_total</a:t>
                      </a:r>
                      <a:endParaRPr lang="en-US" sz="1050" b="1" i="0" kern="1200" dirty="0">
                        <a:solidFill>
                          <a:schemeClr val="dk1"/>
                        </a:solidFill>
                        <a:effectLst/>
                        <a:latin typeface="Abadi" panose="020B0604020104020204" pitchFamily="34" charset="0"/>
                        <a:ea typeface="+mn-ea"/>
                        <a:cs typeface="+mn-cs"/>
                      </a:endParaRPr>
                    </a:p>
                  </a:txBody>
                  <a:tcPr>
                    <a:solidFill>
                      <a:schemeClr val="tx1">
                        <a:lumMod val="95000"/>
                      </a:schemeClr>
                    </a:solidFill>
                  </a:tcPr>
                </a:tc>
                <a:tc>
                  <a:txBody>
                    <a:bodyPr/>
                    <a:lstStyle/>
                    <a:p>
                      <a:pPr algn="ctr"/>
                      <a:r>
                        <a:rPr lang="en-US" sz="1050" kern="1200" dirty="0">
                          <a:solidFill>
                            <a:schemeClr val="dk1"/>
                          </a:solidFill>
                          <a:latin typeface="Abadi" panose="020B0604020104020204" pitchFamily="34" charset="0"/>
                          <a:ea typeface="+mn-ea"/>
                          <a:cs typeface="+mn-cs"/>
                        </a:rPr>
                        <a:t>The total profit made from sports bet</a:t>
                      </a:r>
                    </a:p>
                  </a:txBody>
                  <a:tcPr>
                    <a:solidFill>
                      <a:schemeClr val="tx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Abadi" panose="020B0604020104020204" pitchFamily="34" charset="0"/>
                        </a:rPr>
                        <a:t>Numeric</a:t>
                      </a:r>
                    </a:p>
                    <a:p>
                      <a:pPr algn="ctr"/>
                      <a:endParaRPr lang="en-US" sz="1050" dirty="0">
                        <a:latin typeface="Abadi" panose="020B0604020104020204" pitchFamily="34" charset="0"/>
                      </a:endParaRPr>
                    </a:p>
                  </a:txBody>
                  <a:tcPr>
                    <a:solidFill>
                      <a:schemeClr val="tx1">
                        <a:lumMod val="95000"/>
                      </a:schemeClr>
                    </a:solidFill>
                  </a:tcPr>
                </a:tc>
                <a:extLst>
                  <a:ext uri="{0D108BD9-81ED-4DB2-BD59-A6C34878D82A}">
                    <a16:rowId xmlns:a16="http://schemas.microsoft.com/office/drawing/2014/main" val="2438235765"/>
                  </a:ext>
                </a:extLst>
              </a:tr>
            </a:tbl>
          </a:graphicData>
        </a:graphic>
      </p:graphicFrame>
    </p:spTree>
    <p:extLst>
      <p:ext uri="{BB962C8B-B14F-4D97-AF65-F5344CB8AC3E}">
        <p14:creationId xmlns:p14="http://schemas.microsoft.com/office/powerpoint/2010/main" val="4124580816"/>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emplate/>
  <TotalTime>134</TotalTime>
  <Words>499</Words>
  <Application>Microsoft Office PowerPoint</Application>
  <PresentationFormat>Widescreen</PresentationFormat>
  <Paragraphs>63</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Abadi</vt:lpstr>
      <vt:lpstr>Arial</vt:lpstr>
      <vt:lpstr>Times New Roman</vt:lpstr>
      <vt:lpstr>Verdana Pro</vt:lpstr>
      <vt:lpstr>Verdana Pro Cond SemiBold</vt:lpstr>
      <vt:lpstr>TornVTI</vt:lpstr>
      <vt:lpstr>PROJECT REPORT</vt:lpstr>
      <vt:lpstr>1. Business overview &amp; data description</vt:lpstr>
      <vt:lpstr>2. Data understanding -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Ha Phung Viet</dc:creator>
  <cp:lastModifiedBy>Ha Phung Viet</cp:lastModifiedBy>
  <cp:revision>4</cp:revision>
  <dcterms:created xsi:type="dcterms:W3CDTF">2023-10-15T15:21:04Z</dcterms:created>
  <dcterms:modified xsi:type="dcterms:W3CDTF">2023-10-15T17:57:15Z</dcterms:modified>
</cp:coreProperties>
</file>