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616BC-C807-445D-8C37-7839BBD1CDD0}" type="datetimeFigureOut">
              <a:rPr lang="vi-VN" smtClean="0"/>
              <a:t>07/10/2021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ED501-E1BC-4504-B5E8-9EF7DBD6B076}" type="slidenum">
              <a:rPr lang="vi-VN" smtClean="0"/>
              <a:t>‹#›</a:t>
            </a:fld>
            <a:endParaRPr lang="vi-VN"/>
          </a:p>
        </p:txBody>
      </p:sp>
    </p:spTree>
    <p:extLst>
      <p:ext uri="{BB962C8B-B14F-4D97-AF65-F5344CB8AC3E}">
        <p14:creationId xmlns:p14="http://schemas.microsoft.com/office/powerpoint/2010/main" val="166327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A9800E-FF5B-4739-B395-E9C772925037}" type="datetimeFigureOut">
              <a:rPr lang="vi-VN" smtClean="0"/>
              <a:t>07/10/2021</a:t>
            </a:fld>
            <a:endParaRPr lang="vi-VN"/>
          </a:p>
        </p:txBody>
      </p:sp>
      <p:sp>
        <p:nvSpPr>
          <p:cNvPr id="5" name="Footer Placeholder 4"/>
          <p:cNvSpPr>
            <a:spLocks noGrp="1"/>
          </p:cNvSpPr>
          <p:nvPr>
            <p:ph type="ftr" sz="quarter" idx="11"/>
          </p:nvPr>
        </p:nvSpPr>
        <p:spPr>
          <a:xfrm>
            <a:off x="1371600" y="4323845"/>
            <a:ext cx="6400800" cy="365125"/>
          </a:xfrm>
        </p:spPr>
        <p:txBody>
          <a:bodyPr/>
          <a:lstStyle/>
          <a:p>
            <a:endParaRPr lang="vi-VN"/>
          </a:p>
        </p:txBody>
      </p:sp>
      <p:sp>
        <p:nvSpPr>
          <p:cNvPr id="6" name="Slide Number Placeholder 5"/>
          <p:cNvSpPr>
            <a:spLocks noGrp="1"/>
          </p:cNvSpPr>
          <p:nvPr>
            <p:ph type="sldNum" sz="quarter" idx="12"/>
          </p:nvPr>
        </p:nvSpPr>
        <p:spPr>
          <a:xfrm>
            <a:off x="8077200" y="1430866"/>
            <a:ext cx="2743200" cy="365125"/>
          </a:xfrm>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250917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69181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a:xfrm>
            <a:off x="685800" y="379941"/>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117063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a:xfrm>
            <a:off x="685800" y="379941"/>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B76AB268-1842-46C6-BAD8-D760CF7E23C8}" type="slidenum">
              <a:rPr lang="vi-VN" smtClean="0"/>
              <a:t>‹#›</a:t>
            </a:fld>
            <a:endParaRPr lang="vi-V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4081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a:xfrm>
            <a:off x="685800" y="378883"/>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36840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A9800E-FF5B-4739-B395-E9C772925037}" type="datetimeFigureOut">
              <a:rPr lang="vi-VN" smtClean="0"/>
              <a:t>07/10/2021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334540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A9800E-FF5B-4739-B395-E9C772925037}" type="datetimeFigureOut">
              <a:rPr lang="vi-VN" smtClean="0"/>
              <a:t>07/10/2021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3028536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9800E-FF5B-4739-B395-E9C772925037}" type="datetimeFigureOut">
              <a:rPr lang="vi-VN" smtClean="0"/>
              <a:t>07/10/2021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4250765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A9800E-FF5B-4739-B395-E9C772925037}" type="datetimeFigureOut">
              <a:rPr lang="vi-VN" smtClean="0"/>
              <a:t>07/10/2021</a:t>
            </a:fld>
            <a:endParaRPr lang="vi-VN"/>
          </a:p>
        </p:txBody>
      </p:sp>
      <p:sp>
        <p:nvSpPr>
          <p:cNvPr id="5" name="Footer Placeholder 4"/>
          <p:cNvSpPr>
            <a:spLocks noGrp="1"/>
          </p:cNvSpPr>
          <p:nvPr>
            <p:ph type="ftr" sz="quarter" idx="11"/>
          </p:nvPr>
        </p:nvSpPr>
        <p:spPr>
          <a:xfrm>
            <a:off x="685800" y="381000"/>
            <a:ext cx="6991492" cy="365125"/>
          </a:xfrm>
        </p:spPr>
        <p:txBody>
          <a:bodyPr/>
          <a:lstStyle/>
          <a:p>
            <a:endParaRPr lang="vi-VN"/>
          </a:p>
        </p:txBody>
      </p:sp>
      <p:sp>
        <p:nvSpPr>
          <p:cNvPr id="6" name="Slide Number Placeholder 5"/>
          <p:cNvSpPr>
            <a:spLocks noGrp="1"/>
          </p:cNvSpPr>
          <p:nvPr>
            <p:ph type="sldNum" sz="quarter" idx="12"/>
          </p:nvPr>
        </p:nvSpPr>
        <p:spPr>
          <a:xfrm>
            <a:off x="10862452" y="381000"/>
            <a:ext cx="643748" cy="365125"/>
          </a:xfrm>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114789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9800E-FF5B-4739-B395-E9C772925037}" type="datetimeFigureOut">
              <a:rPr lang="vi-VN" smtClean="0"/>
              <a:t>07/10/2021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206579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A9800E-FF5B-4739-B395-E9C772925037}" type="datetimeFigureOut">
              <a:rPr lang="vi-VN" smtClean="0"/>
              <a:t>07/10/2021</a:t>
            </a:fld>
            <a:endParaRPr lang="vi-VN"/>
          </a:p>
        </p:txBody>
      </p:sp>
      <p:sp>
        <p:nvSpPr>
          <p:cNvPr id="5" name="Footer Placeholder 4"/>
          <p:cNvSpPr>
            <a:spLocks noGrp="1"/>
          </p:cNvSpPr>
          <p:nvPr>
            <p:ph type="ftr" sz="quarter" idx="11"/>
          </p:nvPr>
        </p:nvSpPr>
        <p:spPr>
          <a:xfrm>
            <a:off x="685800" y="381001"/>
            <a:ext cx="6991492" cy="364065"/>
          </a:xfrm>
        </p:spPr>
        <p:txBody>
          <a:bodyPr/>
          <a:lstStyle/>
          <a:p>
            <a:endParaRPr lang="vi-VN"/>
          </a:p>
        </p:txBody>
      </p:sp>
      <p:sp>
        <p:nvSpPr>
          <p:cNvPr id="6" name="Slide Number Placeholder 5"/>
          <p:cNvSpPr>
            <a:spLocks noGrp="1"/>
          </p:cNvSpPr>
          <p:nvPr>
            <p:ph type="sldNum" sz="quarter" idx="12"/>
          </p:nvPr>
        </p:nvSpPr>
        <p:spPr>
          <a:xfrm>
            <a:off x="10862452" y="381000"/>
            <a:ext cx="643748" cy="365125"/>
          </a:xfrm>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9413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18713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9800E-FF5B-4739-B395-E9C772925037}" type="datetimeFigureOut">
              <a:rPr lang="vi-VN" smtClean="0"/>
              <a:t>07/10/2021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4875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9800E-FF5B-4739-B395-E9C772925037}" type="datetimeFigureOut">
              <a:rPr lang="vi-VN" smtClean="0"/>
              <a:t>07/10/2021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48182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9800E-FF5B-4739-B395-E9C772925037}" type="datetimeFigureOut">
              <a:rPr lang="vi-VN" smtClean="0"/>
              <a:t>07/10/2021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181569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122094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A9800E-FF5B-4739-B395-E9C772925037}" type="datetimeFigureOut">
              <a:rPr lang="vi-VN" smtClean="0"/>
              <a:t>07/10/2021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6AB268-1842-46C6-BAD8-D760CF7E23C8}" type="slidenum">
              <a:rPr lang="vi-VN" smtClean="0"/>
              <a:t>‹#›</a:t>
            </a:fld>
            <a:endParaRPr lang="vi-VN"/>
          </a:p>
        </p:txBody>
      </p:sp>
    </p:spTree>
    <p:extLst>
      <p:ext uri="{BB962C8B-B14F-4D97-AF65-F5344CB8AC3E}">
        <p14:creationId xmlns:p14="http://schemas.microsoft.com/office/powerpoint/2010/main" val="335746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A9800E-FF5B-4739-B395-E9C772925037}" type="datetimeFigureOut">
              <a:rPr lang="vi-VN" smtClean="0"/>
              <a:t>07/10/2021</a:t>
            </a:fld>
            <a:endParaRPr lang="vi-V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AB268-1842-46C6-BAD8-D760CF7E23C8}" type="slidenum">
              <a:rPr lang="vi-VN" smtClean="0"/>
              <a:t>‹#›</a:t>
            </a:fld>
            <a:endParaRPr lang="vi-VN"/>
          </a:p>
        </p:txBody>
      </p:sp>
    </p:spTree>
    <p:extLst>
      <p:ext uri="{BB962C8B-B14F-4D97-AF65-F5344CB8AC3E}">
        <p14:creationId xmlns:p14="http://schemas.microsoft.com/office/powerpoint/2010/main" val="345319755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63C6-86EC-46BE-8770-95D3F5B383D4}"/>
              </a:ext>
            </a:extLst>
          </p:cNvPr>
          <p:cNvSpPr>
            <a:spLocks noGrp="1"/>
          </p:cNvSpPr>
          <p:nvPr>
            <p:ph type="ctrTitle"/>
          </p:nvPr>
        </p:nvSpPr>
        <p:spPr>
          <a:xfrm>
            <a:off x="1371600" y="1252984"/>
            <a:ext cx="9448800" cy="894179"/>
          </a:xfrm>
        </p:spPr>
        <p:txBody>
          <a:bodyPr>
            <a:normAutofit/>
          </a:bodyPr>
          <a:lstStyle/>
          <a:p>
            <a:pPr algn="ctr"/>
            <a:r>
              <a:rPr lang="en-US" sz="4000" b="1" dirty="0">
                <a:solidFill>
                  <a:srgbClr val="FFFFFF"/>
                </a:solidFill>
              </a:rPr>
              <a:t>GIAO THOA ÁNH SÁNG</a:t>
            </a:r>
            <a:endParaRPr lang="vi-VN" sz="4000" b="1" dirty="0">
              <a:solidFill>
                <a:srgbClr val="FFFFFF"/>
              </a:solidFill>
            </a:endParaRPr>
          </a:p>
        </p:txBody>
      </p:sp>
      <p:sp>
        <p:nvSpPr>
          <p:cNvPr id="3" name="Subtitle 2">
            <a:extLst>
              <a:ext uri="{FF2B5EF4-FFF2-40B4-BE49-F238E27FC236}">
                <a16:creationId xmlns:a16="http://schemas.microsoft.com/office/drawing/2014/main" id="{417DBB00-BE14-4757-A674-B1FF7C4E6E5E}"/>
              </a:ext>
            </a:extLst>
          </p:cNvPr>
          <p:cNvSpPr>
            <a:spLocks noGrp="1"/>
          </p:cNvSpPr>
          <p:nvPr>
            <p:ph type="subTitle" idx="1"/>
          </p:nvPr>
        </p:nvSpPr>
        <p:spPr>
          <a:xfrm>
            <a:off x="1371600" y="2517929"/>
            <a:ext cx="9448800" cy="2284890"/>
          </a:xfrm>
        </p:spPr>
        <p:txBody>
          <a:bodyPr>
            <a:normAutofit/>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Tạ</a:t>
            </a:r>
            <a:r>
              <a:rPr lang="en-US" dirty="0">
                <a:latin typeface="Times New Roman" panose="02020603050405020304" pitchFamily="18" charset="0"/>
                <a:cs typeface="Times New Roman" panose="02020603050405020304" pitchFamily="18" charset="0"/>
              </a:rPr>
              <a:t> Quang Trung</a:t>
            </a:r>
          </a:p>
          <a:p>
            <a:r>
              <a:rPr lang="en-US" dirty="0">
                <a:latin typeface="Times New Roman" panose="02020603050405020304" pitchFamily="18" charset="0"/>
                <a:cs typeface="Times New Roman" panose="02020603050405020304" pitchFamily="18" charset="0"/>
              </a:rPr>
              <a:t>	 Lê Gia </a:t>
            </a:r>
            <a:r>
              <a:rPr lang="en-US" dirty="0" err="1">
                <a:latin typeface="Times New Roman" panose="02020603050405020304" pitchFamily="18" charset="0"/>
                <a:cs typeface="Times New Roman" panose="02020603050405020304" pitchFamily="18" charset="0"/>
              </a:rPr>
              <a:t>Huy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Huỳnh</a:t>
            </a:r>
            <a:r>
              <a:rPr lang="en-US" dirty="0">
                <a:latin typeface="Times New Roman" panose="02020603050405020304" pitchFamily="18" charset="0"/>
                <a:cs typeface="Times New Roman" panose="02020603050405020304" pitchFamily="18" charset="0"/>
              </a:rPr>
              <a:t> Thanh </a:t>
            </a:r>
            <a:r>
              <a:rPr lang="en-US" dirty="0" err="1">
                <a:latin typeface="Times New Roman" panose="02020603050405020304" pitchFamily="18" charset="0"/>
                <a:cs typeface="Times New Roman" panose="02020603050405020304" pitchFamily="18" charset="0"/>
              </a:rPr>
              <a:t>Giảng</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20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51769-868B-4385-B749-F5EB3C41D919}"/>
              </a:ext>
            </a:extLst>
          </p:cNvPr>
          <p:cNvSpPr>
            <a:spLocks noGrp="1"/>
          </p:cNvSpPr>
          <p:nvPr>
            <p:ph idx="1"/>
          </p:nvPr>
        </p:nvSpPr>
        <p:spPr>
          <a:xfrm>
            <a:off x="685800" y="1735724"/>
            <a:ext cx="10820400" cy="713704"/>
          </a:xfrm>
        </p:spPr>
        <p:txBody>
          <a:bodyPr>
            <a:noAutofit/>
          </a:bodyPr>
          <a:lstStyle/>
          <a:p>
            <a:pPr marL="0" indent="0" defTabSz="274320">
              <a:buNone/>
            </a:pPr>
            <a:r>
              <a:rPr lang="vi-VN" sz="1800" dirty="0">
                <a:solidFill>
                  <a:srgbClr val="FFFFFF"/>
                </a:solidFill>
                <a:latin typeface="+mj-lt"/>
              </a:rPr>
              <a:t>	</a:t>
            </a:r>
            <a:r>
              <a:rPr lang="vi-VN" sz="1800" dirty="0">
                <a:solidFill>
                  <a:srgbClr val="FFFFFF"/>
                </a:solidFill>
                <a:effectLst/>
                <a:latin typeface="+mj-lt"/>
              </a:rPr>
              <a:t>Hiện tượng giao thoa ánh sáng là hiện tượng gặp nhau của hai hay nhiều sóng ánh sáng kết hợp, kết quả là trong trường giao thoa sẽ xuất hiện những vân sáng và những vân tối xen kẽ nhau.</a:t>
            </a:r>
            <a:r>
              <a:rPr lang="vi-VN" sz="1800" dirty="0">
                <a:solidFill>
                  <a:srgbClr val="FFFFFF"/>
                </a:solidFill>
                <a:latin typeface="+mj-lt"/>
              </a:rPr>
              <a:t> </a:t>
            </a:r>
          </a:p>
        </p:txBody>
      </p:sp>
      <p:sp>
        <p:nvSpPr>
          <p:cNvPr id="6" name="TextBox 5">
            <a:extLst>
              <a:ext uri="{FF2B5EF4-FFF2-40B4-BE49-F238E27FC236}">
                <a16:creationId xmlns:a16="http://schemas.microsoft.com/office/drawing/2014/main" id="{554D3D32-84E4-43AE-A022-5C1BBF9910F4}"/>
              </a:ext>
            </a:extLst>
          </p:cNvPr>
          <p:cNvSpPr txBox="1"/>
          <p:nvPr/>
        </p:nvSpPr>
        <p:spPr>
          <a:xfrm>
            <a:off x="685800" y="1274280"/>
            <a:ext cx="1805866" cy="400110"/>
          </a:xfrm>
          <a:prstGeom prst="rect">
            <a:avLst/>
          </a:prstGeom>
          <a:noFill/>
        </p:spPr>
        <p:txBody>
          <a:bodyPr wrap="square" rtlCol="0">
            <a:spAutoFit/>
          </a:bodyPr>
          <a:lstStyle/>
          <a:p>
            <a:r>
              <a:rPr lang="vi-VN" sz="2000" b="1" i="0" dirty="0">
                <a:solidFill>
                  <a:srgbClr val="FFFFFF"/>
                </a:solidFill>
                <a:effectLst/>
                <a:latin typeface="+mj-lt"/>
              </a:rPr>
              <a:t>1. Định nghĩa:</a:t>
            </a:r>
            <a:endParaRPr lang="vi-VN" sz="2000" dirty="0">
              <a:latin typeface="+mj-lt"/>
            </a:endParaRPr>
          </a:p>
        </p:txBody>
      </p:sp>
      <p:pic>
        <p:nvPicPr>
          <p:cNvPr id="8" name="Picture 7">
            <a:extLst>
              <a:ext uri="{FF2B5EF4-FFF2-40B4-BE49-F238E27FC236}">
                <a16:creationId xmlns:a16="http://schemas.microsoft.com/office/drawing/2014/main" id="{11D5A34F-887F-4AF7-B96E-F1D83B903363}"/>
              </a:ext>
            </a:extLst>
          </p:cNvPr>
          <p:cNvPicPr>
            <a:picLocks noChangeAspect="1"/>
          </p:cNvPicPr>
          <p:nvPr/>
        </p:nvPicPr>
        <p:blipFill>
          <a:blip r:embed="rId2"/>
          <a:stretch>
            <a:fillRect/>
          </a:stretch>
        </p:blipFill>
        <p:spPr>
          <a:xfrm>
            <a:off x="2667000" y="2510762"/>
            <a:ext cx="6858000" cy="2638425"/>
          </a:xfrm>
          <a:prstGeom prst="rect">
            <a:avLst/>
          </a:prstGeom>
        </p:spPr>
      </p:pic>
      <p:sp>
        <p:nvSpPr>
          <p:cNvPr id="9" name="Content Placeholder 2">
            <a:extLst>
              <a:ext uri="{FF2B5EF4-FFF2-40B4-BE49-F238E27FC236}">
                <a16:creationId xmlns:a16="http://schemas.microsoft.com/office/drawing/2014/main" id="{6156C7B5-2822-4E34-B27E-5A40BBEE6E76}"/>
              </a:ext>
            </a:extLst>
          </p:cNvPr>
          <p:cNvSpPr txBox="1">
            <a:spLocks/>
          </p:cNvSpPr>
          <p:nvPr/>
        </p:nvSpPr>
        <p:spPr>
          <a:xfrm>
            <a:off x="685800" y="5377788"/>
            <a:ext cx="10820400" cy="4118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b="1" i="0" dirty="0">
                <a:solidFill>
                  <a:srgbClr val="FFFFFF"/>
                </a:solidFill>
                <a:effectLst/>
                <a:latin typeface="+mj-lt"/>
              </a:rPr>
              <a:t>Điều kiện giao thoa</a:t>
            </a:r>
            <a:r>
              <a:rPr lang="vi-VN" sz="1800" b="0" i="0" dirty="0">
                <a:solidFill>
                  <a:srgbClr val="FFFFFF"/>
                </a:solidFill>
                <a:effectLst/>
                <a:latin typeface="+mj-lt"/>
              </a:rPr>
              <a:t>: </a:t>
            </a:r>
            <a:r>
              <a:rPr lang="vi-VN" sz="1800" b="0" i="1" dirty="0">
                <a:solidFill>
                  <a:srgbClr val="FFFFFF"/>
                </a:solidFill>
                <a:effectLst/>
                <a:latin typeface="+mj-lt"/>
              </a:rPr>
              <a:t>hiện tượng giao thoa chỉ xảy ra đối với sóng ánh sáng kết hợp.</a:t>
            </a:r>
            <a:r>
              <a:rPr lang="vi-VN" sz="1800" i="1" dirty="0">
                <a:solidFill>
                  <a:srgbClr val="FFFFFF"/>
                </a:solidFill>
                <a:latin typeface="+mj-lt"/>
              </a:rPr>
              <a:t> </a:t>
            </a:r>
            <a:br>
              <a:rPr lang="vi-VN" sz="1800" i="1" dirty="0">
                <a:solidFill>
                  <a:srgbClr val="FFFFFF"/>
                </a:solidFill>
                <a:latin typeface="+mj-lt"/>
              </a:rPr>
            </a:br>
            <a:endParaRPr lang="vi-VN" sz="1800" i="1" dirty="0">
              <a:solidFill>
                <a:srgbClr val="FFFFFF"/>
              </a:solidFill>
              <a:latin typeface="+mj-lt"/>
            </a:endParaRPr>
          </a:p>
        </p:txBody>
      </p:sp>
    </p:spTree>
    <p:extLst>
      <p:ext uri="{BB962C8B-B14F-4D97-AF65-F5344CB8AC3E}">
        <p14:creationId xmlns:p14="http://schemas.microsoft.com/office/powerpoint/2010/main" val="41028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DE1AF3C-E01F-4BA4-9A9A-C7413CFC811E}"/>
              </a:ext>
            </a:extLst>
          </p:cNvPr>
          <p:cNvSpPr txBox="1">
            <a:spLocks/>
          </p:cNvSpPr>
          <p:nvPr/>
        </p:nvSpPr>
        <p:spPr>
          <a:xfrm>
            <a:off x="685800" y="1412529"/>
            <a:ext cx="10820400" cy="4118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b="1" i="0" dirty="0">
                <a:solidFill>
                  <a:srgbClr val="FFFFFF"/>
                </a:solidFill>
                <a:effectLst/>
                <a:latin typeface="+mj-lt"/>
              </a:rPr>
              <a:t>Sóng ánh sáng kết hợp </a:t>
            </a:r>
            <a:r>
              <a:rPr lang="vi-VN" sz="1800" b="0" i="1" dirty="0">
                <a:solidFill>
                  <a:srgbClr val="FFFFFF"/>
                </a:solidFill>
                <a:effectLst/>
                <a:latin typeface="+mj-lt"/>
              </a:rPr>
              <a:t>là những sóng có hiệu pha không thay đổi theo thời gian.</a:t>
            </a:r>
            <a:endParaRPr lang="vi-VN" sz="1800" dirty="0">
              <a:solidFill>
                <a:srgbClr val="FFFFFF"/>
              </a:solidFill>
              <a:latin typeface="+mj-lt"/>
            </a:endParaRPr>
          </a:p>
        </p:txBody>
      </p:sp>
      <p:sp>
        <p:nvSpPr>
          <p:cNvPr id="6" name="Content Placeholder 2">
            <a:extLst>
              <a:ext uri="{FF2B5EF4-FFF2-40B4-BE49-F238E27FC236}">
                <a16:creationId xmlns:a16="http://schemas.microsoft.com/office/drawing/2014/main" id="{081D3592-9B36-4E93-9ABA-1680AB1C5E8E}"/>
              </a:ext>
            </a:extLst>
          </p:cNvPr>
          <p:cNvSpPr txBox="1">
            <a:spLocks/>
          </p:cNvSpPr>
          <p:nvPr/>
        </p:nvSpPr>
        <p:spPr>
          <a:xfrm>
            <a:off x="685800" y="4839732"/>
            <a:ext cx="10820400" cy="479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b="0" i="0" dirty="0">
                <a:solidFill>
                  <a:srgbClr val="FFFFFF"/>
                </a:solidFill>
                <a:effectLst/>
                <a:latin typeface="+mj-lt"/>
              </a:rPr>
              <a:t>Nguyên tắc tạo ra hai sóng ánh sáng kết hợp là từ một sóng duy nhất tách ra thành hai sóng riêng biệt. </a:t>
            </a:r>
            <a:endParaRPr lang="vi-VN" sz="1800" dirty="0">
              <a:solidFill>
                <a:srgbClr val="FFFFFF"/>
              </a:solidFill>
              <a:latin typeface="+mj-lt"/>
            </a:endParaRPr>
          </a:p>
        </p:txBody>
      </p:sp>
      <p:sp>
        <p:nvSpPr>
          <p:cNvPr id="7" name="Content Placeholder 2">
            <a:extLst>
              <a:ext uri="{FF2B5EF4-FFF2-40B4-BE49-F238E27FC236}">
                <a16:creationId xmlns:a16="http://schemas.microsoft.com/office/drawing/2014/main" id="{6EDACC51-C3A9-4B2C-B6FD-21C93658F2BA}"/>
              </a:ext>
            </a:extLst>
          </p:cNvPr>
          <p:cNvSpPr txBox="1">
            <a:spLocks/>
          </p:cNvSpPr>
          <p:nvPr/>
        </p:nvSpPr>
        <p:spPr>
          <a:xfrm>
            <a:off x="685800" y="5513888"/>
            <a:ext cx="10820400" cy="4118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b="0" i="0" dirty="0">
                <a:solidFill>
                  <a:srgbClr val="FFFFFF"/>
                </a:solidFill>
                <a:effectLst/>
                <a:latin typeface="+mj-lt"/>
              </a:rPr>
              <a:t>Dụng cụ để tạo ra các sóng ánh sáng kết hợp: ví dụ khe Young, gương Fresnel.</a:t>
            </a:r>
            <a:endParaRPr lang="vi-VN" sz="1800" dirty="0">
              <a:solidFill>
                <a:srgbClr val="FFFFFF"/>
              </a:solidFill>
              <a:latin typeface="+mj-lt"/>
            </a:endParaRPr>
          </a:p>
        </p:txBody>
      </p:sp>
      <p:pic>
        <p:nvPicPr>
          <p:cNvPr id="9" name="Picture 8">
            <a:extLst>
              <a:ext uri="{FF2B5EF4-FFF2-40B4-BE49-F238E27FC236}">
                <a16:creationId xmlns:a16="http://schemas.microsoft.com/office/drawing/2014/main" id="{5827D257-33CC-43B6-ACED-4985FDE1ECAC}"/>
              </a:ext>
            </a:extLst>
          </p:cNvPr>
          <p:cNvPicPr>
            <a:picLocks noChangeAspect="1"/>
          </p:cNvPicPr>
          <p:nvPr/>
        </p:nvPicPr>
        <p:blipFill>
          <a:blip r:embed="rId2"/>
          <a:stretch>
            <a:fillRect/>
          </a:stretch>
        </p:blipFill>
        <p:spPr>
          <a:xfrm>
            <a:off x="2667000" y="2006994"/>
            <a:ext cx="6858000" cy="2638425"/>
          </a:xfrm>
          <a:prstGeom prst="rect">
            <a:avLst/>
          </a:prstGeom>
        </p:spPr>
      </p:pic>
    </p:spTree>
    <p:extLst>
      <p:ext uri="{BB962C8B-B14F-4D97-AF65-F5344CB8AC3E}">
        <p14:creationId xmlns:p14="http://schemas.microsoft.com/office/powerpoint/2010/main" val="2538661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F4F0C-54B0-4D46-B5F2-7F18FC70DAFD}"/>
              </a:ext>
            </a:extLst>
          </p:cNvPr>
          <p:cNvSpPr txBox="1">
            <a:spLocks/>
          </p:cNvSpPr>
          <p:nvPr/>
        </p:nvSpPr>
        <p:spPr>
          <a:xfrm>
            <a:off x="685800" y="1356065"/>
            <a:ext cx="10820400" cy="4118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2000" b="1" i="0" dirty="0">
                <a:solidFill>
                  <a:srgbClr val="FFFFFF"/>
                </a:solidFill>
                <a:effectLst/>
                <a:latin typeface="+mj-lt"/>
              </a:rPr>
              <a:t>2. Khảo sát hiện tượng giao thoa</a:t>
            </a:r>
            <a:endParaRPr lang="vi-VN" sz="2000" dirty="0">
              <a:solidFill>
                <a:srgbClr val="FFFFFF"/>
              </a:solidFill>
              <a:latin typeface="+mj-lt"/>
            </a:endParaRPr>
          </a:p>
        </p:txBody>
      </p:sp>
      <p:sp>
        <p:nvSpPr>
          <p:cNvPr id="6" name="Content Placeholder 2">
            <a:extLst>
              <a:ext uri="{FF2B5EF4-FFF2-40B4-BE49-F238E27FC236}">
                <a16:creationId xmlns:a16="http://schemas.microsoft.com/office/drawing/2014/main" id="{4E4E576C-D18D-4E78-920E-72C87D8C4C36}"/>
              </a:ext>
            </a:extLst>
          </p:cNvPr>
          <p:cNvSpPr txBox="1">
            <a:spLocks/>
          </p:cNvSpPr>
          <p:nvPr/>
        </p:nvSpPr>
        <p:spPr>
          <a:xfrm>
            <a:off x="685800" y="2270463"/>
            <a:ext cx="10820400" cy="13950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dirty="0">
                <a:solidFill>
                  <a:srgbClr val="FFFFFF"/>
                </a:solidFill>
                <a:latin typeface="+mj-lt"/>
              </a:rPr>
              <a:t>	</a:t>
            </a:r>
            <a:r>
              <a:rPr lang="vi-VN" sz="1800" b="0" i="0" dirty="0">
                <a:solidFill>
                  <a:srgbClr val="FFFFFF"/>
                </a:solidFill>
                <a:effectLst/>
                <a:latin typeface="+mj-lt"/>
              </a:rPr>
              <a:t>Xét hai nguồn sóng ánh sáng đơn sắc kết hợp S1 và S2. Phương trình dao động sáng của chúng tại vị trí của S1 và S2 là:</a:t>
            </a:r>
            <a:r>
              <a:rPr lang="vi-VN" sz="1800" dirty="0">
                <a:solidFill>
                  <a:srgbClr val="FFFFFF"/>
                </a:solidFill>
                <a:latin typeface="+mj-lt"/>
              </a:rPr>
              <a:t> </a:t>
            </a:r>
          </a:p>
          <a:p>
            <a:pPr marL="0" marR="0" indent="0" algn="ctr">
              <a:lnSpc>
                <a:spcPct val="107000"/>
              </a:lnSpc>
              <a:spcBef>
                <a:spcPts val="0"/>
              </a:spcBef>
              <a:spcAft>
                <a:spcPts val="800"/>
              </a:spcAft>
              <a:buNone/>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x(S</a:t>
            </a:r>
            <a:r>
              <a:rPr lang="vi-VN" sz="1800" baseline="-25000" dirty="0">
                <a:effectLst/>
                <a:latin typeface="Times New Roman" panose="02020603050405020304" pitchFamily="18" charset="0"/>
                <a:ea typeface="Arial" panose="020B0604020202020204" pitchFamily="34" charset="0"/>
                <a:cs typeface="Times New Roman" panose="02020603050405020304" pitchFamily="18" charset="0"/>
              </a:rPr>
              <a:t>1</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 A</a:t>
            </a:r>
            <a:r>
              <a:rPr lang="vi-VN" sz="1800" baseline="-25000" dirty="0">
                <a:effectLst/>
                <a:latin typeface="Times New Roman" panose="02020603050405020304" pitchFamily="18" charset="0"/>
                <a:ea typeface="Arial" panose="020B0604020202020204" pitchFamily="34" charset="0"/>
                <a:cs typeface="Times New Roman" panose="02020603050405020304" pitchFamily="18" charset="0"/>
              </a:rPr>
              <a:t>1</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cos</a:t>
            </a:r>
            <a:r>
              <a:rPr lang="vi-VN" sz="1800" dirty="0">
                <a:effectLst/>
                <a:latin typeface="Symbol" panose="05050102010706020507" pitchFamily="18" charset="2"/>
                <a:ea typeface="Arial" panose="020B0604020202020204" pitchFamily="34" charset="0"/>
                <a:cs typeface="Times New Roman" panose="02020603050405020304" pitchFamily="18" charset="0"/>
              </a:rPr>
              <a:t>w</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t</a:t>
            </a:r>
          </a:p>
          <a:p>
            <a:pPr marL="0" indent="0" algn="ctr">
              <a:lnSpc>
                <a:spcPct val="107000"/>
              </a:lnSpc>
              <a:spcBef>
                <a:spcPts val="0"/>
              </a:spcBef>
              <a:spcAft>
                <a:spcPts val="800"/>
              </a:spcAft>
              <a:buNone/>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x(S</a:t>
            </a:r>
            <a:r>
              <a:rPr lang="vi-VN" sz="1800" baseline="-25000" dirty="0">
                <a:latin typeface="Times New Roman" panose="02020603050405020304" pitchFamily="18" charset="0"/>
                <a:ea typeface="Arial" panose="020B0604020202020204" pitchFamily="34" charset="0"/>
                <a:cs typeface="Times New Roman" panose="02020603050405020304" pitchFamily="18" charset="0"/>
              </a:rPr>
              <a:t>2</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 A</a:t>
            </a:r>
            <a:r>
              <a:rPr lang="vi-VN" sz="1800" baseline="-25000" dirty="0">
                <a:latin typeface="Times New Roman" panose="02020603050405020304" pitchFamily="18" charset="0"/>
                <a:ea typeface="Arial" panose="020B0604020202020204" pitchFamily="34" charset="0"/>
                <a:cs typeface="Times New Roman" panose="02020603050405020304" pitchFamily="18" charset="0"/>
              </a:rPr>
              <a:t>2</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cos</a:t>
            </a:r>
            <a:r>
              <a:rPr lang="vi-VN" sz="1800" dirty="0">
                <a:effectLst/>
                <a:latin typeface="Symbol" panose="05050102010706020507" pitchFamily="18" charset="2"/>
                <a:ea typeface="Arial" panose="020B0604020202020204" pitchFamily="34" charset="0"/>
                <a:cs typeface="Times New Roman" panose="02020603050405020304" pitchFamily="18" charset="0"/>
              </a:rPr>
              <a:t>w</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979BFBBC-4946-4B6F-A67A-D9C1EACE8934}"/>
                  </a:ext>
                </a:extLst>
              </p:cNvPr>
              <p:cNvSpPr txBox="1">
                <a:spLocks/>
              </p:cNvSpPr>
              <p:nvPr/>
            </p:nvSpPr>
            <p:spPr>
              <a:xfrm>
                <a:off x="685800" y="3785320"/>
                <a:ext cx="4211715" cy="23449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b="0" i="0" dirty="0">
                    <a:solidFill>
                      <a:srgbClr val="FFFFFF"/>
                    </a:solidFill>
                    <a:effectLst/>
                    <a:latin typeface="+mj-lt"/>
                  </a:rPr>
                  <a:t>Tại M ta nhận được hai dao động sáng:</a:t>
                </a:r>
                <a:endParaRPr lang="vi-VN" sz="1800" dirty="0">
                  <a:solidFill>
                    <a:srgbClr val="FFFFFF"/>
                  </a:solidFill>
                  <a:latin typeface="+mj-lt"/>
                </a:endParaRPr>
              </a:p>
              <a:p>
                <a:pPr marL="0" indent="0">
                  <a:buNone/>
                </a:pPr>
                <a:r>
                  <a:rPr lang="vi-VN" sz="1800" dirty="0">
                    <a:solidFill>
                      <a:srgbClr val="FFFFFF"/>
                    </a:solidFill>
                    <a:effectLst/>
                    <a:latin typeface="+mj-lt"/>
                    <a:ea typeface="Arial" panose="020B0604020202020204" pitchFamily="34" charset="0"/>
                    <a:cs typeface="Times New Roman" panose="02020603050405020304" pitchFamily="18" charset="0"/>
                  </a:rPr>
                  <a:t>x(S</a:t>
                </a:r>
                <a:r>
                  <a:rPr lang="vi-VN" sz="1800" baseline="-25000" dirty="0">
                    <a:solidFill>
                      <a:srgbClr val="FFFFFF"/>
                    </a:solidFill>
                    <a:effectLst/>
                    <a:latin typeface="+mj-lt"/>
                    <a:ea typeface="Arial" panose="020B0604020202020204" pitchFamily="34" charset="0"/>
                    <a:cs typeface="Times New Roman" panose="02020603050405020304" pitchFamily="18" charset="0"/>
                  </a:rPr>
                  <a:t>1</a:t>
                </a:r>
                <a:r>
                  <a:rPr lang="vi-VN" sz="1800" dirty="0">
                    <a:solidFill>
                      <a:srgbClr val="FFFFFF"/>
                    </a:solidFill>
                    <a:effectLst/>
                    <a:latin typeface="+mj-lt"/>
                    <a:ea typeface="Arial" panose="020B0604020202020204" pitchFamily="34" charset="0"/>
                    <a:cs typeface="Times New Roman" panose="02020603050405020304" pitchFamily="18" charset="0"/>
                  </a:rPr>
                  <a:t>) = A</a:t>
                </a:r>
                <a:r>
                  <a:rPr lang="vi-VN" sz="1800" baseline="-25000" dirty="0">
                    <a:solidFill>
                      <a:srgbClr val="FFFFFF"/>
                    </a:solidFill>
                    <a:effectLst/>
                    <a:latin typeface="+mj-lt"/>
                    <a:ea typeface="Arial" panose="020B0604020202020204" pitchFamily="34" charset="0"/>
                    <a:cs typeface="Times New Roman" panose="02020603050405020304" pitchFamily="18" charset="0"/>
                  </a:rPr>
                  <a:t>1</a:t>
                </a:r>
                <a:r>
                  <a:rPr lang="vi-VN" sz="1800" dirty="0">
                    <a:solidFill>
                      <a:srgbClr val="FFFFFF"/>
                    </a:solidFill>
                    <a:effectLst/>
                    <a:latin typeface="+mj-lt"/>
                    <a:ea typeface="Arial" panose="020B0604020202020204" pitchFamily="34" charset="0"/>
                    <a:cs typeface="Times New Roman" panose="02020603050405020304" pitchFamily="18" charset="0"/>
                  </a:rPr>
                  <a:t>cos(</a:t>
                </a:r>
                <a:r>
                  <a:rPr lang="vi-VN" sz="1800" dirty="0">
                    <a:solidFill>
                      <a:srgbClr val="FFFFFF"/>
                    </a:solidFill>
                    <a:effectLst/>
                    <a:latin typeface="Symbol" panose="05050102010706020507" pitchFamily="18" charset="2"/>
                    <a:ea typeface="Arial" panose="020B0604020202020204" pitchFamily="34" charset="0"/>
                    <a:cs typeface="Times New Roman" panose="02020603050405020304" pitchFamily="18" charset="0"/>
                  </a:rPr>
                  <a:t>w</a:t>
                </a:r>
                <a:r>
                  <a:rPr lang="vi-VN" sz="1800" dirty="0">
                    <a:solidFill>
                      <a:srgbClr val="FFFFFF"/>
                    </a:solidFill>
                    <a:effectLst/>
                    <a:latin typeface="+mj-lt"/>
                    <a:ea typeface="Arial" panose="020B0604020202020204" pitchFamily="34" charset="0"/>
                    <a:cs typeface="Times New Roman" panose="02020603050405020304" pitchFamily="18" charset="0"/>
                  </a:rPr>
                  <a:t>t - </a:t>
                </a:r>
                <a14:m>
                  <m:oMath xmlns:m="http://schemas.openxmlformats.org/officeDocument/2006/math">
                    <m:f>
                      <m:fPr>
                        <m:ctrlPr>
                          <a:rPr lang="vi-VN" sz="1800" i="1">
                            <a:solidFill>
                              <a:srgbClr val="FFFFFF"/>
                            </a:solidFill>
                            <a:latin typeface="+mj-lt"/>
                            <a:cs typeface="Times New Roman" panose="02020603050405020304" pitchFamily="18" charset="0"/>
                          </a:rPr>
                        </m:ctrlPr>
                      </m:fPr>
                      <m:num>
                        <m:r>
                          <a:rPr lang="vi-VN" sz="1800" i="1">
                            <a:solidFill>
                              <a:srgbClr val="FFFFFF"/>
                            </a:solidFill>
                            <a:latin typeface="+mj-lt"/>
                            <a:cs typeface="Times New Roman" panose="02020603050405020304" pitchFamily="18" charset="0"/>
                          </a:rPr>
                          <m:t>2</m:t>
                        </m:r>
                        <m:r>
                          <a:rPr lang="vi-VN" sz="1800" i="1">
                            <a:solidFill>
                              <a:srgbClr val="FFFFFF"/>
                            </a:solidFill>
                            <a:latin typeface="+mj-lt"/>
                            <a:ea typeface="Cambria Math" panose="02040503050406030204" pitchFamily="18" charset="0"/>
                            <a:cs typeface="Times New Roman" panose="02020603050405020304" pitchFamily="18" charset="0"/>
                          </a:rPr>
                          <m:t>𝜋</m:t>
                        </m:r>
                        <m:sSub>
                          <m:sSubPr>
                            <m:ctrlPr>
                              <a:rPr lang="vi-VN" sz="1800" i="1">
                                <a:solidFill>
                                  <a:srgbClr val="FFFFFF"/>
                                </a:solidFill>
                                <a:latin typeface="+mj-lt"/>
                              </a:rPr>
                            </m:ctrlPr>
                          </m:sSubPr>
                          <m:e>
                            <m:r>
                              <a:rPr lang="vi-VN" sz="1800" i="1">
                                <a:solidFill>
                                  <a:srgbClr val="FFFFFF"/>
                                </a:solidFill>
                                <a:latin typeface="+mj-lt"/>
                              </a:rPr>
                              <m:t>𝐿</m:t>
                            </m:r>
                          </m:e>
                          <m:sub>
                            <m:r>
                              <a:rPr lang="vi-VN" sz="1800" i="1">
                                <a:solidFill>
                                  <a:srgbClr val="FFFFFF"/>
                                </a:solidFill>
                                <a:latin typeface="+mj-lt"/>
                              </a:rPr>
                              <m:t>1</m:t>
                            </m:r>
                          </m:sub>
                        </m:sSub>
                      </m:num>
                      <m:den>
                        <m:r>
                          <a:rPr lang="vi-VN" sz="1800" i="1">
                            <a:solidFill>
                              <a:srgbClr val="FFFFFF"/>
                            </a:solidFill>
                            <a:latin typeface="+mj-lt"/>
                            <a:ea typeface="Cambria Math" panose="02040503050406030204" pitchFamily="18" charset="0"/>
                            <a:cs typeface="Times New Roman" panose="02020603050405020304" pitchFamily="18" charset="0"/>
                          </a:rPr>
                          <m:t>𝜆</m:t>
                        </m:r>
                      </m:den>
                    </m:f>
                  </m:oMath>
                </a14:m>
                <a:r>
                  <a:rPr lang="vi-VN" sz="1800" dirty="0">
                    <a:solidFill>
                      <a:srgbClr val="FFFFFF"/>
                    </a:solidFill>
                    <a:effectLst/>
                    <a:latin typeface="+mj-lt"/>
                    <a:ea typeface="Arial" panose="020B0604020202020204" pitchFamily="34" charset="0"/>
                    <a:cs typeface="Times New Roman" panose="02020603050405020304" pitchFamily="18" charset="0"/>
                  </a:rPr>
                  <a:t>)</a:t>
                </a:r>
                <a:endParaRPr lang="vi-VN" sz="1800" b="0" dirty="0">
                  <a:solidFill>
                    <a:srgbClr val="FFFFFF"/>
                  </a:solidFill>
                  <a:effectLst/>
                  <a:latin typeface="+mj-lt"/>
                  <a:cs typeface="Times New Roman" panose="02020603050405020304" pitchFamily="18" charset="0"/>
                </a:endParaRPr>
              </a:p>
              <a:p>
                <a:pPr marL="0" indent="0">
                  <a:buNone/>
                </a:pPr>
                <a:r>
                  <a:rPr lang="vi-VN" sz="1800" dirty="0">
                    <a:solidFill>
                      <a:srgbClr val="FFFFFF"/>
                    </a:solidFill>
                    <a:effectLst/>
                    <a:latin typeface="+mj-lt"/>
                    <a:ea typeface="Arial" panose="020B0604020202020204" pitchFamily="34" charset="0"/>
                    <a:cs typeface="Times New Roman" panose="02020603050405020304" pitchFamily="18" charset="0"/>
                  </a:rPr>
                  <a:t>x(S</a:t>
                </a:r>
                <a:r>
                  <a:rPr lang="vi-VN" sz="1800" baseline="-25000" dirty="0">
                    <a:solidFill>
                      <a:srgbClr val="FFFFFF"/>
                    </a:solidFill>
                    <a:latin typeface="+mj-lt"/>
                    <a:ea typeface="Arial" panose="020B0604020202020204" pitchFamily="34" charset="0"/>
                    <a:cs typeface="Times New Roman" panose="02020603050405020304" pitchFamily="18" charset="0"/>
                  </a:rPr>
                  <a:t>2</a:t>
                </a:r>
                <a:r>
                  <a:rPr lang="vi-VN" sz="1800" dirty="0">
                    <a:solidFill>
                      <a:srgbClr val="FFFFFF"/>
                    </a:solidFill>
                    <a:effectLst/>
                    <a:latin typeface="+mj-lt"/>
                    <a:ea typeface="Arial" panose="020B0604020202020204" pitchFamily="34" charset="0"/>
                    <a:cs typeface="Times New Roman" panose="02020603050405020304" pitchFamily="18" charset="0"/>
                  </a:rPr>
                  <a:t>) = A</a:t>
                </a:r>
                <a:r>
                  <a:rPr lang="vi-VN" sz="1800" baseline="-25000" dirty="0">
                    <a:solidFill>
                      <a:srgbClr val="FFFFFF"/>
                    </a:solidFill>
                    <a:latin typeface="+mj-lt"/>
                    <a:ea typeface="Arial" panose="020B0604020202020204" pitchFamily="34" charset="0"/>
                    <a:cs typeface="Times New Roman" panose="02020603050405020304" pitchFamily="18" charset="0"/>
                  </a:rPr>
                  <a:t>2</a:t>
                </a:r>
                <a:r>
                  <a:rPr lang="vi-VN" sz="1800" dirty="0">
                    <a:solidFill>
                      <a:srgbClr val="FFFFFF"/>
                    </a:solidFill>
                    <a:effectLst/>
                    <a:latin typeface="+mj-lt"/>
                    <a:ea typeface="Arial" panose="020B0604020202020204" pitchFamily="34" charset="0"/>
                    <a:cs typeface="Times New Roman" panose="02020603050405020304" pitchFamily="18" charset="0"/>
                  </a:rPr>
                  <a:t>cos(</a:t>
                </a:r>
                <a:r>
                  <a:rPr lang="vi-VN" sz="1800" dirty="0">
                    <a:solidFill>
                      <a:srgbClr val="FFFFFF"/>
                    </a:solidFill>
                    <a:effectLst/>
                    <a:latin typeface="Symbol" panose="05050102010706020507" pitchFamily="18" charset="2"/>
                    <a:ea typeface="Arial" panose="020B0604020202020204" pitchFamily="34" charset="0"/>
                    <a:cs typeface="Times New Roman" panose="02020603050405020304" pitchFamily="18" charset="0"/>
                  </a:rPr>
                  <a:t>w</a:t>
                </a:r>
                <a:r>
                  <a:rPr lang="vi-VN" sz="1800" dirty="0">
                    <a:solidFill>
                      <a:srgbClr val="FFFFFF"/>
                    </a:solidFill>
                    <a:effectLst/>
                    <a:latin typeface="+mj-lt"/>
                    <a:ea typeface="Arial" panose="020B0604020202020204" pitchFamily="34" charset="0"/>
                    <a:cs typeface="Times New Roman" panose="02020603050405020304" pitchFamily="18" charset="0"/>
                  </a:rPr>
                  <a:t>t - </a:t>
                </a:r>
                <a14:m>
                  <m:oMath xmlns:m="http://schemas.openxmlformats.org/officeDocument/2006/math">
                    <m:f>
                      <m:fPr>
                        <m:ctrlPr>
                          <a:rPr lang="vi-VN" sz="1800" i="1">
                            <a:solidFill>
                              <a:srgbClr val="FFFFFF"/>
                            </a:solidFill>
                            <a:latin typeface="+mj-lt"/>
                            <a:cs typeface="Times New Roman" panose="02020603050405020304" pitchFamily="18" charset="0"/>
                          </a:rPr>
                        </m:ctrlPr>
                      </m:fPr>
                      <m:num>
                        <m:r>
                          <a:rPr lang="vi-VN" sz="1800" i="1">
                            <a:solidFill>
                              <a:srgbClr val="FFFFFF"/>
                            </a:solidFill>
                            <a:latin typeface="+mj-lt"/>
                            <a:cs typeface="Times New Roman" panose="02020603050405020304" pitchFamily="18" charset="0"/>
                          </a:rPr>
                          <m:t>2</m:t>
                        </m:r>
                        <m:r>
                          <a:rPr lang="vi-VN" sz="1800" i="1">
                            <a:solidFill>
                              <a:srgbClr val="FFFFFF"/>
                            </a:solidFill>
                            <a:latin typeface="+mj-lt"/>
                            <a:ea typeface="Cambria Math" panose="02040503050406030204" pitchFamily="18" charset="0"/>
                            <a:cs typeface="Times New Roman" panose="02020603050405020304" pitchFamily="18" charset="0"/>
                          </a:rPr>
                          <m:t>𝜋</m:t>
                        </m:r>
                        <m:sSub>
                          <m:sSubPr>
                            <m:ctrlPr>
                              <a:rPr lang="vi-VN" sz="1800" i="1">
                                <a:solidFill>
                                  <a:srgbClr val="FFFFFF"/>
                                </a:solidFill>
                                <a:latin typeface="+mj-lt"/>
                              </a:rPr>
                            </m:ctrlPr>
                          </m:sSubPr>
                          <m:e>
                            <m:r>
                              <a:rPr lang="vi-VN" sz="1800" i="1">
                                <a:solidFill>
                                  <a:srgbClr val="FFFFFF"/>
                                </a:solidFill>
                                <a:latin typeface="+mj-lt"/>
                              </a:rPr>
                              <m:t>𝐿</m:t>
                            </m:r>
                          </m:e>
                          <m:sub>
                            <m:r>
                              <a:rPr lang="vi-VN" sz="1800" i="1">
                                <a:solidFill>
                                  <a:srgbClr val="FFFFFF"/>
                                </a:solidFill>
                                <a:latin typeface="+mj-lt"/>
                              </a:rPr>
                              <m:t>2</m:t>
                            </m:r>
                          </m:sub>
                        </m:sSub>
                      </m:num>
                      <m:den>
                        <m:r>
                          <a:rPr lang="vi-VN" sz="1800" i="1">
                            <a:solidFill>
                              <a:srgbClr val="FFFFFF"/>
                            </a:solidFill>
                            <a:latin typeface="+mj-lt"/>
                            <a:ea typeface="Cambria Math" panose="02040503050406030204" pitchFamily="18" charset="0"/>
                            <a:cs typeface="Times New Roman" panose="02020603050405020304" pitchFamily="18" charset="0"/>
                          </a:rPr>
                          <m:t>𝜆</m:t>
                        </m:r>
                      </m:den>
                    </m:f>
                  </m:oMath>
                </a14:m>
                <a:r>
                  <a:rPr lang="vi-VN" sz="1800" dirty="0">
                    <a:solidFill>
                      <a:srgbClr val="FFFFFF"/>
                    </a:solidFill>
                    <a:effectLst/>
                    <a:latin typeface="+mj-lt"/>
                    <a:ea typeface="Arial" panose="020B0604020202020204" pitchFamily="34" charset="0"/>
                    <a:cs typeface="Times New Roman" panose="02020603050405020304" pitchFamily="18" charset="0"/>
                  </a:rPr>
                  <a:t>)</a:t>
                </a:r>
                <a:endParaRPr lang="vi-VN" sz="1800" dirty="0">
                  <a:solidFill>
                    <a:srgbClr val="FFFFFF"/>
                  </a:solidFill>
                  <a:latin typeface="+mj-lt"/>
                </a:endParaRPr>
              </a:p>
              <a:p>
                <a:pPr marL="0" indent="0">
                  <a:buNone/>
                </a:pPr>
                <a:endParaRPr lang="vi-VN" sz="1800" b="0" i="0" dirty="0">
                  <a:solidFill>
                    <a:srgbClr val="FFFFFF"/>
                  </a:solidFill>
                  <a:effectLst/>
                  <a:latin typeface="+mj-lt"/>
                </a:endParaRPr>
              </a:p>
              <a:p>
                <a:pPr marL="0" indent="0">
                  <a:buNone/>
                </a:pPr>
                <a:r>
                  <a:rPr lang="vi-VN" sz="1800" b="0" i="0" dirty="0">
                    <a:solidFill>
                      <a:srgbClr val="FFFFFF"/>
                    </a:solidFill>
                    <a:effectLst/>
                    <a:latin typeface="+mj-lt"/>
                  </a:rPr>
                  <a:t>* L1 và L2 là quang lộ trên đoạn đường r1 và r2</a:t>
                </a:r>
                <a:r>
                  <a:rPr lang="vi-VN" sz="1800" dirty="0">
                    <a:solidFill>
                      <a:srgbClr val="FFFFFF"/>
                    </a:solidFill>
                    <a:latin typeface="+mj-lt"/>
                  </a:rPr>
                  <a:t> </a:t>
                </a:r>
              </a:p>
            </p:txBody>
          </p:sp>
        </mc:Choice>
        <mc:Fallback>
          <p:sp>
            <p:nvSpPr>
              <p:cNvPr id="7" name="Content Placeholder 2">
                <a:extLst>
                  <a:ext uri="{FF2B5EF4-FFF2-40B4-BE49-F238E27FC236}">
                    <a16:creationId xmlns:a16="http://schemas.microsoft.com/office/drawing/2014/main" id="{979BFBBC-4946-4B6F-A67A-D9C1EACE8934}"/>
                  </a:ext>
                </a:extLst>
              </p:cNvPr>
              <p:cNvSpPr txBox="1">
                <a:spLocks noRot="1" noChangeAspect="1" noMove="1" noResize="1" noEditPoints="1" noAdjustHandles="1" noChangeArrowheads="1" noChangeShapeType="1" noTextEdit="1"/>
              </p:cNvSpPr>
              <p:nvPr/>
            </p:nvSpPr>
            <p:spPr>
              <a:xfrm>
                <a:off x="685800" y="3785320"/>
                <a:ext cx="4211715" cy="2344982"/>
              </a:xfrm>
              <a:prstGeom prst="rect">
                <a:avLst/>
              </a:prstGeom>
              <a:blipFill>
                <a:blip r:embed="rId2"/>
                <a:stretch>
                  <a:fillRect l="-1304" t="-2597" b="-2338"/>
                </a:stretch>
              </a:blipFill>
            </p:spPr>
            <p:txBody>
              <a:bodyPr/>
              <a:lstStyle/>
              <a:p>
                <a:r>
                  <a:rPr lang="vi-VN">
                    <a:noFill/>
                  </a:rPr>
                  <a:t> </a:t>
                </a:r>
              </a:p>
            </p:txBody>
          </p:sp>
        </mc:Fallback>
      </mc:AlternateContent>
      <p:sp>
        <p:nvSpPr>
          <p:cNvPr id="8" name="Content Placeholder 2">
            <a:extLst>
              <a:ext uri="{FF2B5EF4-FFF2-40B4-BE49-F238E27FC236}">
                <a16:creationId xmlns:a16="http://schemas.microsoft.com/office/drawing/2014/main" id="{EF47271D-8EB5-4024-A5CC-16546F5E173A}"/>
              </a:ext>
            </a:extLst>
          </p:cNvPr>
          <p:cNvSpPr txBox="1">
            <a:spLocks/>
          </p:cNvSpPr>
          <p:nvPr/>
        </p:nvSpPr>
        <p:spPr>
          <a:xfrm>
            <a:off x="759780" y="1813264"/>
            <a:ext cx="10820400" cy="4118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2000" b="1" i="0" dirty="0">
                <a:solidFill>
                  <a:srgbClr val="FFFFFF"/>
                </a:solidFill>
                <a:effectLst/>
                <a:latin typeface="+mj-lt"/>
              </a:rPr>
              <a:t>a. Điều kiện cực đại, cực tiểu giao thoa</a:t>
            </a:r>
            <a:r>
              <a:rPr lang="vi-VN" sz="2000" dirty="0">
                <a:solidFill>
                  <a:srgbClr val="FFFFFF"/>
                </a:solidFill>
                <a:latin typeface="+mj-lt"/>
              </a:rPr>
              <a:t> </a:t>
            </a:r>
          </a:p>
        </p:txBody>
      </p:sp>
      <p:pic>
        <p:nvPicPr>
          <p:cNvPr id="10" name="Picture 9">
            <a:extLst>
              <a:ext uri="{FF2B5EF4-FFF2-40B4-BE49-F238E27FC236}">
                <a16:creationId xmlns:a16="http://schemas.microsoft.com/office/drawing/2014/main" id="{0243CE5F-1AE1-4E42-978F-EFD3372F613D}"/>
              </a:ext>
            </a:extLst>
          </p:cNvPr>
          <p:cNvPicPr>
            <a:picLocks noChangeAspect="1"/>
          </p:cNvPicPr>
          <p:nvPr/>
        </p:nvPicPr>
        <p:blipFill>
          <a:blip r:embed="rId3"/>
          <a:stretch>
            <a:fillRect/>
          </a:stretch>
        </p:blipFill>
        <p:spPr>
          <a:xfrm>
            <a:off x="5410939" y="3897938"/>
            <a:ext cx="6095261" cy="2344982"/>
          </a:xfrm>
          <a:prstGeom prst="rect">
            <a:avLst/>
          </a:prstGeom>
        </p:spPr>
      </p:pic>
    </p:spTree>
    <p:extLst>
      <p:ext uri="{BB962C8B-B14F-4D97-AF65-F5344CB8AC3E}">
        <p14:creationId xmlns:p14="http://schemas.microsoft.com/office/powerpoint/2010/main" val="1568332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6389478B-D9D6-4C4B-9B49-FAC59146DBB7}"/>
                  </a:ext>
                </a:extLst>
              </p:cNvPr>
              <p:cNvSpPr txBox="1">
                <a:spLocks/>
              </p:cNvSpPr>
              <p:nvPr/>
            </p:nvSpPr>
            <p:spPr>
              <a:xfrm>
                <a:off x="685800" y="1448037"/>
                <a:ext cx="10820400" cy="88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1800" dirty="0">
                    <a:solidFill>
                      <a:srgbClr val="FFFFFF"/>
                    </a:solidFill>
                    <a:latin typeface="+mj-lt"/>
                  </a:rPr>
                  <a:t>B</a:t>
                </a:r>
                <a:r>
                  <a:rPr lang="vi-VN" sz="1800" b="0" i="0" dirty="0">
                    <a:solidFill>
                      <a:srgbClr val="FFFFFF"/>
                    </a:solidFill>
                    <a:effectLst/>
                    <a:latin typeface="+mj-lt"/>
                  </a:rPr>
                  <a:t>iên độ dao động sáng tổng hợp tại M phụ thuộc vào hiệu pha của hai dao động: </a:t>
                </a:r>
              </a:p>
              <a:p>
                <a:pPr marL="0" indent="0" algn="ctr">
                  <a:buNone/>
                </a:pPr>
                <a:r>
                  <a:rPr lang="vi-VN" sz="1800" dirty="0">
                    <a:solidFill>
                      <a:srgbClr val="FFFFFF"/>
                    </a:solidFill>
                    <a:latin typeface="Symbol" panose="05050102010706020507" pitchFamily="18" charset="2"/>
                  </a:rPr>
                  <a:t>D</a:t>
                </a:r>
                <a:r>
                  <a:rPr lang="vi-VN" sz="1800" dirty="0">
                    <a:solidFill>
                      <a:srgbClr val="FFFFFF"/>
                    </a:solidFill>
                    <a:latin typeface="+mj-lt"/>
                    <a:sym typeface="Symbol" panose="05050102010706020507" pitchFamily="18" charset="2"/>
                  </a:rPr>
                  <a:t> = </a:t>
                </a:r>
                <a14:m>
                  <m:oMath xmlns:m="http://schemas.openxmlformats.org/officeDocument/2006/math">
                    <m:f>
                      <m:fPr>
                        <m:ctrlPr>
                          <a:rPr lang="vi-VN" sz="1800" i="1" smtClean="0">
                            <a:solidFill>
                              <a:srgbClr val="FFFFFF"/>
                            </a:solidFill>
                            <a:effectLst/>
                            <a:latin typeface="+mj-lt"/>
                            <a:cs typeface="Times New Roman" panose="02020603050405020304" pitchFamily="18" charset="0"/>
                          </a:rPr>
                        </m:ctrlPr>
                      </m:fPr>
                      <m:num>
                        <m:r>
                          <a:rPr lang="vi-VN" sz="1800" b="0" i="1" smtClean="0">
                            <a:solidFill>
                              <a:srgbClr val="FFFFFF"/>
                            </a:solidFill>
                            <a:effectLst/>
                            <a:latin typeface="+mj-lt"/>
                            <a:cs typeface="Times New Roman" panose="02020603050405020304" pitchFamily="18" charset="0"/>
                          </a:rPr>
                          <m:t>2</m:t>
                        </m:r>
                        <m:r>
                          <a:rPr lang="vi-VN" sz="1800" b="0" i="1" smtClean="0">
                            <a:solidFill>
                              <a:srgbClr val="FFFFFF"/>
                            </a:solidFill>
                            <a:effectLst/>
                            <a:latin typeface="+mj-lt"/>
                            <a:ea typeface="Cambria Math" panose="02040503050406030204" pitchFamily="18" charset="0"/>
                            <a:cs typeface="Times New Roman" panose="02020603050405020304" pitchFamily="18" charset="0"/>
                          </a:rPr>
                          <m:t>𝜋</m:t>
                        </m:r>
                      </m:num>
                      <m:den>
                        <m:r>
                          <a:rPr lang="vi-VN" sz="1800" i="1" smtClean="0">
                            <a:solidFill>
                              <a:srgbClr val="FFFFFF"/>
                            </a:solidFill>
                            <a:effectLst/>
                            <a:latin typeface="+mj-lt"/>
                            <a:ea typeface="Cambria Math" panose="02040503050406030204" pitchFamily="18" charset="0"/>
                            <a:cs typeface="Times New Roman" panose="02020603050405020304" pitchFamily="18" charset="0"/>
                          </a:rPr>
                          <m:t>𝜆</m:t>
                        </m:r>
                      </m:den>
                    </m:f>
                  </m:oMath>
                </a14:m>
                <a:r>
                  <a:rPr lang="vi-VN" sz="1800" b="0" i="0" dirty="0">
                    <a:solidFill>
                      <a:srgbClr val="FFFFFF"/>
                    </a:solidFill>
                    <a:effectLst/>
                    <a:latin typeface="+mj-lt"/>
                  </a:rPr>
                  <a:t> (</a:t>
                </a:r>
                <a:r>
                  <a:rPr lang="vi-VN" sz="1800" dirty="0">
                    <a:solidFill>
                      <a:srgbClr val="FFFFFF"/>
                    </a:solidFill>
                    <a:latin typeface="+mj-lt"/>
                    <a:cs typeface="Times New Roman" panose="02020603050405020304" pitchFamily="18" charset="0"/>
                  </a:rPr>
                  <a:t>L</a:t>
                </a:r>
                <a:r>
                  <a:rPr lang="vi-VN" sz="1800" baseline="-25000" dirty="0">
                    <a:solidFill>
                      <a:srgbClr val="FFFFFF"/>
                    </a:solidFill>
                    <a:latin typeface="+mj-lt"/>
                    <a:ea typeface="Arial" panose="020B0604020202020204" pitchFamily="34" charset="0"/>
                    <a:cs typeface="Times New Roman" panose="02020603050405020304" pitchFamily="18" charset="0"/>
                  </a:rPr>
                  <a:t>1</a:t>
                </a:r>
                <a:r>
                  <a:rPr lang="vi-VN" sz="1800" dirty="0">
                    <a:solidFill>
                      <a:srgbClr val="FFFFFF"/>
                    </a:solidFill>
                    <a:latin typeface="+mj-lt"/>
                    <a:ea typeface="Arial" panose="020B0604020202020204" pitchFamily="34" charset="0"/>
                    <a:cs typeface="Times New Roman" panose="02020603050405020304" pitchFamily="18" charset="0"/>
                  </a:rPr>
                  <a:t> – L</a:t>
                </a:r>
                <a:r>
                  <a:rPr lang="vi-VN" sz="1800" baseline="-25000" dirty="0">
                    <a:solidFill>
                      <a:srgbClr val="FFFFFF"/>
                    </a:solidFill>
                    <a:latin typeface="+mj-lt"/>
                    <a:ea typeface="Arial" panose="020B0604020202020204" pitchFamily="34" charset="0"/>
                    <a:cs typeface="Times New Roman" panose="02020603050405020304" pitchFamily="18" charset="0"/>
                  </a:rPr>
                  <a:t>2</a:t>
                </a:r>
                <a:r>
                  <a:rPr lang="vi-VN" sz="1800" dirty="0">
                    <a:solidFill>
                      <a:srgbClr val="FFFFFF"/>
                    </a:solidFill>
                    <a:latin typeface="+mj-lt"/>
                    <a:ea typeface="Arial" panose="020B0604020202020204" pitchFamily="34" charset="0"/>
                    <a:cs typeface="Times New Roman" panose="02020603050405020304" pitchFamily="18" charset="0"/>
                  </a:rPr>
                  <a:t>)</a:t>
                </a:r>
                <a:endParaRPr lang="vi-VN" sz="1800" b="0" i="0" dirty="0">
                  <a:solidFill>
                    <a:srgbClr val="FFFFFF"/>
                  </a:solidFill>
                  <a:effectLst/>
                  <a:latin typeface="+mj-lt"/>
                </a:endParaRPr>
              </a:p>
            </p:txBody>
          </p:sp>
        </mc:Choice>
        <mc:Fallback>
          <p:sp>
            <p:nvSpPr>
              <p:cNvPr id="2" name="Content Placeholder 2">
                <a:extLst>
                  <a:ext uri="{FF2B5EF4-FFF2-40B4-BE49-F238E27FC236}">
                    <a16:creationId xmlns:a16="http://schemas.microsoft.com/office/drawing/2014/main" id="{6389478B-D9D6-4C4B-9B49-FAC59146DBB7}"/>
                  </a:ext>
                </a:extLst>
              </p:cNvPr>
              <p:cNvSpPr txBox="1">
                <a:spLocks noRot="1" noChangeAspect="1" noMove="1" noResize="1" noEditPoints="1" noAdjustHandles="1" noChangeArrowheads="1" noChangeShapeType="1" noTextEdit="1"/>
              </p:cNvSpPr>
              <p:nvPr/>
            </p:nvSpPr>
            <p:spPr>
              <a:xfrm>
                <a:off x="685800" y="1448037"/>
                <a:ext cx="10820400" cy="886789"/>
              </a:xfrm>
              <a:prstGeom prst="rect">
                <a:avLst/>
              </a:prstGeom>
              <a:blipFill>
                <a:blip r:embed="rId2"/>
                <a:stretch>
                  <a:fillRect l="-507" t="-6897"/>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2E8589-64A3-4157-B762-3820719A7022}"/>
                  </a:ext>
                </a:extLst>
              </p:cNvPr>
              <p:cNvSpPr txBox="1">
                <a:spLocks/>
              </p:cNvSpPr>
              <p:nvPr/>
            </p:nvSpPr>
            <p:spPr>
              <a:xfrm>
                <a:off x="685800" y="2624580"/>
                <a:ext cx="10820400" cy="16088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b="0" i="0" dirty="0">
                    <a:solidFill>
                      <a:srgbClr val="FFFFFF"/>
                    </a:solidFill>
                    <a:effectLst/>
                    <a:latin typeface="+mj-lt"/>
                  </a:rPr>
                  <a:t>	Nếu hai dao động cùng pha </a:t>
                </a:r>
                <a:r>
                  <a:rPr lang="vi-VN" sz="1800" dirty="0">
                    <a:latin typeface="+mj-lt"/>
                  </a:rPr>
                  <a:t>thì biên độ dao động sáng tổng hợp tại M sẽ có giá trị cực đại và cường độ sáng tại điểm M là cực đại:</a:t>
                </a:r>
              </a:p>
              <a:p>
                <a:pPr marL="0" indent="0">
                  <a:buNone/>
                </a:pPr>
                <a:r>
                  <a:rPr lang="vi-VN" sz="1800" dirty="0">
                    <a:solidFill>
                      <a:srgbClr val="FFFFFF"/>
                    </a:solidFill>
                    <a:latin typeface="Symbol" panose="05050102010706020507" pitchFamily="18" charset="2"/>
                  </a:rPr>
                  <a:t>	D</a:t>
                </a:r>
                <a:r>
                  <a:rPr lang="vi-VN" sz="1800" dirty="0">
                    <a:solidFill>
                      <a:srgbClr val="FFFFFF"/>
                    </a:solidFill>
                    <a:latin typeface="+mj-lt"/>
                    <a:sym typeface="Symbol" panose="05050102010706020507" pitchFamily="18" charset="2"/>
                  </a:rPr>
                  <a:t> = 2k</a:t>
                </a:r>
                <a14:m>
                  <m:oMath xmlns:m="http://schemas.openxmlformats.org/officeDocument/2006/math">
                    <m:r>
                      <a:rPr lang="vi-VN" sz="1800" b="0" i="1" smtClean="0">
                        <a:solidFill>
                          <a:srgbClr val="FFFFFF"/>
                        </a:solidFill>
                        <a:effectLst/>
                        <a:latin typeface="Cambria Math" panose="02040503050406030204" pitchFamily="18" charset="0"/>
                        <a:ea typeface="Cambria Math" panose="02040503050406030204" pitchFamily="18" charset="0"/>
                        <a:cs typeface="Times New Roman" panose="02020603050405020304" pitchFamily="18" charset="0"/>
                      </a:rPr>
                      <m:t>𝜋</m:t>
                    </m:r>
                  </m:oMath>
                </a14:m>
                <a:r>
                  <a:rPr lang="vi-VN" sz="1800" dirty="0">
                    <a:latin typeface="+mj-lt"/>
                  </a:rPr>
                  <a:t> =&gt; </a:t>
                </a:r>
                <a:r>
                  <a:rPr lang="vi-VN" sz="1800" dirty="0">
                    <a:solidFill>
                      <a:srgbClr val="FFFFFF"/>
                    </a:solidFill>
                    <a:latin typeface="+mj-lt"/>
                    <a:cs typeface="Times New Roman" panose="02020603050405020304" pitchFamily="18" charset="0"/>
                  </a:rPr>
                  <a:t>L</a:t>
                </a:r>
                <a:r>
                  <a:rPr lang="vi-VN" sz="1800" baseline="-25000" dirty="0">
                    <a:solidFill>
                      <a:srgbClr val="FFFFFF"/>
                    </a:solidFill>
                    <a:latin typeface="+mj-lt"/>
                    <a:ea typeface="Arial" panose="020B0604020202020204" pitchFamily="34" charset="0"/>
                    <a:cs typeface="Times New Roman" panose="02020603050405020304" pitchFamily="18" charset="0"/>
                  </a:rPr>
                  <a:t>1</a:t>
                </a:r>
                <a:r>
                  <a:rPr lang="vi-VN" sz="1800" dirty="0">
                    <a:solidFill>
                      <a:srgbClr val="FFFFFF"/>
                    </a:solidFill>
                    <a:latin typeface="+mj-lt"/>
                    <a:ea typeface="Arial" panose="020B0604020202020204" pitchFamily="34" charset="0"/>
                    <a:cs typeface="Times New Roman" panose="02020603050405020304" pitchFamily="18" charset="0"/>
                  </a:rPr>
                  <a:t> – L</a:t>
                </a:r>
                <a:r>
                  <a:rPr lang="vi-VN" sz="1800" baseline="-25000" dirty="0">
                    <a:solidFill>
                      <a:srgbClr val="FFFFFF"/>
                    </a:solidFill>
                    <a:latin typeface="+mj-lt"/>
                    <a:ea typeface="Arial" panose="020B0604020202020204" pitchFamily="34" charset="0"/>
                    <a:cs typeface="Times New Roman" panose="02020603050405020304" pitchFamily="18" charset="0"/>
                  </a:rPr>
                  <a:t>2</a:t>
                </a:r>
                <a:r>
                  <a:rPr lang="vi-VN" sz="1800" dirty="0">
                    <a:solidFill>
                      <a:srgbClr val="FFFFFF"/>
                    </a:solidFill>
                    <a:latin typeface="+mj-lt"/>
                    <a:ea typeface="Arial" panose="020B0604020202020204" pitchFamily="34" charset="0"/>
                    <a:cs typeface="Times New Roman" panose="02020603050405020304" pitchFamily="18" charset="0"/>
                  </a:rPr>
                  <a:t> = k</a:t>
                </a:r>
                <a:r>
                  <a:rPr lang="vi-VN" sz="1800" dirty="0">
                    <a:solidFill>
                      <a:srgbClr val="FFFFFF"/>
                    </a:solidFill>
                    <a:latin typeface="Symbol" panose="05050102010706020507" pitchFamily="18" charset="2"/>
                    <a:ea typeface="Arial" panose="020B0604020202020204" pitchFamily="34" charset="0"/>
                    <a:cs typeface="Times New Roman" panose="02020603050405020304" pitchFamily="18" charset="0"/>
                  </a:rPr>
                  <a:t>l</a:t>
                </a:r>
                <a:r>
                  <a:rPr lang="vi-VN" sz="1800" dirty="0">
                    <a:solidFill>
                      <a:srgbClr val="FFFFFF"/>
                    </a:solidFill>
                    <a:latin typeface="+mj-lt"/>
                    <a:ea typeface="Arial" panose="020B0604020202020204" pitchFamily="34" charset="0"/>
                    <a:cs typeface="Times New Roman" panose="02020603050405020304" pitchFamily="18" charset="0"/>
                  </a:rPr>
                  <a:t>			với k = 0, ±1, ±2, ±3,…</a:t>
                </a:r>
                <a:endParaRPr lang="vi-VN" sz="1800" dirty="0">
                  <a:latin typeface="+mj-lt"/>
                </a:endParaRPr>
              </a:p>
            </p:txBody>
          </p:sp>
        </mc:Choice>
        <mc:Fallback>
          <p:sp>
            <p:nvSpPr>
              <p:cNvPr id="3" name="Content Placeholder 2">
                <a:extLst>
                  <a:ext uri="{FF2B5EF4-FFF2-40B4-BE49-F238E27FC236}">
                    <a16:creationId xmlns:a16="http://schemas.microsoft.com/office/drawing/2014/main" id="{3B2E8589-64A3-4157-B762-3820719A7022}"/>
                  </a:ext>
                </a:extLst>
              </p:cNvPr>
              <p:cNvSpPr txBox="1">
                <a:spLocks noRot="1" noChangeAspect="1" noMove="1" noResize="1" noEditPoints="1" noAdjustHandles="1" noChangeArrowheads="1" noChangeShapeType="1" noTextEdit="1"/>
              </p:cNvSpPr>
              <p:nvPr/>
            </p:nvSpPr>
            <p:spPr>
              <a:xfrm>
                <a:off x="685800" y="2624580"/>
                <a:ext cx="10820400" cy="1608840"/>
              </a:xfrm>
              <a:prstGeom prst="rect">
                <a:avLst/>
              </a:prstGeom>
              <a:blipFill>
                <a:blip r:embed="rId3"/>
                <a:stretch>
                  <a:fillRect l="-507" t="-3802"/>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B807B192-634B-4C15-A8E8-C5CC0917C766}"/>
                  </a:ext>
                </a:extLst>
              </p:cNvPr>
              <p:cNvSpPr txBox="1">
                <a:spLocks/>
              </p:cNvSpPr>
              <p:nvPr/>
            </p:nvSpPr>
            <p:spPr>
              <a:xfrm>
                <a:off x="685800" y="4233420"/>
                <a:ext cx="10820400" cy="16088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b="0" i="0" dirty="0">
                    <a:solidFill>
                      <a:srgbClr val="FFFFFF"/>
                    </a:solidFill>
                    <a:effectLst/>
                    <a:latin typeface="+mj-lt"/>
                  </a:rPr>
                  <a:t>	Nếu hai dao động ngược pha </a:t>
                </a:r>
                <a:r>
                  <a:rPr lang="vi-VN" sz="1800" dirty="0">
                    <a:latin typeface="+mj-lt"/>
                  </a:rPr>
                  <a:t>thì biên độ dao động sáng tổng hợp tại M sẽ có giá trị cực tiểu và cường độ sáng tại điểm M là cực tiểu:</a:t>
                </a:r>
              </a:p>
              <a:p>
                <a:pPr marL="0" indent="0">
                  <a:buNone/>
                </a:pPr>
                <a:r>
                  <a:rPr lang="vi-VN" sz="1800" dirty="0">
                    <a:solidFill>
                      <a:srgbClr val="FFFFFF"/>
                    </a:solidFill>
                    <a:latin typeface="Symbol" panose="05050102010706020507" pitchFamily="18" charset="2"/>
                  </a:rPr>
                  <a:t>	D</a:t>
                </a:r>
                <a:r>
                  <a:rPr lang="vi-VN" sz="1800" dirty="0">
                    <a:solidFill>
                      <a:srgbClr val="FFFFFF"/>
                    </a:solidFill>
                    <a:latin typeface="+mj-lt"/>
                    <a:sym typeface="Symbol" panose="05050102010706020507" pitchFamily="18" charset="2"/>
                  </a:rPr>
                  <a:t> = (2k + 1)</a:t>
                </a:r>
                <a14:m>
                  <m:oMath xmlns:m="http://schemas.openxmlformats.org/officeDocument/2006/math">
                    <m:r>
                      <a:rPr lang="vi-VN" sz="1800" b="0" i="1" smtClean="0">
                        <a:solidFill>
                          <a:srgbClr val="FFFFFF"/>
                        </a:solidFill>
                        <a:effectLst/>
                        <a:latin typeface="Cambria Math" panose="02040503050406030204" pitchFamily="18" charset="0"/>
                        <a:ea typeface="Cambria Math" panose="02040503050406030204" pitchFamily="18" charset="0"/>
                        <a:cs typeface="Times New Roman" panose="02020603050405020304" pitchFamily="18" charset="0"/>
                      </a:rPr>
                      <m:t>𝜋</m:t>
                    </m:r>
                  </m:oMath>
                </a14:m>
                <a:r>
                  <a:rPr lang="vi-VN" sz="1800" dirty="0">
                    <a:latin typeface="+mj-lt"/>
                  </a:rPr>
                  <a:t> =&gt; </a:t>
                </a:r>
                <a:r>
                  <a:rPr lang="vi-VN" sz="1800" dirty="0">
                    <a:solidFill>
                      <a:srgbClr val="FFFFFF"/>
                    </a:solidFill>
                    <a:latin typeface="+mj-lt"/>
                    <a:cs typeface="Times New Roman" panose="02020603050405020304" pitchFamily="18" charset="0"/>
                  </a:rPr>
                  <a:t>L</a:t>
                </a:r>
                <a:r>
                  <a:rPr lang="vi-VN" sz="1800" baseline="-25000" dirty="0">
                    <a:solidFill>
                      <a:srgbClr val="FFFFFF"/>
                    </a:solidFill>
                    <a:latin typeface="+mj-lt"/>
                    <a:ea typeface="Arial" panose="020B0604020202020204" pitchFamily="34" charset="0"/>
                    <a:cs typeface="Times New Roman" panose="02020603050405020304" pitchFamily="18" charset="0"/>
                  </a:rPr>
                  <a:t>1</a:t>
                </a:r>
                <a:r>
                  <a:rPr lang="vi-VN" sz="1800" dirty="0">
                    <a:solidFill>
                      <a:srgbClr val="FFFFFF"/>
                    </a:solidFill>
                    <a:latin typeface="+mj-lt"/>
                    <a:ea typeface="Arial" panose="020B0604020202020204" pitchFamily="34" charset="0"/>
                    <a:cs typeface="Times New Roman" panose="02020603050405020304" pitchFamily="18" charset="0"/>
                  </a:rPr>
                  <a:t> – L</a:t>
                </a:r>
                <a:r>
                  <a:rPr lang="vi-VN" sz="1800" baseline="-25000" dirty="0">
                    <a:solidFill>
                      <a:srgbClr val="FFFFFF"/>
                    </a:solidFill>
                    <a:latin typeface="+mj-lt"/>
                    <a:ea typeface="Arial" panose="020B0604020202020204" pitchFamily="34" charset="0"/>
                    <a:cs typeface="Times New Roman" panose="02020603050405020304" pitchFamily="18" charset="0"/>
                  </a:rPr>
                  <a:t>2</a:t>
                </a:r>
                <a:r>
                  <a:rPr lang="vi-VN" sz="1800" dirty="0">
                    <a:solidFill>
                      <a:srgbClr val="FFFFFF"/>
                    </a:solidFill>
                    <a:latin typeface="+mj-lt"/>
                    <a:ea typeface="Arial" panose="020B0604020202020204" pitchFamily="34" charset="0"/>
                    <a:cs typeface="Times New Roman" panose="02020603050405020304" pitchFamily="18" charset="0"/>
                  </a:rPr>
                  <a:t> = (2k + 1)</a:t>
                </a:r>
                <a:r>
                  <a:rPr lang="vi-VN" sz="1800" dirty="0">
                    <a:solidFill>
                      <a:srgbClr val="FFFFFF"/>
                    </a:solidFill>
                    <a:latin typeface="+mj-lt"/>
                    <a:cs typeface="Times New Roman" panose="02020603050405020304" pitchFamily="18" charset="0"/>
                  </a:rPr>
                  <a:t> </a:t>
                </a:r>
                <a14:m>
                  <m:oMath xmlns:m="http://schemas.openxmlformats.org/officeDocument/2006/math">
                    <m:f>
                      <m:fPr>
                        <m:ctrlPr>
                          <a:rPr lang="vi-VN" sz="1800" i="1">
                            <a:solidFill>
                              <a:srgbClr val="FFFFFF"/>
                            </a:solidFill>
                            <a:latin typeface="+mj-lt"/>
                            <a:cs typeface="Times New Roman" panose="02020603050405020304" pitchFamily="18" charset="0"/>
                          </a:rPr>
                        </m:ctrlPr>
                      </m:fPr>
                      <m:num>
                        <m:r>
                          <a:rPr lang="vi-VN" sz="1800" i="1" smtClean="0">
                            <a:solidFill>
                              <a:srgbClr val="FFFFFF"/>
                            </a:solidFill>
                            <a:latin typeface="+mj-lt"/>
                            <a:ea typeface="Cambria Math" panose="02040503050406030204" pitchFamily="18" charset="0"/>
                            <a:cs typeface="Times New Roman" panose="02020603050405020304" pitchFamily="18" charset="0"/>
                          </a:rPr>
                          <m:t>𝜆</m:t>
                        </m:r>
                      </m:num>
                      <m:den>
                        <m:r>
                          <a:rPr lang="vi-VN" sz="1800" b="0" i="1" smtClean="0">
                            <a:solidFill>
                              <a:srgbClr val="FFFFFF"/>
                            </a:solidFill>
                            <a:latin typeface="+mj-lt"/>
                            <a:ea typeface="Cambria Math" panose="02040503050406030204" pitchFamily="18" charset="0"/>
                            <a:cs typeface="Times New Roman" panose="02020603050405020304" pitchFamily="18" charset="0"/>
                          </a:rPr>
                          <m:t>2</m:t>
                        </m:r>
                      </m:den>
                    </m:f>
                  </m:oMath>
                </a14:m>
                <a:r>
                  <a:rPr lang="vi-VN" sz="1800" dirty="0">
                    <a:solidFill>
                      <a:srgbClr val="FFFFFF"/>
                    </a:solidFill>
                    <a:latin typeface="+mj-lt"/>
                    <a:ea typeface="Arial" panose="020B0604020202020204" pitchFamily="34" charset="0"/>
                    <a:cs typeface="Times New Roman" panose="02020603050405020304" pitchFamily="18" charset="0"/>
                  </a:rPr>
                  <a:t>	với k = 0, ±1, ±2, ±3,…</a:t>
                </a:r>
                <a:endParaRPr lang="vi-VN" sz="1800" dirty="0">
                  <a:latin typeface="+mj-lt"/>
                </a:endParaRPr>
              </a:p>
            </p:txBody>
          </p:sp>
        </mc:Choice>
        <mc:Fallback>
          <p:sp>
            <p:nvSpPr>
              <p:cNvPr id="8" name="Content Placeholder 2">
                <a:extLst>
                  <a:ext uri="{FF2B5EF4-FFF2-40B4-BE49-F238E27FC236}">
                    <a16:creationId xmlns:a16="http://schemas.microsoft.com/office/drawing/2014/main" id="{B807B192-634B-4C15-A8E8-C5CC0917C766}"/>
                  </a:ext>
                </a:extLst>
              </p:cNvPr>
              <p:cNvSpPr txBox="1">
                <a:spLocks noRot="1" noChangeAspect="1" noMove="1" noResize="1" noEditPoints="1" noAdjustHandles="1" noChangeArrowheads="1" noChangeShapeType="1" noTextEdit="1"/>
              </p:cNvSpPr>
              <p:nvPr/>
            </p:nvSpPr>
            <p:spPr>
              <a:xfrm>
                <a:off x="685800" y="4233420"/>
                <a:ext cx="10820400" cy="1608840"/>
              </a:xfrm>
              <a:prstGeom prst="rect">
                <a:avLst/>
              </a:prstGeom>
              <a:blipFill>
                <a:blip r:embed="rId4"/>
                <a:stretch>
                  <a:fillRect l="-507" t="-3409" r="-620"/>
                </a:stretch>
              </a:blipFill>
            </p:spPr>
            <p:txBody>
              <a:bodyPr/>
              <a:lstStyle/>
              <a:p>
                <a:r>
                  <a:rPr lang="vi-VN">
                    <a:noFill/>
                  </a:rPr>
                  <a:t> </a:t>
                </a:r>
              </a:p>
            </p:txBody>
          </p:sp>
        </mc:Fallback>
      </mc:AlternateContent>
    </p:spTree>
    <p:extLst>
      <p:ext uri="{BB962C8B-B14F-4D97-AF65-F5344CB8AC3E}">
        <p14:creationId xmlns:p14="http://schemas.microsoft.com/office/powerpoint/2010/main" val="3768886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E2DC8-11BB-4779-AAA7-24580DD641EA}"/>
              </a:ext>
            </a:extLst>
          </p:cNvPr>
          <p:cNvSpPr txBox="1">
            <a:spLocks/>
          </p:cNvSpPr>
          <p:nvPr/>
        </p:nvSpPr>
        <p:spPr>
          <a:xfrm>
            <a:off x="685800" y="1359261"/>
            <a:ext cx="10820400" cy="3985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2000" b="1" i="0" dirty="0">
                <a:solidFill>
                  <a:srgbClr val="FFFFFF"/>
                </a:solidFill>
                <a:effectLst/>
                <a:latin typeface="+mj-lt"/>
              </a:rPr>
              <a:t>b. Vị trí của vân giao thoa</a:t>
            </a:r>
            <a:endParaRPr lang="vi-VN" sz="2000" b="0" i="0" dirty="0">
              <a:solidFill>
                <a:srgbClr val="FFFFFF"/>
              </a:solidFill>
              <a:effectLst/>
              <a:latin typeface="+mj-lt"/>
            </a:endParaRPr>
          </a:p>
        </p:txBody>
      </p:sp>
      <p:pic>
        <p:nvPicPr>
          <p:cNvPr id="4" name="Picture 3">
            <a:extLst>
              <a:ext uri="{FF2B5EF4-FFF2-40B4-BE49-F238E27FC236}">
                <a16:creationId xmlns:a16="http://schemas.microsoft.com/office/drawing/2014/main" id="{DDEE8525-72B9-408A-AF06-83D0B96C8B6F}"/>
              </a:ext>
            </a:extLst>
          </p:cNvPr>
          <p:cNvPicPr>
            <a:picLocks noChangeAspect="1"/>
          </p:cNvPicPr>
          <p:nvPr/>
        </p:nvPicPr>
        <p:blipFill>
          <a:blip r:embed="rId2"/>
          <a:stretch>
            <a:fillRect/>
          </a:stretch>
        </p:blipFill>
        <p:spPr>
          <a:xfrm>
            <a:off x="6808376" y="2434568"/>
            <a:ext cx="4921208" cy="2665654"/>
          </a:xfrm>
          <a:prstGeom prst="rect">
            <a:avLst/>
          </a:prstGeom>
        </p:spPr>
      </p:pic>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73909B9-C771-40B3-9FEA-904521007633}"/>
                  </a:ext>
                </a:extLst>
              </p:cNvPr>
              <p:cNvSpPr txBox="1">
                <a:spLocks/>
              </p:cNvSpPr>
              <p:nvPr/>
            </p:nvSpPr>
            <p:spPr>
              <a:xfrm>
                <a:off x="685800" y="1853861"/>
                <a:ext cx="5919186" cy="12420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2000" b="0" i="0" dirty="0">
                    <a:solidFill>
                      <a:srgbClr val="FFFFFF"/>
                    </a:solidFill>
                    <a:effectLst/>
                    <a:latin typeface="Times New Roman" panose="02020603050405020304" pitchFamily="18" charset="0"/>
                    <a:cs typeface="Times New Roman" panose="02020603050405020304" pitchFamily="18" charset="0"/>
                  </a:rPr>
                  <a:t>	</a:t>
                </a:r>
                <a:r>
                  <a:rPr lang="pt-BR" sz="1800" b="0" i="0" dirty="0">
                    <a:solidFill>
                      <a:srgbClr val="FFFFFF"/>
                    </a:solidFill>
                    <a:effectLst/>
                    <a:latin typeface="Times New Roman" panose="02020603050405020304" pitchFamily="18" charset="0"/>
                    <a:cs typeface="Times New Roman" panose="02020603050405020304" pitchFamily="18" charset="0"/>
                  </a:rPr>
                  <a:t>Kẻ S</a:t>
                </a:r>
                <a:r>
                  <a:rPr lang="vi-VN" sz="1800" baseline="-25000" dirty="0">
                    <a:solidFill>
                      <a:srgbClr val="FFFFFF"/>
                    </a:solidFill>
                    <a:latin typeface="Times New Roman" panose="02020603050405020304" pitchFamily="18" charset="0"/>
                    <a:cs typeface="Times New Roman" panose="02020603050405020304" pitchFamily="18" charset="0"/>
                  </a:rPr>
                  <a:t>2</a:t>
                </a:r>
                <a:r>
                  <a:rPr lang="pt-BR" sz="1800" b="0" i="0" dirty="0">
                    <a:solidFill>
                      <a:srgbClr val="FFFFFF"/>
                    </a:solidFill>
                    <a:effectLst/>
                    <a:latin typeface="Times New Roman" panose="02020603050405020304" pitchFamily="18" charset="0"/>
                    <a:cs typeface="Times New Roman" panose="02020603050405020304" pitchFamily="18" charset="0"/>
                  </a:rPr>
                  <a:t>H vuông góc với S</a:t>
                </a:r>
                <a:r>
                  <a:rPr lang="vi-VN" sz="1800" baseline="-25000" dirty="0">
                    <a:solidFill>
                      <a:srgbClr val="FFFFFF"/>
                    </a:solidFill>
                    <a:latin typeface="Times New Roman" panose="02020603050405020304" pitchFamily="18" charset="0"/>
                    <a:cs typeface="Times New Roman" panose="02020603050405020304" pitchFamily="18" charset="0"/>
                  </a:rPr>
                  <a:t>1</a:t>
                </a:r>
                <a:r>
                  <a:rPr lang="pt-BR" sz="1800" b="0" i="0" dirty="0">
                    <a:solidFill>
                      <a:srgbClr val="FFFFFF"/>
                    </a:solidFill>
                    <a:effectLst/>
                    <a:latin typeface="Times New Roman" panose="02020603050405020304" pitchFamily="18" charset="0"/>
                    <a:cs typeface="Times New Roman" panose="02020603050405020304" pitchFamily="18" charset="0"/>
                  </a:rPr>
                  <a:t>M</a:t>
                </a:r>
                <a:r>
                  <a:rPr lang="vi-VN" sz="1800" b="0" i="0" dirty="0">
                    <a:solidFill>
                      <a:srgbClr val="FFFFFF"/>
                    </a:solidFill>
                    <a:effectLst/>
                    <a:latin typeface="Times New Roman" panose="02020603050405020304" pitchFamily="18" charset="0"/>
                    <a:cs typeface="Times New Roman" panose="02020603050405020304" pitchFamily="18" charset="0"/>
                  </a:rPr>
                  <a:t>. Vì màn quan sát đặt xa và l nhỏ (l&lt;&lt;r</a:t>
                </a:r>
                <a:r>
                  <a:rPr lang="vi-VN" sz="1800" b="0" i="0" baseline="-25000" dirty="0">
                    <a:solidFill>
                      <a:srgbClr val="FFFFFF"/>
                    </a:solidFill>
                    <a:effectLst/>
                    <a:latin typeface="Times New Roman" panose="02020603050405020304" pitchFamily="18" charset="0"/>
                    <a:cs typeface="Times New Roman" panose="02020603050405020304" pitchFamily="18" charset="0"/>
                  </a:rPr>
                  <a:t>1</a:t>
                </a:r>
                <a:r>
                  <a:rPr lang="vi-VN" sz="1800" b="0" i="0" dirty="0">
                    <a:solidFill>
                      <a:srgbClr val="FFFFFF"/>
                    </a:solidFill>
                    <a:effectLst/>
                    <a:latin typeface="Times New Roman" panose="02020603050405020304" pitchFamily="18" charset="0"/>
                    <a:cs typeface="Times New Roman" panose="02020603050405020304" pitchFamily="18" charset="0"/>
                  </a:rPr>
                  <a:t>, r</a:t>
                </a:r>
                <a:r>
                  <a:rPr lang="vi-VN" sz="1800" b="0" i="0" baseline="-25000" dirty="0">
                    <a:solidFill>
                      <a:srgbClr val="FFFFFF"/>
                    </a:solidFill>
                    <a:effectLst/>
                    <a:latin typeface="Times New Roman" panose="02020603050405020304" pitchFamily="18" charset="0"/>
                    <a:cs typeface="Times New Roman" panose="02020603050405020304" pitchFamily="18" charset="0"/>
                  </a:rPr>
                  <a:t>2</a:t>
                </a:r>
                <a:r>
                  <a:rPr lang="vi-VN" sz="1800" b="0" i="0" dirty="0">
                    <a:solidFill>
                      <a:srgbClr val="FFFFFF"/>
                    </a:solidFill>
                    <a:effectLst/>
                    <a:latin typeface="Times New Roman" panose="02020603050405020304" pitchFamily="18" charset="0"/>
                    <a:cs typeface="Times New Roman" panose="02020603050405020304" pitchFamily="18" charset="0"/>
                  </a:rPr>
                  <a:t>). Nên từ hình vẽ ta có:</a:t>
                </a:r>
              </a:p>
              <a:p>
                <a:pPr marL="0" indent="0" defTabSz="274320">
                  <a:buNone/>
                </a:pPr>
                <a:r>
                  <a:rPr lang="vi-VN" sz="1800" dirty="0">
                    <a:solidFill>
                      <a:srgbClr val="FFFFFF"/>
                    </a:solidFill>
                    <a:latin typeface="Times New Roman" panose="02020603050405020304" pitchFamily="18" charset="0"/>
                    <a:cs typeface="Times New Roman" panose="02020603050405020304" pitchFamily="18" charset="0"/>
                  </a:rPr>
                  <a:t>	</a:t>
                </a:r>
                <a:r>
                  <a:rPr lang="vi-VN" sz="1800" b="0" i="0" dirty="0">
                    <a:solidFill>
                      <a:srgbClr val="FFFFFF"/>
                    </a:solidFill>
                    <a:effectLst/>
                    <a:latin typeface="Times New Roman" panose="02020603050405020304" pitchFamily="18" charset="0"/>
                    <a:cs typeface="Times New Roman" panose="02020603050405020304" pitchFamily="18" charset="0"/>
                  </a:rPr>
                  <a:t> r</a:t>
                </a:r>
                <a:r>
                  <a:rPr lang="vi-VN" sz="1800" b="0" i="0" baseline="-25000" dirty="0">
                    <a:solidFill>
                      <a:srgbClr val="FFFFFF"/>
                    </a:solidFill>
                    <a:effectLst/>
                    <a:latin typeface="Times New Roman" panose="02020603050405020304" pitchFamily="18" charset="0"/>
                    <a:cs typeface="Times New Roman" panose="02020603050405020304" pitchFamily="18" charset="0"/>
                  </a:rPr>
                  <a:t>1</a:t>
                </a:r>
                <a:r>
                  <a:rPr lang="vi-VN" sz="1800" b="0" i="0" dirty="0">
                    <a:solidFill>
                      <a:srgbClr val="FFFFFF"/>
                    </a:solidFill>
                    <a:effectLst/>
                    <a:latin typeface="Times New Roman" panose="02020603050405020304" pitchFamily="18" charset="0"/>
                    <a:cs typeface="Times New Roman" panose="02020603050405020304" pitchFamily="18" charset="0"/>
                  </a:rPr>
                  <a:t> - r</a:t>
                </a:r>
                <a:r>
                  <a:rPr lang="vi-VN" sz="1800" b="0" i="0" baseline="-25000" dirty="0">
                    <a:solidFill>
                      <a:srgbClr val="FFFFFF"/>
                    </a:solidFill>
                    <a:effectLst/>
                    <a:latin typeface="Times New Roman" panose="02020603050405020304" pitchFamily="18" charset="0"/>
                    <a:cs typeface="Times New Roman" panose="02020603050405020304" pitchFamily="18" charset="0"/>
                  </a:rPr>
                  <a:t>2</a:t>
                </a:r>
                <a:r>
                  <a:rPr lang="vi-VN" sz="1800" b="0" i="0" dirty="0">
                    <a:solidFill>
                      <a:srgbClr val="FFFFFF"/>
                    </a:solidFill>
                    <a:effectLst/>
                    <a:latin typeface="Times New Roman" panose="02020603050405020304" pitchFamily="18" charset="0"/>
                    <a:cs typeface="Times New Roman" panose="02020603050405020304" pitchFamily="18" charset="0"/>
                  </a:rPr>
                  <a:t> ≈ </a:t>
                </a:r>
                <a:r>
                  <a:rPr lang="pt-BR" sz="1800" b="0" i="0" dirty="0">
                    <a:solidFill>
                      <a:srgbClr val="FFFFFF"/>
                    </a:solidFill>
                    <a:effectLst/>
                    <a:latin typeface="Times New Roman" panose="02020603050405020304" pitchFamily="18" charset="0"/>
                    <a:cs typeface="Times New Roman" panose="02020603050405020304" pitchFamily="18" charset="0"/>
                  </a:rPr>
                  <a:t>S</a:t>
                </a:r>
                <a:r>
                  <a:rPr lang="vi-VN" sz="1800" b="0" i="0" baseline="-25000" dirty="0">
                    <a:solidFill>
                      <a:srgbClr val="FFFFFF"/>
                    </a:solidFill>
                    <a:effectLst/>
                    <a:latin typeface="Times New Roman" panose="02020603050405020304" pitchFamily="18" charset="0"/>
                    <a:cs typeface="Times New Roman" panose="02020603050405020304" pitchFamily="18" charset="0"/>
                  </a:rPr>
                  <a:t>1</a:t>
                </a:r>
                <a:r>
                  <a:rPr lang="pt-BR" sz="1800" b="0" i="0" dirty="0">
                    <a:solidFill>
                      <a:srgbClr val="FFFFFF"/>
                    </a:solidFill>
                    <a:effectLst/>
                    <a:latin typeface="Times New Roman" panose="02020603050405020304" pitchFamily="18" charset="0"/>
                    <a:cs typeface="Times New Roman" panose="02020603050405020304" pitchFamily="18" charset="0"/>
                  </a:rPr>
                  <a:t>H</a:t>
                </a:r>
                <a:r>
                  <a:rPr lang="vi-VN" sz="1800" b="0" i="0" dirty="0">
                    <a:solidFill>
                      <a:srgbClr val="FFFFFF"/>
                    </a:solidFill>
                    <a:effectLst/>
                    <a:latin typeface="Times New Roman" panose="02020603050405020304" pitchFamily="18" charset="0"/>
                    <a:cs typeface="Times New Roman" panose="02020603050405020304" pitchFamily="18" charset="0"/>
                  </a:rPr>
                  <a:t> = lsin</a:t>
                </a:r>
                <a:r>
                  <a:rPr lang="vi-VN" sz="1800" b="0" i="0" dirty="0">
                    <a:solidFill>
                      <a:srgbClr val="FFFFFF"/>
                    </a:solidFill>
                    <a:effectLst/>
                    <a:latin typeface="Symbol" panose="05050102010706020507" pitchFamily="18" charset="2"/>
                    <a:cs typeface="Times New Roman" panose="02020603050405020304" pitchFamily="18" charset="0"/>
                  </a:rPr>
                  <a:t>a</a:t>
                </a:r>
                <a:r>
                  <a:rPr lang="vi-VN" sz="1800" b="0" i="0" dirty="0">
                    <a:solidFill>
                      <a:srgbClr val="FFFFFF"/>
                    </a:solidFill>
                    <a:effectLst/>
                    <a:latin typeface="+mj-lt"/>
                    <a:cs typeface="Times New Roman" panose="02020603050405020304" pitchFamily="18" charset="0"/>
                  </a:rPr>
                  <a:t> ≈ ltan</a:t>
                </a:r>
                <a:r>
                  <a:rPr lang="vi-VN" sz="1800" b="0" i="0" dirty="0">
                    <a:solidFill>
                      <a:srgbClr val="FFFFFF"/>
                    </a:solidFill>
                    <a:effectLst/>
                    <a:latin typeface="Symbol" panose="05050102010706020507" pitchFamily="18" charset="2"/>
                    <a:cs typeface="Times New Roman" panose="02020603050405020304" pitchFamily="18" charset="0"/>
                  </a:rPr>
                  <a:t>a </a:t>
                </a:r>
                <a:r>
                  <a:rPr lang="vi-VN" sz="1800" b="0" i="0" dirty="0">
                    <a:solidFill>
                      <a:srgbClr val="FFFFFF"/>
                    </a:solidFill>
                    <a:effectLst/>
                    <a:latin typeface="+mj-lt"/>
                    <a:cs typeface="Times New Roman" panose="02020603050405020304" pitchFamily="18" charset="0"/>
                  </a:rPr>
                  <a:t>= </a:t>
                </a:r>
                <a14:m>
                  <m:oMath xmlns:m="http://schemas.openxmlformats.org/officeDocument/2006/math">
                    <m:f>
                      <m:fPr>
                        <m:ctrlPr>
                          <a:rPr lang="vi-VN" sz="1800" b="0" i="1" smtClean="0">
                            <a:solidFill>
                              <a:srgbClr val="FFFFFF"/>
                            </a:solidFill>
                            <a:effectLst/>
                            <a:latin typeface="+mj-lt"/>
                            <a:cs typeface="Times New Roman" panose="02020603050405020304" pitchFamily="18" charset="0"/>
                          </a:rPr>
                        </m:ctrlPr>
                      </m:fPr>
                      <m:num>
                        <m:r>
                          <a:rPr lang="vi-VN" sz="1800" b="0" i="1" smtClean="0">
                            <a:solidFill>
                              <a:srgbClr val="FFFFFF"/>
                            </a:solidFill>
                            <a:effectLst/>
                            <a:latin typeface="+mj-lt"/>
                            <a:cs typeface="Times New Roman" panose="02020603050405020304" pitchFamily="18" charset="0"/>
                          </a:rPr>
                          <m:t>𝑙𝑦</m:t>
                        </m:r>
                      </m:num>
                      <m:den>
                        <m:r>
                          <a:rPr lang="vi-VN" sz="1800" b="0" i="1" smtClean="0">
                            <a:solidFill>
                              <a:srgbClr val="FFFFFF"/>
                            </a:solidFill>
                            <a:effectLst/>
                            <a:latin typeface="+mj-lt"/>
                            <a:cs typeface="Times New Roman" panose="02020603050405020304" pitchFamily="18" charset="0"/>
                          </a:rPr>
                          <m:t>𝐷</m:t>
                        </m:r>
                      </m:den>
                    </m:f>
                  </m:oMath>
                </a14:m>
                <a:endParaRPr lang="vi-VN" sz="1800" b="0" i="0" dirty="0">
                  <a:solidFill>
                    <a:srgbClr val="FFFFFF"/>
                  </a:solidFill>
                  <a:effectLst/>
                  <a:latin typeface="+mj-lt"/>
                  <a:cs typeface="Times New Roman" panose="02020603050405020304" pitchFamily="18" charset="0"/>
                </a:endParaRPr>
              </a:p>
            </p:txBody>
          </p:sp>
        </mc:Choice>
        <mc:Fallback>
          <p:sp>
            <p:nvSpPr>
              <p:cNvPr id="6" name="Content Placeholder 2">
                <a:extLst>
                  <a:ext uri="{FF2B5EF4-FFF2-40B4-BE49-F238E27FC236}">
                    <a16:creationId xmlns:a16="http://schemas.microsoft.com/office/drawing/2014/main" id="{973909B9-C771-40B3-9FEA-904521007633}"/>
                  </a:ext>
                </a:extLst>
              </p:cNvPr>
              <p:cNvSpPr txBox="1">
                <a:spLocks noRot="1" noChangeAspect="1" noMove="1" noResize="1" noEditPoints="1" noAdjustHandles="1" noChangeArrowheads="1" noChangeShapeType="1" noTextEdit="1"/>
              </p:cNvSpPr>
              <p:nvPr/>
            </p:nvSpPr>
            <p:spPr>
              <a:xfrm>
                <a:off x="685800" y="1853861"/>
                <a:ext cx="5919186" cy="1242063"/>
              </a:xfrm>
              <a:prstGeom prst="rect">
                <a:avLst/>
              </a:prstGeom>
              <a:blipFill>
                <a:blip r:embed="rId3"/>
                <a:stretch>
                  <a:fillRect l="-928" t="-2941"/>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D0135DF9-0CB3-4392-B75E-B0F0AFAB9607}"/>
                  </a:ext>
                </a:extLst>
              </p:cNvPr>
              <p:cNvSpPr txBox="1">
                <a:spLocks/>
              </p:cNvSpPr>
              <p:nvPr/>
            </p:nvSpPr>
            <p:spPr>
              <a:xfrm>
                <a:off x="597024" y="3509551"/>
                <a:ext cx="5811174" cy="20922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b="0" i="0" dirty="0">
                    <a:solidFill>
                      <a:srgbClr val="FFFFFF"/>
                    </a:solidFill>
                    <a:effectLst/>
                    <a:latin typeface="Times New Roman" panose="02020603050405020304" pitchFamily="18" charset="0"/>
                    <a:cs typeface="Times New Roman" panose="02020603050405020304" pitchFamily="18" charset="0"/>
                  </a:rPr>
                  <a:t>	</a:t>
                </a:r>
                <a:r>
                  <a:rPr lang="pt-BR" sz="1800" b="0" i="0" dirty="0">
                    <a:solidFill>
                      <a:srgbClr val="FFFFFF"/>
                    </a:solidFill>
                    <a:effectLst/>
                    <a:latin typeface="Times New Roman" panose="02020603050405020304" pitchFamily="18" charset="0"/>
                    <a:cs typeface="Times New Roman" panose="02020603050405020304" pitchFamily="18" charset="0"/>
                  </a:rPr>
                  <a:t>Trong không khí nên </a:t>
                </a:r>
                <a:r>
                  <a:rPr lang="vi-VN" sz="1800" dirty="0">
                    <a:solidFill>
                      <a:srgbClr val="FFFFFF"/>
                    </a:solidFill>
                    <a:latin typeface="Times New Roman" panose="02020603050405020304" pitchFamily="18" charset="0"/>
                    <a:cs typeface="Times New Roman" panose="02020603050405020304" pitchFamily="18" charset="0"/>
                  </a:rPr>
                  <a:t>L</a:t>
                </a:r>
                <a:r>
                  <a:rPr lang="vi-VN" sz="1800" baseline="-250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1</a:t>
                </a:r>
                <a:r>
                  <a:rPr lang="vi-VN" sz="18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 – L</a:t>
                </a:r>
                <a:r>
                  <a:rPr lang="vi-VN" sz="1800" baseline="-250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2</a:t>
                </a:r>
                <a:r>
                  <a:rPr lang="pt-BR" sz="1800" b="0" i="0" dirty="0">
                    <a:solidFill>
                      <a:srgbClr val="FFFFFF"/>
                    </a:solidFill>
                    <a:effectLst/>
                    <a:latin typeface="Times New Roman" panose="02020603050405020304" pitchFamily="18" charset="0"/>
                    <a:cs typeface="Times New Roman" panose="02020603050405020304" pitchFamily="18" charset="0"/>
                  </a:rPr>
                  <a:t> = </a:t>
                </a:r>
                <a:r>
                  <a:rPr lang="vi-VN" sz="1800" b="0" i="0" dirty="0">
                    <a:solidFill>
                      <a:srgbClr val="FFFFFF"/>
                    </a:solidFill>
                    <a:effectLst/>
                    <a:latin typeface="Times New Roman" panose="02020603050405020304" pitchFamily="18" charset="0"/>
                    <a:cs typeface="Times New Roman" panose="02020603050405020304" pitchFamily="18" charset="0"/>
                  </a:rPr>
                  <a:t> r</a:t>
                </a:r>
                <a:r>
                  <a:rPr lang="vi-VN" sz="1800" b="0" i="0" baseline="-25000" dirty="0">
                    <a:solidFill>
                      <a:srgbClr val="FFFFFF"/>
                    </a:solidFill>
                    <a:effectLst/>
                    <a:latin typeface="Times New Roman" panose="02020603050405020304" pitchFamily="18" charset="0"/>
                    <a:cs typeface="Times New Roman" panose="02020603050405020304" pitchFamily="18" charset="0"/>
                  </a:rPr>
                  <a:t>1</a:t>
                </a:r>
                <a:r>
                  <a:rPr lang="vi-VN" sz="1800" b="0" i="0" dirty="0">
                    <a:solidFill>
                      <a:srgbClr val="FFFFFF"/>
                    </a:solidFill>
                    <a:effectLst/>
                    <a:latin typeface="Times New Roman" panose="02020603050405020304" pitchFamily="18" charset="0"/>
                    <a:cs typeface="Times New Roman" panose="02020603050405020304" pitchFamily="18" charset="0"/>
                  </a:rPr>
                  <a:t> - r</a:t>
                </a:r>
                <a:r>
                  <a:rPr lang="vi-VN" sz="1800" b="0" i="0" baseline="-25000" dirty="0">
                    <a:solidFill>
                      <a:srgbClr val="FFFFFF"/>
                    </a:solidFill>
                    <a:effectLst/>
                    <a:latin typeface="Times New Roman" panose="02020603050405020304" pitchFamily="18" charset="0"/>
                    <a:cs typeface="Times New Roman" panose="02020603050405020304" pitchFamily="18" charset="0"/>
                  </a:rPr>
                  <a:t>2</a:t>
                </a:r>
                <a:r>
                  <a:rPr lang="vi-VN" sz="1800" b="0" i="0" dirty="0">
                    <a:solidFill>
                      <a:srgbClr val="FFFFFF"/>
                    </a:solidFill>
                    <a:effectLst/>
                    <a:latin typeface="Times New Roman" panose="02020603050405020304" pitchFamily="18" charset="0"/>
                    <a:cs typeface="Times New Roman" panose="02020603050405020304" pitchFamily="18" charset="0"/>
                  </a:rPr>
                  <a:t> nên ta dễ dàng tính được vị trí các vân sáng và vân tối.</a:t>
                </a:r>
              </a:p>
              <a:p>
                <a:pPr marL="0" indent="0" defTabSz="274320">
                  <a:buClr>
                    <a:schemeClr val="accent1"/>
                  </a:buClr>
                  <a:buNone/>
                </a:pPr>
                <a:r>
                  <a:rPr lang="vi-VN" sz="1800" b="0" i="0" dirty="0">
                    <a:solidFill>
                      <a:srgbClr val="FFFFFF"/>
                    </a:solidFill>
                    <a:effectLst/>
                    <a:latin typeface="Times New Roman" panose="02020603050405020304" pitchFamily="18" charset="0"/>
                    <a:cs typeface="Times New Roman" panose="02020603050405020304" pitchFamily="18" charset="0"/>
                  </a:rPr>
                  <a:t>	+ Vị trí vân sáng: y</a:t>
                </a:r>
                <a:r>
                  <a:rPr lang="vi-VN" sz="1800" baseline="-25000" dirty="0">
                    <a:solidFill>
                      <a:srgbClr val="FFFFFF"/>
                    </a:solidFill>
                    <a:latin typeface="Times New Roman" panose="02020603050405020304" pitchFamily="18" charset="0"/>
                    <a:cs typeface="Times New Roman" panose="02020603050405020304" pitchFamily="18" charset="0"/>
                  </a:rPr>
                  <a:t> </a:t>
                </a:r>
                <a:r>
                  <a:rPr lang="vi-VN" sz="1800" b="0" i="0" dirty="0">
                    <a:solidFill>
                      <a:srgbClr val="FFFFFF"/>
                    </a:solidFill>
                    <a:effectLst/>
                    <a:latin typeface="Times New Roman" panose="02020603050405020304" pitchFamily="18" charset="0"/>
                    <a:cs typeface="Times New Roman" panose="02020603050405020304" pitchFamily="18" charset="0"/>
                  </a:rPr>
                  <a:t>= k </a:t>
                </a:r>
                <a14:m>
                  <m:oMath xmlns:m="http://schemas.openxmlformats.org/officeDocument/2006/math">
                    <m:f>
                      <m:fPr>
                        <m:ctrlPr>
                          <a:rPr lang="vi-VN" sz="1800" b="0" i="1" smtClean="0">
                            <a:solidFill>
                              <a:srgbClr val="FFFFFF"/>
                            </a:solidFill>
                            <a:effectLst/>
                            <a:latin typeface="+mj-lt"/>
                            <a:cs typeface="Times New Roman" panose="02020603050405020304" pitchFamily="18" charset="0"/>
                          </a:rPr>
                        </m:ctrlPr>
                      </m:fPr>
                      <m:num>
                        <m:r>
                          <a:rPr lang="vi-VN" sz="1800" b="0" i="1" smtClean="0">
                            <a:solidFill>
                              <a:srgbClr val="FFFFFF"/>
                            </a:solidFill>
                            <a:effectLst/>
                            <a:latin typeface="+mj-lt"/>
                            <a:ea typeface="Cambria Math" panose="02040503050406030204" pitchFamily="18" charset="0"/>
                            <a:cs typeface="Times New Roman" panose="02020603050405020304" pitchFamily="18" charset="0"/>
                          </a:rPr>
                          <m:t>𝜆</m:t>
                        </m:r>
                        <m:r>
                          <a:rPr lang="vi-VN" sz="1800" b="0" i="1" smtClean="0">
                            <a:solidFill>
                              <a:srgbClr val="FFFFFF"/>
                            </a:solidFill>
                            <a:effectLst/>
                            <a:latin typeface="+mj-lt"/>
                            <a:ea typeface="Cambria Math" panose="02040503050406030204" pitchFamily="18" charset="0"/>
                            <a:cs typeface="Times New Roman" panose="02020603050405020304" pitchFamily="18" charset="0"/>
                          </a:rPr>
                          <m:t>𝐷</m:t>
                        </m:r>
                      </m:num>
                      <m:den>
                        <m:r>
                          <a:rPr lang="vi-VN" sz="1800" b="0" i="1" smtClean="0">
                            <a:solidFill>
                              <a:srgbClr val="FFFFFF"/>
                            </a:solidFill>
                            <a:effectLst/>
                            <a:latin typeface="+mj-lt"/>
                            <a:cs typeface="Times New Roman" panose="02020603050405020304" pitchFamily="18" charset="0"/>
                          </a:rPr>
                          <m:t>𝑙</m:t>
                        </m:r>
                      </m:den>
                    </m:f>
                  </m:oMath>
                </a14:m>
                <a:r>
                  <a:rPr lang="vi-VN" sz="1800" b="0" i="0" dirty="0">
                    <a:solidFill>
                      <a:srgbClr val="FFFFFF"/>
                    </a:solidFill>
                    <a:effectLst/>
                    <a:latin typeface="+mj-lt"/>
                    <a:cs typeface="Times New Roman" panose="02020603050405020304" pitchFamily="18" charset="0"/>
                  </a:rPr>
                  <a:t>		</a:t>
                </a:r>
                <a:r>
                  <a:rPr lang="vi-VN" sz="1800" dirty="0">
                    <a:solidFill>
                      <a:srgbClr val="FFFFFF"/>
                    </a:solidFill>
                    <a:ea typeface="Arial" panose="020B0604020202020204" pitchFamily="34" charset="0"/>
                    <a:cs typeface="Times New Roman" panose="02020603050405020304" pitchFamily="18" charset="0"/>
                  </a:rPr>
                  <a:t> 		</a:t>
                </a:r>
                <a:r>
                  <a:rPr lang="vi-VN" sz="1800" dirty="0">
                    <a:solidFill>
                      <a:srgbClr val="FFFFFF"/>
                    </a:solidFill>
                    <a:latin typeface="+mj-lt"/>
                    <a:ea typeface="Arial" panose="020B0604020202020204" pitchFamily="34" charset="0"/>
                    <a:cs typeface="Times New Roman" panose="02020603050405020304" pitchFamily="18" charset="0"/>
                  </a:rPr>
                  <a:t>k =0, ±1, ±2, ±3,…</a:t>
                </a:r>
              </a:p>
              <a:p>
                <a:pPr marL="0" indent="0" defTabSz="274320">
                  <a:buClr>
                    <a:schemeClr val="accent1"/>
                  </a:buClr>
                  <a:buNone/>
                </a:pPr>
                <a:endParaRPr lang="vi-VN" sz="1800" dirty="0">
                  <a:solidFill>
                    <a:srgbClr val="FFFFFF"/>
                  </a:solidFill>
                  <a:latin typeface="+mj-lt"/>
                  <a:cs typeface="Times New Roman" panose="02020603050405020304" pitchFamily="18" charset="0"/>
                </a:endParaRPr>
              </a:p>
              <a:p>
                <a:pPr marL="0" indent="0" defTabSz="274320">
                  <a:buClr>
                    <a:schemeClr val="accent1"/>
                  </a:buClr>
                  <a:buNone/>
                </a:pPr>
                <a:r>
                  <a:rPr lang="vi-VN" sz="1800" b="0" i="0" dirty="0">
                    <a:solidFill>
                      <a:srgbClr val="FFFFFF"/>
                    </a:solidFill>
                    <a:effectLst/>
                    <a:latin typeface="+mj-lt"/>
                    <a:cs typeface="Times New Roman" panose="02020603050405020304" pitchFamily="18" charset="0"/>
                  </a:rPr>
                  <a:t>	+ </a:t>
                </a:r>
                <a:r>
                  <a:rPr lang="vi-VN" sz="1800" dirty="0">
                    <a:solidFill>
                      <a:srgbClr val="FFFFFF"/>
                    </a:solidFill>
                    <a:latin typeface="+mj-lt"/>
                    <a:cs typeface="Times New Roman" panose="02020603050405020304" pitchFamily="18" charset="0"/>
                  </a:rPr>
                  <a:t>Vị trí vân tối:	y</a:t>
                </a:r>
                <a:r>
                  <a:rPr lang="vi-VN" sz="1800" baseline="-25000" dirty="0">
                    <a:solidFill>
                      <a:srgbClr val="FFFFFF"/>
                    </a:solidFill>
                    <a:latin typeface="+mj-lt"/>
                    <a:cs typeface="Times New Roman" panose="02020603050405020304" pitchFamily="18" charset="0"/>
                  </a:rPr>
                  <a:t> </a:t>
                </a:r>
                <a:r>
                  <a:rPr lang="vi-VN" sz="1800" dirty="0">
                    <a:solidFill>
                      <a:srgbClr val="FFFFFF"/>
                    </a:solidFill>
                    <a:latin typeface="+mj-lt"/>
                    <a:cs typeface="Times New Roman" panose="02020603050405020304" pitchFamily="18" charset="0"/>
                  </a:rPr>
                  <a:t>= (k + </a:t>
                </a:r>
                <a14:m>
                  <m:oMath xmlns:m="http://schemas.openxmlformats.org/officeDocument/2006/math">
                    <m:f>
                      <m:fPr>
                        <m:ctrlPr>
                          <a:rPr lang="vi-VN" sz="1800" i="1" smtClean="0">
                            <a:solidFill>
                              <a:srgbClr val="FFFFFF"/>
                            </a:solidFill>
                            <a:latin typeface="+mj-lt"/>
                            <a:cs typeface="Times New Roman" panose="02020603050405020304" pitchFamily="18" charset="0"/>
                          </a:rPr>
                        </m:ctrlPr>
                      </m:fPr>
                      <m:num>
                        <m:r>
                          <a:rPr lang="vi-VN" sz="1800" b="0" i="1" smtClean="0">
                            <a:solidFill>
                              <a:srgbClr val="FFFFFF"/>
                            </a:solidFill>
                            <a:latin typeface="+mj-lt"/>
                            <a:cs typeface="Times New Roman" panose="02020603050405020304" pitchFamily="18" charset="0"/>
                          </a:rPr>
                          <m:t>1</m:t>
                        </m:r>
                      </m:num>
                      <m:den>
                        <m:r>
                          <a:rPr lang="vi-VN" sz="1800" b="0" i="1" smtClean="0">
                            <a:solidFill>
                              <a:srgbClr val="FFFFFF"/>
                            </a:solidFill>
                            <a:latin typeface="+mj-lt"/>
                            <a:cs typeface="Times New Roman" panose="02020603050405020304" pitchFamily="18" charset="0"/>
                          </a:rPr>
                          <m:t>2</m:t>
                        </m:r>
                      </m:den>
                    </m:f>
                  </m:oMath>
                </a14:m>
                <a:r>
                  <a:rPr lang="vi-VN" sz="1800" b="0" i="0" dirty="0">
                    <a:solidFill>
                      <a:srgbClr val="FFFFFF"/>
                    </a:solidFill>
                    <a:effectLst/>
                    <a:latin typeface="+mj-lt"/>
                    <a:cs typeface="Times New Roman" panose="02020603050405020304" pitchFamily="18" charset="0"/>
                  </a:rPr>
                  <a:t>) </a:t>
                </a:r>
                <a14:m>
                  <m:oMath xmlns:m="http://schemas.openxmlformats.org/officeDocument/2006/math">
                    <m:f>
                      <m:fPr>
                        <m:ctrlPr>
                          <a:rPr lang="vi-VN" sz="1800" i="1">
                            <a:solidFill>
                              <a:srgbClr val="FFFFFF"/>
                            </a:solidFill>
                            <a:latin typeface="+mj-lt"/>
                            <a:cs typeface="Times New Roman" panose="02020603050405020304" pitchFamily="18" charset="0"/>
                          </a:rPr>
                        </m:ctrlPr>
                      </m:fPr>
                      <m:num>
                        <m:r>
                          <a:rPr lang="vi-VN" sz="1800" i="1">
                            <a:solidFill>
                              <a:srgbClr val="FFFFFF"/>
                            </a:solidFill>
                            <a:latin typeface="+mj-lt"/>
                            <a:ea typeface="Cambria Math" panose="02040503050406030204" pitchFamily="18" charset="0"/>
                            <a:cs typeface="Times New Roman" panose="02020603050405020304" pitchFamily="18" charset="0"/>
                          </a:rPr>
                          <m:t>𝜆</m:t>
                        </m:r>
                        <m:r>
                          <a:rPr lang="vi-VN" sz="1800" i="1">
                            <a:solidFill>
                              <a:srgbClr val="FFFFFF"/>
                            </a:solidFill>
                            <a:latin typeface="+mj-lt"/>
                            <a:ea typeface="Cambria Math" panose="02040503050406030204" pitchFamily="18" charset="0"/>
                            <a:cs typeface="Times New Roman" panose="02020603050405020304" pitchFamily="18" charset="0"/>
                          </a:rPr>
                          <m:t>𝐷</m:t>
                        </m:r>
                      </m:num>
                      <m:den>
                        <m:r>
                          <a:rPr lang="vi-VN" sz="1800" i="1">
                            <a:solidFill>
                              <a:srgbClr val="FFFFFF"/>
                            </a:solidFill>
                            <a:latin typeface="+mj-lt"/>
                            <a:cs typeface="Times New Roman" panose="02020603050405020304" pitchFamily="18" charset="0"/>
                          </a:rPr>
                          <m:t>𝑙</m:t>
                        </m:r>
                      </m:den>
                    </m:f>
                  </m:oMath>
                </a14:m>
                <a:r>
                  <a:rPr lang="vi-VN" sz="1800" b="0" i="0" dirty="0">
                    <a:solidFill>
                      <a:srgbClr val="FFFFFF"/>
                    </a:solidFill>
                    <a:effectLst/>
                    <a:latin typeface="+mj-lt"/>
                    <a:cs typeface="Times New Roman" panose="02020603050405020304" pitchFamily="18" charset="0"/>
                  </a:rPr>
                  <a:t>		</a:t>
                </a:r>
                <a:r>
                  <a:rPr lang="vi-VN" sz="1800" dirty="0">
                    <a:solidFill>
                      <a:srgbClr val="FFFFFF"/>
                    </a:solidFill>
                    <a:latin typeface="+mj-lt"/>
                    <a:ea typeface="Arial" panose="020B0604020202020204" pitchFamily="34" charset="0"/>
                    <a:cs typeface="Times New Roman" panose="02020603050405020304" pitchFamily="18" charset="0"/>
                  </a:rPr>
                  <a:t>k = 0, ±1, ±2, ±3,…</a:t>
                </a:r>
                <a:endParaRPr lang="vi-VN" sz="1800" b="0" i="0" dirty="0">
                  <a:solidFill>
                    <a:srgbClr val="FFFFFF"/>
                  </a:solidFill>
                  <a:effectLst/>
                  <a:latin typeface="+mj-lt"/>
                  <a:cs typeface="Times New Roman" panose="02020603050405020304" pitchFamily="18" charset="0"/>
                </a:endParaRPr>
              </a:p>
            </p:txBody>
          </p:sp>
        </mc:Choice>
        <mc:Fallback>
          <p:sp>
            <p:nvSpPr>
              <p:cNvPr id="11" name="Content Placeholder 2">
                <a:extLst>
                  <a:ext uri="{FF2B5EF4-FFF2-40B4-BE49-F238E27FC236}">
                    <a16:creationId xmlns:a16="http://schemas.microsoft.com/office/drawing/2014/main" id="{D0135DF9-0CB3-4392-B75E-B0F0AFAB9607}"/>
                  </a:ext>
                </a:extLst>
              </p:cNvPr>
              <p:cNvSpPr txBox="1">
                <a:spLocks noRot="1" noChangeAspect="1" noMove="1" noResize="1" noEditPoints="1" noAdjustHandles="1" noChangeArrowheads="1" noChangeShapeType="1" noTextEdit="1"/>
              </p:cNvSpPr>
              <p:nvPr/>
            </p:nvSpPr>
            <p:spPr>
              <a:xfrm>
                <a:off x="597024" y="3509551"/>
                <a:ext cx="5811174" cy="2092259"/>
              </a:xfrm>
              <a:prstGeom prst="rect">
                <a:avLst/>
              </a:prstGeom>
              <a:blipFill>
                <a:blip r:embed="rId4"/>
                <a:stretch>
                  <a:fillRect l="-944" t="-2915"/>
                </a:stretch>
              </a:blipFill>
            </p:spPr>
            <p:txBody>
              <a:bodyPr/>
              <a:lstStyle/>
              <a:p>
                <a:r>
                  <a:rPr lang="vi-VN">
                    <a:noFill/>
                  </a:rPr>
                  <a:t> </a:t>
                </a:r>
              </a:p>
            </p:txBody>
          </p:sp>
        </mc:Fallback>
      </mc:AlternateContent>
    </p:spTree>
    <p:extLst>
      <p:ext uri="{BB962C8B-B14F-4D97-AF65-F5344CB8AC3E}">
        <p14:creationId xmlns:p14="http://schemas.microsoft.com/office/powerpoint/2010/main" val="28084221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0CB140-A4B6-46C6-A902-5601958188BB}"/>
              </a:ext>
            </a:extLst>
          </p:cNvPr>
          <p:cNvSpPr txBox="1">
            <a:spLocks/>
          </p:cNvSpPr>
          <p:nvPr/>
        </p:nvSpPr>
        <p:spPr>
          <a:xfrm>
            <a:off x="685800" y="1359261"/>
            <a:ext cx="10820400" cy="10732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dirty="0">
                <a:solidFill>
                  <a:srgbClr val="FFFFFF"/>
                </a:solidFill>
                <a:latin typeface="+mj-lt"/>
              </a:rPr>
              <a:t>	Vân sáng:</a:t>
            </a:r>
          </a:p>
          <a:p>
            <a:pPr>
              <a:buFontTx/>
              <a:buChar char="-"/>
            </a:pPr>
            <a:r>
              <a:rPr lang="vi-VN" sz="1800" dirty="0">
                <a:solidFill>
                  <a:srgbClr val="FFFFFF"/>
                </a:solidFill>
                <a:latin typeface="+mj-lt"/>
              </a:rPr>
              <a:t>k = 0 thì y =0, </a:t>
            </a:r>
            <a:r>
              <a:rPr lang="vi-VN" sz="1800" b="0" i="0" dirty="0">
                <a:solidFill>
                  <a:srgbClr val="FFFFFF"/>
                </a:solidFill>
                <a:effectLst/>
                <a:latin typeface="+mj-lt"/>
              </a:rPr>
              <a:t>gốc O trùng với vân cực đại giao thoa. Vân này được gọi</a:t>
            </a:r>
            <a:r>
              <a:rPr lang="vi-VN" sz="1800" dirty="0">
                <a:solidFill>
                  <a:srgbClr val="FFFFFF"/>
                </a:solidFill>
                <a:latin typeface="+mj-lt"/>
              </a:rPr>
              <a:t> </a:t>
            </a:r>
            <a:r>
              <a:rPr lang="vi-VN" sz="1800" b="0" i="0" dirty="0">
                <a:solidFill>
                  <a:srgbClr val="FFFFFF"/>
                </a:solidFill>
                <a:effectLst/>
                <a:latin typeface="+mj-lt"/>
              </a:rPr>
              <a:t>là vân</a:t>
            </a:r>
            <a:r>
              <a:rPr lang="vi-VN" sz="1800" dirty="0">
                <a:solidFill>
                  <a:srgbClr val="FFFFFF"/>
                </a:solidFill>
                <a:latin typeface="+mj-lt"/>
              </a:rPr>
              <a:t> trung tâm (vân cực đại giữa)</a:t>
            </a:r>
          </a:p>
          <a:p>
            <a:pPr>
              <a:buFontTx/>
              <a:buChar char="-"/>
            </a:pPr>
            <a:r>
              <a:rPr lang="vi-VN" sz="1800" dirty="0">
                <a:solidFill>
                  <a:srgbClr val="FFFFFF"/>
                </a:solidFill>
                <a:latin typeface="+mj-lt"/>
                <a:ea typeface="Arial" panose="020B0604020202020204" pitchFamily="34" charset="0"/>
                <a:cs typeface="Times New Roman" panose="02020603050405020304" pitchFamily="18" charset="0"/>
              </a:rPr>
              <a:t>k = ±1, ±2, ±3,… là vân sáng thứ k</a:t>
            </a:r>
            <a:endParaRPr lang="vi-VN" sz="1800" b="0" i="0" dirty="0">
              <a:solidFill>
                <a:srgbClr val="FFFFFF"/>
              </a:solidFill>
              <a:effectLst/>
              <a:latin typeface="+mj-lt"/>
            </a:endParaRPr>
          </a:p>
        </p:txBody>
      </p:sp>
      <p:sp>
        <p:nvSpPr>
          <p:cNvPr id="3" name="Content Placeholder 2">
            <a:extLst>
              <a:ext uri="{FF2B5EF4-FFF2-40B4-BE49-F238E27FC236}">
                <a16:creationId xmlns:a16="http://schemas.microsoft.com/office/drawing/2014/main" id="{5F0CAACE-43F9-471A-8EB8-8BDB1D5A2217}"/>
              </a:ext>
            </a:extLst>
          </p:cNvPr>
          <p:cNvSpPr txBox="1">
            <a:spLocks/>
          </p:cNvSpPr>
          <p:nvPr/>
        </p:nvSpPr>
        <p:spPr>
          <a:xfrm>
            <a:off x="685800" y="2719024"/>
            <a:ext cx="10820400" cy="10732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dirty="0">
                <a:solidFill>
                  <a:srgbClr val="FFFFFF"/>
                </a:solidFill>
                <a:latin typeface="+mj-lt"/>
              </a:rPr>
              <a:t>	Vân tối:</a:t>
            </a:r>
          </a:p>
          <a:p>
            <a:pPr>
              <a:buFontTx/>
              <a:buChar char="-"/>
            </a:pPr>
            <a:r>
              <a:rPr lang="vi-VN" sz="1800" dirty="0">
                <a:solidFill>
                  <a:srgbClr val="FFFFFF"/>
                </a:solidFill>
                <a:latin typeface="+mj-lt"/>
              </a:rPr>
              <a:t>k = 0, 1, 2, 3,… là vân tối k + 1</a:t>
            </a:r>
          </a:p>
          <a:p>
            <a:pPr>
              <a:buFontTx/>
              <a:buChar char="-"/>
            </a:pPr>
            <a:r>
              <a:rPr lang="vi-VN" sz="1800" dirty="0">
                <a:solidFill>
                  <a:srgbClr val="FFFFFF"/>
                </a:solidFill>
                <a:latin typeface="+mj-lt"/>
                <a:ea typeface="Arial" panose="020B0604020202020204" pitchFamily="34" charset="0"/>
                <a:cs typeface="Times New Roman" panose="02020603050405020304" pitchFamily="18" charset="0"/>
              </a:rPr>
              <a:t>k = -1, -2, -3,… là vân tối thứ k</a:t>
            </a:r>
            <a:endParaRPr lang="vi-VN" sz="1800" b="0" i="0" dirty="0">
              <a:solidFill>
                <a:srgbClr val="FFFFFF"/>
              </a:solidFill>
              <a:effectLst/>
              <a:latin typeface="+mj-lt"/>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C29026F-37B7-4D1F-AC23-032682C88328}"/>
                  </a:ext>
                </a:extLst>
              </p:cNvPr>
              <p:cNvSpPr txBox="1">
                <a:spLocks/>
              </p:cNvSpPr>
              <p:nvPr/>
            </p:nvSpPr>
            <p:spPr>
              <a:xfrm>
                <a:off x="685800" y="4078787"/>
                <a:ext cx="10820400" cy="5020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dirty="0">
                    <a:solidFill>
                      <a:srgbClr val="FFFFFF"/>
                    </a:solidFill>
                    <a:latin typeface="+mj-lt"/>
                  </a:rPr>
                  <a:t>	</a:t>
                </a:r>
                <a:r>
                  <a:rPr lang="vi-VN" sz="1800" b="0" i="0" dirty="0">
                    <a:solidFill>
                      <a:srgbClr val="FFFFFF"/>
                    </a:solidFill>
                    <a:effectLst/>
                    <a:latin typeface="+mj-lt"/>
                  </a:rPr>
                  <a:t>Khoảng vân là khoảng cách giữa hai vân sáng hoặc hai vân tối kế tiếp nhau: i = </a:t>
                </a:r>
                <a14:m>
                  <m:oMath xmlns:m="http://schemas.openxmlformats.org/officeDocument/2006/math">
                    <m:f>
                      <m:fPr>
                        <m:ctrlPr>
                          <a:rPr lang="vi-VN" sz="1800" b="0" i="1" smtClean="0">
                            <a:solidFill>
                              <a:srgbClr val="FFFFFF"/>
                            </a:solidFill>
                            <a:effectLst/>
                            <a:latin typeface="+mj-lt"/>
                            <a:cs typeface="Times New Roman" panose="02020603050405020304" pitchFamily="18" charset="0"/>
                          </a:rPr>
                        </m:ctrlPr>
                      </m:fPr>
                      <m:num>
                        <m:r>
                          <a:rPr lang="vi-VN" sz="1800" b="0" i="1" smtClean="0">
                            <a:solidFill>
                              <a:srgbClr val="FFFFFF"/>
                            </a:solidFill>
                            <a:effectLst/>
                            <a:latin typeface="+mj-lt"/>
                            <a:ea typeface="Cambria Math" panose="02040503050406030204" pitchFamily="18" charset="0"/>
                            <a:cs typeface="Times New Roman" panose="02020603050405020304" pitchFamily="18" charset="0"/>
                          </a:rPr>
                          <m:t>𝜆</m:t>
                        </m:r>
                        <m:r>
                          <a:rPr lang="vi-VN" sz="1800" b="0" i="1" smtClean="0">
                            <a:solidFill>
                              <a:srgbClr val="FFFFFF"/>
                            </a:solidFill>
                            <a:effectLst/>
                            <a:latin typeface="+mj-lt"/>
                            <a:ea typeface="Cambria Math" panose="02040503050406030204" pitchFamily="18" charset="0"/>
                            <a:cs typeface="Times New Roman" panose="02020603050405020304" pitchFamily="18" charset="0"/>
                          </a:rPr>
                          <m:t>𝐷</m:t>
                        </m:r>
                      </m:num>
                      <m:den>
                        <m:r>
                          <a:rPr lang="vi-VN" sz="1800" b="0" i="1" smtClean="0">
                            <a:solidFill>
                              <a:srgbClr val="FFFFFF"/>
                            </a:solidFill>
                            <a:effectLst/>
                            <a:latin typeface="+mj-lt"/>
                            <a:cs typeface="Times New Roman" panose="02020603050405020304" pitchFamily="18" charset="0"/>
                          </a:rPr>
                          <m:t>𝑙</m:t>
                        </m:r>
                      </m:den>
                    </m:f>
                  </m:oMath>
                </a14:m>
                <a:r>
                  <a:rPr lang="vi-VN" sz="1800" b="0" i="0" dirty="0">
                    <a:solidFill>
                      <a:srgbClr val="FFFFFF"/>
                    </a:solidFill>
                    <a:effectLst/>
                    <a:latin typeface="+mj-lt"/>
                  </a:rPr>
                  <a:t> </a:t>
                </a:r>
              </a:p>
            </p:txBody>
          </p:sp>
        </mc:Choice>
        <mc:Fallback>
          <p:sp>
            <p:nvSpPr>
              <p:cNvPr id="4" name="Content Placeholder 2">
                <a:extLst>
                  <a:ext uri="{FF2B5EF4-FFF2-40B4-BE49-F238E27FC236}">
                    <a16:creationId xmlns:a16="http://schemas.microsoft.com/office/drawing/2014/main" id="{7C29026F-37B7-4D1F-AC23-032682C88328}"/>
                  </a:ext>
                </a:extLst>
              </p:cNvPr>
              <p:cNvSpPr txBox="1">
                <a:spLocks noRot="1" noChangeAspect="1" noMove="1" noResize="1" noEditPoints="1" noAdjustHandles="1" noChangeArrowheads="1" noChangeShapeType="1" noTextEdit="1"/>
              </p:cNvSpPr>
              <p:nvPr/>
            </p:nvSpPr>
            <p:spPr>
              <a:xfrm>
                <a:off x="685800" y="4078787"/>
                <a:ext cx="10820400" cy="502091"/>
              </a:xfrm>
              <a:prstGeom prst="rect">
                <a:avLst/>
              </a:prstGeom>
              <a:blipFill>
                <a:blip r:embed="rId2"/>
                <a:stretch>
                  <a:fillRect/>
                </a:stretch>
              </a:blipFill>
            </p:spPr>
            <p:txBody>
              <a:bodyPr/>
              <a:lstStyle/>
              <a:p>
                <a:r>
                  <a:rPr lang="vi-VN">
                    <a:noFill/>
                  </a:rPr>
                  <a:t> </a:t>
                </a:r>
              </a:p>
            </p:txBody>
          </p:sp>
        </mc:Fallback>
      </mc:AlternateContent>
      <p:sp>
        <p:nvSpPr>
          <p:cNvPr id="5" name="Content Placeholder 2">
            <a:extLst>
              <a:ext uri="{FF2B5EF4-FFF2-40B4-BE49-F238E27FC236}">
                <a16:creationId xmlns:a16="http://schemas.microsoft.com/office/drawing/2014/main" id="{D053BD8E-21CF-48F5-8859-92A00E98A918}"/>
              </a:ext>
            </a:extLst>
          </p:cNvPr>
          <p:cNvSpPr txBox="1">
            <a:spLocks/>
          </p:cNvSpPr>
          <p:nvPr/>
        </p:nvSpPr>
        <p:spPr>
          <a:xfrm>
            <a:off x="685800" y="4867420"/>
            <a:ext cx="10820400" cy="10732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dirty="0">
                <a:solidFill>
                  <a:srgbClr val="FFFFFF"/>
                </a:solidFill>
                <a:latin typeface="+mj-lt"/>
              </a:rPr>
              <a:t>	</a:t>
            </a:r>
            <a:r>
              <a:rPr lang="vi-VN" sz="1800" b="0" i="0" dirty="0">
                <a:solidFill>
                  <a:srgbClr val="FFFFFF"/>
                </a:solidFill>
                <a:effectLst/>
                <a:latin typeface="+mj-lt"/>
              </a:rPr>
              <a:t>Các vân giao thoa là các đoạn thẳng nằm trên mặt phẳng vuông góc với mặt phẳng hình vẽ, do đó nếu dịch chuyển đồng thời S1 và S2 theo phương vuông góc với mặt phẳng hình vẽ thì hệ thống vân chỉ trượt trên mình nó và không thay đổi gì. Do đó ta có thể thay hai nguồn sáng điểm S1 và S2 bằng hai nguồn sáng khe đặt vuông góc với mặt phẳng hình vẽ để cho hình ảnh giao thoa rõ nét hơn</a:t>
            </a:r>
            <a:r>
              <a:rPr lang="vi-VN" sz="1800" dirty="0">
                <a:solidFill>
                  <a:srgbClr val="FFFFFF"/>
                </a:solidFill>
                <a:latin typeface="+mj-lt"/>
              </a:rPr>
              <a:t> </a:t>
            </a:r>
            <a:br>
              <a:rPr lang="vi-VN" sz="1800" dirty="0">
                <a:solidFill>
                  <a:srgbClr val="FFFFFF"/>
                </a:solidFill>
                <a:latin typeface="+mj-lt"/>
              </a:rPr>
            </a:br>
            <a:endParaRPr lang="vi-VN" sz="1800" b="0" i="0" dirty="0">
              <a:solidFill>
                <a:srgbClr val="FFFFFF"/>
              </a:solidFill>
              <a:effectLst/>
              <a:latin typeface="+mj-lt"/>
            </a:endParaRPr>
          </a:p>
        </p:txBody>
      </p:sp>
    </p:spTree>
    <p:extLst>
      <p:ext uri="{BB962C8B-B14F-4D97-AF65-F5344CB8AC3E}">
        <p14:creationId xmlns:p14="http://schemas.microsoft.com/office/powerpoint/2010/main" val="2355750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A958740-27A6-4C3F-9955-C996D49CA6CC}"/>
              </a:ext>
            </a:extLst>
          </p:cNvPr>
          <p:cNvSpPr txBox="1">
            <a:spLocks/>
          </p:cNvSpPr>
          <p:nvPr/>
        </p:nvSpPr>
        <p:spPr>
          <a:xfrm>
            <a:off x="685800" y="1359261"/>
            <a:ext cx="10820400" cy="3985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vi-VN" sz="2000" b="1" i="0" dirty="0">
                <a:solidFill>
                  <a:srgbClr val="FFFFFF"/>
                </a:solidFill>
                <a:effectLst/>
                <a:latin typeface="+mj-lt"/>
              </a:rPr>
              <a:t>c. Hệ vân giao thoa khi dùng ánh sáng trắng</a:t>
            </a:r>
            <a:r>
              <a:rPr lang="vi-VN" sz="2000" dirty="0">
                <a:solidFill>
                  <a:srgbClr val="FFFFFF"/>
                </a:solidFill>
                <a:latin typeface="+mj-lt"/>
              </a:rPr>
              <a:t> </a:t>
            </a:r>
            <a:br>
              <a:rPr lang="vi-VN" sz="2000" dirty="0">
                <a:solidFill>
                  <a:srgbClr val="FFFFFF"/>
                </a:solidFill>
                <a:latin typeface="+mj-lt"/>
              </a:rPr>
            </a:br>
            <a:endParaRPr lang="vi-VN" sz="2000" b="0" i="0" dirty="0">
              <a:solidFill>
                <a:srgbClr val="FFFFFF"/>
              </a:solidFill>
              <a:effectLst/>
              <a:latin typeface="+mj-lt"/>
            </a:endParaRPr>
          </a:p>
        </p:txBody>
      </p:sp>
      <p:sp>
        <p:nvSpPr>
          <p:cNvPr id="3" name="Content Placeholder 2">
            <a:extLst>
              <a:ext uri="{FF2B5EF4-FFF2-40B4-BE49-F238E27FC236}">
                <a16:creationId xmlns:a16="http://schemas.microsoft.com/office/drawing/2014/main" id="{F8CCFB56-6BC5-4D9A-8255-F0E144A0A3FC}"/>
              </a:ext>
            </a:extLst>
          </p:cNvPr>
          <p:cNvSpPr txBox="1">
            <a:spLocks/>
          </p:cNvSpPr>
          <p:nvPr/>
        </p:nvSpPr>
        <p:spPr>
          <a:xfrm>
            <a:off x="685800" y="1860109"/>
            <a:ext cx="10820400" cy="15688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274320">
              <a:buNone/>
            </a:pPr>
            <a:r>
              <a:rPr lang="vi-VN" sz="1800" b="0" i="0" dirty="0">
                <a:solidFill>
                  <a:srgbClr val="FFFFFF"/>
                </a:solidFill>
                <a:effectLst/>
                <a:latin typeface="+mj-lt"/>
              </a:rPr>
              <a:t>	Nếu nguồn sáng S1 và S2 phát ánh sáng trắng gồm mọi ánh sáng đơn sắc có bước sóng </a:t>
            </a:r>
            <a:r>
              <a:rPr lang="vi-VN" sz="1800" b="0" i="0" dirty="0">
                <a:solidFill>
                  <a:srgbClr val="FFFFFF"/>
                </a:solidFill>
                <a:effectLst/>
                <a:latin typeface="Symbol" panose="05050102010706020507" pitchFamily="18" charset="2"/>
              </a:rPr>
              <a:t>l</a:t>
            </a:r>
            <a:r>
              <a:rPr lang="vi-VN" sz="1800" b="0" i="0" dirty="0">
                <a:solidFill>
                  <a:srgbClr val="FFFFFF"/>
                </a:solidFill>
                <a:effectLst/>
                <a:latin typeface="+mj-lt"/>
              </a:rPr>
              <a:t> = 0,4 ÷ 0,76</a:t>
            </a:r>
            <a:r>
              <a:rPr lang="vi-VN" sz="1800" b="0" i="0" dirty="0">
                <a:solidFill>
                  <a:srgbClr val="FFFFFF"/>
                </a:solidFill>
                <a:effectLst/>
                <a:latin typeface="Symbol" panose="05050102010706020507" pitchFamily="18" charset="2"/>
              </a:rPr>
              <a:t>m</a:t>
            </a:r>
            <a:r>
              <a:rPr lang="vi-VN" sz="1800" b="0" i="0" dirty="0">
                <a:solidFill>
                  <a:srgbClr val="FFFFFF"/>
                </a:solidFill>
                <a:effectLst/>
                <a:latin typeface="+mj-lt"/>
              </a:rPr>
              <a:t>m, thì mỗi ánh sáng đơn sắc sẽ cho một hệ vân giao thoa có màu sắc riêng và độ rộng i khác nhau. Tại gốc tọa độ O, mọi ánh sáng đơn sắc đều cho cực đại, nên vân cực đại giữa là một vân sáng trắng, hai mép viền màu (trong tím, ngoài đỏ). Những vân cực đại khác ứng với cùng một giá trị của k là những vân có màu sắc khác nhau nằm chồng lên nhau tạo thành những vân sáng nhiều màu sắc. Các vân này càng bị nhòe dần khi xa vân sáng trắng ở trung tâm.</a:t>
            </a:r>
            <a:r>
              <a:rPr lang="vi-VN" sz="1800" dirty="0">
                <a:solidFill>
                  <a:srgbClr val="FFFFFF"/>
                </a:solidFill>
                <a:latin typeface="+mj-lt"/>
              </a:rPr>
              <a:t> </a:t>
            </a:r>
            <a:br>
              <a:rPr lang="vi-VN" sz="1800" dirty="0">
                <a:solidFill>
                  <a:srgbClr val="FFFFFF"/>
                </a:solidFill>
                <a:latin typeface="+mj-lt"/>
              </a:rPr>
            </a:br>
            <a:endParaRPr lang="vi-VN" sz="1800" b="0" i="0" dirty="0">
              <a:solidFill>
                <a:srgbClr val="FFFFFF"/>
              </a:solidFill>
              <a:effectLst/>
              <a:latin typeface="+mj-lt"/>
            </a:endParaRPr>
          </a:p>
        </p:txBody>
      </p:sp>
    </p:spTree>
    <p:extLst>
      <p:ext uri="{BB962C8B-B14F-4D97-AF65-F5344CB8AC3E}">
        <p14:creationId xmlns:p14="http://schemas.microsoft.com/office/powerpoint/2010/main" val="27759193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A53B-14D7-4B10-B33F-85CF2DCACF63}"/>
              </a:ext>
            </a:extLst>
          </p:cNvPr>
          <p:cNvSpPr>
            <a:spLocks noGrp="1"/>
          </p:cNvSpPr>
          <p:nvPr>
            <p:ph type="ctrTitle"/>
          </p:nvPr>
        </p:nvSpPr>
        <p:spPr>
          <a:xfrm>
            <a:off x="1371600" y="3195714"/>
            <a:ext cx="9448800" cy="466571"/>
          </a:xfrm>
        </p:spPr>
        <p:txBody>
          <a:bodyPr>
            <a:normAutofit fontScale="90000"/>
          </a:bodyPr>
          <a:lstStyle/>
          <a:p>
            <a:pPr algn="ctr"/>
            <a:r>
              <a:rPr lang="vi-VN" dirty="0"/>
              <a:t>Kết thúc</a:t>
            </a:r>
          </a:p>
        </p:txBody>
      </p:sp>
    </p:spTree>
    <p:extLst>
      <p:ext uri="{BB962C8B-B14F-4D97-AF65-F5344CB8AC3E}">
        <p14:creationId xmlns:p14="http://schemas.microsoft.com/office/powerpoint/2010/main" val="217603536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168</TotalTime>
  <Words>922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 Math</vt:lpstr>
      <vt:lpstr>Century Gothic</vt:lpstr>
      <vt:lpstr>Symbol</vt:lpstr>
      <vt:lpstr>Times New Roman</vt:lpstr>
      <vt:lpstr>Vapor Trail</vt:lpstr>
      <vt:lpstr>GIAO THOA ÁNH SÁNG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THOA ÁNH SÁNG</dc:title>
  <dc:creator>Quang Trung Ta</dc:creator>
  <cp:lastModifiedBy>Quang Trung Ta</cp:lastModifiedBy>
  <cp:revision>1</cp:revision>
  <dcterms:created xsi:type="dcterms:W3CDTF">2021-10-07T06:26:31Z</dcterms:created>
  <dcterms:modified xsi:type="dcterms:W3CDTF">2021-10-07T09:15:02Z</dcterms:modified>
</cp:coreProperties>
</file>