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62" r:id="rId5"/>
    <p:sldId id="263" r:id="rId6"/>
    <p:sldId id="272" r:id="rId7"/>
    <p:sldId id="274" r:id="rId8"/>
    <p:sldId id="270" r:id="rId9"/>
    <p:sldId id="271" r:id="rId10"/>
    <p:sldId id="264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2214B3-56E5-4C2E-8D63-6DC6D983BFA3}">
          <p14:sldIdLst>
            <p14:sldId id="256"/>
          </p14:sldIdLst>
        </p14:section>
        <p14:section name="Untitled Section" id="{40498B56-679B-4F25-BD9D-647CA7F4BA94}">
          <p14:sldIdLst>
            <p14:sldId id="260"/>
            <p14:sldId id="261"/>
            <p14:sldId id="262"/>
            <p14:sldId id="263"/>
            <p14:sldId id="272"/>
            <p14:sldId id="274"/>
            <p14:sldId id="270"/>
            <p14:sldId id="271"/>
            <p14:sldId id="264"/>
            <p14:sldId id="273"/>
          </p14:sldIdLst>
        </p14:section>
        <p14:section name="Untitled Section" id="{626C3A52-3AD9-4F2C-9C8F-D94D7F9A306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86323" autoAdjust="0"/>
  </p:normalViewPr>
  <p:slideViewPr>
    <p:cSldViewPr>
      <p:cViewPr varScale="1">
        <p:scale>
          <a:sx n="58" d="100"/>
          <a:sy n="58" d="100"/>
        </p:scale>
        <p:origin x="27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C3051-8D08-4AAA-A444-662E319284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2331-7E10-4993-A6E0-A6FF9328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5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3EAF0-83C6-4A91-B9B7-72D809000A6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31CDE-529C-435F-A2AD-AFCB5588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31CDE-529C-435F-A2AD-AFCB5588C4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9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A91D-9A91-4331-8D18-D361E2DABD35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3C48-F613-458F-A027-285DC564104C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1822-B02E-4FEB-A1F9-5ED694EC8B98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9C5-7CB0-4C64-BBEC-A6DB1055554C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D73-C288-4938-87FE-A04809EE3E5E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2A05-3839-4933-8A46-A7FB225B9EA6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EBAC-D251-4761-A030-F9F6FF6853E5}" type="datetime1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30B2-754B-4217-80A0-A0DDBAC86A64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C159-8FC7-453D-9D2C-5FCBF89A87FA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6197-F907-47ED-BCFD-2E1EAF62CC4E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CCDF-511F-4BCE-A1F9-010FD7D8B23B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5433-F77F-4613-BCFF-A5AF776E2BB5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159815" cy="701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447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" y="2703493"/>
            <a:ext cx="8077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TÍNH GIÁ TRỊ ĐA </a:t>
            </a:r>
            <a:r>
              <a:rPr lang="en-US" sz="3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THỨC BẰNG </a:t>
            </a:r>
          </a:p>
          <a:p>
            <a:pPr algn="ctr"/>
            <a:r>
              <a:rPr lang="en-US" sz="3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PHƯƠNG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PHÁP HOOCNER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25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8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655638"/>
            <a:ext cx="7239000" cy="1630362"/>
          </a:xfrm>
        </p:spPr>
        <p:txBody>
          <a:bodyPr>
            <a:no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Cho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P(x) =  2x</a:t>
            </a:r>
            <a:r>
              <a:rPr lang="en-US" sz="2800" baseline="300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6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+ 4x</a:t>
            </a:r>
            <a:r>
              <a:rPr lang="en-US" sz="2800" baseline="300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5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– x</a:t>
            </a:r>
            <a:r>
              <a:rPr lang="en-US" sz="2800" baseline="300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+ x +2 </a:t>
            </a:r>
            <a:r>
              <a:rPr lang="en-US" sz="2800" dirty="0">
                <a:solidFill>
                  <a:srgbClr val="002060"/>
                </a:solidFill>
                <a:ea typeface="Calibri"/>
                <a:cs typeface="Times New Roman"/>
              </a:rPr>
              <a:t/>
            </a:r>
            <a:br>
              <a:rPr lang="en-US" sz="2800" dirty="0">
                <a:solidFill>
                  <a:srgbClr val="002060"/>
                </a:solidFill>
                <a:ea typeface="Calibri"/>
                <a:cs typeface="Times New Roman"/>
              </a:rPr>
            </a:br>
            <a:r>
              <a:rPr lang="en-US" sz="2800" dirty="0">
                <a:solidFill>
                  <a:srgbClr val="002060"/>
                </a:solidFill>
                <a:ea typeface="Calibri"/>
                <a:cs typeface="Times New Roman"/>
              </a:rPr>
              <a:t>     </a:t>
            </a:r>
            <a:r>
              <a:rPr lang="en-US" sz="2800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Tính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P(y-1)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14400" y="2362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Hoocner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91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40463E-4141-41A0-8F8B-4C65D6BB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P(x) =  2x</a:t>
            </a:r>
            <a:r>
              <a:rPr lang="en-US" sz="3200" baseline="300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6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+ 4x</a:t>
            </a:r>
            <a:r>
              <a:rPr lang="en-US" sz="3200" baseline="300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5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– x</a:t>
            </a:r>
            <a:r>
              <a:rPr lang="en-US" sz="3200" baseline="300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+ x +2 </a:t>
            </a:r>
            <a:r>
              <a:rPr lang="en-US" sz="3200" dirty="0">
                <a:solidFill>
                  <a:srgbClr val="002060"/>
                </a:solidFill>
                <a:ea typeface="Calibri"/>
                <a:cs typeface="Times New Roman"/>
              </a:rPr>
              <a:t/>
            </a:r>
            <a:br>
              <a:rPr lang="en-US" sz="3200" dirty="0">
                <a:solidFill>
                  <a:srgbClr val="002060"/>
                </a:solidFill>
                <a:ea typeface="Calibri"/>
                <a:cs typeface="Times New Roman"/>
              </a:rPr>
            </a:br>
            <a:r>
              <a:rPr lang="en-US" sz="3200" dirty="0">
                <a:solidFill>
                  <a:srgbClr val="002060"/>
                </a:solidFill>
                <a:ea typeface="Calibri"/>
                <a:cs typeface="Times New Roman"/>
              </a:rPr>
              <a:t>     </a:t>
            </a:r>
            <a:r>
              <a:rPr lang="en-US" sz="3200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Tính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320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P(y-1</a:t>
            </a:r>
            <a:r>
              <a:rPr lang="en-US" sz="320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); c=-1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FA285D-DDDE-4C2D-A1D0-47AFFA2F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8FE5EB-E62C-419D-8757-89361BDCA6B5}"/>
              </a:ext>
            </a:extLst>
          </p:cNvPr>
          <p:cNvSpPr txBox="1"/>
          <p:nvPr/>
        </p:nvSpPr>
        <p:spPr>
          <a:xfrm>
            <a:off x="594446" y="1434546"/>
            <a:ext cx="85495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             4              0            0        -1      1       2	 p(x)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-2             -2           2        -2      3      -4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             2             -2           2         -3     4       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=p(c)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p1(x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-2	       0	        2	       -4	    7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             0	      -2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	       -7  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p2(x)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-2	       2	        0         -4  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	  -2  	       0 	        4	    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-11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p3(x)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-2	       4          -4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	  -4             4         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		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p4(x)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-2	      6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	  -6         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			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p5(x)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-2	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	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p(y-1)=2y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-8y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+10y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-11y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+11y-2</a:t>
            </a:r>
          </a:p>
          <a:p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2C42BE0F-151F-4E5E-ABC0-D2739A197BC9}"/>
              </a:ext>
            </a:extLst>
          </p:cNvPr>
          <p:cNvGrpSpPr/>
          <p:nvPr/>
        </p:nvGrpSpPr>
        <p:grpSpPr>
          <a:xfrm>
            <a:off x="-12700" y="2209800"/>
            <a:ext cx="8869509" cy="756769"/>
            <a:chOff x="-137033" y="4550384"/>
            <a:chExt cx="8458529" cy="756769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D07D52A0-AEC9-4F2F-8355-5597387CC9B2}"/>
                </a:ext>
              </a:extLst>
            </p:cNvPr>
            <p:cNvCxnSpPr/>
            <p:nvPr/>
          </p:nvCxnSpPr>
          <p:spPr>
            <a:xfrm>
              <a:off x="-137033" y="5307153"/>
              <a:ext cx="815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DE2DC443-3F24-44A3-B0DA-A38693B10ED0}"/>
                </a:ext>
              </a:extLst>
            </p:cNvPr>
            <p:cNvCxnSpPr/>
            <p:nvPr/>
          </p:nvCxnSpPr>
          <p:spPr>
            <a:xfrm>
              <a:off x="168096" y="4550384"/>
              <a:ext cx="815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5CA4113-1C74-4CE6-9B86-617E9FA4823F}"/>
              </a:ext>
            </a:extLst>
          </p:cNvPr>
          <p:cNvCxnSpPr/>
          <p:nvPr/>
        </p:nvCxnSpPr>
        <p:spPr>
          <a:xfrm>
            <a:off x="457199" y="3644346"/>
            <a:ext cx="8549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087EFC2-BB4F-459B-B634-4E707F4B1457}"/>
              </a:ext>
            </a:extLst>
          </p:cNvPr>
          <p:cNvCxnSpPr/>
          <p:nvPr/>
        </p:nvCxnSpPr>
        <p:spPr>
          <a:xfrm>
            <a:off x="457199" y="4406346"/>
            <a:ext cx="8549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1CC784DB-0676-41E6-89BD-486A17034117}"/>
              </a:ext>
            </a:extLst>
          </p:cNvPr>
          <p:cNvCxnSpPr/>
          <p:nvPr/>
        </p:nvCxnSpPr>
        <p:spPr>
          <a:xfrm>
            <a:off x="457199" y="5152435"/>
            <a:ext cx="8549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0863CEC-A8C3-4C9E-A2A2-6BD7A7633D3F}"/>
              </a:ext>
            </a:extLst>
          </p:cNvPr>
          <p:cNvCxnSpPr/>
          <p:nvPr/>
        </p:nvCxnSpPr>
        <p:spPr>
          <a:xfrm>
            <a:off x="297222" y="5867400"/>
            <a:ext cx="8549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8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609600"/>
            <a:ext cx="381000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2.1.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636050"/>
            <a:ext cx="8229600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P(x) = a</a:t>
            </a:r>
            <a:r>
              <a:rPr lang="en-US" sz="32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en-US" sz="32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30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</a:t>
            </a:r>
            <a:r>
              <a:rPr lang="en-US" sz="32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+ a</a:t>
            </a:r>
            <a:r>
              <a:rPr lang="en-US" sz="32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en-US" sz="32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30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n-1</a:t>
            </a:r>
            <a:r>
              <a:rPr lang="en-US" sz="32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+ … + a</a:t>
            </a:r>
            <a:r>
              <a:rPr lang="en-US" sz="32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n-1</a:t>
            </a:r>
            <a:r>
              <a:rPr lang="en-US" sz="32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x + </a:t>
            </a:r>
            <a:r>
              <a:rPr lang="en-US" sz="3200" dirty="0">
                <a:solidFill>
                  <a:srgbClr val="7030A0"/>
                </a:solidFill>
                <a:latin typeface="Times New Roman"/>
                <a:ea typeface="Calibri"/>
              </a:rPr>
              <a:t>a</a:t>
            </a:r>
            <a:r>
              <a:rPr lang="en-US" sz="3200" baseline="-25000" dirty="0">
                <a:solidFill>
                  <a:srgbClr val="7030A0"/>
                </a:solidFill>
                <a:latin typeface="Times New Roman"/>
                <a:ea typeface="Calibri"/>
              </a:rPr>
              <a:t>n</a:t>
            </a:r>
            <a:r>
              <a:rPr lang="en-US" sz="32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     (a</a:t>
            </a:r>
            <a:r>
              <a:rPr lang="en-US" sz="32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en-US" sz="32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# 0)</a:t>
            </a:r>
            <a:endParaRPr lang="en-US" sz="2400" dirty="0">
              <a:solidFill>
                <a:srgbClr val="7030A0"/>
              </a:solidFill>
              <a:ea typeface="Calibri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5799" y="4815177"/>
                <a:ext cx="8090079" cy="823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𝑛</m:t>
                    </m:r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+…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1+0=</m:t>
                    </m:r>
                    <m:f>
                      <m:fPr>
                        <m:ctrlP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200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7030A0"/>
                        </a:solidFill>
                        <a:latin typeface="Cambria Math"/>
                      </a:rPr>
                      <m:t>ph</m:t>
                    </m:r>
                    <m:r>
                      <a:rPr lang="en-US" sz="3200" b="0" i="0" smtClean="0">
                        <a:solidFill>
                          <a:srgbClr val="7030A0"/>
                        </a:solidFill>
                        <a:latin typeface="Cambria Math"/>
                      </a:rPr>
                      <m:t>é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7030A0"/>
                        </a:solidFill>
                        <a:latin typeface="Cambria Math"/>
                      </a:rPr>
                      <m:t>p</m:t>
                    </m:r>
                    <m:r>
                      <a:rPr lang="en-US" sz="3200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7030A0"/>
                        </a:solidFill>
                        <a:latin typeface="Cambria Math"/>
                      </a:rPr>
                      <m:t>nh</m:t>
                    </m:r>
                    <m:r>
                      <a:rPr lang="en-US" sz="3200" b="0" i="0" smtClean="0">
                        <a:solidFill>
                          <a:srgbClr val="7030A0"/>
                        </a:solidFill>
                        <a:latin typeface="Cambria Math"/>
                      </a:rPr>
                      <m:t>â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7030A0"/>
                        </a:solidFill>
                        <a:latin typeface="Cambria Math"/>
                      </a:rPr>
                      <m:t>n</m:t>
                    </m:r>
                  </m:oMath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815177"/>
                <a:ext cx="8090079" cy="8236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62000" y="41148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2000" y="3276600"/>
            <a:ext cx="6019800" cy="584775"/>
            <a:chOff x="762000" y="3276600"/>
            <a:chExt cx="6019800" cy="584775"/>
          </a:xfrm>
        </p:grpSpPr>
        <p:sp>
          <p:nvSpPr>
            <p:cNvPr id="7" name="TextBox 6"/>
            <p:cNvSpPr txBox="1"/>
            <p:nvPr/>
          </p:nvSpPr>
          <p:spPr>
            <a:xfrm>
              <a:off x="762000" y="3276600"/>
              <a:ext cx="601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Giả</a:t>
              </a:r>
              <a:r>
                <a:rPr lang="en-US" sz="32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err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sử</a:t>
              </a:r>
              <a:r>
                <a:rPr lang="en-US" sz="32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err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hệ</a:t>
              </a:r>
              <a:r>
                <a:rPr lang="en-US" sz="32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err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32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3200" dirty="0" err="1">
                  <a:solidFill>
                    <a:srgbClr val="7030A0"/>
                  </a:solidFill>
                  <a:latin typeface="Times New Roman"/>
                  <a:ea typeface="Calibri"/>
                </a:rPr>
                <a:t>a</a:t>
              </a:r>
              <a:r>
                <a:rPr lang="en-US" sz="3200" baseline="-25000" dirty="0" err="1">
                  <a:solidFill>
                    <a:srgbClr val="7030A0"/>
                  </a:solidFill>
                  <a:latin typeface="Times New Roman"/>
                  <a:ea typeface="Calibri"/>
                </a:rPr>
                <a:t>i</a:t>
              </a:r>
              <a:r>
                <a:rPr lang="en-US" sz="3200" dirty="0">
                  <a:solidFill>
                    <a:srgbClr val="7030A0"/>
                  </a:solidFill>
                  <a:latin typeface="Times New Roman"/>
                  <a:ea typeface="Calibri"/>
                </a:rPr>
                <a:t> # 0     (i = 0,n) </a:t>
              </a:r>
              <a:r>
                <a:rPr lang="en-US" sz="32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181600" y="3397669"/>
              <a:ext cx="4572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43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8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408056"/>
            <a:ext cx="4267200" cy="78098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430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Hoocner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7620000" cy="116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P(x) =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en-US" sz="2800" baseline="30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en-US" sz="2800" baseline="30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n-1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+ …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n-1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x + 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</a:rPr>
              <a:t>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</a:rPr>
              <a:t>n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         (a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# 0)</a:t>
            </a: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  <a:sym typeface="Symbol"/>
              </a:rPr>
              <a:t>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P(x) =  (…((a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x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)x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)x … )x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</a:t>
            </a:r>
            <a:endParaRPr lang="en-US" sz="2800" dirty="0">
              <a:solidFill>
                <a:srgbClr val="7030A0"/>
              </a:solidFill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917347"/>
            <a:ext cx="7315200" cy="55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  <a:sym typeface="Symbol"/>
              </a:rPr>
              <a:t> 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P(c) =  (…((a</a:t>
            </a:r>
            <a:r>
              <a:rPr lang="en-US" sz="2800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c + a</a:t>
            </a:r>
            <a:r>
              <a:rPr lang="en-US" sz="2800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)c + a</a:t>
            </a:r>
            <a:r>
              <a:rPr lang="en-US" sz="2800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)c … )c + a</a:t>
            </a:r>
            <a:r>
              <a:rPr lang="en-US" sz="2800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n</a:t>
            </a:r>
            <a:endParaRPr lang="en-US" sz="2000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450747"/>
            <a:ext cx="2743200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  <a:sym typeface="Symbol"/>
              </a:rPr>
              <a:t> </a:t>
            </a:r>
            <a:r>
              <a:rPr lang="en-US" sz="28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Đặt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 p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= 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0  </a:t>
            </a:r>
            <a:endParaRPr lang="en-US" sz="2000" dirty="0">
              <a:solidFill>
                <a:srgbClr val="7030A0"/>
              </a:solidFill>
              <a:ea typeface="Calibri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021586"/>
            <a:ext cx="7315200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p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= 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c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=  p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c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1</a:t>
            </a:r>
            <a:endParaRPr lang="en-US" sz="2000" dirty="0">
              <a:solidFill>
                <a:srgbClr val="7030A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p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=  (p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c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)c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=  p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c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2</a:t>
            </a:r>
            <a:endParaRPr lang="en-US" sz="2000" dirty="0">
              <a:solidFill>
                <a:srgbClr val="7030A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…</a:t>
            </a:r>
            <a:endParaRPr lang="en-US" sz="2000" dirty="0">
              <a:solidFill>
                <a:srgbClr val="7030A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8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p</a:t>
            </a:r>
            <a:r>
              <a:rPr lang="en-US" sz="2800" baseline="-250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=  (p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n-2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c 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n-1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)c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=  p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n-1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c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=  P(c)</a:t>
            </a:r>
            <a:endParaRPr lang="en-US" sz="2000" dirty="0">
              <a:solidFill>
                <a:srgbClr val="7030A0"/>
              </a:solidFill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51294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8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7400" y="685800"/>
            <a:ext cx="4800600" cy="91440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Hoocner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2438400"/>
            <a:ext cx="8458200" cy="2900281"/>
            <a:chOff x="381000" y="2438400"/>
            <a:chExt cx="8458200" cy="2900281"/>
          </a:xfrm>
        </p:grpSpPr>
        <p:sp>
          <p:nvSpPr>
            <p:cNvPr id="6" name="TextBox 5"/>
            <p:cNvSpPr txBox="1"/>
            <p:nvPr/>
          </p:nvSpPr>
          <p:spPr>
            <a:xfrm>
              <a:off x="536276" y="2438400"/>
              <a:ext cx="8302924" cy="290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0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      a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      a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2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…         a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n-1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    a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</a:t>
              </a:r>
            </a:p>
            <a:p>
              <a:pPr>
                <a:lnSpc>
                  <a:spcPct val="115000"/>
                </a:lnSpc>
              </a:pPr>
              <a:endParaRPr lang="en-US" sz="2800" baseline="-250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  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0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*c     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*c      …  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n-2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*c   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n-1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*c </a:t>
              </a:r>
              <a:endParaRPr lang="en-US" sz="2800" dirty="0">
                <a:solidFill>
                  <a:srgbClr val="002060"/>
                </a:solidFill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endParaRPr lang="en-US" sz="2800" dirty="0">
                <a:solidFill>
                  <a:srgbClr val="002060"/>
                </a:solidFill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0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2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…   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n-1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</a:t>
              </a:r>
              <a:r>
                <a:rPr lang="en-US" sz="2800" dirty="0" err="1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p</a:t>
              </a:r>
              <a:r>
                <a:rPr lang="en-US" sz="2800" baseline="-25000" dirty="0" err="1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= p(c)</a:t>
              </a:r>
              <a:endParaRPr lang="en-US" sz="2800" dirty="0">
                <a:solidFill>
                  <a:srgbClr val="002060"/>
                </a:solidFill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endParaRPr lang="en-US" sz="2800" dirty="0">
                <a:solidFill>
                  <a:srgbClr val="002060"/>
                </a:solidFill>
                <a:ea typeface="Calibri"/>
                <a:cs typeface="Times New Roman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000" y="3886200"/>
              <a:ext cx="83029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9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8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25908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2.3.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2954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1: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Cho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</a:rPr>
              <a:t>P(x) =  x</a:t>
            </a:r>
            <a:r>
              <a:rPr lang="en-US" sz="2800" baseline="30000" dirty="0">
                <a:solidFill>
                  <a:srgbClr val="002060"/>
                </a:solidFill>
                <a:latin typeface="Times New Roman"/>
                <a:ea typeface="Calibri"/>
              </a:rPr>
              <a:t>6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</a:rPr>
              <a:t> – 5x</a:t>
            </a:r>
            <a:r>
              <a:rPr lang="en-US" sz="2800" baseline="30000" dirty="0">
                <a:solidFill>
                  <a:srgbClr val="002060"/>
                </a:solidFill>
                <a:latin typeface="Times New Roman"/>
                <a:ea typeface="Calibri"/>
              </a:rPr>
              <a:t>4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</a:rPr>
              <a:t> + 2x</a:t>
            </a:r>
            <a:r>
              <a:rPr lang="en-US" sz="2800" baseline="30000" dirty="0">
                <a:solidFill>
                  <a:srgbClr val="002060"/>
                </a:solidFill>
                <a:latin typeface="Times New Roman"/>
                <a:ea typeface="Calibri"/>
              </a:rPr>
              <a:t>3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</a:rPr>
              <a:t> – x – 1 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</a:rPr>
              <a:t>     </a:t>
            </a:r>
            <a:r>
              <a:rPr lang="en-US" sz="2800" dirty="0" err="1">
                <a:solidFill>
                  <a:srgbClr val="002060"/>
                </a:solidFill>
                <a:latin typeface="Times New Roman"/>
                <a:ea typeface="Calibri"/>
              </a:rPr>
              <a:t>Tính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</a:rPr>
              <a:t>  P(-</a:t>
            </a:r>
            <a:r>
              <a:rPr lang="en-US" sz="2800">
                <a:solidFill>
                  <a:srgbClr val="002060"/>
                </a:solidFill>
                <a:latin typeface="Times New Roman"/>
                <a:ea typeface="Calibri"/>
              </a:rPr>
              <a:t>2</a:t>
            </a:r>
            <a:r>
              <a:rPr lang="en-US" sz="2800" smtClean="0">
                <a:solidFill>
                  <a:srgbClr val="002060"/>
                </a:solidFill>
                <a:latin typeface="Times New Roman"/>
                <a:ea typeface="Calibri"/>
              </a:rPr>
              <a:t>) c=-2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685800" y="27432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Hoocner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7200" y="3505200"/>
            <a:ext cx="8229600" cy="2056717"/>
            <a:chOff x="457200" y="3505200"/>
            <a:chExt cx="8229600" cy="2056717"/>
          </a:xfrm>
        </p:grpSpPr>
        <p:sp>
          <p:nvSpPr>
            <p:cNvPr id="8" name="TextBox 7"/>
            <p:cNvSpPr txBox="1"/>
            <p:nvPr/>
          </p:nvSpPr>
          <p:spPr>
            <a:xfrm>
              <a:off x="533400" y="3505200"/>
              <a:ext cx="8153400" cy="2056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1          0           -5           2           0             -1            -1</a:t>
              </a:r>
            </a:p>
            <a:p>
              <a:pPr marL="457200" indent="-457200">
                <a:lnSpc>
                  <a:spcPct val="115000"/>
                </a:lnSpc>
                <a:buAutoNum type="arabicPlain"/>
              </a:pPr>
              <a:endParaRPr lang="en-US" sz="1100" dirty="0">
                <a:solidFill>
                  <a:srgbClr val="002060"/>
                </a:solidFill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   -2           4            2          -8            16           -30</a:t>
              </a:r>
            </a:p>
            <a:p>
              <a:pPr>
                <a:lnSpc>
                  <a:spcPct val="115000"/>
                </a:lnSpc>
              </a:pPr>
              <a:endParaRPr lang="en-US" sz="1600" dirty="0">
                <a:solidFill>
                  <a:srgbClr val="002060"/>
                </a:solidFill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1         -2          -1            4          -8            15           </a:t>
              </a:r>
              <a:r>
                <a:rPr lang="en-US" sz="2800" b="1" dirty="0">
                  <a:solidFill>
                    <a:srgbClr val="FF0000"/>
                  </a:solidFill>
                  <a:latin typeface="Times New Roman"/>
                  <a:ea typeface="Calibri"/>
                  <a:cs typeface="Times New Roman"/>
                </a:rPr>
                <a:t>-31</a:t>
              </a:r>
              <a:endParaRPr lang="en-US" sz="2000" b="1" dirty="0">
                <a:solidFill>
                  <a:srgbClr val="FF0000"/>
                </a:solidFill>
                <a:ea typeface="Calibri"/>
                <a:cs typeface="Times New Roman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57200" y="4724400"/>
              <a:ext cx="815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14400" y="57912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P(-2) =  -31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351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8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655638"/>
            <a:ext cx="7239000" cy="1630362"/>
          </a:xfrm>
        </p:spPr>
        <p:txBody>
          <a:bodyPr>
            <a:no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Cho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P(x) =  3x</a:t>
            </a:r>
            <a:r>
              <a:rPr lang="en-US" sz="2800" baseline="300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5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+ 8x</a:t>
            </a:r>
            <a:r>
              <a:rPr lang="en-US" sz="2800" baseline="300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4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– 2x</a:t>
            </a:r>
            <a:r>
              <a:rPr lang="en-US" sz="2800" baseline="300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+ x – 5 </a:t>
            </a:r>
            <a:r>
              <a:rPr lang="en-US" sz="2800" dirty="0">
                <a:solidFill>
                  <a:srgbClr val="002060"/>
                </a:solidFill>
                <a:ea typeface="Calibri"/>
                <a:cs typeface="Times New Roman"/>
              </a:rPr>
              <a:t/>
            </a:r>
            <a:br>
              <a:rPr lang="en-US" sz="2800" dirty="0">
                <a:solidFill>
                  <a:srgbClr val="002060"/>
                </a:solidFill>
                <a:ea typeface="Calibri"/>
                <a:cs typeface="Times New Roman"/>
              </a:rPr>
            </a:br>
            <a:r>
              <a:rPr lang="en-US" sz="2800" dirty="0">
                <a:solidFill>
                  <a:srgbClr val="002060"/>
                </a:solidFill>
                <a:ea typeface="Calibri"/>
                <a:cs typeface="Times New Roman"/>
              </a:rPr>
              <a:t>     </a:t>
            </a:r>
            <a:r>
              <a:rPr lang="en-US" sz="2800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Tính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P(2)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47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8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655638"/>
            <a:ext cx="7239000" cy="1630362"/>
          </a:xfrm>
        </p:spPr>
        <p:txBody>
          <a:bodyPr>
            <a:no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Cho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P(x) =  3x</a:t>
            </a:r>
            <a:r>
              <a:rPr lang="en-US" sz="2800" baseline="300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5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+ 8x</a:t>
            </a:r>
            <a:r>
              <a:rPr lang="en-US" sz="2800" baseline="300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4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– 2x</a:t>
            </a:r>
            <a:r>
              <a:rPr lang="en-US" sz="2800" baseline="300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+ x – 5 </a:t>
            </a:r>
            <a:r>
              <a:rPr lang="en-US" sz="2800" dirty="0">
                <a:solidFill>
                  <a:srgbClr val="002060"/>
                </a:solidFill>
                <a:ea typeface="Calibri"/>
                <a:cs typeface="Times New Roman"/>
              </a:rPr>
              <a:t/>
            </a:r>
            <a:br>
              <a:rPr lang="en-US" sz="2800" dirty="0">
                <a:solidFill>
                  <a:srgbClr val="002060"/>
                </a:solidFill>
                <a:ea typeface="Calibri"/>
                <a:cs typeface="Times New Roman"/>
              </a:rPr>
            </a:br>
            <a:r>
              <a:rPr lang="en-US" sz="2800" dirty="0">
                <a:solidFill>
                  <a:srgbClr val="002060"/>
                </a:solidFill>
                <a:ea typeface="Calibri"/>
                <a:cs typeface="Times New Roman"/>
              </a:rPr>
              <a:t>     </a:t>
            </a:r>
            <a:r>
              <a:rPr lang="en-US" sz="2800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Tính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P(2)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14400" y="2362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Hoocner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57150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P(2) </a:t>
            </a:r>
            <a:r>
              <a:rPr lang="en-US" sz="28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 213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200" y="3276600"/>
            <a:ext cx="8305800" cy="2062103"/>
            <a:chOff x="457200" y="3276600"/>
            <a:chExt cx="8305800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609600" y="3276600"/>
              <a:ext cx="81534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3             8              0              -2               1               -5</a:t>
              </a:r>
            </a:p>
            <a:p>
              <a:endPara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8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              6             28             56            108           218 </a:t>
              </a:r>
            </a:p>
            <a:p>
              <a:endPara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8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3           14             28             54            109           213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57200" y="4419600"/>
              <a:ext cx="815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8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408056"/>
            <a:ext cx="4953000" cy="78098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2.3.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Hoocner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4582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P(y + c),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spcAft>
                <a:spcPts val="600"/>
              </a:spcAft>
            </a:pP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P(x) =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en-US" sz="2800" baseline="30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en-US" sz="2800" baseline="30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n-1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+ … + 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n-1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x + 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</a:rPr>
              <a:t>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</a:rPr>
              <a:t>n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         (a</a:t>
            </a:r>
            <a:r>
              <a:rPr lang="en-US" sz="28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# 0)</a:t>
            </a:r>
          </a:p>
          <a:p>
            <a:pPr lvl="0" algn="just">
              <a:spcAft>
                <a:spcPts val="600"/>
              </a:spcAft>
            </a:pPr>
            <a:r>
              <a:rPr lang="en-US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- </a:t>
            </a:r>
            <a:r>
              <a:rPr lang="en-US" sz="2800" b="1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Tổng</a:t>
            </a:r>
            <a:r>
              <a:rPr lang="en-US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quát</a:t>
            </a:r>
            <a:r>
              <a:rPr lang="en-US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xác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định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P(c) </a:t>
            </a:r>
            <a:r>
              <a:rPr lang="en-US" sz="28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chỉ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1 </a:t>
            </a:r>
            <a:r>
              <a:rPr lang="en-US" sz="28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trường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hợp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riêng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khi</a:t>
            </a: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y = 0.</a:t>
            </a:r>
          </a:p>
          <a:p>
            <a:pPr algn="just">
              <a:spcAft>
                <a:spcPts val="600"/>
              </a:spcAft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P(y + c)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endParaRPr 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P(y) = b</a:t>
            </a:r>
            <a:r>
              <a:rPr lang="en-US" sz="2800" b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y</a:t>
            </a:r>
            <a:r>
              <a:rPr lang="en-US" sz="2800" b="1" baseline="30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n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+ b</a:t>
            </a:r>
            <a:r>
              <a:rPr lang="en-US" sz="2800" b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y</a:t>
            </a:r>
            <a:r>
              <a:rPr lang="en-US" sz="2800" b="1" baseline="30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n-1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+ … + b</a:t>
            </a:r>
            <a:r>
              <a:rPr lang="en-US" sz="2800" b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n-1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y +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Calibri"/>
              </a:rPr>
              <a:t>b</a:t>
            </a:r>
            <a:r>
              <a:rPr lang="en-US" sz="2800" b="1" baseline="-25000" dirty="0" err="1">
                <a:solidFill>
                  <a:srgbClr val="FF0000"/>
                </a:solidFill>
                <a:latin typeface="Times New Roman"/>
                <a:ea typeface="Calibri"/>
              </a:rPr>
              <a:t>n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</a:p>
          <a:p>
            <a:pPr algn="just">
              <a:spcAft>
                <a:spcPts val="600"/>
              </a:spcAft>
            </a:pPr>
            <a:r>
              <a:rPr lang="en-US" sz="28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+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Xác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định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b</a:t>
            </a:r>
            <a:r>
              <a:rPr lang="en-US" sz="2400" baseline="-250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n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= P(c),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sử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dụng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lược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đồ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Hoocner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	+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cs typeface="Times New Roman"/>
              </a:rPr>
              <a:t>Xác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cs typeface="Times New Roman"/>
              </a:rPr>
              <a:t>định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b</a:t>
            </a:r>
            <a:r>
              <a:rPr lang="en-US" sz="2400" baseline="-25000" dirty="0">
                <a:solidFill>
                  <a:srgbClr val="7030A0"/>
                </a:solidFill>
                <a:latin typeface="Times New Roman"/>
                <a:cs typeface="Times New Roman"/>
              </a:rPr>
              <a:t>n-</a:t>
            </a:r>
            <a:r>
              <a:rPr lang="en-US" sz="2400" baseline="-25000" dirty="0" err="1">
                <a:solidFill>
                  <a:srgbClr val="7030A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= P</a:t>
            </a:r>
            <a:r>
              <a:rPr lang="en-US" sz="2400" baseline="-25000" dirty="0">
                <a:solidFill>
                  <a:srgbClr val="7030A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(c),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cs typeface="Times New Roman"/>
              </a:rPr>
              <a:t>là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cs typeface="Times New Roman"/>
              </a:rPr>
              <a:t>giá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cs typeface="Times New Roman"/>
              </a:rPr>
              <a:t>trị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cs typeface="Times New Roman"/>
              </a:rPr>
              <a:t>của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cs typeface="Times New Roman"/>
              </a:rPr>
              <a:t>đa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cs typeface="Times New Roman"/>
              </a:rPr>
              <a:t>thức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cs typeface="Times New Roman"/>
              </a:rPr>
              <a:t>bậc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n-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cs typeface="Times New Roman"/>
              </a:rPr>
              <a:t>tại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c.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	+ Bn+1: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cs typeface="Times New Roman"/>
              </a:rPr>
              <a:t>Xác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cs typeface="Times New Roman"/>
              </a:rPr>
              <a:t>định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b</a:t>
            </a:r>
            <a:r>
              <a:rPr lang="en-US" sz="2400" baseline="-25000" dirty="0">
                <a:solidFill>
                  <a:srgbClr val="7030A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= a</a:t>
            </a:r>
            <a:r>
              <a:rPr lang="en-US" sz="2400" baseline="-25000" dirty="0">
                <a:solidFill>
                  <a:srgbClr val="7030A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49962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8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7400" y="685800"/>
            <a:ext cx="5410200" cy="914400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Hoocner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1447800"/>
            <a:ext cx="8458200" cy="3560975"/>
            <a:chOff x="381000" y="1447800"/>
            <a:chExt cx="8458200" cy="3560975"/>
          </a:xfrm>
        </p:grpSpPr>
        <p:sp>
          <p:nvSpPr>
            <p:cNvPr id="6" name="TextBox 5"/>
            <p:cNvSpPr txBox="1"/>
            <p:nvPr/>
          </p:nvSpPr>
          <p:spPr>
            <a:xfrm>
              <a:off x="536276" y="1447800"/>
              <a:ext cx="8302924" cy="356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0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a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      a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2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…         a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n-1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    a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</a:t>
              </a:r>
            </a:p>
            <a:p>
              <a:pPr>
                <a:lnSpc>
                  <a:spcPct val="115000"/>
                </a:lnSpc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0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*c     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*c      …  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n-2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*c   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n-1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*c </a:t>
              </a:r>
              <a:endParaRPr lang="en-US" sz="2800" dirty="0">
                <a:solidFill>
                  <a:srgbClr val="002060"/>
                </a:solidFill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0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2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…         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n-1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</a:t>
              </a:r>
              <a:r>
                <a:rPr lang="en-US" sz="2800" dirty="0" err="1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p</a:t>
              </a:r>
              <a:r>
                <a:rPr lang="en-US" sz="2800" baseline="-25000" dirty="0" err="1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800" dirty="0">
                  <a:solidFill>
                    <a:srgbClr val="FF0000"/>
                  </a:solidFill>
                  <a:latin typeface="Times New Roman"/>
                  <a:ea typeface="Calibri"/>
                  <a:cs typeface="Times New Roman"/>
                </a:rPr>
                <a:t>= p(c) = </a:t>
              </a:r>
              <a:r>
                <a:rPr lang="en-US" sz="2800" dirty="0" err="1">
                  <a:solidFill>
                    <a:srgbClr val="FF0000"/>
                  </a:solidFill>
                  <a:latin typeface="Times New Roman"/>
                  <a:ea typeface="Calibri"/>
                  <a:cs typeface="Times New Roman"/>
                </a:rPr>
                <a:t>b</a:t>
              </a:r>
              <a:r>
                <a:rPr lang="en-US" sz="2800" baseline="-25000" dirty="0" err="1">
                  <a:solidFill>
                    <a:srgbClr val="FF0000"/>
                  </a:solidFill>
                  <a:latin typeface="Times New Roman"/>
                  <a:ea typeface="Calibri"/>
                  <a:cs typeface="Times New Roman"/>
                </a:rPr>
                <a:t>n</a:t>
              </a:r>
              <a:endParaRPr lang="en-US" sz="2800" baseline="-25000" dirty="0">
                <a:solidFill>
                  <a:srgbClr val="FF0000"/>
                </a:solidFill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p’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0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*c          p’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*c      …       p’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n-2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*c</a:t>
              </a:r>
              <a:endParaRPr lang="en-US" sz="2800" dirty="0">
                <a:solidFill>
                  <a:srgbClr val="002060"/>
                </a:solidFill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p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0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p’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1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     p’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2</a:t>
              </a:r>
              <a:r>
                <a:rPr lang="en-US" sz="28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        …         p’</a:t>
              </a:r>
              <a:r>
                <a:rPr lang="en-US" sz="2800" baseline="-25000" dirty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n-1 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ea typeface="Calibri"/>
                  <a:cs typeface="Times New Roman"/>
                </a:rPr>
                <a:t>= </a:t>
              </a:r>
              <a:r>
                <a:rPr lang="en-US" sz="2800" dirty="0">
                  <a:solidFill>
                    <a:srgbClr val="FF0000"/>
                  </a:solidFill>
                  <a:latin typeface="Times New Roman"/>
                  <a:ea typeface="Calibri"/>
                  <a:cs typeface="Times New Roman"/>
                </a:rPr>
                <a:t>p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ea typeface="Calibri"/>
                  <a:cs typeface="Times New Roman"/>
                </a:rPr>
                <a:t>1</a:t>
              </a:r>
              <a:r>
                <a:rPr lang="en-US" sz="2800" dirty="0">
                  <a:solidFill>
                    <a:srgbClr val="FF0000"/>
                  </a:solidFill>
                  <a:latin typeface="Times New Roman"/>
                  <a:ea typeface="Calibri"/>
                  <a:cs typeface="Times New Roman"/>
                </a:rPr>
                <a:t>(c) = b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ea typeface="Calibri"/>
                  <a:cs typeface="Times New Roman"/>
                </a:rPr>
                <a:t>n-1</a:t>
              </a:r>
            </a:p>
            <a:p>
              <a:pPr>
                <a:lnSpc>
                  <a:spcPct val="115000"/>
                </a:lnSpc>
              </a:pPr>
              <a:r>
                <a:rPr lang="en-US" sz="2800" smtClean="0">
                  <a:solidFill>
                    <a:srgbClr val="002060"/>
                  </a:solidFill>
                  <a:latin typeface="Times New Roman"/>
                  <a:ea typeface="Calibri"/>
                  <a:cs typeface="Times New Roman"/>
                </a:rPr>
                <a:t>……………………………………………………….</a:t>
              </a:r>
              <a:endParaRPr lang="en-US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endParaRPr lang="en-US" sz="2800" dirty="0">
                <a:solidFill>
                  <a:srgbClr val="FF0000"/>
                </a:solidFill>
                <a:ea typeface="Calibri"/>
                <a:cs typeface="Times New Roman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000" y="2514600"/>
              <a:ext cx="83029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3876" y="3505200"/>
              <a:ext cx="58645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6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AA26BCC08AD4AA943118DD8C6956E" ma:contentTypeVersion="8" ma:contentTypeDescription="Create a new document." ma:contentTypeScope="" ma:versionID="2612a51cdd8accff1685354325448ca0">
  <xsd:schema xmlns:xsd="http://www.w3.org/2001/XMLSchema" xmlns:xs="http://www.w3.org/2001/XMLSchema" xmlns:p="http://schemas.microsoft.com/office/2006/metadata/properties" xmlns:ns2="7054a14a-3f8e-4847-8723-9c5c833d0eb8" targetNamespace="http://schemas.microsoft.com/office/2006/metadata/properties" ma:root="true" ma:fieldsID="c525875e2374e1a1bd4b6964837587f6" ns2:_="">
    <xsd:import namespace="7054a14a-3f8e-4847-8723-9c5c833d0e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54a14a-3f8e-4847-8723-9c5c833d0e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5DDF31-FC06-4A0B-9EB0-0065122A2681}"/>
</file>

<file path=customXml/itemProps2.xml><?xml version="1.0" encoding="utf-8"?>
<ds:datastoreItem xmlns:ds="http://schemas.openxmlformats.org/officeDocument/2006/customXml" ds:itemID="{BF446EE0-7F2A-4364-B99A-6948619AC5B4}"/>
</file>

<file path=customXml/itemProps3.xml><?xml version="1.0" encoding="utf-8"?>
<ds:datastoreItem xmlns:ds="http://schemas.openxmlformats.org/officeDocument/2006/customXml" ds:itemID="{792DD912-23E8-493E-B394-AD4CDF7BAF99}"/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494</Words>
  <Application>Microsoft Office PowerPoint</Application>
  <PresentationFormat>On-screen Show (4:3)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2.2. Phương pháp</vt:lpstr>
      <vt:lpstr>Sơ đồ Hoocner</vt:lpstr>
      <vt:lpstr>2.3. Ví dụ</vt:lpstr>
      <vt:lpstr>Ví dụ 2:     Cho đa thức:  P(x) =  3x5 + 8x4 – 2x2 + x – 5       Tính P(2)</vt:lpstr>
      <vt:lpstr>Ví dụ 2:     Cho đa thức:  P(x) =  3x5 + 8x4 – 2x2 + x – 5       Tính P(2)</vt:lpstr>
      <vt:lpstr>2.3. Sơ đồ Hoocner tổng quát</vt:lpstr>
      <vt:lpstr>Sơ đồ Hoocner tổng quát</vt:lpstr>
      <vt:lpstr>Ví dụ 3:     Cho đa thức:  P(x) =  2x6 + 4x5 – x2 + x +2       Tính P(y-1)</vt:lpstr>
      <vt:lpstr>Cho đa thức:  P(x) =  2x6 + 4x5 – x2 + x +2       Tính P(y-1); c=-1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ITD VINA</dc:creator>
  <cp:lastModifiedBy>user</cp:lastModifiedBy>
  <cp:revision>124</cp:revision>
  <dcterms:created xsi:type="dcterms:W3CDTF">2006-08-16T00:00:00Z</dcterms:created>
  <dcterms:modified xsi:type="dcterms:W3CDTF">2021-01-14T07:34:41Z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0x010100277AA26BCC08AD4AA943118DD8C6956E</vt:lpwstr>
  </property>
</Properties>
</file>